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6"/>
  </p:notesMasterIdLst>
  <p:handoutMasterIdLst>
    <p:handoutMasterId r:id="rId37"/>
  </p:handoutMasterIdLst>
  <p:sldIdLst>
    <p:sldId id="1849" r:id="rId3"/>
    <p:sldId id="278" r:id="rId4"/>
    <p:sldId id="1816" r:id="rId5"/>
    <p:sldId id="1837" r:id="rId6"/>
    <p:sldId id="1838" r:id="rId7"/>
    <p:sldId id="1840" r:id="rId8"/>
    <p:sldId id="1848" r:id="rId9"/>
    <p:sldId id="1841" r:id="rId10"/>
    <p:sldId id="1847" r:id="rId11"/>
    <p:sldId id="1845" r:id="rId12"/>
    <p:sldId id="1835" r:id="rId13"/>
    <p:sldId id="1846" r:id="rId14"/>
    <p:sldId id="1850" r:id="rId15"/>
    <p:sldId id="1820" r:id="rId16"/>
    <p:sldId id="1821" r:id="rId17"/>
    <p:sldId id="1853" r:id="rId18"/>
    <p:sldId id="1851" r:id="rId19"/>
    <p:sldId id="290" r:id="rId20"/>
    <p:sldId id="1830" r:id="rId21"/>
    <p:sldId id="1854" r:id="rId22"/>
    <p:sldId id="1852" r:id="rId23"/>
    <p:sldId id="1818" r:id="rId24"/>
    <p:sldId id="1843" r:id="rId25"/>
    <p:sldId id="1827" r:id="rId26"/>
    <p:sldId id="1828" r:id="rId27"/>
    <p:sldId id="1834" r:id="rId28"/>
    <p:sldId id="1829" r:id="rId29"/>
    <p:sldId id="1832" r:id="rId30"/>
    <p:sldId id="1831" r:id="rId31"/>
    <p:sldId id="288" r:id="rId32"/>
    <p:sldId id="289" r:id="rId33"/>
    <p:sldId id="1833" r:id="rId34"/>
    <p:sldId id="182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ECF4"/>
    <a:srgbClr val="CCD6E7"/>
    <a:srgbClr val="00F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E76138-B987-AF64-C31E-0B43A75ABFEE}" v="157" dt="2023-03-01T19:27:19.724"/>
    <p1510:client id="{3C377F0B-1B25-6282-9035-EF283AC032FB}" v="504" dt="2023-02-28T22:43:24.185"/>
    <p1510:client id="{5973BD22-6619-28FA-684B-374D3D9ED395}" v="36" dt="2023-03-02T17:31:02.043"/>
    <p1510:client id="{5F0194B1-4C98-BA31-0078-8E024C133498}" v="504" dt="2023-02-28T23:35:10.798"/>
    <p1510:client id="{9A4CDA5D-555C-400D-A53A-CFD70411D576}" v="680" dt="2023-02-27T18:18:48.680"/>
    <p1510:client id="{A468991F-3704-FBA4-6C79-22FD432CAE2A}" v="252" dt="2023-03-01T23:09:11.182"/>
    <p1510:client id="{EF756020-D674-8655-5C17-0F320F7B4BA4}" v="35" dt="2023-03-01T00:03:32.439"/>
    <p1510:client id="{F54C6581-BD7A-4914-A625-BF97D7CA5B14}" v="1443" dt="2023-02-27T18:19:36.2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microsoft.com/office/2015/10/relationships/revisionInfo" Target="revisionInfo.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arger, Andrew Noel" userId="S::anyarge@sandia.gov::40c0df3d-0900-40b2-b443-6ff29896f276" providerId="AD" clId="Web-{EF756020-D674-8655-5C17-0F320F7B4BA4}"/>
    <pc:docChg chg="modSld">
      <pc:chgData name="Yarger, Andrew Noel" userId="S::anyarge@sandia.gov::40c0df3d-0900-40b2-b443-6ff29896f276" providerId="AD" clId="Web-{EF756020-D674-8655-5C17-0F320F7B4BA4}" dt="2023-03-01T00:03:31.158" v="17" actId="20577"/>
      <pc:docMkLst>
        <pc:docMk/>
      </pc:docMkLst>
      <pc:sldChg chg="modSp">
        <pc:chgData name="Yarger, Andrew Noel" userId="S::anyarge@sandia.gov::40c0df3d-0900-40b2-b443-6ff29896f276" providerId="AD" clId="Web-{EF756020-D674-8655-5C17-0F320F7B4BA4}" dt="2023-03-01T00:03:31.158" v="17" actId="20577"/>
        <pc:sldMkLst>
          <pc:docMk/>
          <pc:sldMk cId="988221757" sldId="1846"/>
        </pc:sldMkLst>
        <pc:spChg chg="mod">
          <ac:chgData name="Yarger, Andrew Noel" userId="S::anyarge@sandia.gov::40c0df3d-0900-40b2-b443-6ff29896f276" providerId="AD" clId="Web-{EF756020-D674-8655-5C17-0F320F7B4BA4}" dt="2023-03-01T00:03:31.158" v="17" actId="20577"/>
          <ac:spMkLst>
            <pc:docMk/>
            <pc:sldMk cId="988221757" sldId="1846"/>
            <ac:spMk id="7" creationId="{ECFDA69E-28FE-82E1-504F-F6AEFE1F1A01}"/>
          </ac:spMkLst>
        </pc:spChg>
      </pc:sldChg>
    </pc:docChg>
  </pc:docChgLst>
  <pc:docChgLst>
    <pc:chgData name="Wagman, Benjamin Moore" userId="S::bmwagma@sandia.gov::0e71bba7-3272-4175-a7ff-f4256f34e165" providerId="AD" clId="Web-{5F0194B1-4C98-BA31-0078-8E024C133498}"/>
    <pc:docChg chg="addSld modSld sldOrd">
      <pc:chgData name="Wagman, Benjamin Moore" userId="S::bmwagma@sandia.gov::0e71bba7-3272-4175-a7ff-f4256f34e165" providerId="AD" clId="Web-{5F0194B1-4C98-BA31-0078-8E024C133498}" dt="2023-02-28T23:35:10.798" v="266" actId="20577"/>
      <pc:docMkLst>
        <pc:docMk/>
      </pc:docMkLst>
      <pc:sldChg chg="modSp">
        <pc:chgData name="Wagman, Benjamin Moore" userId="S::bmwagma@sandia.gov::0e71bba7-3272-4175-a7ff-f4256f34e165" providerId="AD" clId="Web-{5F0194B1-4C98-BA31-0078-8E024C133498}" dt="2023-02-28T23:14:22.221" v="20" actId="20577"/>
        <pc:sldMkLst>
          <pc:docMk/>
          <pc:sldMk cId="3590984966" sldId="278"/>
        </pc:sldMkLst>
        <pc:spChg chg="mod">
          <ac:chgData name="Wagman, Benjamin Moore" userId="S::bmwagma@sandia.gov::0e71bba7-3272-4175-a7ff-f4256f34e165" providerId="AD" clId="Web-{5F0194B1-4C98-BA31-0078-8E024C133498}" dt="2023-02-28T23:14:22.221" v="20" actId="20577"/>
          <ac:spMkLst>
            <pc:docMk/>
            <pc:sldMk cId="3590984966" sldId="278"/>
            <ac:spMk id="2" creationId="{2EE1D29D-0834-79F4-E333-C8F0EC6354F9}"/>
          </ac:spMkLst>
        </pc:spChg>
      </pc:sldChg>
      <pc:sldChg chg="modSp">
        <pc:chgData name="Wagman, Benjamin Moore" userId="S::bmwagma@sandia.gov::0e71bba7-3272-4175-a7ff-f4256f34e165" providerId="AD" clId="Web-{5F0194B1-4C98-BA31-0078-8E024C133498}" dt="2023-02-28T23:35:10.798" v="266" actId="20577"/>
        <pc:sldMkLst>
          <pc:docMk/>
          <pc:sldMk cId="1852456953" sldId="1816"/>
        </pc:sldMkLst>
        <pc:spChg chg="mod">
          <ac:chgData name="Wagman, Benjamin Moore" userId="S::bmwagma@sandia.gov::0e71bba7-3272-4175-a7ff-f4256f34e165" providerId="AD" clId="Web-{5F0194B1-4C98-BA31-0078-8E024C133498}" dt="2023-02-28T23:35:10.798" v="266" actId="20577"/>
          <ac:spMkLst>
            <pc:docMk/>
            <pc:sldMk cId="1852456953" sldId="1816"/>
            <ac:spMk id="5" creationId="{B349885E-DCDE-7194-57D2-5456E4209DE9}"/>
          </ac:spMkLst>
        </pc:spChg>
      </pc:sldChg>
      <pc:sldChg chg="ord">
        <pc:chgData name="Wagman, Benjamin Moore" userId="S::bmwagma@sandia.gov::0e71bba7-3272-4175-a7ff-f4256f34e165" providerId="AD" clId="Web-{5F0194B1-4C98-BA31-0078-8E024C133498}" dt="2023-02-28T23:18:13.667" v="156"/>
        <pc:sldMkLst>
          <pc:docMk/>
          <pc:sldMk cId="3693772924" sldId="1833"/>
        </pc:sldMkLst>
      </pc:sldChg>
      <pc:sldChg chg="ord">
        <pc:chgData name="Wagman, Benjamin Moore" userId="S::bmwagma@sandia.gov::0e71bba7-3272-4175-a7ff-f4256f34e165" providerId="AD" clId="Web-{5F0194B1-4C98-BA31-0078-8E024C133498}" dt="2023-02-28T23:13:50.220" v="18"/>
        <pc:sldMkLst>
          <pc:docMk/>
          <pc:sldMk cId="1983639111" sldId="1834"/>
        </pc:sldMkLst>
      </pc:sldChg>
      <pc:sldChg chg="delSp modSp">
        <pc:chgData name="Wagman, Benjamin Moore" userId="S::bmwagma@sandia.gov::0e71bba7-3272-4175-a7ff-f4256f34e165" providerId="AD" clId="Web-{5F0194B1-4C98-BA31-0078-8E024C133498}" dt="2023-02-28T23:21:57.472" v="163"/>
        <pc:sldMkLst>
          <pc:docMk/>
          <pc:sldMk cId="2005918062" sldId="1837"/>
        </pc:sldMkLst>
        <pc:spChg chg="del">
          <ac:chgData name="Wagman, Benjamin Moore" userId="S::bmwagma@sandia.gov::0e71bba7-3272-4175-a7ff-f4256f34e165" providerId="AD" clId="Web-{5F0194B1-4C98-BA31-0078-8E024C133498}" dt="2023-02-28T23:19:03.310" v="158"/>
          <ac:spMkLst>
            <pc:docMk/>
            <pc:sldMk cId="2005918062" sldId="1837"/>
            <ac:spMk id="3" creationId="{F9FE8D83-7126-9BEB-451B-C788635DB5F6}"/>
          </ac:spMkLst>
        </pc:spChg>
        <pc:graphicFrameChg chg="mod modGraphic">
          <ac:chgData name="Wagman, Benjamin Moore" userId="S::bmwagma@sandia.gov::0e71bba7-3272-4175-a7ff-f4256f34e165" providerId="AD" clId="Web-{5F0194B1-4C98-BA31-0078-8E024C133498}" dt="2023-02-28T23:21:57.472" v="163"/>
          <ac:graphicFrameMkLst>
            <pc:docMk/>
            <pc:sldMk cId="2005918062" sldId="1837"/>
            <ac:graphicFrameMk id="5" creationId="{FA7D9DC8-5A31-5D3C-62B5-CABC0439CDD5}"/>
          </ac:graphicFrameMkLst>
        </pc:graphicFrameChg>
      </pc:sldChg>
      <pc:sldChg chg="modSp">
        <pc:chgData name="Wagman, Benjamin Moore" userId="S::bmwagma@sandia.gov::0e71bba7-3272-4175-a7ff-f4256f34e165" providerId="AD" clId="Web-{5F0194B1-4C98-BA31-0078-8E024C133498}" dt="2023-02-28T23:13:15.500" v="17" actId="1076"/>
        <pc:sldMkLst>
          <pc:docMk/>
          <pc:sldMk cId="1570763532" sldId="1849"/>
        </pc:sldMkLst>
        <pc:spChg chg="mod">
          <ac:chgData name="Wagman, Benjamin Moore" userId="S::bmwagma@sandia.gov::0e71bba7-3272-4175-a7ff-f4256f34e165" providerId="AD" clId="Web-{5F0194B1-4C98-BA31-0078-8E024C133498}" dt="2023-02-28T23:13:03.609" v="15" actId="14100"/>
          <ac:spMkLst>
            <pc:docMk/>
            <pc:sldMk cId="1570763532" sldId="1849"/>
            <ac:spMk id="2" creationId="{A84F5FF8-7DDD-9221-4E07-C90D6A3A2373}"/>
          </ac:spMkLst>
        </pc:spChg>
        <pc:spChg chg="mod">
          <ac:chgData name="Wagman, Benjamin Moore" userId="S::bmwagma@sandia.gov::0e71bba7-3272-4175-a7ff-f4256f34e165" providerId="AD" clId="Web-{5F0194B1-4C98-BA31-0078-8E024C133498}" dt="2023-02-28T23:13:10.969" v="16" actId="1076"/>
          <ac:spMkLst>
            <pc:docMk/>
            <pc:sldMk cId="1570763532" sldId="1849"/>
            <ac:spMk id="3" creationId="{9CB045F1-6227-18C8-59C4-2A08753D2EEC}"/>
          </ac:spMkLst>
        </pc:spChg>
        <pc:spChg chg="mod">
          <ac:chgData name="Wagman, Benjamin Moore" userId="S::bmwagma@sandia.gov::0e71bba7-3272-4175-a7ff-f4256f34e165" providerId="AD" clId="Web-{5F0194B1-4C98-BA31-0078-8E024C133498}" dt="2023-02-28T23:13:15.500" v="17" actId="1076"/>
          <ac:spMkLst>
            <pc:docMk/>
            <pc:sldMk cId="1570763532" sldId="1849"/>
            <ac:spMk id="4" creationId="{D5062DB4-2A3C-E4AB-7BC5-84097EA31184}"/>
          </ac:spMkLst>
        </pc:spChg>
      </pc:sldChg>
      <pc:sldChg chg="modSp">
        <pc:chgData name="Wagman, Benjamin Moore" userId="S::bmwagma@sandia.gov::0e71bba7-3272-4175-a7ff-f4256f34e165" providerId="AD" clId="Web-{5F0194B1-4C98-BA31-0078-8E024C133498}" dt="2023-02-28T23:26:24.826" v="189" actId="20577"/>
        <pc:sldMkLst>
          <pc:docMk/>
          <pc:sldMk cId="2172985967" sldId="1851"/>
        </pc:sldMkLst>
        <pc:spChg chg="mod">
          <ac:chgData name="Wagman, Benjamin Moore" userId="S::bmwagma@sandia.gov::0e71bba7-3272-4175-a7ff-f4256f34e165" providerId="AD" clId="Web-{5F0194B1-4C98-BA31-0078-8E024C133498}" dt="2023-02-28T23:26:24.826" v="189" actId="20577"/>
          <ac:spMkLst>
            <pc:docMk/>
            <pc:sldMk cId="2172985967" sldId="1851"/>
            <ac:spMk id="2" creationId="{B0B46495-EACE-CCBA-D175-67E0C0B5F3BE}"/>
          </ac:spMkLst>
        </pc:spChg>
      </pc:sldChg>
      <pc:sldChg chg="modSp">
        <pc:chgData name="Wagman, Benjamin Moore" userId="S::bmwagma@sandia.gov::0e71bba7-3272-4175-a7ff-f4256f34e165" providerId="AD" clId="Web-{5F0194B1-4C98-BA31-0078-8E024C133498}" dt="2023-02-28T23:23:25.757" v="173" actId="20577"/>
        <pc:sldMkLst>
          <pc:docMk/>
          <pc:sldMk cId="1709068899" sldId="1853"/>
        </pc:sldMkLst>
        <pc:spChg chg="mod">
          <ac:chgData name="Wagman, Benjamin Moore" userId="S::bmwagma@sandia.gov::0e71bba7-3272-4175-a7ff-f4256f34e165" providerId="AD" clId="Web-{5F0194B1-4C98-BA31-0078-8E024C133498}" dt="2023-02-28T23:23:25.757" v="173" actId="20577"/>
          <ac:spMkLst>
            <pc:docMk/>
            <pc:sldMk cId="1709068899" sldId="1853"/>
            <ac:spMk id="2" creationId="{B0B46495-EACE-CCBA-D175-67E0C0B5F3BE}"/>
          </ac:spMkLst>
        </pc:spChg>
      </pc:sldChg>
      <pc:sldChg chg="add ord replId">
        <pc:chgData name="Wagman, Benjamin Moore" userId="S::bmwagma@sandia.gov::0e71bba7-3272-4175-a7ff-f4256f34e165" providerId="AD" clId="Web-{5F0194B1-4C98-BA31-0078-8E024C133498}" dt="2023-02-28T23:21:24.080" v="161"/>
        <pc:sldMkLst>
          <pc:docMk/>
          <pc:sldMk cId="2581137622" sldId="1854"/>
        </pc:sldMkLst>
      </pc:sldChg>
    </pc:docChg>
  </pc:docChgLst>
  <pc:docChgLst>
    <pc:chgData name="Wagman, Benjamin Moore" userId="S::bmwagma@sandia.gov::0e71bba7-3272-4175-a7ff-f4256f34e165" providerId="AD" clId="Web-{5973BD22-6619-28FA-684B-374D3D9ED395}"/>
    <pc:docChg chg="modSld">
      <pc:chgData name="Wagman, Benjamin Moore" userId="S::bmwagma@sandia.gov::0e71bba7-3272-4175-a7ff-f4256f34e165" providerId="AD" clId="Web-{5973BD22-6619-28FA-684B-374D3D9ED395}" dt="2023-03-02T17:25:12.114" v="21"/>
      <pc:docMkLst>
        <pc:docMk/>
      </pc:docMkLst>
      <pc:sldChg chg="modSp">
        <pc:chgData name="Wagman, Benjamin Moore" userId="S::bmwagma@sandia.gov::0e71bba7-3272-4175-a7ff-f4256f34e165" providerId="AD" clId="Web-{5973BD22-6619-28FA-684B-374D3D9ED395}" dt="2023-03-02T17:25:12.114" v="21"/>
        <pc:sldMkLst>
          <pc:docMk/>
          <pc:sldMk cId="2704980003" sldId="1838"/>
        </pc:sldMkLst>
        <pc:graphicFrameChg chg="mod modGraphic">
          <ac:chgData name="Wagman, Benjamin Moore" userId="S::bmwagma@sandia.gov::0e71bba7-3272-4175-a7ff-f4256f34e165" providerId="AD" clId="Web-{5973BD22-6619-28FA-684B-374D3D9ED395}" dt="2023-03-02T17:25:12.114" v="21"/>
          <ac:graphicFrameMkLst>
            <pc:docMk/>
            <pc:sldMk cId="2704980003" sldId="1838"/>
            <ac:graphicFrameMk id="5" creationId="{BA00DC86-7D1B-C06E-5A77-D27BFDF869EA}"/>
          </ac:graphicFrameMkLst>
        </pc:graphicFrameChg>
      </pc:sldChg>
    </pc:docChg>
  </pc:docChgLst>
  <pc:docChgLst>
    <pc:chgData name="Yarger, Andrew Noel" userId="S::anyarge@sandia.gov::40c0df3d-0900-40b2-b443-6ff29896f276" providerId="AD" clId="Web-{9A4CDA5D-555C-400D-A53A-CFD70411D576}"/>
    <pc:docChg chg="addSld delSld modSld">
      <pc:chgData name="Yarger, Andrew Noel" userId="S::anyarge@sandia.gov::40c0df3d-0900-40b2-b443-6ff29896f276" providerId="AD" clId="Web-{9A4CDA5D-555C-400D-A53A-CFD70411D576}" dt="2023-02-27T18:18:48.680" v="375" actId="20577"/>
      <pc:docMkLst>
        <pc:docMk/>
      </pc:docMkLst>
      <pc:sldChg chg="addSp modSp">
        <pc:chgData name="Yarger, Andrew Noel" userId="S::anyarge@sandia.gov::40c0df3d-0900-40b2-b443-6ff29896f276" providerId="AD" clId="Web-{9A4CDA5D-555C-400D-A53A-CFD70411D576}" dt="2023-02-27T17:51:03" v="250" actId="1076"/>
        <pc:sldMkLst>
          <pc:docMk/>
          <pc:sldMk cId="1094826245" sldId="1821"/>
        </pc:sldMkLst>
        <pc:spChg chg="add mod">
          <ac:chgData name="Yarger, Andrew Noel" userId="S::anyarge@sandia.gov::40c0df3d-0900-40b2-b443-6ff29896f276" providerId="AD" clId="Web-{9A4CDA5D-555C-400D-A53A-CFD70411D576}" dt="2023-02-27T17:51:03" v="250" actId="1076"/>
          <ac:spMkLst>
            <pc:docMk/>
            <pc:sldMk cId="1094826245" sldId="1821"/>
            <ac:spMk id="3" creationId="{838CE88B-B685-3689-4502-7F58B9BFC85F}"/>
          </ac:spMkLst>
        </pc:spChg>
      </pc:sldChg>
      <pc:sldChg chg="addSp delSp modSp">
        <pc:chgData name="Yarger, Andrew Noel" userId="S::anyarge@sandia.gov::40c0df3d-0900-40b2-b443-6ff29896f276" providerId="AD" clId="Web-{9A4CDA5D-555C-400D-A53A-CFD70411D576}" dt="2023-02-27T18:00:42.461" v="367" actId="14100"/>
        <pc:sldMkLst>
          <pc:docMk/>
          <pc:sldMk cId="988221757" sldId="1846"/>
        </pc:sldMkLst>
        <pc:spChg chg="add del mod">
          <ac:chgData name="Yarger, Andrew Noel" userId="S::anyarge@sandia.gov::40c0df3d-0900-40b2-b443-6ff29896f276" providerId="AD" clId="Web-{9A4CDA5D-555C-400D-A53A-CFD70411D576}" dt="2023-02-27T17:55:21.551" v="257"/>
          <ac:spMkLst>
            <pc:docMk/>
            <pc:sldMk cId="988221757" sldId="1846"/>
            <ac:spMk id="2" creationId="{226A43ED-A9BC-F6EA-E93E-7D5D74E2ADA0}"/>
          </ac:spMkLst>
        </pc:spChg>
        <pc:spChg chg="add del mod">
          <ac:chgData name="Yarger, Andrew Noel" userId="S::anyarge@sandia.gov::40c0df3d-0900-40b2-b443-6ff29896f276" providerId="AD" clId="Web-{9A4CDA5D-555C-400D-A53A-CFD70411D576}" dt="2023-02-27T17:59:16.070" v="273"/>
          <ac:spMkLst>
            <pc:docMk/>
            <pc:sldMk cId="988221757" sldId="1846"/>
            <ac:spMk id="2" creationId="{299BEBCB-72F4-8C5D-EE4D-F6E3BEA64C18}"/>
          </ac:spMkLst>
        </pc:spChg>
        <pc:spChg chg="add del mod">
          <ac:chgData name="Yarger, Andrew Noel" userId="S::anyarge@sandia.gov::40c0df3d-0900-40b2-b443-6ff29896f276" providerId="AD" clId="Web-{9A4CDA5D-555C-400D-A53A-CFD70411D576}" dt="2023-02-27T17:56:42.724" v="267"/>
          <ac:spMkLst>
            <pc:docMk/>
            <pc:sldMk cId="988221757" sldId="1846"/>
            <ac:spMk id="3" creationId="{34A5E2D9-A551-D84D-8FC2-6C5E7F6DB971}"/>
          </ac:spMkLst>
        </pc:spChg>
        <pc:spChg chg="add del">
          <ac:chgData name="Yarger, Andrew Noel" userId="S::anyarge@sandia.gov::40c0df3d-0900-40b2-b443-6ff29896f276" providerId="AD" clId="Web-{9A4CDA5D-555C-400D-A53A-CFD70411D576}" dt="2023-02-27T17:56:04.317" v="261"/>
          <ac:spMkLst>
            <pc:docMk/>
            <pc:sldMk cId="988221757" sldId="1846"/>
            <ac:spMk id="5" creationId="{45B64E77-3DDF-EE4E-5F46-0D0740D58BB8}"/>
          </ac:spMkLst>
        </pc:spChg>
        <pc:spChg chg="add del">
          <ac:chgData name="Yarger, Andrew Noel" userId="S::anyarge@sandia.gov::40c0df3d-0900-40b2-b443-6ff29896f276" providerId="AD" clId="Web-{9A4CDA5D-555C-400D-A53A-CFD70411D576}" dt="2023-02-27T17:56:12.833" v="263"/>
          <ac:spMkLst>
            <pc:docMk/>
            <pc:sldMk cId="988221757" sldId="1846"/>
            <ac:spMk id="6" creationId="{425CD21C-2264-E069-BA3D-33AD087681D3}"/>
          </ac:spMkLst>
        </pc:spChg>
        <pc:spChg chg="mod">
          <ac:chgData name="Yarger, Andrew Noel" userId="S::anyarge@sandia.gov::40c0df3d-0900-40b2-b443-6ff29896f276" providerId="AD" clId="Web-{9A4CDA5D-555C-400D-A53A-CFD70411D576}" dt="2023-02-27T18:00:42.461" v="367" actId="14100"/>
          <ac:spMkLst>
            <pc:docMk/>
            <pc:sldMk cId="988221757" sldId="1846"/>
            <ac:spMk id="7" creationId="{ECFDA69E-28FE-82E1-504F-F6AEFE1F1A01}"/>
          </ac:spMkLst>
        </pc:spChg>
        <pc:spChg chg="del mod">
          <ac:chgData name="Yarger, Andrew Noel" userId="S::anyarge@sandia.gov::40c0df3d-0900-40b2-b443-6ff29896f276" providerId="AD" clId="Web-{9A4CDA5D-555C-400D-A53A-CFD70411D576}" dt="2023-02-27T18:00:29.946" v="365"/>
          <ac:spMkLst>
            <pc:docMk/>
            <pc:sldMk cId="988221757" sldId="1846"/>
            <ac:spMk id="8" creationId="{8D564E79-50CF-0EF0-CEBF-ED3EB239B4EC}"/>
          </ac:spMkLst>
        </pc:spChg>
        <pc:graphicFrameChg chg="mod modGraphic">
          <ac:chgData name="Yarger, Andrew Noel" userId="S::anyarge@sandia.gov::40c0df3d-0900-40b2-b443-6ff29896f276" providerId="AD" clId="Web-{9A4CDA5D-555C-400D-A53A-CFD70411D576}" dt="2023-02-27T17:58:15.334" v="268" actId="1076"/>
          <ac:graphicFrameMkLst>
            <pc:docMk/>
            <pc:sldMk cId="988221757" sldId="1846"/>
            <ac:graphicFrameMk id="4" creationId="{D1435779-DEB4-1A7D-D198-C0B007F918A1}"/>
          </ac:graphicFrameMkLst>
        </pc:graphicFrameChg>
      </pc:sldChg>
      <pc:sldChg chg="addSp modSp">
        <pc:chgData name="Yarger, Andrew Noel" userId="S::anyarge@sandia.gov::40c0df3d-0900-40b2-b443-6ff29896f276" providerId="AD" clId="Web-{9A4CDA5D-555C-400D-A53A-CFD70411D576}" dt="2023-02-27T17:46:54.621" v="71" actId="20577"/>
        <pc:sldMkLst>
          <pc:docMk/>
          <pc:sldMk cId="2671186038" sldId="1847"/>
        </pc:sldMkLst>
        <pc:spChg chg="mod">
          <ac:chgData name="Yarger, Andrew Noel" userId="S::anyarge@sandia.gov::40c0df3d-0900-40b2-b443-6ff29896f276" providerId="AD" clId="Web-{9A4CDA5D-555C-400D-A53A-CFD70411D576}" dt="2023-02-27T17:46:54.621" v="71" actId="20577"/>
          <ac:spMkLst>
            <pc:docMk/>
            <pc:sldMk cId="2671186038" sldId="1847"/>
            <ac:spMk id="3" creationId="{E42A8DFA-BA1B-276B-0518-700D7D72D4CF}"/>
          </ac:spMkLst>
        </pc:spChg>
        <pc:spChg chg="add mod">
          <ac:chgData name="Yarger, Andrew Noel" userId="S::anyarge@sandia.gov::40c0df3d-0900-40b2-b443-6ff29896f276" providerId="AD" clId="Web-{9A4CDA5D-555C-400D-A53A-CFD70411D576}" dt="2023-02-27T17:46:31.840" v="67" actId="20577"/>
          <ac:spMkLst>
            <pc:docMk/>
            <pc:sldMk cId="2671186038" sldId="1847"/>
            <ac:spMk id="4" creationId="{C462F21E-6F8D-3C42-BAB9-59560C398129}"/>
          </ac:spMkLst>
        </pc:spChg>
      </pc:sldChg>
      <pc:sldChg chg="modSp">
        <pc:chgData name="Yarger, Andrew Noel" userId="S::anyarge@sandia.gov::40c0df3d-0900-40b2-b443-6ff29896f276" providerId="AD" clId="Web-{9A4CDA5D-555C-400D-A53A-CFD70411D576}" dt="2023-02-27T17:41:03.241" v="27" actId="20577"/>
        <pc:sldMkLst>
          <pc:docMk/>
          <pc:sldMk cId="3682832340" sldId="1848"/>
        </pc:sldMkLst>
        <pc:spChg chg="mod">
          <ac:chgData name="Yarger, Andrew Noel" userId="S::anyarge@sandia.gov::40c0df3d-0900-40b2-b443-6ff29896f276" providerId="AD" clId="Web-{9A4CDA5D-555C-400D-A53A-CFD70411D576}" dt="2023-02-27T17:41:03.241" v="27" actId="20577"/>
          <ac:spMkLst>
            <pc:docMk/>
            <pc:sldMk cId="3682832340" sldId="1848"/>
            <ac:spMk id="3" creationId="{EC87FA6F-869E-7220-A8CC-26E8D8DF8062}"/>
          </ac:spMkLst>
        </pc:spChg>
      </pc:sldChg>
      <pc:sldChg chg="modSp">
        <pc:chgData name="Yarger, Andrew Noel" userId="S::anyarge@sandia.gov::40c0df3d-0900-40b2-b443-6ff29896f276" providerId="AD" clId="Web-{9A4CDA5D-555C-400D-A53A-CFD70411D576}" dt="2023-02-27T16:34:01.643" v="2" actId="20577"/>
        <pc:sldMkLst>
          <pc:docMk/>
          <pc:sldMk cId="1570763532" sldId="1849"/>
        </pc:sldMkLst>
        <pc:spChg chg="mod">
          <ac:chgData name="Yarger, Andrew Noel" userId="S::anyarge@sandia.gov::40c0df3d-0900-40b2-b443-6ff29896f276" providerId="AD" clId="Web-{9A4CDA5D-555C-400D-A53A-CFD70411D576}" dt="2023-02-27T16:34:01.643" v="2" actId="20577"/>
          <ac:spMkLst>
            <pc:docMk/>
            <pc:sldMk cId="1570763532" sldId="1849"/>
            <ac:spMk id="2" creationId="{A84F5FF8-7DDD-9221-4E07-C90D6A3A2373}"/>
          </ac:spMkLst>
        </pc:spChg>
      </pc:sldChg>
      <pc:sldChg chg="modSp">
        <pc:chgData name="Yarger, Andrew Noel" userId="S::anyarge@sandia.gov::40c0df3d-0900-40b2-b443-6ff29896f276" providerId="AD" clId="Web-{9A4CDA5D-555C-400D-A53A-CFD70411D576}" dt="2023-02-27T18:18:48.680" v="375" actId="20577"/>
        <pc:sldMkLst>
          <pc:docMk/>
          <pc:sldMk cId="1709068899" sldId="1853"/>
        </pc:sldMkLst>
        <pc:spChg chg="mod">
          <ac:chgData name="Yarger, Andrew Noel" userId="S::anyarge@sandia.gov::40c0df3d-0900-40b2-b443-6ff29896f276" providerId="AD" clId="Web-{9A4CDA5D-555C-400D-A53A-CFD70411D576}" dt="2023-02-27T18:18:48.680" v="375" actId="20577"/>
          <ac:spMkLst>
            <pc:docMk/>
            <pc:sldMk cId="1709068899" sldId="1853"/>
            <ac:spMk id="2" creationId="{B0B46495-EACE-CCBA-D175-67E0C0B5F3BE}"/>
          </ac:spMkLst>
        </pc:spChg>
      </pc:sldChg>
      <pc:sldChg chg="add del replId">
        <pc:chgData name="Yarger, Andrew Noel" userId="S::anyarge@sandia.gov::40c0df3d-0900-40b2-b443-6ff29896f276" providerId="AD" clId="Web-{9A4CDA5D-555C-400D-A53A-CFD70411D576}" dt="2023-02-27T17:59:03.288" v="270"/>
        <pc:sldMkLst>
          <pc:docMk/>
          <pc:sldMk cId="2843597158" sldId="1853"/>
        </pc:sldMkLst>
      </pc:sldChg>
    </pc:docChg>
  </pc:docChgLst>
  <pc:docChgLst>
    <pc:chgData name="Yarger, Andrew Noel" userId="S::anyarge@sandia.gov::40c0df3d-0900-40b2-b443-6ff29896f276" providerId="AD" clId="Web-{3C377F0B-1B25-6282-9035-EF283AC032FB}"/>
    <pc:docChg chg="modSld">
      <pc:chgData name="Yarger, Andrew Noel" userId="S::anyarge@sandia.gov::40c0df3d-0900-40b2-b443-6ff29896f276" providerId="AD" clId="Web-{3C377F0B-1B25-6282-9035-EF283AC032FB}" dt="2023-02-28T22:43:24.185" v="375" actId="20577"/>
      <pc:docMkLst>
        <pc:docMk/>
      </pc:docMkLst>
      <pc:sldChg chg="delSp">
        <pc:chgData name="Yarger, Andrew Noel" userId="S::anyarge@sandia.gov::40c0df3d-0900-40b2-b443-6ff29896f276" providerId="AD" clId="Web-{3C377F0B-1B25-6282-9035-EF283AC032FB}" dt="2023-02-28T20:57:23.816" v="316"/>
        <pc:sldMkLst>
          <pc:docMk/>
          <pc:sldMk cId="2236560954" sldId="1818"/>
        </pc:sldMkLst>
        <pc:spChg chg="del">
          <ac:chgData name="Yarger, Andrew Noel" userId="S::anyarge@sandia.gov::40c0df3d-0900-40b2-b443-6ff29896f276" providerId="AD" clId="Web-{3C377F0B-1B25-6282-9035-EF283AC032FB}" dt="2023-02-28T20:57:23.816" v="316"/>
          <ac:spMkLst>
            <pc:docMk/>
            <pc:sldMk cId="2236560954" sldId="1818"/>
            <ac:spMk id="5" creationId="{A4F328E0-F668-75CD-7F62-D6BEBA86D010}"/>
          </ac:spMkLst>
        </pc:spChg>
      </pc:sldChg>
      <pc:sldChg chg="addSp delSp modSp">
        <pc:chgData name="Yarger, Andrew Noel" userId="S::anyarge@sandia.gov::40c0df3d-0900-40b2-b443-6ff29896f276" providerId="AD" clId="Web-{3C377F0B-1B25-6282-9035-EF283AC032FB}" dt="2023-02-28T22:34:47.646" v="352" actId="14100"/>
        <pc:sldMkLst>
          <pc:docMk/>
          <pc:sldMk cId="988221757" sldId="1846"/>
        </pc:sldMkLst>
        <pc:spChg chg="mod">
          <ac:chgData name="Yarger, Andrew Noel" userId="S::anyarge@sandia.gov::40c0df3d-0900-40b2-b443-6ff29896f276" providerId="AD" clId="Web-{3C377F0B-1B25-6282-9035-EF283AC032FB}" dt="2023-02-28T22:34:47.646" v="352" actId="14100"/>
          <ac:spMkLst>
            <pc:docMk/>
            <pc:sldMk cId="988221757" sldId="1846"/>
            <ac:spMk id="7" creationId="{ECFDA69E-28FE-82E1-504F-F6AEFE1F1A01}"/>
          </ac:spMkLst>
        </pc:spChg>
        <pc:spChg chg="mod">
          <ac:chgData name="Yarger, Andrew Noel" userId="S::anyarge@sandia.gov::40c0df3d-0900-40b2-b443-6ff29896f276" providerId="AD" clId="Web-{3C377F0B-1B25-6282-9035-EF283AC032FB}" dt="2023-02-28T19:37:06.510" v="271" actId="20577"/>
          <ac:spMkLst>
            <pc:docMk/>
            <pc:sldMk cId="988221757" sldId="1846"/>
            <ac:spMk id="38" creationId="{C6D64C7C-3870-5A68-784B-1BFEADBA6AA1}"/>
          </ac:spMkLst>
        </pc:spChg>
        <pc:graphicFrameChg chg="mod modGraphic">
          <ac:chgData name="Yarger, Andrew Noel" userId="S::anyarge@sandia.gov::40c0df3d-0900-40b2-b443-6ff29896f276" providerId="AD" clId="Web-{3C377F0B-1B25-6282-9035-EF283AC032FB}" dt="2023-02-28T18:06:54.051" v="176"/>
          <ac:graphicFrameMkLst>
            <pc:docMk/>
            <pc:sldMk cId="988221757" sldId="1846"/>
            <ac:graphicFrameMk id="4" creationId="{D1435779-DEB4-1A7D-D198-C0B007F918A1}"/>
          </ac:graphicFrameMkLst>
        </pc:graphicFrameChg>
        <pc:graphicFrameChg chg="add del mod">
          <ac:chgData name="Yarger, Andrew Noel" userId="S::anyarge@sandia.gov::40c0df3d-0900-40b2-b443-6ff29896f276" providerId="AD" clId="Web-{3C377F0B-1B25-6282-9035-EF283AC032FB}" dt="2023-02-28T18:05:21.550" v="170"/>
          <ac:graphicFrameMkLst>
            <pc:docMk/>
            <pc:sldMk cId="988221757" sldId="1846"/>
            <ac:graphicFrameMk id="5" creationId="{7AE1AACC-A1D4-B239-946E-E528127B4DB7}"/>
          </ac:graphicFrameMkLst>
        </pc:graphicFrameChg>
        <pc:cxnChg chg="add del mod">
          <ac:chgData name="Yarger, Andrew Noel" userId="S::anyarge@sandia.gov::40c0df3d-0900-40b2-b443-6ff29896f276" providerId="AD" clId="Web-{3C377F0B-1B25-6282-9035-EF283AC032FB}" dt="2023-02-28T18:04:04.033" v="166"/>
          <ac:cxnSpMkLst>
            <pc:docMk/>
            <pc:sldMk cId="988221757" sldId="1846"/>
            <ac:cxnSpMk id="2" creationId="{50252C67-1936-521F-DE6F-EC36ED3F5B19}"/>
          </ac:cxnSpMkLst>
        </pc:cxnChg>
      </pc:sldChg>
      <pc:sldChg chg="modSp">
        <pc:chgData name="Yarger, Andrew Noel" userId="S::anyarge@sandia.gov::40c0df3d-0900-40b2-b443-6ff29896f276" providerId="AD" clId="Web-{3C377F0B-1B25-6282-9035-EF283AC032FB}" dt="2023-02-28T20:55:23.375" v="315" actId="1076"/>
        <pc:sldMkLst>
          <pc:docMk/>
          <pc:sldMk cId="2671186038" sldId="1847"/>
        </pc:sldMkLst>
        <pc:spChg chg="mod">
          <ac:chgData name="Yarger, Andrew Noel" userId="S::anyarge@sandia.gov::40c0df3d-0900-40b2-b443-6ff29896f276" providerId="AD" clId="Web-{3C377F0B-1B25-6282-9035-EF283AC032FB}" dt="2023-02-28T20:55:23.375" v="315" actId="1076"/>
          <ac:spMkLst>
            <pc:docMk/>
            <pc:sldMk cId="2671186038" sldId="1847"/>
            <ac:spMk id="3" creationId="{E42A8DFA-BA1B-276B-0518-700D7D72D4CF}"/>
          </ac:spMkLst>
        </pc:spChg>
        <pc:spChg chg="mod">
          <ac:chgData name="Yarger, Andrew Noel" userId="S::anyarge@sandia.gov::40c0df3d-0900-40b2-b443-6ff29896f276" providerId="AD" clId="Web-{3C377F0B-1B25-6282-9035-EF283AC032FB}" dt="2023-02-28T18:08:41.865" v="195" actId="1076"/>
          <ac:spMkLst>
            <pc:docMk/>
            <pc:sldMk cId="2671186038" sldId="1847"/>
            <ac:spMk id="4" creationId="{C462F21E-6F8D-3C42-BAB9-59560C398129}"/>
          </ac:spMkLst>
        </pc:spChg>
      </pc:sldChg>
      <pc:sldChg chg="modSp">
        <pc:chgData name="Yarger, Andrew Noel" userId="S::anyarge@sandia.gov::40c0df3d-0900-40b2-b443-6ff29896f276" providerId="AD" clId="Web-{3C377F0B-1B25-6282-9035-EF283AC032FB}" dt="2023-02-28T22:32:32.941" v="338" actId="20577"/>
        <pc:sldMkLst>
          <pc:docMk/>
          <pc:sldMk cId="3682832340" sldId="1848"/>
        </pc:sldMkLst>
        <pc:spChg chg="mod">
          <ac:chgData name="Yarger, Andrew Noel" userId="S::anyarge@sandia.gov::40c0df3d-0900-40b2-b443-6ff29896f276" providerId="AD" clId="Web-{3C377F0B-1B25-6282-9035-EF283AC032FB}" dt="2023-02-28T22:32:32.941" v="338" actId="20577"/>
          <ac:spMkLst>
            <pc:docMk/>
            <pc:sldMk cId="3682832340" sldId="1848"/>
            <ac:spMk id="3" creationId="{EC87FA6F-869E-7220-A8CC-26E8D8DF8062}"/>
          </ac:spMkLst>
        </pc:spChg>
      </pc:sldChg>
      <pc:sldChg chg="modSp">
        <pc:chgData name="Yarger, Andrew Noel" userId="S::anyarge@sandia.gov::40c0df3d-0900-40b2-b443-6ff29896f276" providerId="AD" clId="Web-{3C377F0B-1B25-6282-9035-EF283AC032FB}" dt="2023-02-28T22:43:24.185" v="375" actId="20577"/>
        <pc:sldMkLst>
          <pc:docMk/>
          <pc:sldMk cId="2172985967" sldId="1851"/>
        </pc:sldMkLst>
        <pc:spChg chg="mod">
          <ac:chgData name="Yarger, Andrew Noel" userId="S::anyarge@sandia.gov::40c0df3d-0900-40b2-b443-6ff29896f276" providerId="AD" clId="Web-{3C377F0B-1B25-6282-9035-EF283AC032FB}" dt="2023-02-28T22:43:24.185" v="375" actId="20577"/>
          <ac:spMkLst>
            <pc:docMk/>
            <pc:sldMk cId="2172985967" sldId="1851"/>
            <ac:spMk id="2" creationId="{B0B46495-EACE-CCBA-D175-67E0C0B5F3BE}"/>
          </ac:spMkLst>
        </pc:spChg>
      </pc:sldChg>
      <pc:sldChg chg="modSp">
        <pc:chgData name="Yarger, Andrew Noel" userId="S::anyarge@sandia.gov::40c0df3d-0900-40b2-b443-6ff29896f276" providerId="AD" clId="Web-{3C377F0B-1B25-6282-9035-EF283AC032FB}" dt="2023-02-28T20:59:37.710" v="327" actId="20577"/>
        <pc:sldMkLst>
          <pc:docMk/>
          <pc:sldMk cId="1709068899" sldId="1853"/>
        </pc:sldMkLst>
        <pc:spChg chg="mod">
          <ac:chgData name="Yarger, Andrew Noel" userId="S::anyarge@sandia.gov::40c0df3d-0900-40b2-b443-6ff29896f276" providerId="AD" clId="Web-{3C377F0B-1B25-6282-9035-EF283AC032FB}" dt="2023-02-28T20:59:37.710" v="327" actId="20577"/>
          <ac:spMkLst>
            <pc:docMk/>
            <pc:sldMk cId="1709068899" sldId="1853"/>
            <ac:spMk id="2" creationId="{B0B46495-EACE-CCBA-D175-67E0C0B5F3BE}"/>
          </ac:spMkLst>
        </pc:spChg>
      </pc:sldChg>
    </pc:docChg>
  </pc:docChgLst>
  <pc:docChgLst>
    <pc:chgData name="Wagman, Benjamin Moore" userId="S::bmwagma@sandia.gov::0e71bba7-3272-4175-a7ff-f4256f34e165" providerId="AD" clId="Web-{A468991F-3704-FBA4-6C79-22FD432CAE2A}"/>
    <pc:docChg chg="modSld">
      <pc:chgData name="Wagman, Benjamin Moore" userId="S::bmwagma@sandia.gov::0e71bba7-3272-4175-a7ff-f4256f34e165" providerId="AD" clId="Web-{A468991F-3704-FBA4-6C79-22FD432CAE2A}" dt="2023-03-01T23:09:11.182" v="138" actId="20577"/>
      <pc:docMkLst>
        <pc:docMk/>
      </pc:docMkLst>
      <pc:sldChg chg="addSp modSp">
        <pc:chgData name="Wagman, Benjamin Moore" userId="S::bmwagma@sandia.gov::0e71bba7-3272-4175-a7ff-f4256f34e165" providerId="AD" clId="Web-{A468991F-3704-FBA4-6C79-22FD432CAE2A}" dt="2023-03-01T23:03:13.005" v="45" actId="1076"/>
        <pc:sldMkLst>
          <pc:docMk/>
          <pc:sldMk cId="1570763532" sldId="1849"/>
        </pc:sldMkLst>
        <pc:spChg chg="add mod">
          <ac:chgData name="Wagman, Benjamin Moore" userId="S::bmwagma@sandia.gov::0e71bba7-3272-4175-a7ff-f4256f34e165" providerId="AD" clId="Web-{A468991F-3704-FBA4-6C79-22FD432CAE2A}" dt="2023-03-01T23:03:13.005" v="45" actId="1076"/>
          <ac:spMkLst>
            <pc:docMk/>
            <pc:sldMk cId="1570763532" sldId="1849"/>
            <ac:spMk id="6" creationId="{D0DE7154-ABCA-75C3-25A5-D4D047FEFE90}"/>
          </ac:spMkLst>
        </pc:spChg>
      </pc:sldChg>
      <pc:sldChg chg="modSp">
        <pc:chgData name="Wagman, Benjamin Moore" userId="S::bmwagma@sandia.gov::0e71bba7-3272-4175-a7ff-f4256f34e165" providerId="AD" clId="Web-{A468991F-3704-FBA4-6C79-22FD432CAE2A}" dt="2023-03-01T23:07:01.915" v="88" actId="20577"/>
        <pc:sldMkLst>
          <pc:docMk/>
          <pc:sldMk cId="3516990301" sldId="1850"/>
        </pc:sldMkLst>
        <pc:spChg chg="mod">
          <ac:chgData name="Wagman, Benjamin Moore" userId="S::bmwagma@sandia.gov::0e71bba7-3272-4175-a7ff-f4256f34e165" providerId="AD" clId="Web-{A468991F-3704-FBA4-6C79-22FD432CAE2A}" dt="2023-03-01T23:07:01.915" v="88" actId="20577"/>
          <ac:spMkLst>
            <pc:docMk/>
            <pc:sldMk cId="3516990301" sldId="1850"/>
            <ac:spMk id="15" creationId="{E67F1298-5BBB-3127-DA7D-22BE916EE63E}"/>
          </ac:spMkLst>
        </pc:spChg>
      </pc:sldChg>
      <pc:sldChg chg="modSp">
        <pc:chgData name="Wagman, Benjamin Moore" userId="S::bmwagma@sandia.gov::0e71bba7-3272-4175-a7ff-f4256f34e165" providerId="AD" clId="Web-{A468991F-3704-FBA4-6C79-22FD432CAE2A}" dt="2023-03-01T23:09:11.182" v="138" actId="20577"/>
        <pc:sldMkLst>
          <pc:docMk/>
          <pc:sldMk cId="2172985967" sldId="1851"/>
        </pc:sldMkLst>
        <pc:spChg chg="mod">
          <ac:chgData name="Wagman, Benjamin Moore" userId="S::bmwagma@sandia.gov::0e71bba7-3272-4175-a7ff-f4256f34e165" providerId="AD" clId="Web-{A468991F-3704-FBA4-6C79-22FD432CAE2A}" dt="2023-03-01T23:09:11.182" v="138" actId="20577"/>
          <ac:spMkLst>
            <pc:docMk/>
            <pc:sldMk cId="2172985967" sldId="1851"/>
            <ac:spMk id="2" creationId="{B0B46495-EACE-CCBA-D175-67E0C0B5F3BE}"/>
          </ac:spMkLst>
        </pc:spChg>
      </pc:sldChg>
      <pc:sldChg chg="modSp">
        <pc:chgData name="Wagman, Benjamin Moore" userId="S::bmwagma@sandia.gov::0e71bba7-3272-4175-a7ff-f4256f34e165" providerId="AD" clId="Web-{A468991F-3704-FBA4-6C79-22FD432CAE2A}" dt="2023-03-01T23:07:59.603" v="91" actId="20577"/>
        <pc:sldMkLst>
          <pc:docMk/>
          <pc:sldMk cId="1709068899" sldId="1853"/>
        </pc:sldMkLst>
        <pc:spChg chg="mod">
          <ac:chgData name="Wagman, Benjamin Moore" userId="S::bmwagma@sandia.gov::0e71bba7-3272-4175-a7ff-f4256f34e165" providerId="AD" clId="Web-{A468991F-3704-FBA4-6C79-22FD432CAE2A}" dt="2023-03-01T23:07:59.603" v="91" actId="20577"/>
          <ac:spMkLst>
            <pc:docMk/>
            <pc:sldMk cId="1709068899" sldId="1853"/>
            <ac:spMk id="2" creationId="{B0B46495-EACE-CCBA-D175-67E0C0B5F3BE}"/>
          </ac:spMkLst>
        </pc:spChg>
      </pc:sldChg>
    </pc:docChg>
  </pc:docChgLst>
  <pc:docChgLst>
    <pc:chgData name="Wagman, Benjamin Moore" userId="S::bmwagma@sandia.gov::0e71bba7-3272-4175-a7ff-f4256f34e165" providerId="AD" clId="Web-{F54C6581-BD7A-4914-A625-BF97D7CA5B14}"/>
    <pc:docChg chg="addSld modSld sldOrd">
      <pc:chgData name="Wagman, Benjamin Moore" userId="S::bmwagma@sandia.gov::0e71bba7-3272-4175-a7ff-f4256f34e165" providerId="AD" clId="Web-{F54C6581-BD7A-4914-A625-BF97D7CA5B14}" dt="2023-02-27T18:19:47.217" v="897"/>
      <pc:docMkLst>
        <pc:docMk/>
      </pc:docMkLst>
      <pc:sldChg chg="modNotes">
        <pc:chgData name="Wagman, Benjamin Moore" userId="S::bmwagma@sandia.gov::0e71bba7-3272-4175-a7ff-f4256f34e165" providerId="AD" clId="Web-{F54C6581-BD7A-4914-A625-BF97D7CA5B14}" dt="2023-02-27T17:35:24.482" v="56"/>
        <pc:sldMkLst>
          <pc:docMk/>
          <pc:sldMk cId="1852456953" sldId="1816"/>
        </pc:sldMkLst>
      </pc:sldChg>
      <pc:sldChg chg="ord modNotes">
        <pc:chgData name="Wagman, Benjamin Moore" userId="S::bmwagma@sandia.gov::0e71bba7-3272-4175-a7ff-f4256f34e165" providerId="AD" clId="Web-{F54C6581-BD7A-4914-A625-BF97D7CA5B14}" dt="2023-02-27T18:04:33.753" v="298"/>
        <pc:sldMkLst>
          <pc:docMk/>
          <pc:sldMk cId="1094826245" sldId="1821"/>
        </pc:sldMkLst>
      </pc:sldChg>
      <pc:sldChg chg="ord">
        <pc:chgData name="Wagman, Benjamin Moore" userId="S::bmwagma@sandia.gov::0e71bba7-3272-4175-a7ff-f4256f34e165" providerId="AD" clId="Web-{F54C6581-BD7A-4914-A625-BF97D7CA5B14}" dt="2023-02-27T18:07:18.536" v="302"/>
        <pc:sldMkLst>
          <pc:docMk/>
          <pc:sldMk cId="3734318901" sldId="1827"/>
        </pc:sldMkLst>
      </pc:sldChg>
      <pc:sldChg chg="ord">
        <pc:chgData name="Wagman, Benjamin Moore" userId="S::bmwagma@sandia.gov::0e71bba7-3272-4175-a7ff-f4256f34e165" providerId="AD" clId="Web-{F54C6581-BD7A-4914-A625-BF97D7CA5B14}" dt="2023-02-27T18:07:18.536" v="301"/>
        <pc:sldMkLst>
          <pc:docMk/>
          <pc:sldMk cId="1875979003" sldId="1828"/>
        </pc:sldMkLst>
      </pc:sldChg>
      <pc:sldChg chg="ord">
        <pc:chgData name="Wagman, Benjamin Moore" userId="S::bmwagma@sandia.gov::0e71bba7-3272-4175-a7ff-f4256f34e165" providerId="AD" clId="Web-{F54C6581-BD7A-4914-A625-BF97D7CA5B14}" dt="2023-02-27T18:07:18.536" v="300"/>
        <pc:sldMkLst>
          <pc:docMk/>
          <pc:sldMk cId="1398022448" sldId="1829"/>
        </pc:sldMkLst>
      </pc:sldChg>
      <pc:sldChg chg="modSp">
        <pc:chgData name="Wagman, Benjamin Moore" userId="S::bmwagma@sandia.gov::0e71bba7-3272-4175-a7ff-f4256f34e165" providerId="AD" clId="Web-{F54C6581-BD7A-4914-A625-BF97D7CA5B14}" dt="2023-02-27T17:38:38.609" v="73"/>
        <pc:sldMkLst>
          <pc:docMk/>
          <pc:sldMk cId="2005918062" sldId="1837"/>
        </pc:sldMkLst>
        <pc:graphicFrameChg chg="mod modGraphic">
          <ac:chgData name="Wagman, Benjamin Moore" userId="S::bmwagma@sandia.gov::0e71bba7-3272-4175-a7ff-f4256f34e165" providerId="AD" clId="Web-{F54C6581-BD7A-4914-A625-BF97D7CA5B14}" dt="2023-02-27T17:38:38.609" v="73"/>
          <ac:graphicFrameMkLst>
            <pc:docMk/>
            <pc:sldMk cId="2005918062" sldId="1837"/>
            <ac:graphicFrameMk id="5" creationId="{FA7D9DC8-5A31-5D3C-62B5-CABC0439CDD5}"/>
          </ac:graphicFrameMkLst>
        </pc:graphicFrameChg>
      </pc:sldChg>
      <pc:sldChg chg="ord">
        <pc:chgData name="Wagman, Benjamin Moore" userId="S::bmwagma@sandia.gov::0e71bba7-3272-4175-a7ff-f4256f34e165" providerId="AD" clId="Web-{F54C6581-BD7A-4914-A625-BF97D7CA5B14}" dt="2023-02-27T18:05:17.113" v="299"/>
        <pc:sldMkLst>
          <pc:docMk/>
          <pc:sldMk cId="484690120" sldId="1845"/>
        </pc:sldMkLst>
      </pc:sldChg>
      <pc:sldChg chg="addSp delSp modSp">
        <pc:chgData name="Wagman, Benjamin Moore" userId="S::bmwagma@sandia.gov::0e71bba7-3272-4175-a7ff-f4256f34e165" providerId="AD" clId="Web-{F54C6581-BD7A-4914-A625-BF97D7CA5B14}" dt="2023-02-27T18:00:30.344" v="280"/>
        <pc:sldMkLst>
          <pc:docMk/>
          <pc:sldMk cId="988221757" sldId="1846"/>
        </pc:sldMkLst>
        <pc:spChg chg="add mod">
          <ac:chgData name="Wagman, Benjamin Moore" userId="S::bmwagma@sandia.gov::0e71bba7-3272-4175-a7ff-f4256f34e165" providerId="AD" clId="Web-{F54C6581-BD7A-4914-A625-BF97D7CA5B14}" dt="2023-02-27T17:59:12.015" v="279" actId="20577"/>
          <ac:spMkLst>
            <pc:docMk/>
            <pc:sldMk cId="988221757" sldId="1846"/>
            <ac:spMk id="7" creationId="{ECFDA69E-28FE-82E1-504F-F6AEFE1F1A01}"/>
          </ac:spMkLst>
        </pc:spChg>
        <pc:spChg chg="del mod">
          <ac:chgData name="Wagman, Benjamin Moore" userId="S::bmwagma@sandia.gov::0e71bba7-3272-4175-a7ff-f4256f34e165" providerId="AD" clId="Web-{F54C6581-BD7A-4914-A625-BF97D7CA5B14}" dt="2023-02-27T18:00:30.344" v="280"/>
          <ac:spMkLst>
            <pc:docMk/>
            <pc:sldMk cId="988221757" sldId="1846"/>
            <ac:spMk id="8" creationId="{8D564E79-50CF-0EF0-CEBF-ED3EB239B4EC}"/>
          </ac:spMkLst>
        </pc:spChg>
      </pc:sldChg>
      <pc:sldChg chg="modSp">
        <pc:chgData name="Wagman, Benjamin Moore" userId="S::bmwagma@sandia.gov::0e71bba7-3272-4175-a7ff-f4256f34e165" providerId="AD" clId="Web-{F54C6581-BD7A-4914-A625-BF97D7CA5B14}" dt="2023-02-27T17:43:16.816" v="103" actId="20577"/>
        <pc:sldMkLst>
          <pc:docMk/>
          <pc:sldMk cId="3682832340" sldId="1848"/>
        </pc:sldMkLst>
        <pc:spChg chg="mod">
          <ac:chgData name="Wagman, Benjamin Moore" userId="S::bmwagma@sandia.gov::0e71bba7-3272-4175-a7ff-f4256f34e165" providerId="AD" clId="Web-{F54C6581-BD7A-4914-A625-BF97D7CA5B14}" dt="2023-02-27T17:43:16.816" v="103" actId="20577"/>
          <ac:spMkLst>
            <pc:docMk/>
            <pc:sldMk cId="3682832340" sldId="1848"/>
            <ac:spMk id="3" creationId="{EC87FA6F-869E-7220-A8CC-26E8D8DF8062}"/>
          </ac:spMkLst>
        </pc:spChg>
      </pc:sldChg>
      <pc:sldChg chg="modSp">
        <pc:chgData name="Wagman, Benjamin Moore" userId="S::bmwagma@sandia.gov::0e71bba7-3272-4175-a7ff-f4256f34e165" providerId="AD" clId="Web-{F54C6581-BD7A-4914-A625-BF97D7CA5B14}" dt="2023-02-27T17:31:42.870" v="7" actId="20577"/>
        <pc:sldMkLst>
          <pc:docMk/>
          <pc:sldMk cId="1570763532" sldId="1849"/>
        </pc:sldMkLst>
        <pc:spChg chg="mod">
          <ac:chgData name="Wagman, Benjamin Moore" userId="S::bmwagma@sandia.gov::0e71bba7-3272-4175-a7ff-f4256f34e165" providerId="AD" clId="Web-{F54C6581-BD7A-4914-A625-BF97D7CA5B14}" dt="2023-02-27T17:31:42.870" v="7" actId="20577"/>
          <ac:spMkLst>
            <pc:docMk/>
            <pc:sldMk cId="1570763532" sldId="1849"/>
            <ac:spMk id="4" creationId="{D5062DB4-2A3C-E4AB-7BC5-84097EA31184}"/>
          </ac:spMkLst>
        </pc:spChg>
      </pc:sldChg>
      <pc:sldChg chg="modSp modNotes">
        <pc:chgData name="Wagman, Benjamin Moore" userId="S::bmwagma@sandia.gov::0e71bba7-3272-4175-a7ff-f4256f34e165" providerId="AD" clId="Web-{F54C6581-BD7A-4914-A625-BF97D7CA5B14}" dt="2023-02-27T18:19:47.217" v="897"/>
        <pc:sldMkLst>
          <pc:docMk/>
          <pc:sldMk cId="3516990301" sldId="1850"/>
        </pc:sldMkLst>
        <pc:spChg chg="mod">
          <ac:chgData name="Wagman, Benjamin Moore" userId="S::bmwagma@sandia.gov::0e71bba7-3272-4175-a7ff-f4256f34e165" providerId="AD" clId="Web-{F54C6581-BD7A-4914-A625-BF97D7CA5B14}" dt="2023-02-27T18:02:18.314" v="297" actId="20577"/>
          <ac:spMkLst>
            <pc:docMk/>
            <pc:sldMk cId="3516990301" sldId="1850"/>
            <ac:spMk id="15" creationId="{E67F1298-5BBB-3127-DA7D-22BE916EE63E}"/>
          </ac:spMkLst>
        </pc:spChg>
      </pc:sldChg>
      <pc:sldChg chg="ord modNotes">
        <pc:chgData name="Wagman, Benjamin Moore" userId="S::bmwagma@sandia.gov::0e71bba7-3272-4175-a7ff-f4256f34e165" providerId="AD" clId="Web-{F54C6581-BD7A-4914-A625-BF97D7CA5B14}" dt="2023-02-27T18:19:29.311" v="891"/>
        <pc:sldMkLst>
          <pc:docMk/>
          <pc:sldMk cId="2172985967" sldId="1851"/>
        </pc:sldMkLst>
      </pc:sldChg>
      <pc:sldChg chg="ord">
        <pc:chgData name="Wagman, Benjamin Moore" userId="S::bmwagma@sandia.gov::0e71bba7-3272-4175-a7ff-f4256f34e165" providerId="AD" clId="Web-{F54C6581-BD7A-4914-A625-BF97D7CA5B14}" dt="2023-02-27T18:08:09.881" v="303"/>
        <pc:sldMkLst>
          <pc:docMk/>
          <pc:sldMk cId="1169266330" sldId="1852"/>
        </pc:sldMkLst>
      </pc:sldChg>
      <pc:sldChg chg="modSp add replId modNotes">
        <pc:chgData name="Wagman, Benjamin Moore" userId="S::bmwagma@sandia.gov::0e71bba7-3272-4175-a7ff-f4256f34e165" providerId="AD" clId="Web-{F54C6581-BD7A-4914-A625-BF97D7CA5B14}" dt="2023-02-27T18:19:32.029" v="893"/>
        <pc:sldMkLst>
          <pc:docMk/>
          <pc:sldMk cId="1709068899" sldId="1853"/>
        </pc:sldMkLst>
        <pc:spChg chg="mod">
          <ac:chgData name="Wagman, Benjamin Moore" userId="S::bmwagma@sandia.gov::0e71bba7-3272-4175-a7ff-f4256f34e165" providerId="AD" clId="Web-{F54C6581-BD7A-4914-A625-BF97D7CA5B14}" dt="2023-02-27T18:18:29.419" v="888" actId="20577"/>
          <ac:spMkLst>
            <pc:docMk/>
            <pc:sldMk cId="1709068899" sldId="1853"/>
            <ac:spMk id="2" creationId="{B0B46495-EACE-CCBA-D175-67E0C0B5F3BE}"/>
          </ac:spMkLst>
        </pc:spChg>
        <pc:spChg chg="mod">
          <ac:chgData name="Wagman, Benjamin Moore" userId="S::bmwagma@sandia.gov::0e71bba7-3272-4175-a7ff-f4256f34e165" providerId="AD" clId="Web-{F54C6581-BD7A-4914-A625-BF97D7CA5B14}" dt="2023-02-27T18:08:47.459" v="311" actId="20577"/>
          <ac:spMkLst>
            <pc:docMk/>
            <pc:sldMk cId="1709068899" sldId="1853"/>
            <ac:spMk id="38" creationId="{C6D64C7C-3870-5A68-784B-1BFEADBA6AA1}"/>
          </ac:spMkLst>
        </pc:spChg>
      </pc:sldChg>
    </pc:docChg>
  </pc:docChgLst>
  <pc:docChgLst>
    <pc:chgData name="Yarger, Andrew Noel" userId="S::anyarge@sandia.gov::40c0df3d-0900-40b2-b443-6ff29896f276" providerId="AD" clId="Web-{05E76138-B987-AF64-C31E-0B43A75ABFEE}"/>
    <pc:docChg chg="modSld sldOrd">
      <pc:chgData name="Yarger, Andrew Noel" userId="S::anyarge@sandia.gov::40c0df3d-0900-40b2-b443-6ff29896f276" providerId="AD" clId="Web-{05E76138-B987-AF64-C31E-0B43A75ABFEE}" dt="2023-03-01T19:27:19.724" v="139"/>
      <pc:docMkLst>
        <pc:docMk/>
      </pc:docMkLst>
      <pc:sldChg chg="modSp">
        <pc:chgData name="Yarger, Andrew Noel" userId="S::anyarge@sandia.gov::40c0df3d-0900-40b2-b443-6ff29896f276" providerId="AD" clId="Web-{05E76138-B987-AF64-C31E-0B43A75ABFEE}" dt="2023-03-01T19:23:05.829" v="138"/>
        <pc:sldMkLst>
          <pc:docMk/>
          <pc:sldMk cId="2236560954" sldId="1818"/>
        </pc:sldMkLst>
        <pc:graphicFrameChg chg="mod modGraphic">
          <ac:chgData name="Yarger, Andrew Noel" userId="S::anyarge@sandia.gov::40c0df3d-0900-40b2-b443-6ff29896f276" providerId="AD" clId="Web-{05E76138-B987-AF64-C31E-0B43A75ABFEE}" dt="2023-03-01T19:23:05.829" v="138"/>
          <ac:graphicFrameMkLst>
            <pc:docMk/>
            <pc:sldMk cId="2236560954" sldId="1818"/>
            <ac:graphicFrameMk id="2" creationId="{DBFF57FA-7F1B-7AAD-FD3D-A30CA5DB261A}"/>
          </ac:graphicFrameMkLst>
        </pc:graphicFrameChg>
      </pc:sldChg>
      <pc:sldChg chg="ord">
        <pc:chgData name="Yarger, Andrew Noel" userId="S::anyarge@sandia.gov::40c0df3d-0900-40b2-b443-6ff29896f276" providerId="AD" clId="Web-{05E76138-B987-AF64-C31E-0B43A75ABFEE}" dt="2023-03-01T19:27:19.724" v="139"/>
        <pc:sldMkLst>
          <pc:docMk/>
          <pc:sldMk cId="1094826245" sldId="1821"/>
        </pc:sldMkLst>
      </pc:sldChg>
      <pc:sldChg chg="modSp">
        <pc:chgData name="Yarger, Andrew Noel" userId="S::anyarge@sandia.gov::40c0df3d-0900-40b2-b443-6ff29896f276" providerId="AD" clId="Web-{05E76138-B987-AF64-C31E-0B43A75ABFEE}" dt="2023-03-01T19:19:53.373" v="36" actId="20577"/>
        <pc:sldMkLst>
          <pc:docMk/>
          <pc:sldMk cId="988221757" sldId="1846"/>
        </pc:sldMkLst>
        <pc:spChg chg="mod">
          <ac:chgData name="Yarger, Andrew Noel" userId="S::anyarge@sandia.gov::40c0df3d-0900-40b2-b443-6ff29896f276" providerId="AD" clId="Web-{05E76138-B987-AF64-C31E-0B43A75ABFEE}" dt="2023-03-01T19:19:53.373" v="36" actId="20577"/>
          <ac:spMkLst>
            <pc:docMk/>
            <pc:sldMk cId="988221757" sldId="1846"/>
            <ac:spMk id="38" creationId="{C6D64C7C-3870-5A68-784B-1BFEADBA6AA1}"/>
          </ac:spMkLst>
        </pc:spChg>
      </pc:sldChg>
      <pc:sldChg chg="modSp">
        <pc:chgData name="Yarger, Andrew Noel" userId="S::anyarge@sandia.gov::40c0df3d-0900-40b2-b443-6ff29896f276" providerId="AD" clId="Web-{05E76138-B987-AF64-C31E-0B43A75ABFEE}" dt="2023-03-01T19:16:27.714" v="32" actId="20577"/>
        <pc:sldMkLst>
          <pc:docMk/>
          <pc:sldMk cId="2671186038" sldId="1847"/>
        </pc:sldMkLst>
        <pc:spChg chg="mod">
          <ac:chgData name="Yarger, Andrew Noel" userId="S::anyarge@sandia.gov::40c0df3d-0900-40b2-b443-6ff29896f276" providerId="AD" clId="Web-{05E76138-B987-AF64-C31E-0B43A75ABFEE}" dt="2023-03-01T19:16:27.714" v="32" actId="20577"/>
          <ac:spMkLst>
            <pc:docMk/>
            <pc:sldMk cId="2671186038" sldId="1847"/>
            <ac:spMk id="3" creationId="{E42A8DFA-BA1B-276B-0518-700D7D72D4CF}"/>
          </ac:spMkLst>
        </pc:spChg>
      </pc:sldChg>
      <pc:sldChg chg="modSp">
        <pc:chgData name="Yarger, Andrew Noel" userId="S::anyarge@sandia.gov::40c0df3d-0900-40b2-b443-6ff29896f276" providerId="AD" clId="Web-{05E76138-B987-AF64-C31E-0B43A75ABFEE}" dt="2023-03-01T18:51:36.910" v="16" actId="14100"/>
        <pc:sldMkLst>
          <pc:docMk/>
          <pc:sldMk cId="3682832340" sldId="1848"/>
        </pc:sldMkLst>
        <pc:spChg chg="mod">
          <ac:chgData name="Yarger, Andrew Noel" userId="S::anyarge@sandia.gov::40c0df3d-0900-40b2-b443-6ff29896f276" providerId="AD" clId="Web-{05E76138-B987-AF64-C31E-0B43A75ABFEE}" dt="2023-03-01T18:51:24.723" v="13" actId="14100"/>
          <ac:spMkLst>
            <pc:docMk/>
            <pc:sldMk cId="3682832340" sldId="1848"/>
            <ac:spMk id="3" creationId="{EC87FA6F-869E-7220-A8CC-26E8D8DF8062}"/>
          </ac:spMkLst>
        </pc:spChg>
        <pc:picChg chg="mod">
          <ac:chgData name="Yarger, Andrew Noel" userId="S::anyarge@sandia.gov::40c0df3d-0900-40b2-b443-6ff29896f276" providerId="AD" clId="Web-{05E76138-B987-AF64-C31E-0B43A75ABFEE}" dt="2023-03-01T18:51:36.910" v="16" actId="14100"/>
          <ac:picMkLst>
            <pc:docMk/>
            <pc:sldMk cId="3682832340" sldId="1848"/>
            <ac:picMk id="1025" creationId="{02B46155-1B71-8A75-3C95-EF15C30DBA69}"/>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AE6F3A-D25F-244F-B555-C44B31C12A80}" type="doc">
      <dgm:prSet loTypeId="urn:microsoft.com/office/officeart/2005/8/layout/cycle3" loCatId="" qsTypeId="urn:microsoft.com/office/officeart/2005/8/quickstyle/simple1" qsCatId="simple" csTypeId="urn:microsoft.com/office/officeart/2005/8/colors/colorful1" csCatId="colorful" phldr="1"/>
      <dgm:spPr/>
      <dgm:t>
        <a:bodyPr/>
        <a:lstStyle/>
        <a:p>
          <a:endParaRPr lang="en-US"/>
        </a:p>
      </dgm:t>
    </dgm:pt>
    <dgm:pt modelId="{91F81E7A-4A75-B64C-98EF-CA23E3C594A7}">
      <dgm:prSet phldrT="[Text]"/>
      <dgm:spPr/>
      <dgm:t>
        <a:bodyPr/>
        <a:lstStyle/>
        <a:p>
          <a:r>
            <a:rPr lang="en-US"/>
            <a:t>Generate E3SM perturbed parameter ensemble</a:t>
          </a:r>
        </a:p>
      </dgm:t>
    </dgm:pt>
    <dgm:pt modelId="{0ACE1EAC-3436-8643-B93B-52E9EC1CD693}" type="parTrans" cxnId="{7C82E78B-86AC-1248-9DE6-4F6FDABCAE5E}">
      <dgm:prSet/>
      <dgm:spPr/>
      <dgm:t>
        <a:bodyPr/>
        <a:lstStyle/>
        <a:p>
          <a:endParaRPr lang="en-US"/>
        </a:p>
      </dgm:t>
    </dgm:pt>
    <dgm:pt modelId="{6767F1A5-34A2-3446-B042-F1D417DF3FB5}" type="sibTrans" cxnId="{7C82E78B-86AC-1248-9DE6-4F6FDABCAE5E}">
      <dgm:prSet/>
      <dgm:spPr/>
      <dgm:t>
        <a:bodyPr/>
        <a:lstStyle/>
        <a:p>
          <a:endParaRPr lang="en-US"/>
        </a:p>
      </dgm:t>
    </dgm:pt>
    <dgm:pt modelId="{54C21A19-FD0A-8C40-A184-5BABAC21AC08}">
      <dgm:prSet phldrT="[Text]"/>
      <dgm:spPr/>
      <dgm:t>
        <a:bodyPr/>
        <a:lstStyle/>
        <a:p>
          <a:r>
            <a:rPr lang="en-US"/>
            <a:t>Build surrogate from parameters to model output </a:t>
          </a:r>
        </a:p>
      </dgm:t>
    </dgm:pt>
    <dgm:pt modelId="{1F09B72F-D9E0-4049-A83D-C7D5672717F7}" type="parTrans" cxnId="{804223B8-159A-7B4A-BCD6-79DB6213F6A9}">
      <dgm:prSet/>
      <dgm:spPr/>
      <dgm:t>
        <a:bodyPr/>
        <a:lstStyle/>
        <a:p>
          <a:endParaRPr lang="en-US"/>
        </a:p>
      </dgm:t>
    </dgm:pt>
    <dgm:pt modelId="{D7335DEE-0972-D742-B775-A12BEAF392F6}" type="sibTrans" cxnId="{804223B8-159A-7B4A-BCD6-79DB6213F6A9}">
      <dgm:prSet/>
      <dgm:spPr/>
      <dgm:t>
        <a:bodyPr/>
        <a:lstStyle/>
        <a:p>
          <a:endParaRPr lang="en-US"/>
        </a:p>
      </dgm:t>
    </dgm:pt>
    <dgm:pt modelId="{DECA4865-1293-CF49-A9BB-611436C307FD}">
      <dgm:prSet phldrT="[Text]"/>
      <dgm:spPr/>
      <dgm:t>
        <a:bodyPr/>
        <a:lstStyle/>
        <a:p>
          <a:r>
            <a:rPr lang="en-US"/>
            <a:t>Calibrate and optimize parameters using surrogate and climate observations</a:t>
          </a:r>
        </a:p>
      </dgm:t>
    </dgm:pt>
    <dgm:pt modelId="{732AE8AF-51F2-9449-8F7E-62275FBB9F21}" type="parTrans" cxnId="{08DEE883-71BE-7141-80D2-1B9980C20A28}">
      <dgm:prSet/>
      <dgm:spPr/>
      <dgm:t>
        <a:bodyPr/>
        <a:lstStyle/>
        <a:p>
          <a:endParaRPr lang="en-US"/>
        </a:p>
      </dgm:t>
    </dgm:pt>
    <dgm:pt modelId="{F673D4A3-493D-3449-B665-77ED3458E34B}" type="sibTrans" cxnId="{08DEE883-71BE-7141-80D2-1B9980C20A28}">
      <dgm:prSet/>
      <dgm:spPr/>
      <dgm:t>
        <a:bodyPr/>
        <a:lstStyle/>
        <a:p>
          <a:endParaRPr lang="en-US"/>
        </a:p>
      </dgm:t>
    </dgm:pt>
    <dgm:pt modelId="{B928FC20-B607-A54C-9EDF-9D622232C0E1}">
      <dgm:prSet phldrT="[Text]"/>
      <dgm:spPr/>
      <dgm:t>
        <a:bodyPr/>
        <a:lstStyle/>
        <a:p>
          <a:r>
            <a:rPr lang="en-US"/>
            <a:t>Validate parameters in E3SM</a:t>
          </a:r>
        </a:p>
      </dgm:t>
    </dgm:pt>
    <dgm:pt modelId="{28F78213-6F2D-D847-A1E9-ED51909C0DB5}" type="parTrans" cxnId="{F9DDD7EF-D83F-DB41-90E1-406E34ECFDDD}">
      <dgm:prSet/>
      <dgm:spPr/>
      <dgm:t>
        <a:bodyPr/>
        <a:lstStyle/>
        <a:p>
          <a:endParaRPr lang="en-US"/>
        </a:p>
      </dgm:t>
    </dgm:pt>
    <dgm:pt modelId="{A134DFA2-4870-0642-8AF6-6B917F513BD1}" type="sibTrans" cxnId="{F9DDD7EF-D83F-DB41-90E1-406E34ECFDDD}">
      <dgm:prSet/>
      <dgm:spPr/>
      <dgm:t>
        <a:bodyPr/>
        <a:lstStyle/>
        <a:p>
          <a:endParaRPr lang="en-US"/>
        </a:p>
      </dgm:t>
    </dgm:pt>
    <dgm:pt modelId="{19358393-05E4-C944-9264-EBB4BB8756DC}" type="pres">
      <dgm:prSet presAssocID="{74AE6F3A-D25F-244F-B555-C44B31C12A80}" presName="Name0" presStyleCnt="0">
        <dgm:presLayoutVars>
          <dgm:dir/>
          <dgm:resizeHandles val="exact"/>
        </dgm:presLayoutVars>
      </dgm:prSet>
      <dgm:spPr/>
    </dgm:pt>
    <dgm:pt modelId="{6B52C551-AA88-BD49-8BEC-BB02FB684CA4}" type="pres">
      <dgm:prSet presAssocID="{74AE6F3A-D25F-244F-B555-C44B31C12A80}" presName="cycle" presStyleCnt="0"/>
      <dgm:spPr/>
    </dgm:pt>
    <dgm:pt modelId="{63AEA9BF-4BD3-674D-982B-0A5186BAF688}" type="pres">
      <dgm:prSet presAssocID="{91F81E7A-4A75-B64C-98EF-CA23E3C594A7}" presName="nodeFirstNode" presStyleLbl="node1" presStyleIdx="0" presStyleCnt="4" custScaleX="82211" custScaleY="70745">
        <dgm:presLayoutVars>
          <dgm:bulletEnabled val="1"/>
        </dgm:presLayoutVars>
      </dgm:prSet>
      <dgm:spPr/>
    </dgm:pt>
    <dgm:pt modelId="{376AA5D0-129F-3B4C-9557-828B30A65AC2}" type="pres">
      <dgm:prSet presAssocID="{6767F1A5-34A2-3446-B042-F1D417DF3FB5}" presName="sibTransFirstNode" presStyleLbl="bgShp" presStyleIdx="0" presStyleCnt="1"/>
      <dgm:spPr/>
    </dgm:pt>
    <dgm:pt modelId="{6B96D3DB-4BCB-D345-A3E4-41822BC381B8}" type="pres">
      <dgm:prSet presAssocID="{54C21A19-FD0A-8C40-A184-5BABAC21AC08}" presName="nodeFollowingNodes" presStyleLbl="node1" presStyleIdx="1" presStyleCnt="4" custScaleX="71201" custScaleY="70446">
        <dgm:presLayoutVars>
          <dgm:bulletEnabled val="1"/>
        </dgm:presLayoutVars>
      </dgm:prSet>
      <dgm:spPr/>
    </dgm:pt>
    <dgm:pt modelId="{6F38B17E-667C-5D40-B88A-E181C3218AF0}" type="pres">
      <dgm:prSet presAssocID="{DECA4865-1293-CF49-A9BB-611436C307FD}" presName="nodeFollowingNodes" presStyleLbl="node1" presStyleIdx="2" presStyleCnt="4" custScaleX="84024" custScaleY="89382" custRadScaleRad="115095" custRadScaleInc="-5708">
        <dgm:presLayoutVars>
          <dgm:bulletEnabled val="1"/>
        </dgm:presLayoutVars>
      </dgm:prSet>
      <dgm:spPr/>
    </dgm:pt>
    <dgm:pt modelId="{17B9EDA7-294A-BC4C-AD28-3C3C07FE3928}" type="pres">
      <dgm:prSet presAssocID="{B928FC20-B607-A54C-9EDF-9D622232C0E1}" presName="nodeFollowingNodes" presStyleLbl="node1" presStyleIdx="3" presStyleCnt="4" custScaleX="75691" custScaleY="82834">
        <dgm:presLayoutVars>
          <dgm:bulletEnabled val="1"/>
        </dgm:presLayoutVars>
      </dgm:prSet>
      <dgm:spPr/>
    </dgm:pt>
  </dgm:ptLst>
  <dgm:cxnLst>
    <dgm:cxn modelId="{D7212027-33FB-B645-99C5-344B224C6AD7}" type="presOf" srcId="{91F81E7A-4A75-B64C-98EF-CA23E3C594A7}" destId="{63AEA9BF-4BD3-674D-982B-0A5186BAF688}" srcOrd="0" destOrd="0" presId="urn:microsoft.com/office/officeart/2005/8/layout/cycle3"/>
    <dgm:cxn modelId="{8318C275-203A-0D43-9C29-24006081B2C0}" type="presOf" srcId="{DECA4865-1293-CF49-A9BB-611436C307FD}" destId="{6F38B17E-667C-5D40-B88A-E181C3218AF0}" srcOrd="0" destOrd="0" presId="urn:microsoft.com/office/officeart/2005/8/layout/cycle3"/>
    <dgm:cxn modelId="{2E44E876-2468-524D-98E3-3E213FAD6107}" type="presOf" srcId="{6767F1A5-34A2-3446-B042-F1D417DF3FB5}" destId="{376AA5D0-129F-3B4C-9557-828B30A65AC2}" srcOrd="0" destOrd="0" presId="urn:microsoft.com/office/officeart/2005/8/layout/cycle3"/>
    <dgm:cxn modelId="{08DEE883-71BE-7141-80D2-1B9980C20A28}" srcId="{74AE6F3A-D25F-244F-B555-C44B31C12A80}" destId="{DECA4865-1293-CF49-A9BB-611436C307FD}" srcOrd="2" destOrd="0" parTransId="{732AE8AF-51F2-9449-8F7E-62275FBB9F21}" sibTransId="{F673D4A3-493D-3449-B665-77ED3458E34B}"/>
    <dgm:cxn modelId="{7C82E78B-86AC-1248-9DE6-4F6FDABCAE5E}" srcId="{74AE6F3A-D25F-244F-B555-C44B31C12A80}" destId="{91F81E7A-4A75-B64C-98EF-CA23E3C594A7}" srcOrd="0" destOrd="0" parTransId="{0ACE1EAC-3436-8643-B93B-52E9EC1CD693}" sibTransId="{6767F1A5-34A2-3446-B042-F1D417DF3FB5}"/>
    <dgm:cxn modelId="{804223B8-159A-7B4A-BCD6-79DB6213F6A9}" srcId="{74AE6F3A-D25F-244F-B555-C44B31C12A80}" destId="{54C21A19-FD0A-8C40-A184-5BABAC21AC08}" srcOrd="1" destOrd="0" parTransId="{1F09B72F-D9E0-4049-A83D-C7D5672717F7}" sibTransId="{D7335DEE-0972-D742-B775-A12BEAF392F6}"/>
    <dgm:cxn modelId="{013F02E4-73EA-B94D-8048-385F5BBDDD90}" type="presOf" srcId="{74AE6F3A-D25F-244F-B555-C44B31C12A80}" destId="{19358393-05E4-C944-9264-EBB4BB8756DC}" srcOrd="0" destOrd="0" presId="urn:microsoft.com/office/officeart/2005/8/layout/cycle3"/>
    <dgm:cxn modelId="{F6B55DED-95F3-7648-A003-16EAE3AEA336}" type="presOf" srcId="{54C21A19-FD0A-8C40-A184-5BABAC21AC08}" destId="{6B96D3DB-4BCB-D345-A3E4-41822BC381B8}" srcOrd="0" destOrd="0" presId="urn:microsoft.com/office/officeart/2005/8/layout/cycle3"/>
    <dgm:cxn modelId="{1061C2EE-48B3-2047-AD7C-7E9946093700}" type="presOf" srcId="{B928FC20-B607-A54C-9EDF-9D622232C0E1}" destId="{17B9EDA7-294A-BC4C-AD28-3C3C07FE3928}" srcOrd="0" destOrd="0" presId="urn:microsoft.com/office/officeart/2005/8/layout/cycle3"/>
    <dgm:cxn modelId="{F9DDD7EF-D83F-DB41-90E1-406E34ECFDDD}" srcId="{74AE6F3A-D25F-244F-B555-C44B31C12A80}" destId="{B928FC20-B607-A54C-9EDF-9D622232C0E1}" srcOrd="3" destOrd="0" parTransId="{28F78213-6F2D-D847-A1E9-ED51909C0DB5}" sibTransId="{A134DFA2-4870-0642-8AF6-6B917F513BD1}"/>
    <dgm:cxn modelId="{68D62710-D87C-7947-ADC6-BC2D143FEC17}" type="presParOf" srcId="{19358393-05E4-C944-9264-EBB4BB8756DC}" destId="{6B52C551-AA88-BD49-8BEC-BB02FB684CA4}" srcOrd="0" destOrd="0" presId="urn:microsoft.com/office/officeart/2005/8/layout/cycle3"/>
    <dgm:cxn modelId="{5AD9832B-C397-F340-A3EC-3BE0507B613F}" type="presParOf" srcId="{6B52C551-AA88-BD49-8BEC-BB02FB684CA4}" destId="{63AEA9BF-4BD3-674D-982B-0A5186BAF688}" srcOrd="0" destOrd="0" presId="urn:microsoft.com/office/officeart/2005/8/layout/cycle3"/>
    <dgm:cxn modelId="{BE1E43C5-0F08-EB4A-94A1-0CA6D1D0ABBB}" type="presParOf" srcId="{6B52C551-AA88-BD49-8BEC-BB02FB684CA4}" destId="{376AA5D0-129F-3B4C-9557-828B30A65AC2}" srcOrd="1" destOrd="0" presId="urn:microsoft.com/office/officeart/2005/8/layout/cycle3"/>
    <dgm:cxn modelId="{18BDD8C5-510F-2B40-9C19-641E84C7D617}" type="presParOf" srcId="{6B52C551-AA88-BD49-8BEC-BB02FB684CA4}" destId="{6B96D3DB-4BCB-D345-A3E4-41822BC381B8}" srcOrd="2" destOrd="0" presId="urn:microsoft.com/office/officeart/2005/8/layout/cycle3"/>
    <dgm:cxn modelId="{0B392AE9-0CF4-7A4B-9864-3ADD9B92BCBC}" type="presParOf" srcId="{6B52C551-AA88-BD49-8BEC-BB02FB684CA4}" destId="{6F38B17E-667C-5D40-B88A-E181C3218AF0}" srcOrd="3" destOrd="0" presId="urn:microsoft.com/office/officeart/2005/8/layout/cycle3"/>
    <dgm:cxn modelId="{05AA8F53-5A82-444D-B944-02764679BBC8}" type="presParOf" srcId="{6B52C551-AA88-BD49-8BEC-BB02FB684CA4}" destId="{17B9EDA7-294A-BC4C-AD28-3C3C07FE3928}"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AE6F3A-D25F-244F-B555-C44B31C12A80}" type="doc">
      <dgm:prSet loTypeId="urn:microsoft.com/office/officeart/2005/8/layout/cycle3" loCatId="" qsTypeId="urn:microsoft.com/office/officeart/2005/8/quickstyle/simple1" qsCatId="simple" csTypeId="urn:microsoft.com/office/officeart/2005/8/colors/colorful1" csCatId="colorful" phldr="1"/>
      <dgm:spPr/>
      <dgm:t>
        <a:bodyPr/>
        <a:lstStyle/>
        <a:p>
          <a:endParaRPr lang="en-US"/>
        </a:p>
      </dgm:t>
    </dgm:pt>
    <dgm:pt modelId="{91F81E7A-4A75-B64C-98EF-CA23E3C594A7}">
      <dgm:prSet phldrT="[Text]"/>
      <dgm:spPr/>
      <dgm:t>
        <a:bodyPr/>
        <a:lstStyle/>
        <a:p>
          <a:r>
            <a:rPr lang="en-US"/>
            <a:t>Generate E3SM perturbed parameter ensemble</a:t>
          </a:r>
        </a:p>
      </dgm:t>
    </dgm:pt>
    <dgm:pt modelId="{0ACE1EAC-3436-8643-B93B-52E9EC1CD693}" type="parTrans" cxnId="{7C82E78B-86AC-1248-9DE6-4F6FDABCAE5E}">
      <dgm:prSet/>
      <dgm:spPr/>
      <dgm:t>
        <a:bodyPr/>
        <a:lstStyle/>
        <a:p>
          <a:endParaRPr lang="en-US"/>
        </a:p>
      </dgm:t>
    </dgm:pt>
    <dgm:pt modelId="{6767F1A5-34A2-3446-B042-F1D417DF3FB5}" type="sibTrans" cxnId="{7C82E78B-86AC-1248-9DE6-4F6FDABCAE5E}">
      <dgm:prSet/>
      <dgm:spPr/>
      <dgm:t>
        <a:bodyPr/>
        <a:lstStyle/>
        <a:p>
          <a:endParaRPr lang="en-US"/>
        </a:p>
      </dgm:t>
    </dgm:pt>
    <dgm:pt modelId="{54C21A19-FD0A-8C40-A184-5BABAC21AC08}">
      <dgm:prSet phldrT="[Text]"/>
      <dgm:spPr>
        <a:solidFill>
          <a:schemeClr val="accent3">
            <a:hueOff val="0"/>
            <a:satOff val="0"/>
            <a:lumOff val="0"/>
            <a:alpha val="19764"/>
          </a:schemeClr>
        </a:solidFill>
      </dgm:spPr>
      <dgm:t>
        <a:bodyPr/>
        <a:lstStyle/>
        <a:p>
          <a:r>
            <a:rPr lang="en-US"/>
            <a:t>Build surrogate from parameters to model output </a:t>
          </a:r>
        </a:p>
      </dgm:t>
    </dgm:pt>
    <dgm:pt modelId="{1F09B72F-D9E0-4049-A83D-C7D5672717F7}" type="parTrans" cxnId="{804223B8-159A-7B4A-BCD6-79DB6213F6A9}">
      <dgm:prSet/>
      <dgm:spPr/>
      <dgm:t>
        <a:bodyPr/>
        <a:lstStyle/>
        <a:p>
          <a:endParaRPr lang="en-US"/>
        </a:p>
      </dgm:t>
    </dgm:pt>
    <dgm:pt modelId="{D7335DEE-0972-D742-B775-A12BEAF392F6}" type="sibTrans" cxnId="{804223B8-159A-7B4A-BCD6-79DB6213F6A9}">
      <dgm:prSet/>
      <dgm:spPr/>
      <dgm:t>
        <a:bodyPr/>
        <a:lstStyle/>
        <a:p>
          <a:endParaRPr lang="en-US"/>
        </a:p>
      </dgm:t>
    </dgm:pt>
    <dgm:pt modelId="{DECA4865-1293-CF49-A9BB-611436C307FD}">
      <dgm:prSet phldrT="[Text]"/>
      <dgm:spPr>
        <a:solidFill>
          <a:schemeClr val="accent4">
            <a:hueOff val="0"/>
            <a:satOff val="0"/>
            <a:lumOff val="0"/>
            <a:alpha val="20000"/>
          </a:schemeClr>
        </a:solidFill>
      </dgm:spPr>
      <dgm:t>
        <a:bodyPr/>
        <a:lstStyle/>
        <a:p>
          <a:r>
            <a:rPr lang="en-US"/>
            <a:t>Calibrate and optimize parameters using surrogate and climate observations</a:t>
          </a:r>
        </a:p>
      </dgm:t>
    </dgm:pt>
    <dgm:pt modelId="{732AE8AF-51F2-9449-8F7E-62275FBB9F21}" type="parTrans" cxnId="{08DEE883-71BE-7141-80D2-1B9980C20A28}">
      <dgm:prSet/>
      <dgm:spPr/>
      <dgm:t>
        <a:bodyPr/>
        <a:lstStyle/>
        <a:p>
          <a:endParaRPr lang="en-US"/>
        </a:p>
      </dgm:t>
    </dgm:pt>
    <dgm:pt modelId="{F673D4A3-493D-3449-B665-77ED3458E34B}" type="sibTrans" cxnId="{08DEE883-71BE-7141-80D2-1B9980C20A28}">
      <dgm:prSet/>
      <dgm:spPr/>
      <dgm:t>
        <a:bodyPr/>
        <a:lstStyle/>
        <a:p>
          <a:endParaRPr lang="en-US"/>
        </a:p>
      </dgm:t>
    </dgm:pt>
    <dgm:pt modelId="{B928FC20-B607-A54C-9EDF-9D622232C0E1}">
      <dgm:prSet phldrT="[Text]"/>
      <dgm:spPr>
        <a:solidFill>
          <a:schemeClr val="accent5">
            <a:hueOff val="0"/>
            <a:satOff val="0"/>
            <a:lumOff val="0"/>
            <a:alpha val="20000"/>
          </a:schemeClr>
        </a:solidFill>
      </dgm:spPr>
      <dgm:t>
        <a:bodyPr/>
        <a:lstStyle/>
        <a:p>
          <a:r>
            <a:rPr lang="en-US"/>
            <a:t>Validate parameters in E3SM</a:t>
          </a:r>
        </a:p>
      </dgm:t>
    </dgm:pt>
    <dgm:pt modelId="{28F78213-6F2D-D847-A1E9-ED51909C0DB5}" type="parTrans" cxnId="{F9DDD7EF-D83F-DB41-90E1-406E34ECFDDD}">
      <dgm:prSet/>
      <dgm:spPr/>
      <dgm:t>
        <a:bodyPr/>
        <a:lstStyle/>
        <a:p>
          <a:endParaRPr lang="en-US"/>
        </a:p>
      </dgm:t>
    </dgm:pt>
    <dgm:pt modelId="{A134DFA2-4870-0642-8AF6-6B917F513BD1}" type="sibTrans" cxnId="{F9DDD7EF-D83F-DB41-90E1-406E34ECFDDD}">
      <dgm:prSet/>
      <dgm:spPr/>
      <dgm:t>
        <a:bodyPr/>
        <a:lstStyle/>
        <a:p>
          <a:endParaRPr lang="en-US"/>
        </a:p>
      </dgm:t>
    </dgm:pt>
    <dgm:pt modelId="{19358393-05E4-C944-9264-EBB4BB8756DC}" type="pres">
      <dgm:prSet presAssocID="{74AE6F3A-D25F-244F-B555-C44B31C12A80}" presName="Name0" presStyleCnt="0">
        <dgm:presLayoutVars>
          <dgm:dir/>
          <dgm:resizeHandles val="exact"/>
        </dgm:presLayoutVars>
      </dgm:prSet>
      <dgm:spPr/>
    </dgm:pt>
    <dgm:pt modelId="{6B52C551-AA88-BD49-8BEC-BB02FB684CA4}" type="pres">
      <dgm:prSet presAssocID="{74AE6F3A-D25F-244F-B555-C44B31C12A80}" presName="cycle" presStyleCnt="0"/>
      <dgm:spPr/>
    </dgm:pt>
    <dgm:pt modelId="{63AEA9BF-4BD3-674D-982B-0A5186BAF688}" type="pres">
      <dgm:prSet presAssocID="{91F81E7A-4A75-B64C-98EF-CA23E3C594A7}" presName="nodeFirstNode" presStyleLbl="node1" presStyleIdx="0" presStyleCnt="4" custScaleX="82211" custScaleY="70745">
        <dgm:presLayoutVars>
          <dgm:bulletEnabled val="1"/>
        </dgm:presLayoutVars>
      </dgm:prSet>
      <dgm:spPr/>
    </dgm:pt>
    <dgm:pt modelId="{376AA5D0-129F-3B4C-9557-828B30A65AC2}" type="pres">
      <dgm:prSet presAssocID="{6767F1A5-34A2-3446-B042-F1D417DF3FB5}" presName="sibTransFirstNode" presStyleLbl="bgShp" presStyleIdx="0" presStyleCnt="1"/>
      <dgm:spPr/>
    </dgm:pt>
    <dgm:pt modelId="{6B96D3DB-4BCB-D345-A3E4-41822BC381B8}" type="pres">
      <dgm:prSet presAssocID="{54C21A19-FD0A-8C40-A184-5BABAC21AC08}" presName="nodeFollowingNodes" presStyleLbl="node1" presStyleIdx="1" presStyleCnt="4" custScaleX="71201" custScaleY="70446">
        <dgm:presLayoutVars>
          <dgm:bulletEnabled val="1"/>
        </dgm:presLayoutVars>
      </dgm:prSet>
      <dgm:spPr/>
    </dgm:pt>
    <dgm:pt modelId="{6F38B17E-667C-5D40-B88A-E181C3218AF0}" type="pres">
      <dgm:prSet presAssocID="{DECA4865-1293-CF49-A9BB-611436C307FD}" presName="nodeFollowingNodes" presStyleLbl="node1" presStyleIdx="2" presStyleCnt="4" custScaleX="84024" custScaleY="89382" custRadScaleRad="115095" custRadScaleInc="-5708">
        <dgm:presLayoutVars>
          <dgm:bulletEnabled val="1"/>
        </dgm:presLayoutVars>
      </dgm:prSet>
      <dgm:spPr/>
    </dgm:pt>
    <dgm:pt modelId="{17B9EDA7-294A-BC4C-AD28-3C3C07FE3928}" type="pres">
      <dgm:prSet presAssocID="{B928FC20-B607-A54C-9EDF-9D622232C0E1}" presName="nodeFollowingNodes" presStyleLbl="node1" presStyleIdx="3" presStyleCnt="4" custScaleX="75691" custScaleY="82834">
        <dgm:presLayoutVars>
          <dgm:bulletEnabled val="1"/>
        </dgm:presLayoutVars>
      </dgm:prSet>
      <dgm:spPr/>
    </dgm:pt>
  </dgm:ptLst>
  <dgm:cxnLst>
    <dgm:cxn modelId="{D7212027-33FB-B645-99C5-344B224C6AD7}" type="presOf" srcId="{91F81E7A-4A75-B64C-98EF-CA23E3C594A7}" destId="{63AEA9BF-4BD3-674D-982B-0A5186BAF688}" srcOrd="0" destOrd="0" presId="urn:microsoft.com/office/officeart/2005/8/layout/cycle3"/>
    <dgm:cxn modelId="{8318C275-203A-0D43-9C29-24006081B2C0}" type="presOf" srcId="{DECA4865-1293-CF49-A9BB-611436C307FD}" destId="{6F38B17E-667C-5D40-B88A-E181C3218AF0}" srcOrd="0" destOrd="0" presId="urn:microsoft.com/office/officeart/2005/8/layout/cycle3"/>
    <dgm:cxn modelId="{2E44E876-2468-524D-98E3-3E213FAD6107}" type="presOf" srcId="{6767F1A5-34A2-3446-B042-F1D417DF3FB5}" destId="{376AA5D0-129F-3B4C-9557-828B30A65AC2}" srcOrd="0" destOrd="0" presId="urn:microsoft.com/office/officeart/2005/8/layout/cycle3"/>
    <dgm:cxn modelId="{08DEE883-71BE-7141-80D2-1B9980C20A28}" srcId="{74AE6F3A-D25F-244F-B555-C44B31C12A80}" destId="{DECA4865-1293-CF49-A9BB-611436C307FD}" srcOrd="2" destOrd="0" parTransId="{732AE8AF-51F2-9449-8F7E-62275FBB9F21}" sibTransId="{F673D4A3-493D-3449-B665-77ED3458E34B}"/>
    <dgm:cxn modelId="{7C82E78B-86AC-1248-9DE6-4F6FDABCAE5E}" srcId="{74AE6F3A-D25F-244F-B555-C44B31C12A80}" destId="{91F81E7A-4A75-B64C-98EF-CA23E3C594A7}" srcOrd="0" destOrd="0" parTransId="{0ACE1EAC-3436-8643-B93B-52E9EC1CD693}" sibTransId="{6767F1A5-34A2-3446-B042-F1D417DF3FB5}"/>
    <dgm:cxn modelId="{804223B8-159A-7B4A-BCD6-79DB6213F6A9}" srcId="{74AE6F3A-D25F-244F-B555-C44B31C12A80}" destId="{54C21A19-FD0A-8C40-A184-5BABAC21AC08}" srcOrd="1" destOrd="0" parTransId="{1F09B72F-D9E0-4049-A83D-C7D5672717F7}" sibTransId="{D7335DEE-0972-D742-B775-A12BEAF392F6}"/>
    <dgm:cxn modelId="{013F02E4-73EA-B94D-8048-385F5BBDDD90}" type="presOf" srcId="{74AE6F3A-D25F-244F-B555-C44B31C12A80}" destId="{19358393-05E4-C944-9264-EBB4BB8756DC}" srcOrd="0" destOrd="0" presId="urn:microsoft.com/office/officeart/2005/8/layout/cycle3"/>
    <dgm:cxn modelId="{F6B55DED-95F3-7648-A003-16EAE3AEA336}" type="presOf" srcId="{54C21A19-FD0A-8C40-A184-5BABAC21AC08}" destId="{6B96D3DB-4BCB-D345-A3E4-41822BC381B8}" srcOrd="0" destOrd="0" presId="urn:microsoft.com/office/officeart/2005/8/layout/cycle3"/>
    <dgm:cxn modelId="{1061C2EE-48B3-2047-AD7C-7E9946093700}" type="presOf" srcId="{B928FC20-B607-A54C-9EDF-9D622232C0E1}" destId="{17B9EDA7-294A-BC4C-AD28-3C3C07FE3928}" srcOrd="0" destOrd="0" presId="urn:microsoft.com/office/officeart/2005/8/layout/cycle3"/>
    <dgm:cxn modelId="{F9DDD7EF-D83F-DB41-90E1-406E34ECFDDD}" srcId="{74AE6F3A-D25F-244F-B555-C44B31C12A80}" destId="{B928FC20-B607-A54C-9EDF-9D622232C0E1}" srcOrd="3" destOrd="0" parTransId="{28F78213-6F2D-D847-A1E9-ED51909C0DB5}" sibTransId="{A134DFA2-4870-0642-8AF6-6B917F513BD1}"/>
    <dgm:cxn modelId="{68D62710-D87C-7947-ADC6-BC2D143FEC17}" type="presParOf" srcId="{19358393-05E4-C944-9264-EBB4BB8756DC}" destId="{6B52C551-AA88-BD49-8BEC-BB02FB684CA4}" srcOrd="0" destOrd="0" presId="urn:microsoft.com/office/officeart/2005/8/layout/cycle3"/>
    <dgm:cxn modelId="{5AD9832B-C397-F340-A3EC-3BE0507B613F}" type="presParOf" srcId="{6B52C551-AA88-BD49-8BEC-BB02FB684CA4}" destId="{63AEA9BF-4BD3-674D-982B-0A5186BAF688}" srcOrd="0" destOrd="0" presId="urn:microsoft.com/office/officeart/2005/8/layout/cycle3"/>
    <dgm:cxn modelId="{BE1E43C5-0F08-EB4A-94A1-0CA6D1D0ABBB}" type="presParOf" srcId="{6B52C551-AA88-BD49-8BEC-BB02FB684CA4}" destId="{376AA5D0-129F-3B4C-9557-828B30A65AC2}" srcOrd="1" destOrd="0" presId="urn:microsoft.com/office/officeart/2005/8/layout/cycle3"/>
    <dgm:cxn modelId="{18BDD8C5-510F-2B40-9C19-641E84C7D617}" type="presParOf" srcId="{6B52C551-AA88-BD49-8BEC-BB02FB684CA4}" destId="{6B96D3DB-4BCB-D345-A3E4-41822BC381B8}" srcOrd="2" destOrd="0" presId="urn:microsoft.com/office/officeart/2005/8/layout/cycle3"/>
    <dgm:cxn modelId="{0B392AE9-0CF4-7A4B-9864-3ADD9B92BCBC}" type="presParOf" srcId="{6B52C551-AA88-BD49-8BEC-BB02FB684CA4}" destId="{6F38B17E-667C-5D40-B88A-E181C3218AF0}" srcOrd="3" destOrd="0" presId="urn:microsoft.com/office/officeart/2005/8/layout/cycle3"/>
    <dgm:cxn modelId="{05AA8F53-5A82-444D-B944-02764679BBC8}" type="presParOf" srcId="{6B52C551-AA88-BD49-8BEC-BB02FB684CA4}" destId="{17B9EDA7-294A-BC4C-AD28-3C3C07FE3928}"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4AE6F3A-D25F-244F-B555-C44B31C12A80}" type="doc">
      <dgm:prSet loTypeId="urn:microsoft.com/office/officeart/2005/8/layout/cycle3" loCatId="" qsTypeId="urn:microsoft.com/office/officeart/2005/8/quickstyle/simple1" qsCatId="simple" csTypeId="urn:microsoft.com/office/officeart/2005/8/colors/colorful1" csCatId="colorful" phldr="1"/>
      <dgm:spPr/>
      <dgm:t>
        <a:bodyPr/>
        <a:lstStyle/>
        <a:p>
          <a:endParaRPr lang="en-US"/>
        </a:p>
      </dgm:t>
    </dgm:pt>
    <dgm:pt modelId="{91F81E7A-4A75-B64C-98EF-CA23E3C594A7}">
      <dgm:prSet phldrT="[Text]"/>
      <dgm:spPr>
        <a:solidFill>
          <a:schemeClr val="accent2">
            <a:hueOff val="0"/>
            <a:satOff val="0"/>
            <a:lumOff val="0"/>
            <a:alpha val="20000"/>
          </a:schemeClr>
        </a:solidFill>
      </dgm:spPr>
      <dgm:t>
        <a:bodyPr/>
        <a:lstStyle/>
        <a:p>
          <a:r>
            <a:rPr lang="en-US"/>
            <a:t>Generate E3SM perturbed parameter ensemble</a:t>
          </a:r>
        </a:p>
      </dgm:t>
    </dgm:pt>
    <dgm:pt modelId="{0ACE1EAC-3436-8643-B93B-52E9EC1CD693}" type="parTrans" cxnId="{7C82E78B-86AC-1248-9DE6-4F6FDABCAE5E}">
      <dgm:prSet/>
      <dgm:spPr/>
      <dgm:t>
        <a:bodyPr/>
        <a:lstStyle/>
        <a:p>
          <a:endParaRPr lang="en-US"/>
        </a:p>
      </dgm:t>
    </dgm:pt>
    <dgm:pt modelId="{6767F1A5-34A2-3446-B042-F1D417DF3FB5}" type="sibTrans" cxnId="{7C82E78B-86AC-1248-9DE6-4F6FDABCAE5E}">
      <dgm:prSet/>
      <dgm:spPr/>
      <dgm:t>
        <a:bodyPr/>
        <a:lstStyle/>
        <a:p>
          <a:endParaRPr lang="en-US"/>
        </a:p>
      </dgm:t>
    </dgm:pt>
    <dgm:pt modelId="{54C21A19-FD0A-8C40-A184-5BABAC21AC08}">
      <dgm:prSet phldrT="[Text]"/>
      <dgm:spPr/>
      <dgm:t>
        <a:bodyPr/>
        <a:lstStyle/>
        <a:p>
          <a:r>
            <a:rPr lang="en-US"/>
            <a:t>Build surrogate from parameters to model output </a:t>
          </a:r>
        </a:p>
      </dgm:t>
    </dgm:pt>
    <dgm:pt modelId="{1F09B72F-D9E0-4049-A83D-C7D5672717F7}" type="parTrans" cxnId="{804223B8-159A-7B4A-BCD6-79DB6213F6A9}">
      <dgm:prSet/>
      <dgm:spPr/>
      <dgm:t>
        <a:bodyPr/>
        <a:lstStyle/>
        <a:p>
          <a:endParaRPr lang="en-US"/>
        </a:p>
      </dgm:t>
    </dgm:pt>
    <dgm:pt modelId="{D7335DEE-0972-D742-B775-A12BEAF392F6}" type="sibTrans" cxnId="{804223B8-159A-7B4A-BCD6-79DB6213F6A9}">
      <dgm:prSet/>
      <dgm:spPr/>
      <dgm:t>
        <a:bodyPr/>
        <a:lstStyle/>
        <a:p>
          <a:endParaRPr lang="en-US"/>
        </a:p>
      </dgm:t>
    </dgm:pt>
    <dgm:pt modelId="{DECA4865-1293-CF49-A9BB-611436C307FD}">
      <dgm:prSet phldrT="[Text]"/>
      <dgm:spPr>
        <a:solidFill>
          <a:schemeClr val="accent4">
            <a:hueOff val="0"/>
            <a:satOff val="0"/>
            <a:lumOff val="0"/>
            <a:alpha val="20000"/>
          </a:schemeClr>
        </a:solidFill>
      </dgm:spPr>
      <dgm:t>
        <a:bodyPr/>
        <a:lstStyle/>
        <a:p>
          <a:r>
            <a:rPr lang="en-US"/>
            <a:t>Calibrate and optimize parameters using surrogate and climate observations</a:t>
          </a:r>
        </a:p>
      </dgm:t>
    </dgm:pt>
    <dgm:pt modelId="{732AE8AF-51F2-9449-8F7E-62275FBB9F21}" type="parTrans" cxnId="{08DEE883-71BE-7141-80D2-1B9980C20A28}">
      <dgm:prSet/>
      <dgm:spPr/>
      <dgm:t>
        <a:bodyPr/>
        <a:lstStyle/>
        <a:p>
          <a:endParaRPr lang="en-US"/>
        </a:p>
      </dgm:t>
    </dgm:pt>
    <dgm:pt modelId="{F673D4A3-493D-3449-B665-77ED3458E34B}" type="sibTrans" cxnId="{08DEE883-71BE-7141-80D2-1B9980C20A28}">
      <dgm:prSet/>
      <dgm:spPr/>
      <dgm:t>
        <a:bodyPr/>
        <a:lstStyle/>
        <a:p>
          <a:endParaRPr lang="en-US"/>
        </a:p>
      </dgm:t>
    </dgm:pt>
    <dgm:pt modelId="{B928FC20-B607-A54C-9EDF-9D622232C0E1}">
      <dgm:prSet phldrT="[Text]"/>
      <dgm:spPr>
        <a:solidFill>
          <a:schemeClr val="accent5">
            <a:hueOff val="0"/>
            <a:satOff val="0"/>
            <a:lumOff val="0"/>
            <a:alpha val="20000"/>
          </a:schemeClr>
        </a:solidFill>
      </dgm:spPr>
      <dgm:t>
        <a:bodyPr/>
        <a:lstStyle/>
        <a:p>
          <a:r>
            <a:rPr lang="en-US"/>
            <a:t>Validate parameters in E3SM</a:t>
          </a:r>
        </a:p>
      </dgm:t>
    </dgm:pt>
    <dgm:pt modelId="{28F78213-6F2D-D847-A1E9-ED51909C0DB5}" type="parTrans" cxnId="{F9DDD7EF-D83F-DB41-90E1-406E34ECFDDD}">
      <dgm:prSet/>
      <dgm:spPr/>
      <dgm:t>
        <a:bodyPr/>
        <a:lstStyle/>
        <a:p>
          <a:endParaRPr lang="en-US"/>
        </a:p>
      </dgm:t>
    </dgm:pt>
    <dgm:pt modelId="{A134DFA2-4870-0642-8AF6-6B917F513BD1}" type="sibTrans" cxnId="{F9DDD7EF-D83F-DB41-90E1-406E34ECFDDD}">
      <dgm:prSet/>
      <dgm:spPr/>
      <dgm:t>
        <a:bodyPr/>
        <a:lstStyle/>
        <a:p>
          <a:endParaRPr lang="en-US"/>
        </a:p>
      </dgm:t>
    </dgm:pt>
    <dgm:pt modelId="{19358393-05E4-C944-9264-EBB4BB8756DC}" type="pres">
      <dgm:prSet presAssocID="{74AE6F3A-D25F-244F-B555-C44B31C12A80}" presName="Name0" presStyleCnt="0">
        <dgm:presLayoutVars>
          <dgm:dir/>
          <dgm:resizeHandles val="exact"/>
        </dgm:presLayoutVars>
      </dgm:prSet>
      <dgm:spPr/>
    </dgm:pt>
    <dgm:pt modelId="{6B52C551-AA88-BD49-8BEC-BB02FB684CA4}" type="pres">
      <dgm:prSet presAssocID="{74AE6F3A-D25F-244F-B555-C44B31C12A80}" presName="cycle" presStyleCnt="0"/>
      <dgm:spPr/>
    </dgm:pt>
    <dgm:pt modelId="{63AEA9BF-4BD3-674D-982B-0A5186BAF688}" type="pres">
      <dgm:prSet presAssocID="{91F81E7A-4A75-B64C-98EF-CA23E3C594A7}" presName="nodeFirstNode" presStyleLbl="node1" presStyleIdx="0" presStyleCnt="4" custScaleX="82211" custScaleY="70745">
        <dgm:presLayoutVars>
          <dgm:bulletEnabled val="1"/>
        </dgm:presLayoutVars>
      </dgm:prSet>
      <dgm:spPr/>
    </dgm:pt>
    <dgm:pt modelId="{376AA5D0-129F-3B4C-9557-828B30A65AC2}" type="pres">
      <dgm:prSet presAssocID="{6767F1A5-34A2-3446-B042-F1D417DF3FB5}" presName="sibTransFirstNode" presStyleLbl="bgShp" presStyleIdx="0" presStyleCnt="1"/>
      <dgm:spPr/>
    </dgm:pt>
    <dgm:pt modelId="{6B96D3DB-4BCB-D345-A3E4-41822BC381B8}" type="pres">
      <dgm:prSet presAssocID="{54C21A19-FD0A-8C40-A184-5BABAC21AC08}" presName="nodeFollowingNodes" presStyleLbl="node1" presStyleIdx="1" presStyleCnt="4" custScaleX="71201" custScaleY="70446">
        <dgm:presLayoutVars>
          <dgm:bulletEnabled val="1"/>
        </dgm:presLayoutVars>
      </dgm:prSet>
      <dgm:spPr/>
    </dgm:pt>
    <dgm:pt modelId="{6F38B17E-667C-5D40-B88A-E181C3218AF0}" type="pres">
      <dgm:prSet presAssocID="{DECA4865-1293-CF49-A9BB-611436C307FD}" presName="nodeFollowingNodes" presStyleLbl="node1" presStyleIdx="2" presStyleCnt="4" custScaleX="84024" custScaleY="89382" custRadScaleRad="115095" custRadScaleInc="-5708">
        <dgm:presLayoutVars>
          <dgm:bulletEnabled val="1"/>
        </dgm:presLayoutVars>
      </dgm:prSet>
      <dgm:spPr/>
    </dgm:pt>
    <dgm:pt modelId="{17B9EDA7-294A-BC4C-AD28-3C3C07FE3928}" type="pres">
      <dgm:prSet presAssocID="{B928FC20-B607-A54C-9EDF-9D622232C0E1}" presName="nodeFollowingNodes" presStyleLbl="node1" presStyleIdx="3" presStyleCnt="4" custScaleX="75691" custScaleY="82834">
        <dgm:presLayoutVars>
          <dgm:bulletEnabled val="1"/>
        </dgm:presLayoutVars>
      </dgm:prSet>
      <dgm:spPr/>
    </dgm:pt>
  </dgm:ptLst>
  <dgm:cxnLst>
    <dgm:cxn modelId="{D7212027-33FB-B645-99C5-344B224C6AD7}" type="presOf" srcId="{91F81E7A-4A75-B64C-98EF-CA23E3C594A7}" destId="{63AEA9BF-4BD3-674D-982B-0A5186BAF688}" srcOrd="0" destOrd="0" presId="urn:microsoft.com/office/officeart/2005/8/layout/cycle3"/>
    <dgm:cxn modelId="{8318C275-203A-0D43-9C29-24006081B2C0}" type="presOf" srcId="{DECA4865-1293-CF49-A9BB-611436C307FD}" destId="{6F38B17E-667C-5D40-B88A-E181C3218AF0}" srcOrd="0" destOrd="0" presId="urn:microsoft.com/office/officeart/2005/8/layout/cycle3"/>
    <dgm:cxn modelId="{2E44E876-2468-524D-98E3-3E213FAD6107}" type="presOf" srcId="{6767F1A5-34A2-3446-B042-F1D417DF3FB5}" destId="{376AA5D0-129F-3B4C-9557-828B30A65AC2}" srcOrd="0" destOrd="0" presId="urn:microsoft.com/office/officeart/2005/8/layout/cycle3"/>
    <dgm:cxn modelId="{08DEE883-71BE-7141-80D2-1B9980C20A28}" srcId="{74AE6F3A-D25F-244F-B555-C44B31C12A80}" destId="{DECA4865-1293-CF49-A9BB-611436C307FD}" srcOrd="2" destOrd="0" parTransId="{732AE8AF-51F2-9449-8F7E-62275FBB9F21}" sibTransId="{F673D4A3-493D-3449-B665-77ED3458E34B}"/>
    <dgm:cxn modelId="{7C82E78B-86AC-1248-9DE6-4F6FDABCAE5E}" srcId="{74AE6F3A-D25F-244F-B555-C44B31C12A80}" destId="{91F81E7A-4A75-B64C-98EF-CA23E3C594A7}" srcOrd="0" destOrd="0" parTransId="{0ACE1EAC-3436-8643-B93B-52E9EC1CD693}" sibTransId="{6767F1A5-34A2-3446-B042-F1D417DF3FB5}"/>
    <dgm:cxn modelId="{804223B8-159A-7B4A-BCD6-79DB6213F6A9}" srcId="{74AE6F3A-D25F-244F-B555-C44B31C12A80}" destId="{54C21A19-FD0A-8C40-A184-5BABAC21AC08}" srcOrd="1" destOrd="0" parTransId="{1F09B72F-D9E0-4049-A83D-C7D5672717F7}" sibTransId="{D7335DEE-0972-D742-B775-A12BEAF392F6}"/>
    <dgm:cxn modelId="{013F02E4-73EA-B94D-8048-385F5BBDDD90}" type="presOf" srcId="{74AE6F3A-D25F-244F-B555-C44B31C12A80}" destId="{19358393-05E4-C944-9264-EBB4BB8756DC}" srcOrd="0" destOrd="0" presId="urn:microsoft.com/office/officeart/2005/8/layout/cycle3"/>
    <dgm:cxn modelId="{F6B55DED-95F3-7648-A003-16EAE3AEA336}" type="presOf" srcId="{54C21A19-FD0A-8C40-A184-5BABAC21AC08}" destId="{6B96D3DB-4BCB-D345-A3E4-41822BC381B8}" srcOrd="0" destOrd="0" presId="urn:microsoft.com/office/officeart/2005/8/layout/cycle3"/>
    <dgm:cxn modelId="{1061C2EE-48B3-2047-AD7C-7E9946093700}" type="presOf" srcId="{B928FC20-B607-A54C-9EDF-9D622232C0E1}" destId="{17B9EDA7-294A-BC4C-AD28-3C3C07FE3928}" srcOrd="0" destOrd="0" presId="urn:microsoft.com/office/officeart/2005/8/layout/cycle3"/>
    <dgm:cxn modelId="{F9DDD7EF-D83F-DB41-90E1-406E34ECFDDD}" srcId="{74AE6F3A-D25F-244F-B555-C44B31C12A80}" destId="{B928FC20-B607-A54C-9EDF-9D622232C0E1}" srcOrd="3" destOrd="0" parTransId="{28F78213-6F2D-D847-A1E9-ED51909C0DB5}" sibTransId="{A134DFA2-4870-0642-8AF6-6B917F513BD1}"/>
    <dgm:cxn modelId="{68D62710-D87C-7947-ADC6-BC2D143FEC17}" type="presParOf" srcId="{19358393-05E4-C944-9264-EBB4BB8756DC}" destId="{6B52C551-AA88-BD49-8BEC-BB02FB684CA4}" srcOrd="0" destOrd="0" presId="urn:microsoft.com/office/officeart/2005/8/layout/cycle3"/>
    <dgm:cxn modelId="{5AD9832B-C397-F340-A3EC-3BE0507B613F}" type="presParOf" srcId="{6B52C551-AA88-BD49-8BEC-BB02FB684CA4}" destId="{63AEA9BF-4BD3-674D-982B-0A5186BAF688}" srcOrd="0" destOrd="0" presId="urn:microsoft.com/office/officeart/2005/8/layout/cycle3"/>
    <dgm:cxn modelId="{BE1E43C5-0F08-EB4A-94A1-0CA6D1D0ABBB}" type="presParOf" srcId="{6B52C551-AA88-BD49-8BEC-BB02FB684CA4}" destId="{376AA5D0-129F-3B4C-9557-828B30A65AC2}" srcOrd="1" destOrd="0" presId="urn:microsoft.com/office/officeart/2005/8/layout/cycle3"/>
    <dgm:cxn modelId="{18BDD8C5-510F-2B40-9C19-641E84C7D617}" type="presParOf" srcId="{6B52C551-AA88-BD49-8BEC-BB02FB684CA4}" destId="{6B96D3DB-4BCB-D345-A3E4-41822BC381B8}" srcOrd="2" destOrd="0" presId="urn:microsoft.com/office/officeart/2005/8/layout/cycle3"/>
    <dgm:cxn modelId="{0B392AE9-0CF4-7A4B-9864-3ADD9B92BCBC}" type="presParOf" srcId="{6B52C551-AA88-BD49-8BEC-BB02FB684CA4}" destId="{6F38B17E-667C-5D40-B88A-E181C3218AF0}" srcOrd="3" destOrd="0" presId="urn:microsoft.com/office/officeart/2005/8/layout/cycle3"/>
    <dgm:cxn modelId="{05AA8F53-5A82-444D-B944-02764679BBC8}" type="presParOf" srcId="{6B52C551-AA88-BD49-8BEC-BB02FB684CA4}" destId="{17B9EDA7-294A-BC4C-AD28-3C3C07FE3928}" srcOrd="4"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4AE6F3A-D25F-244F-B555-C44B31C12A80}" type="doc">
      <dgm:prSet loTypeId="urn:microsoft.com/office/officeart/2005/8/layout/cycle3" loCatId="" qsTypeId="urn:microsoft.com/office/officeart/2005/8/quickstyle/simple1" qsCatId="simple" csTypeId="urn:microsoft.com/office/officeart/2005/8/colors/colorful1" csCatId="colorful" phldr="1"/>
      <dgm:spPr/>
      <dgm:t>
        <a:bodyPr/>
        <a:lstStyle/>
        <a:p>
          <a:endParaRPr lang="en-US"/>
        </a:p>
      </dgm:t>
    </dgm:pt>
    <dgm:pt modelId="{91F81E7A-4A75-B64C-98EF-CA23E3C594A7}">
      <dgm:prSet phldrT="[Text]"/>
      <dgm:spPr>
        <a:solidFill>
          <a:schemeClr val="accent2">
            <a:hueOff val="0"/>
            <a:satOff val="0"/>
            <a:lumOff val="0"/>
            <a:alpha val="20000"/>
          </a:schemeClr>
        </a:solidFill>
      </dgm:spPr>
      <dgm:t>
        <a:bodyPr/>
        <a:lstStyle/>
        <a:p>
          <a:r>
            <a:rPr lang="en-US"/>
            <a:t>Generate E3SM perturbed parameter ensemble</a:t>
          </a:r>
        </a:p>
      </dgm:t>
    </dgm:pt>
    <dgm:pt modelId="{0ACE1EAC-3436-8643-B93B-52E9EC1CD693}" type="parTrans" cxnId="{7C82E78B-86AC-1248-9DE6-4F6FDABCAE5E}">
      <dgm:prSet/>
      <dgm:spPr/>
      <dgm:t>
        <a:bodyPr/>
        <a:lstStyle/>
        <a:p>
          <a:endParaRPr lang="en-US"/>
        </a:p>
      </dgm:t>
    </dgm:pt>
    <dgm:pt modelId="{6767F1A5-34A2-3446-B042-F1D417DF3FB5}" type="sibTrans" cxnId="{7C82E78B-86AC-1248-9DE6-4F6FDABCAE5E}">
      <dgm:prSet/>
      <dgm:spPr/>
      <dgm:t>
        <a:bodyPr/>
        <a:lstStyle/>
        <a:p>
          <a:endParaRPr lang="en-US"/>
        </a:p>
      </dgm:t>
    </dgm:pt>
    <dgm:pt modelId="{54C21A19-FD0A-8C40-A184-5BABAC21AC08}">
      <dgm:prSet phldrT="[Text]"/>
      <dgm:spPr>
        <a:solidFill>
          <a:schemeClr val="accent3">
            <a:hueOff val="0"/>
            <a:satOff val="0"/>
            <a:lumOff val="0"/>
            <a:alpha val="19764"/>
          </a:schemeClr>
        </a:solidFill>
      </dgm:spPr>
      <dgm:t>
        <a:bodyPr/>
        <a:lstStyle/>
        <a:p>
          <a:r>
            <a:rPr lang="en-US"/>
            <a:t>Build surrogate from parameters to model output </a:t>
          </a:r>
        </a:p>
      </dgm:t>
    </dgm:pt>
    <dgm:pt modelId="{1F09B72F-D9E0-4049-A83D-C7D5672717F7}" type="parTrans" cxnId="{804223B8-159A-7B4A-BCD6-79DB6213F6A9}">
      <dgm:prSet/>
      <dgm:spPr/>
      <dgm:t>
        <a:bodyPr/>
        <a:lstStyle/>
        <a:p>
          <a:endParaRPr lang="en-US"/>
        </a:p>
      </dgm:t>
    </dgm:pt>
    <dgm:pt modelId="{D7335DEE-0972-D742-B775-A12BEAF392F6}" type="sibTrans" cxnId="{804223B8-159A-7B4A-BCD6-79DB6213F6A9}">
      <dgm:prSet/>
      <dgm:spPr/>
      <dgm:t>
        <a:bodyPr/>
        <a:lstStyle/>
        <a:p>
          <a:endParaRPr lang="en-US"/>
        </a:p>
      </dgm:t>
    </dgm:pt>
    <dgm:pt modelId="{DECA4865-1293-CF49-A9BB-611436C307FD}">
      <dgm:prSet phldrT="[Text]"/>
      <dgm:spPr>
        <a:solidFill>
          <a:schemeClr val="accent4">
            <a:hueOff val="0"/>
            <a:satOff val="0"/>
            <a:lumOff val="0"/>
          </a:schemeClr>
        </a:solidFill>
      </dgm:spPr>
      <dgm:t>
        <a:bodyPr/>
        <a:lstStyle/>
        <a:p>
          <a:r>
            <a:rPr lang="en-US"/>
            <a:t>Calibrate and optimize parameters using surrogate and climate observations</a:t>
          </a:r>
        </a:p>
      </dgm:t>
    </dgm:pt>
    <dgm:pt modelId="{732AE8AF-51F2-9449-8F7E-62275FBB9F21}" type="parTrans" cxnId="{08DEE883-71BE-7141-80D2-1B9980C20A28}">
      <dgm:prSet/>
      <dgm:spPr/>
      <dgm:t>
        <a:bodyPr/>
        <a:lstStyle/>
        <a:p>
          <a:endParaRPr lang="en-US"/>
        </a:p>
      </dgm:t>
    </dgm:pt>
    <dgm:pt modelId="{F673D4A3-493D-3449-B665-77ED3458E34B}" type="sibTrans" cxnId="{08DEE883-71BE-7141-80D2-1B9980C20A28}">
      <dgm:prSet/>
      <dgm:spPr/>
      <dgm:t>
        <a:bodyPr/>
        <a:lstStyle/>
        <a:p>
          <a:endParaRPr lang="en-US"/>
        </a:p>
      </dgm:t>
    </dgm:pt>
    <dgm:pt modelId="{B928FC20-B607-A54C-9EDF-9D622232C0E1}">
      <dgm:prSet phldrT="[Text]"/>
      <dgm:spPr>
        <a:solidFill>
          <a:schemeClr val="accent5">
            <a:hueOff val="0"/>
            <a:satOff val="0"/>
            <a:lumOff val="0"/>
            <a:alpha val="20000"/>
          </a:schemeClr>
        </a:solidFill>
        <a:ln>
          <a:solidFill>
            <a:schemeClr val="lt1">
              <a:hueOff val="0"/>
              <a:satOff val="0"/>
              <a:lumOff val="0"/>
              <a:alpha val="20000"/>
            </a:schemeClr>
          </a:solidFill>
        </a:ln>
      </dgm:spPr>
      <dgm:t>
        <a:bodyPr/>
        <a:lstStyle/>
        <a:p>
          <a:r>
            <a:rPr lang="en-US"/>
            <a:t>Validate parameters in E3SM</a:t>
          </a:r>
        </a:p>
      </dgm:t>
    </dgm:pt>
    <dgm:pt modelId="{28F78213-6F2D-D847-A1E9-ED51909C0DB5}" type="parTrans" cxnId="{F9DDD7EF-D83F-DB41-90E1-406E34ECFDDD}">
      <dgm:prSet/>
      <dgm:spPr/>
      <dgm:t>
        <a:bodyPr/>
        <a:lstStyle/>
        <a:p>
          <a:endParaRPr lang="en-US"/>
        </a:p>
      </dgm:t>
    </dgm:pt>
    <dgm:pt modelId="{A134DFA2-4870-0642-8AF6-6B917F513BD1}" type="sibTrans" cxnId="{F9DDD7EF-D83F-DB41-90E1-406E34ECFDDD}">
      <dgm:prSet/>
      <dgm:spPr/>
      <dgm:t>
        <a:bodyPr/>
        <a:lstStyle/>
        <a:p>
          <a:endParaRPr lang="en-US"/>
        </a:p>
      </dgm:t>
    </dgm:pt>
    <dgm:pt modelId="{19358393-05E4-C944-9264-EBB4BB8756DC}" type="pres">
      <dgm:prSet presAssocID="{74AE6F3A-D25F-244F-B555-C44B31C12A80}" presName="Name0" presStyleCnt="0">
        <dgm:presLayoutVars>
          <dgm:dir/>
          <dgm:resizeHandles val="exact"/>
        </dgm:presLayoutVars>
      </dgm:prSet>
      <dgm:spPr/>
    </dgm:pt>
    <dgm:pt modelId="{6B52C551-AA88-BD49-8BEC-BB02FB684CA4}" type="pres">
      <dgm:prSet presAssocID="{74AE6F3A-D25F-244F-B555-C44B31C12A80}" presName="cycle" presStyleCnt="0"/>
      <dgm:spPr/>
    </dgm:pt>
    <dgm:pt modelId="{63AEA9BF-4BD3-674D-982B-0A5186BAF688}" type="pres">
      <dgm:prSet presAssocID="{91F81E7A-4A75-B64C-98EF-CA23E3C594A7}" presName="nodeFirstNode" presStyleLbl="node1" presStyleIdx="0" presStyleCnt="4" custScaleX="82211" custScaleY="70745">
        <dgm:presLayoutVars>
          <dgm:bulletEnabled val="1"/>
        </dgm:presLayoutVars>
      </dgm:prSet>
      <dgm:spPr/>
    </dgm:pt>
    <dgm:pt modelId="{376AA5D0-129F-3B4C-9557-828B30A65AC2}" type="pres">
      <dgm:prSet presAssocID="{6767F1A5-34A2-3446-B042-F1D417DF3FB5}" presName="sibTransFirstNode" presStyleLbl="bgShp" presStyleIdx="0" presStyleCnt="1"/>
      <dgm:spPr/>
    </dgm:pt>
    <dgm:pt modelId="{6B96D3DB-4BCB-D345-A3E4-41822BC381B8}" type="pres">
      <dgm:prSet presAssocID="{54C21A19-FD0A-8C40-A184-5BABAC21AC08}" presName="nodeFollowingNodes" presStyleLbl="node1" presStyleIdx="1" presStyleCnt="4" custScaleX="71201" custScaleY="70446">
        <dgm:presLayoutVars>
          <dgm:bulletEnabled val="1"/>
        </dgm:presLayoutVars>
      </dgm:prSet>
      <dgm:spPr/>
    </dgm:pt>
    <dgm:pt modelId="{6F38B17E-667C-5D40-B88A-E181C3218AF0}" type="pres">
      <dgm:prSet presAssocID="{DECA4865-1293-CF49-A9BB-611436C307FD}" presName="nodeFollowingNodes" presStyleLbl="node1" presStyleIdx="2" presStyleCnt="4" custScaleX="84024" custScaleY="89382" custRadScaleRad="115095" custRadScaleInc="-5708">
        <dgm:presLayoutVars>
          <dgm:bulletEnabled val="1"/>
        </dgm:presLayoutVars>
      </dgm:prSet>
      <dgm:spPr/>
    </dgm:pt>
    <dgm:pt modelId="{17B9EDA7-294A-BC4C-AD28-3C3C07FE3928}" type="pres">
      <dgm:prSet presAssocID="{B928FC20-B607-A54C-9EDF-9D622232C0E1}" presName="nodeFollowingNodes" presStyleLbl="node1" presStyleIdx="3" presStyleCnt="4" custScaleX="75691" custScaleY="82834">
        <dgm:presLayoutVars>
          <dgm:bulletEnabled val="1"/>
        </dgm:presLayoutVars>
      </dgm:prSet>
      <dgm:spPr/>
    </dgm:pt>
  </dgm:ptLst>
  <dgm:cxnLst>
    <dgm:cxn modelId="{D7212027-33FB-B645-99C5-344B224C6AD7}" type="presOf" srcId="{91F81E7A-4A75-B64C-98EF-CA23E3C594A7}" destId="{63AEA9BF-4BD3-674D-982B-0A5186BAF688}" srcOrd="0" destOrd="0" presId="urn:microsoft.com/office/officeart/2005/8/layout/cycle3"/>
    <dgm:cxn modelId="{8318C275-203A-0D43-9C29-24006081B2C0}" type="presOf" srcId="{DECA4865-1293-CF49-A9BB-611436C307FD}" destId="{6F38B17E-667C-5D40-B88A-E181C3218AF0}" srcOrd="0" destOrd="0" presId="urn:microsoft.com/office/officeart/2005/8/layout/cycle3"/>
    <dgm:cxn modelId="{2E44E876-2468-524D-98E3-3E213FAD6107}" type="presOf" srcId="{6767F1A5-34A2-3446-B042-F1D417DF3FB5}" destId="{376AA5D0-129F-3B4C-9557-828B30A65AC2}" srcOrd="0" destOrd="0" presId="urn:microsoft.com/office/officeart/2005/8/layout/cycle3"/>
    <dgm:cxn modelId="{08DEE883-71BE-7141-80D2-1B9980C20A28}" srcId="{74AE6F3A-D25F-244F-B555-C44B31C12A80}" destId="{DECA4865-1293-CF49-A9BB-611436C307FD}" srcOrd="2" destOrd="0" parTransId="{732AE8AF-51F2-9449-8F7E-62275FBB9F21}" sibTransId="{F673D4A3-493D-3449-B665-77ED3458E34B}"/>
    <dgm:cxn modelId="{7C82E78B-86AC-1248-9DE6-4F6FDABCAE5E}" srcId="{74AE6F3A-D25F-244F-B555-C44B31C12A80}" destId="{91F81E7A-4A75-B64C-98EF-CA23E3C594A7}" srcOrd="0" destOrd="0" parTransId="{0ACE1EAC-3436-8643-B93B-52E9EC1CD693}" sibTransId="{6767F1A5-34A2-3446-B042-F1D417DF3FB5}"/>
    <dgm:cxn modelId="{804223B8-159A-7B4A-BCD6-79DB6213F6A9}" srcId="{74AE6F3A-D25F-244F-B555-C44B31C12A80}" destId="{54C21A19-FD0A-8C40-A184-5BABAC21AC08}" srcOrd="1" destOrd="0" parTransId="{1F09B72F-D9E0-4049-A83D-C7D5672717F7}" sibTransId="{D7335DEE-0972-D742-B775-A12BEAF392F6}"/>
    <dgm:cxn modelId="{013F02E4-73EA-B94D-8048-385F5BBDDD90}" type="presOf" srcId="{74AE6F3A-D25F-244F-B555-C44B31C12A80}" destId="{19358393-05E4-C944-9264-EBB4BB8756DC}" srcOrd="0" destOrd="0" presId="urn:microsoft.com/office/officeart/2005/8/layout/cycle3"/>
    <dgm:cxn modelId="{F6B55DED-95F3-7648-A003-16EAE3AEA336}" type="presOf" srcId="{54C21A19-FD0A-8C40-A184-5BABAC21AC08}" destId="{6B96D3DB-4BCB-D345-A3E4-41822BC381B8}" srcOrd="0" destOrd="0" presId="urn:microsoft.com/office/officeart/2005/8/layout/cycle3"/>
    <dgm:cxn modelId="{1061C2EE-48B3-2047-AD7C-7E9946093700}" type="presOf" srcId="{B928FC20-B607-A54C-9EDF-9D622232C0E1}" destId="{17B9EDA7-294A-BC4C-AD28-3C3C07FE3928}" srcOrd="0" destOrd="0" presId="urn:microsoft.com/office/officeart/2005/8/layout/cycle3"/>
    <dgm:cxn modelId="{F9DDD7EF-D83F-DB41-90E1-406E34ECFDDD}" srcId="{74AE6F3A-D25F-244F-B555-C44B31C12A80}" destId="{B928FC20-B607-A54C-9EDF-9D622232C0E1}" srcOrd="3" destOrd="0" parTransId="{28F78213-6F2D-D847-A1E9-ED51909C0DB5}" sibTransId="{A134DFA2-4870-0642-8AF6-6B917F513BD1}"/>
    <dgm:cxn modelId="{68D62710-D87C-7947-ADC6-BC2D143FEC17}" type="presParOf" srcId="{19358393-05E4-C944-9264-EBB4BB8756DC}" destId="{6B52C551-AA88-BD49-8BEC-BB02FB684CA4}" srcOrd="0" destOrd="0" presId="urn:microsoft.com/office/officeart/2005/8/layout/cycle3"/>
    <dgm:cxn modelId="{5AD9832B-C397-F340-A3EC-3BE0507B613F}" type="presParOf" srcId="{6B52C551-AA88-BD49-8BEC-BB02FB684CA4}" destId="{63AEA9BF-4BD3-674D-982B-0A5186BAF688}" srcOrd="0" destOrd="0" presId="urn:microsoft.com/office/officeart/2005/8/layout/cycle3"/>
    <dgm:cxn modelId="{BE1E43C5-0F08-EB4A-94A1-0CA6D1D0ABBB}" type="presParOf" srcId="{6B52C551-AA88-BD49-8BEC-BB02FB684CA4}" destId="{376AA5D0-129F-3B4C-9557-828B30A65AC2}" srcOrd="1" destOrd="0" presId="urn:microsoft.com/office/officeart/2005/8/layout/cycle3"/>
    <dgm:cxn modelId="{18BDD8C5-510F-2B40-9C19-641E84C7D617}" type="presParOf" srcId="{6B52C551-AA88-BD49-8BEC-BB02FB684CA4}" destId="{6B96D3DB-4BCB-D345-A3E4-41822BC381B8}" srcOrd="2" destOrd="0" presId="urn:microsoft.com/office/officeart/2005/8/layout/cycle3"/>
    <dgm:cxn modelId="{0B392AE9-0CF4-7A4B-9864-3ADD9B92BCBC}" type="presParOf" srcId="{6B52C551-AA88-BD49-8BEC-BB02FB684CA4}" destId="{6F38B17E-667C-5D40-B88A-E181C3218AF0}" srcOrd="3" destOrd="0" presId="urn:microsoft.com/office/officeart/2005/8/layout/cycle3"/>
    <dgm:cxn modelId="{05AA8F53-5A82-444D-B944-02764679BBC8}" type="presParOf" srcId="{6B52C551-AA88-BD49-8BEC-BB02FB684CA4}" destId="{17B9EDA7-294A-BC4C-AD28-3C3C07FE3928}" srcOrd="4"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4AE6F3A-D25F-244F-B555-C44B31C12A80}" type="doc">
      <dgm:prSet loTypeId="urn:microsoft.com/office/officeart/2005/8/layout/cycle3" loCatId="" qsTypeId="urn:microsoft.com/office/officeart/2005/8/quickstyle/simple1" qsCatId="simple" csTypeId="urn:microsoft.com/office/officeart/2005/8/colors/colorful1" csCatId="colorful" phldr="1"/>
      <dgm:spPr/>
      <dgm:t>
        <a:bodyPr/>
        <a:lstStyle/>
        <a:p>
          <a:endParaRPr lang="en-US"/>
        </a:p>
      </dgm:t>
    </dgm:pt>
    <dgm:pt modelId="{91F81E7A-4A75-B64C-98EF-CA23E3C594A7}">
      <dgm:prSet phldrT="[Text]"/>
      <dgm:spPr>
        <a:solidFill>
          <a:schemeClr val="accent2">
            <a:hueOff val="0"/>
            <a:satOff val="0"/>
            <a:lumOff val="0"/>
            <a:alpha val="20000"/>
          </a:schemeClr>
        </a:solidFill>
      </dgm:spPr>
      <dgm:t>
        <a:bodyPr/>
        <a:lstStyle/>
        <a:p>
          <a:r>
            <a:rPr lang="en-US"/>
            <a:t>Generate E3SM perturbed parameter ensemble</a:t>
          </a:r>
        </a:p>
      </dgm:t>
    </dgm:pt>
    <dgm:pt modelId="{0ACE1EAC-3436-8643-B93B-52E9EC1CD693}" type="parTrans" cxnId="{7C82E78B-86AC-1248-9DE6-4F6FDABCAE5E}">
      <dgm:prSet/>
      <dgm:spPr/>
      <dgm:t>
        <a:bodyPr/>
        <a:lstStyle/>
        <a:p>
          <a:endParaRPr lang="en-US"/>
        </a:p>
      </dgm:t>
    </dgm:pt>
    <dgm:pt modelId="{6767F1A5-34A2-3446-B042-F1D417DF3FB5}" type="sibTrans" cxnId="{7C82E78B-86AC-1248-9DE6-4F6FDABCAE5E}">
      <dgm:prSet/>
      <dgm:spPr/>
      <dgm:t>
        <a:bodyPr/>
        <a:lstStyle/>
        <a:p>
          <a:endParaRPr lang="en-US"/>
        </a:p>
      </dgm:t>
    </dgm:pt>
    <dgm:pt modelId="{54C21A19-FD0A-8C40-A184-5BABAC21AC08}">
      <dgm:prSet phldrT="[Text]"/>
      <dgm:spPr>
        <a:solidFill>
          <a:schemeClr val="accent3">
            <a:hueOff val="0"/>
            <a:satOff val="0"/>
            <a:lumOff val="0"/>
            <a:alpha val="19764"/>
          </a:schemeClr>
        </a:solidFill>
      </dgm:spPr>
      <dgm:t>
        <a:bodyPr/>
        <a:lstStyle/>
        <a:p>
          <a:r>
            <a:rPr lang="en-US"/>
            <a:t>Build surrogate from parameters to model output </a:t>
          </a:r>
        </a:p>
      </dgm:t>
    </dgm:pt>
    <dgm:pt modelId="{1F09B72F-D9E0-4049-A83D-C7D5672717F7}" type="parTrans" cxnId="{804223B8-159A-7B4A-BCD6-79DB6213F6A9}">
      <dgm:prSet/>
      <dgm:spPr/>
      <dgm:t>
        <a:bodyPr/>
        <a:lstStyle/>
        <a:p>
          <a:endParaRPr lang="en-US"/>
        </a:p>
      </dgm:t>
    </dgm:pt>
    <dgm:pt modelId="{D7335DEE-0972-D742-B775-A12BEAF392F6}" type="sibTrans" cxnId="{804223B8-159A-7B4A-BCD6-79DB6213F6A9}">
      <dgm:prSet/>
      <dgm:spPr/>
      <dgm:t>
        <a:bodyPr/>
        <a:lstStyle/>
        <a:p>
          <a:endParaRPr lang="en-US"/>
        </a:p>
      </dgm:t>
    </dgm:pt>
    <dgm:pt modelId="{DECA4865-1293-CF49-A9BB-611436C307FD}">
      <dgm:prSet phldrT="[Text]"/>
      <dgm:spPr>
        <a:solidFill>
          <a:schemeClr val="accent4">
            <a:hueOff val="0"/>
            <a:satOff val="0"/>
            <a:lumOff val="0"/>
            <a:alpha val="20000"/>
          </a:schemeClr>
        </a:solidFill>
      </dgm:spPr>
      <dgm:t>
        <a:bodyPr/>
        <a:lstStyle/>
        <a:p>
          <a:r>
            <a:rPr lang="en-US"/>
            <a:t>Calibrate and optimize parameters using surrogate and climate observations</a:t>
          </a:r>
        </a:p>
      </dgm:t>
    </dgm:pt>
    <dgm:pt modelId="{732AE8AF-51F2-9449-8F7E-62275FBB9F21}" type="parTrans" cxnId="{08DEE883-71BE-7141-80D2-1B9980C20A28}">
      <dgm:prSet/>
      <dgm:spPr/>
      <dgm:t>
        <a:bodyPr/>
        <a:lstStyle/>
        <a:p>
          <a:endParaRPr lang="en-US"/>
        </a:p>
      </dgm:t>
    </dgm:pt>
    <dgm:pt modelId="{F673D4A3-493D-3449-B665-77ED3458E34B}" type="sibTrans" cxnId="{08DEE883-71BE-7141-80D2-1B9980C20A28}">
      <dgm:prSet/>
      <dgm:spPr/>
      <dgm:t>
        <a:bodyPr/>
        <a:lstStyle/>
        <a:p>
          <a:endParaRPr lang="en-US"/>
        </a:p>
      </dgm:t>
    </dgm:pt>
    <dgm:pt modelId="{B928FC20-B607-A54C-9EDF-9D622232C0E1}">
      <dgm:prSet phldrT="[Text]"/>
      <dgm:spPr>
        <a:solidFill>
          <a:schemeClr val="accent5">
            <a:hueOff val="0"/>
            <a:satOff val="0"/>
            <a:lumOff val="0"/>
          </a:schemeClr>
        </a:solidFill>
      </dgm:spPr>
      <dgm:t>
        <a:bodyPr/>
        <a:lstStyle/>
        <a:p>
          <a:r>
            <a:rPr lang="en-US"/>
            <a:t>Validate parameters in E3SM</a:t>
          </a:r>
        </a:p>
      </dgm:t>
    </dgm:pt>
    <dgm:pt modelId="{28F78213-6F2D-D847-A1E9-ED51909C0DB5}" type="parTrans" cxnId="{F9DDD7EF-D83F-DB41-90E1-406E34ECFDDD}">
      <dgm:prSet/>
      <dgm:spPr/>
      <dgm:t>
        <a:bodyPr/>
        <a:lstStyle/>
        <a:p>
          <a:endParaRPr lang="en-US"/>
        </a:p>
      </dgm:t>
    </dgm:pt>
    <dgm:pt modelId="{A134DFA2-4870-0642-8AF6-6B917F513BD1}" type="sibTrans" cxnId="{F9DDD7EF-D83F-DB41-90E1-406E34ECFDDD}">
      <dgm:prSet/>
      <dgm:spPr/>
      <dgm:t>
        <a:bodyPr/>
        <a:lstStyle/>
        <a:p>
          <a:endParaRPr lang="en-US"/>
        </a:p>
      </dgm:t>
    </dgm:pt>
    <dgm:pt modelId="{19358393-05E4-C944-9264-EBB4BB8756DC}" type="pres">
      <dgm:prSet presAssocID="{74AE6F3A-D25F-244F-B555-C44B31C12A80}" presName="Name0" presStyleCnt="0">
        <dgm:presLayoutVars>
          <dgm:dir/>
          <dgm:resizeHandles val="exact"/>
        </dgm:presLayoutVars>
      </dgm:prSet>
      <dgm:spPr/>
    </dgm:pt>
    <dgm:pt modelId="{6B52C551-AA88-BD49-8BEC-BB02FB684CA4}" type="pres">
      <dgm:prSet presAssocID="{74AE6F3A-D25F-244F-B555-C44B31C12A80}" presName="cycle" presStyleCnt="0"/>
      <dgm:spPr/>
    </dgm:pt>
    <dgm:pt modelId="{63AEA9BF-4BD3-674D-982B-0A5186BAF688}" type="pres">
      <dgm:prSet presAssocID="{91F81E7A-4A75-B64C-98EF-CA23E3C594A7}" presName="nodeFirstNode" presStyleLbl="node1" presStyleIdx="0" presStyleCnt="4" custScaleX="82211" custScaleY="70745">
        <dgm:presLayoutVars>
          <dgm:bulletEnabled val="1"/>
        </dgm:presLayoutVars>
      </dgm:prSet>
      <dgm:spPr/>
    </dgm:pt>
    <dgm:pt modelId="{376AA5D0-129F-3B4C-9557-828B30A65AC2}" type="pres">
      <dgm:prSet presAssocID="{6767F1A5-34A2-3446-B042-F1D417DF3FB5}" presName="sibTransFirstNode" presStyleLbl="bgShp" presStyleIdx="0" presStyleCnt="1"/>
      <dgm:spPr/>
    </dgm:pt>
    <dgm:pt modelId="{6B96D3DB-4BCB-D345-A3E4-41822BC381B8}" type="pres">
      <dgm:prSet presAssocID="{54C21A19-FD0A-8C40-A184-5BABAC21AC08}" presName="nodeFollowingNodes" presStyleLbl="node1" presStyleIdx="1" presStyleCnt="4" custScaleX="71201" custScaleY="70446">
        <dgm:presLayoutVars>
          <dgm:bulletEnabled val="1"/>
        </dgm:presLayoutVars>
      </dgm:prSet>
      <dgm:spPr/>
    </dgm:pt>
    <dgm:pt modelId="{6F38B17E-667C-5D40-B88A-E181C3218AF0}" type="pres">
      <dgm:prSet presAssocID="{DECA4865-1293-CF49-A9BB-611436C307FD}" presName="nodeFollowingNodes" presStyleLbl="node1" presStyleIdx="2" presStyleCnt="4" custScaleX="84024" custScaleY="89382" custRadScaleRad="115095" custRadScaleInc="-5708">
        <dgm:presLayoutVars>
          <dgm:bulletEnabled val="1"/>
        </dgm:presLayoutVars>
      </dgm:prSet>
      <dgm:spPr/>
    </dgm:pt>
    <dgm:pt modelId="{17B9EDA7-294A-BC4C-AD28-3C3C07FE3928}" type="pres">
      <dgm:prSet presAssocID="{B928FC20-B607-A54C-9EDF-9D622232C0E1}" presName="nodeFollowingNodes" presStyleLbl="node1" presStyleIdx="3" presStyleCnt="4" custScaleX="75691" custScaleY="82834">
        <dgm:presLayoutVars>
          <dgm:bulletEnabled val="1"/>
        </dgm:presLayoutVars>
      </dgm:prSet>
      <dgm:spPr/>
    </dgm:pt>
  </dgm:ptLst>
  <dgm:cxnLst>
    <dgm:cxn modelId="{D7212027-33FB-B645-99C5-344B224C6AD7}" type="presOf" srcId="{91F81E7A-4A75-B64C-98EF-CA23E3C594A7}" destId="{63AEA9BF-4BD3-674D-982B-0A5186BAF688}" srcOrd="0" destOrd="0" presId="urn:microsoft.com/office/officeart/2005/8/layout/cycle3"/>
    <dgm:cxn modelId="{8318C275-203A-0D43-9C29-24006081B2C0}" type="presOf" srcId="{DECA4865-1293-CF49-A9BB-611436C307FD}" destId="{6F38B17E-667C-5D40-B88A-E181C3218AF0}" srcOrd="0" destOrd="0" presId="urn:microsoft.com/office/officeart/2005/8/layout/cycle3"/>
    <dgm:cxn modelId="{2E44E876-2468-524D-98E3-3E213FAD6107}" type="presOf" srcId="{6767F1A5-34A2-3446-B042-F1D417DF3FB5}" destId="{376AA5D0-129F-3B4C-9557-828B30A65AC2}" srcOrd="0" destOrd="0" presId="urn:microsoft.com/office/officeart/2005/8/layout/cycle3"/>
    <dgm:cxn modelId="{08DEE883-71BE-7141-80D2-1B9980C20A28}" srcId="{74AE6F3A-D25F-244F-B555-C44B31C12A80}" destId="{DECA4865-1293-CF49-A9BB-611436C307FD}" srcOrd="2" destOrd="0" parTransId="{732AE8AF-51F2-9449-8F7E-62275FBB9F21}" sibTransId="{F673D4A3-493D-3449-B665-77ED3458E34B}"/>
    <dgm:cxn modelId="{7C82E78B-86AC-1248-9DE6-4F6FDABCAE5E}" srcId="{74AE6F3A-D25F-244F-B555-C44B31C12A80}" destId="{91F81E7A-4A75-B64C-98EF-CA23E3C594A7}" srcOrd="0" destOrd="0" parTransId="{0ACE1EAC-3436-8643-B93B-52E9EC1CD693}" sibTransId="{6767F1A5-34A2-3446-B042-F1D417DF3FB5}"/>
    <dgm:cxn modelId="{804223B8-159A-7B4A-BCD6-79DB6213F6A9}" srcId="{74AE6F3A-D25F-244F-B555-C44B31C12A80}" destId="{54C21A19-FD0A-8C40-A184-5BABAC21AC08}" srcOrd="1" destOrd="0" parTransId="{1F09B72F-D9E0-4049-A83D-C7D5672717F7}" sibTransId="{D7335DEE-0972-D742-B775-A12BEAF392F6}"/>
    <dgm:cxn modelId="{013F02E4-73EA-B94D-8048-385F5BBDDD90}" type="presOf" srcId="{74AE6F3A-D25F-244F-B555-C44B31C12A80}" destId="{19358393-05E4-C944-9264-EBB4BB8756DC}" srcOrd="0" destOrd="0" presId="urn:microsoft.com/office/officeart/2005/8/layout/cycle3"/>
    <dgm:cxn modelId="{F6B55DED-95F3-7648-A003-16EAE3AEA336}" type="presOf" srcId="{54C21A19-FD0A-8C40-A184-5BABAC21AC08}" destId="{6B96D3DB-4BCB-D345-A3E4-41822BC381B8}" srcOrd="0" destOrd="0" presId="urn:microsoft.com/office/officeart/2005/8/layout/cycle3"/>
    <dgm:cxn modelId="{1061C2EE-48B3-2047-AD7C-7E9946093700}" type="presOf" srcId="{B928FC20-B607-A54C-9EDF-9D622232C0E1}" destId="{17B9EDA7-294A-BC4C-AD28-3C3C07FE3928}" srcOrd="0" destOrd="0" presId="urn:microsoft.com/office/officeart/2005/8/layout/cycle3"/>
    <dgm:cxn modelId="{F9DDD7EF-D83F-DB41-90E1-406E34ECFDDD}" srcId="{74AE6F3A-D25F-244F-B555-C44B31C12A80}" destId="{B928FC20-B607-A54C-9EDF-9D622232C0E1}" srcOrd="3" destOrd="0" parTransId="{28F78213-6F2D-D847-A1E9-ED51909C0DB5}" sibTransId="{A134DFA2-4870-0642-8AF6-6B917F513BD1}"/>
    <dgm:cxn modelId="{68D62710-D87C-7947-ADC6-BC2D143FEC17}" type="presParOf" srcId="{19358393-05E4-C944-9264-EBB4BB8756DC}" destId="{6B52C551-AA88-BD49-8BEC-BB02FB684CA4}" srcOrd="0" destOrd="0" presId="urn:microsoft.com/office/officeart/2005/8/layout/cycle3"/>
    <dgm:cxn modelId="{5AD9832B-C397-F340-A3EC-3BE0507B613F}" type="presParOf" srcId="{6B52C551-AA88-BD49-8BEC-BB02FB684CA4}" destId="{63AEA9BF-4BD3-674D-982B-0A5186BAF688}" srcOrd="0" destOrd="0" presId="urn:microsoft.com/office/officeart/2005/8/layout/cycle3"/>
    <dgm:cxn modelId="{BE1E43C5-0F08-EB4A-94A1-0CA6D1D0ABBB}" type="presParOf" srcId="{6B52C551-AA88-BD49-8BEC-BB02FB684CA4}" destId="{376AA5D0-129F-3B4C-9557-828B30A65AC2}" srcOrd="1" destOrd="0" presId="urn:microsoft.com/office/officeart/2005/8/layout/cycle3"/>
    <dgm:cxn modelId="{18BDD8C5-510F-2B40-9C19-641E84C7D617}" type="presParOf" srcId="{6B52C551-AA88-BD49-8BEC-BB02FB684CA4}" destId="{6B96D3DB-4BCB-D345-A3E4-41822BC381B8}" srcOrd="2" destOrd="0" presId="urn:microsoft.com/office/officeart/2005/8/layout/cycle3"/>
    <dgm:cxn modelId="{0B392AE9-0CF4-7A4B-9864-3ADD9B92BCBC}" type="presParOf" srcId="{6B52C551-AA88-BD49-8BEC-BB02FB684CA4}" destId="{6F38B17E-667C-5D40-B88A-E181C3218AF0}" srcOrd="3" destOrd="0" presId="urn:microsoft.com/office/officeart/2005/8/layout/cycle3"/>
    <dgm:cxn modelId="{05AA8F53-5A82-444D-B944-02764679BBC8}" type="presParOf" srcId="{6B52C551-AA88-BD49-8BEC-BB02FB684CA4}" destId="{17B9EDA7-294A-BC4C-AD28-3C3C07FE3928}" srcOrd="4"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4AE6F3A-D25F-244F-B555-C44B31C12A80}" type="doc">
      <dgm:prSet loTypeId="urn:microsoft.com/office/officeart/2005/8/layout/cycle3" loCatId="" qsTypeId="urn:microsoft.com/office/officeart/2005/8/quickstyle/simple1" qsCatId="simple" csTypeId="urn:microsoft.com/office/officeart/2005/8/colors/colorful1" csCatId="colorful" phldr="1"/>
      <dgm:spPr/>
      <dgm:t>
        <a:bodyPr/>
        <a:lstStyle/>
        <a:p>
          <a:endParaRPr lang="en-US"/>
        </a:p>
      </dgm:t>
    </dgm:pt>
    <dgm:pt modelId="{91F81E7A-4A75-B64C-98EF-CA23E3C594A7}">
      <dgm:prSet phldrT="[Text]"/>
      <dgm:spPr/>
      <dgm:t>
        <a:bodyPr/>
        <a:lstStyle/>
        <a:p>
          <a:r>
            <a:rPr lang="en-US"/>
            <a:t>Generate E3SM perturbed parameter ensemble</a:t>
          </a:r>
        </a:p>
      </dgm:t>
    </dgm:pt>
    <dgm:pt modelId="{0ACE1EAC-3436-8643-B93B-52E9EC1CD693}" type="parTrans" cxnId="{7C82E78B-86AC-1248-9DE6-4F6FDABCAE5E}">
      <dgm:prSet/>
      <dgm:spPr/>
      <dgm:t>
        <a:bodyPr/>
        <a:lstStyle/>
        <a:p>
          <a:endParaRPr lang="en-US"/>
        </a:p>
      </dgm:t>
    </dgm:pt>
    <dgm:pt modelId="{6767F1A5-34A2-3446-B042-F1D417DF3FB5}" type="sibTrans" cxnId="{7C82E78B-86AC-1248-9DE6-4F6FDABCAE5E}">
      <dgm:prSet/>
      <dgm:spPr/>
      <dgm:t>
        <a:bodyPr/>
        <a:lstStyle/>
        <a:p>
          <a:endParaRPr lang="en-US"/>
        </a:p>
      </dgm:t>
    </dgm:pt>
    <dgm:pt modelId="{54C21A19-FD0A-8C40-A184-5BABAC21AC08}">
      <dgm:prSet phldrT="[Text]"/>
      <dgm:spPr>
        <a:solidFill>
          <a:schemeClr val="accent3">
            <a:hueOff val="0"/>
            <a:satOff val="0"/>
            <a:lumOff val="0"/>
            <a:alpha val="19764"/>
          </a:schemeClr>
        </a:solidFill>
      </dgm:spPr>
      <dgm:t>
        <a:bodyPr/>
        <a:lstStyle/>
        <a:p>
          <a:r>
            <a:rPr lang="en-US"/>
            <a:t>Build surrogate from parameters to model output </a:t>
          </a:r>
        </a:p>
      </dgm:t>
    </dgm:pt>
    <dgm:pt modelId="{1F09B72F-D9E0-4049-A83D-C7D5672717F7}" type="parTrans" cxnId="{804223B8-159A-7B4A-BCD6-79DB6213F6A9}">
      <dgm:prSet/>
      <dgm:spPr/>
      <dgm:t>
        <a:bodyPr/>
        <a:lstStyle/>
        <a:p>
          <a:endParaRPr lang="en-US"/>
        </a:p>
      </dgm:t>
    </dgm:pt>
    <dgm:pt modelId="{D7335DEE-0972-D742-B775-A12BEAF392F6}" type="sibTrans" cxnId="{804223B8-159A-7B4A-BCD6-79DB6213F6A9}">
      <dgm:prSet/>
      <dgm:spPr/>
      <dgm:t>
        <a:bodyPr/>
        <a:lstStyle/>
        <a:p>
          <a:endParaRPr lang="en-US"/>
        </a:p>
      </dgm:t>
    </dgm:pt>
    <dgm:pt modelId="{DECA4865-1293-CF49-A9BB-611436C307FD}">
      <dgm:prSet phldrT="[Text]"/>
      <dgm:spPr>
        <a:solidFill>
          <a:schemeClr val="accent4">
            <a:hueOff val="0"/>
            <a:satOff val="0"/>
            <a:lumOff val="0"/>
            <a:alpha val="20000"/>
          </a:schemeClr>
        </a:solidFill>
      </dgm:spPr>
      <dgm:t>
        <a:bodyPr/>
        <a:lstStyle/>
        <a:p>
          <a:r>
            <a:rPr lang="en-US"/>
            <a:t>Calibrate and optimize parameters using surrogate and climate observations</a:t>
          </a:r>
        </a:p>
      </dgm:t>
    </dgm:pt>
    <dgm:pt modelId="{732AE8AF-51F2-9449-8F7E-62275FBB9F21}" type="parTrans" cxnId="{08DEE883-71BE-7141-80D2-1B9980C20A28}">
      <dgm:prSet/>
      <dgm:spPr/>
      <dgm:t>
        <a:bodyPr/>
        <a:lstStyle/>
        <a:p>
          <a:endParaRPr lang="en-US"/>
        </a:p>
      </dgm:t>
    </dgm:pt>
    <dgm:pt modelId="{F673D4A3-493D-3449-B665-77ED3458E34B}" type="sibTrans" cxnId="{08DEE883-71BE-7141-80D2-1B9980C20A28}">
      <dgm:prSet/>
      <dgm:spPr/>
      <dgm:t>
        <a:bodyPr/>
        <a:lstStyle/>
        <a:p>
          <a:endParaRPr lang="en-US"/>
        </a:p>
      </dgm:t>
    </dgm:pt>
    <dgm:pt modelId="{B928FC20-B607-A54C-9EDF-9D622232C0E1}">
      <dgm:prSet phldrT="[Text]"/>
      <dgm:spPr>
        <a:solidFill>
          <a:schemeClr val="accent5">
            <a:hueOff val="0"/>
            <a:satOff val="0"/>
            <a:lumOff val="0"/>
            <a:alpha val="20000"/>
          </a:schemeClr>
        </a:solidFill>
      </dgm:spPr>
      <dgm:t>
        <a:bodyPr/>
        <a:lstStyle/>
        <a:p>
          <a:r>
            <a:rPr lang="en-US"/>
            <a:t>Validate parameters in E3SM</a:t>
          </a:r>
        </a:p>
      </dgm:t>
    </dgm:pt>
    <dgm:pt modelId="{28F78213-6F2D-D847-A1E9-ED51909C0DB5}" type="parTrans" cxnId="{F9DDD7EF-D83F-DB41-90E1-406E34ECFDDD}">
      <dgm:prSet/>
      <dgm:spPr/>
      <dgm:t>
        <a:bodyPr/>
        <a:lstStyle/>
        <a:p>
          <a:endParaRPr lang="en-US"/>
        </a:p>
      </dgm:t>
    </dgm:pt>
    <dgm:pt modelId="{A134DFA2-4870-0642-8AF6-6B917F513BD1}" type="sibTrans" cxnId="{F9DDD7EF-D83F-DB41-90E1-406E34ECFDDD}">
      <dgm:prSet/>
      <dgm:spPr/>
      <dgm:t>
        <a:bodyPr/>
        <a:lstStyle/>
        <a:p>
          <a:endParaRPr lang="en-US"/>
        </a:p>
      </dgm:t>
    </dgm:pt>
    <dgm:pt modelId="{19358393-05E4-C944-9264-EBB4BB8756DC}" type="pres">
      <dgm:prSet presAssocID="{74AE6F3A-D25F-244F-B555-C44B31C12A80}" presName="Name0" presStyleCnt="0">
        <dgm:presLayoutVars>
          <dgm:dir/>
          <dgm:resizeHandles val="exact"/>
        </dgm:presLayoutVars>
      </dgm:prSet>
      <dgm:spPr/>
    </dgm:pt>
    <dgm:pt modelId="{6B52C551-AA88-BD49-8BEC-BB02FB684CA4}" type="pres">
      <dgm:prSet presAssocID="{74AE6F3A-D25F-244F-B555-C44B31C12A80}" presName="cycle" presStyleCnt="0"/>
      <dgm:spPr/>
    </dgm:pt>
    <dgm:pt modelId="{63AEA9BF-4BD3-674D-982B-0A5186BAF688}" type="pres">
      <dgm:prSet presAssocID="{91F81E7A-4A75-B64C-98EF-CA23E3C594A7}" presName="nodeFirstNode" presStyleLbl="node1" presStyleIdx="0" presStyleCnt="4" custScaleX="82211" custScaleY="70745">
        <dgm:presLayoutVars>
          <dgm:bulletEnabled val="1"/>
        </dgm:presLayoutVars>
      </dgm:prSet>
      <dgm:spPr/>
    </dgm:pt>
    <dgm:pt modelId="{376AA5D0-129F-3B4C-9557-828B30A65AC2}" type="pres">
      <dgm:prSet presAssocID="{6767F1A5-34A2-3446-B042-F1D417DF3FB5}" presName="sibTransFirstNode" presStyleLbl="bgShp" presStyleIdx="0" presStyleCnt="1"/>
      <dgm:spPr/>
    </dgm:pt>
    <dgm:pt modelId="{6B96D3DB-4BCB-D345-A3E4-41822BC381B8}" type="pres">
      <dgm:prSet presAssocID="{54C21A19-FD0A-8C40-A184-5BABAC21AC08}" presName="nodeFollowingNodes" presStyleLbl="node1" presStyleIdx="1" presStyleCnt="4" custScaleX="71201" custScaleY="70446">
        <dgm:presLayoutVars>
          <dgm:bulletEnabled val="1"/>
        </dgm:presLayoutVars>
      </dgm:prSet>
      <dgm:spPr/>
    </dgm:pt>
    <dgm:pt modelId="{6F38B17E-667C-5D40-B88A-E181C3218AF0}" type="pres">
      <dgm:prSet presAssocID="{DECA4865-1293-CF49-A9BB-611436C307FD}" presName="nodeFollowingNodes" presStyleLbl="node1" presStyleIdx="2" presStyleCnt="4" custScaleX="84024" custScaleY="89382" custRadScaleRad="115095" custRadScaleInc="-5708">
        <dgm:presLayoutVars>
          <dgm:bulletEnabled val="1"/>
        </dgm:presLayoutVars>
      </dgm:prSet>
      <dgm:spPr/>
    </dgm:pt>
    <dgm:pt modelId="{17B9EDA7-294A-BC4C-AD28-3C3C07FE3928}" type="pres">
      <dgm:prSet presAssocID="{B928FC20-B607-A54C-9EDF-9D622232C0E1}" presName="nodeFollowingNodes" presStyleLbl="node1" presStyleIdx="3" presStyleCnt="4" custScaleX="75691" custScaleY="82834">
        <dgm:presLayoutVars>
          <dgm:bulletEnabled val="1"/>
        </dgm:presLayoutVars>
      </dgm:prSet>
      <dgm:spPr/>
    </dgm:pt>
  </dgm:ptLst>
  <dgm:cxnLst>
    <dgm:cxn modelId="{D7212027-33FB-B645-99C5-344B224C6AD7}" type="presOf" srcId="{91F81E7A-4A75-B64C-98EF-CA23E3C594A7}" destId="{63AEA9BF-4BD3-674D-982B-0A5186BAF688}" srcOrd="0" destOrd="0" presId="urn:microsoft.com/office/officeart/2005/8/layout/cycle3"/>
    <dgm:cxn modelId="{8318C275-203A-0D43-9C29-24006081B2C0}" type="presOf" srcId="{DECA4865-1293-CF49-A9BB-611436C307FD}" destId="{6F38B17E-667C-5D40-B88A-E181C3218AF0}" srcOrd="0" destOrd="0" presId="urn:microsoft.com/office/officeart/2005/8/layout/cycle3"/>
    <dgm:cxn modelId="{2E44E876-2468-524D-98E3-3E213FAD6107}" type="presOf" srcId="{6767F1A5-34A2-3446-B042-F1D417DF3FB5}" destId="{376AA5D0-129F-3B4C-9557-828B30A65AC2}" srcOrd="0" destOrd="0" presId="urn:microsoft.com/office/officeart/2005/8/layout/cycle3"/>
    <dgm:cxn modelId="{08DEE883-71BE-7141-80D2-1B9980C20A28}" srcId="{74AE6F3A-D25F-244F-B555-C44B31C12A80}" destId="{DECA4865-1293-CF49-A9BB-611436C307FD}" srcOrd="2" destOrd="0" parTransId="{732AE8AF-51F2-9449-8F7E-62275FBB9F21}" sibTransId="{F673D4A3-493D-3449-B665-77ED3458E34B}"/>
    <dgm:cxn modelId="{7C82E78B-86AC-1248-9DE6-4F6FDABCAE5E}" srcId="{74AE6F3A-D25F-244F-B555-C44B31C12A80}" destId="{91F81E7A-4A75-B64C-98EF-CA23E3C594A7}" srcOrd="0" destOrd="0" parTransId="{0ACE1EAC-3436-8643-B93B-52E9EC1CD693}" sibTransId="{6767F1A5-34A2-3446-B042-F1D417DF3FB5}"/>
    <dgm:cxn modelId="{804223B8-159A-7B4A-BCD6-79DB6213F6A9}" srcId="{74AE6F3A-D25F-244F-B555-C44B31C12A80}" destId="{54C21A19-FD0A-8C40-A184-5BABAC21AC08}" srcOrd="1" destOrd="0" parTransId="{1F09B72F-D9E0-4049-A83D-C7D5672717F7}" sibTransId="{D7335DEE-0972-D742-B775-A12BEAF392F6}"/>
    <dgm:cxn modelId="{013F02E4-73EA-B94D-8048-385F5BBDDD90}" type="presOf" srcId="{74AE6F3A-D25F-244F-B555-C44B31C12A80}" destId="{19358393-05E4-C944-9264-EBB4BB8756DC}" srcOrd="0" destOrd="0" presId="urn:microsoft.com/office/officeart/2005/8/layout/cycle3"/>
    <dgm:cxn modelId="{F6B55DED-95F3-7648-A003-16EAE3AEA336}" type="presOf" srcId="{54C21A19-FD0A-8C40-A184-5BABAC21AC08}" destId="{6B96D3DB-4BCB-D345-A3E4-41822BC381B8}" srcOrd="0" destOrd="0" presId="urn:microsoft.com/office/officeart/2005/8/layout/cycle3"/>
    <dgm:cxn modelId="{1061C2EE-48B3-2047-AD7C-7E9946093700}" type="presOf" srcId="{B928FC20-B607-A54C-9EDF-9D622232C0E1}" destId="{17B9EDA7-294A-BC4C-AD28-3C3C07FE3928}" srcOrd="0" destOrd="0" presId="urn:microsoft.com/office/officeart/2005/8/layout/cycle3"/>
    <dgm:cxn modelId="{F9DDD7EF-D83F-DB41-90E1-406E34ECFDDD}" srcId="{74AE6F3A-D25F-244F-B555-C44B31C12A80}" destId="{B928FC20-B607-A54C-9EDF-9D622232C0E1}" srcOrd="3" destOrd="0" parTransId="{28F78213-6F2D-D847-A1E9-ED51909C0DB5}" sibTransId="{A134DFA2-4870-0642-8AF6-6B917F513BD1}"/>
    <dgm:cxn modelId="{68D62710-D87C-7947-ADC6-BC2D143FEC17}" type="presParOf" srcId="{19358393-05E4-C944-9264-EBB4BB8756DC}" destId="{6B52C551-AA88-BD49-8BEC-BB02FB684CA4}" srcOrd="0" destOrd="0" presId="urn:microsoft.com/office/officeart/2005/8/layout/cycle3"/>
    <dgm:cxn modelId="{5AD9832B-C397-F340-A3EC-3BE0507B613F}" type="presParOf" srcId="{6B52C551-AA88-BD49-8BEC-BB02FB684CA4}" destId="{63AEA9BF-4BD3-674D-982B-0A5186BAF688}" srcOrd="0" destOrd="0" presId="urn:microsoft.com/office/officeart/2005/8/layout/cycle3"/>
    <dgm:cxn modelId="{BE1E43C5-0F08-EB4A-94A1-0CA6D1D0ABBB}" type="presParOf" srcId="{6B52C551-AA88-BD49-8BEC-BB02FB684CA4}" destId="{376AA5D0-129F-3B4C-9557-828B30A65AC2}" srcOrd="1" destOrd="0" presId="urn:microsoft.com/office/officeart/2005/8/layout/cycle3"/>
    <dgm:cxn modelId="{18BDD8C5-510F-2B40-9C19-641E84C7D617}" type="presParOf" srcId="{6B52C551-AA88-BD49-8BEC-BB02FB684CA4}" destId="{6B96D3DB-4BCB-D345-A3E4-41822BC381B8}" srcOrd="2" destOrd="0" presId="urn:microsoft.com/office/officeart/2005/8/layout/cycle3"/>
    <dgm:cxn modelId="{0B392AE9-0CF4-7A4B-9864-3ADD9B92BCBC}" type="presParOf" srcId="{6B52C551-AA88-BD49-8BEC-BB02FB684CA4}" destId="{6F38B17E-667C-5D40-B88A-E181C3218AF0}" srcOrd="3" destOrd="0" presId="urn:microsoft.com/office/officeart/2005/8/layout/cycle3"/>
    <dgm:cxn modelId="{05AA8F53-5A82-444D-B944-02764679BBC8}" type="presParOf" srcId="{6B52C551-AA88-BD49-8BEC-BB02FB684CA4}" destId="{17B9EDA7-294A-BC4C-AD28-3C3C07FE3928}"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6AA5D0-129F-3B4C-9557-828B30A65AC2}">
      <dsp:nvSpPr>
        <dsp:cNvPr id="0" name=""/>
        <dsp:cNvSpPr/>
      </dsp:nvSpPr>
      <dsp:spPr>
        <a:xfrm>
          <a:off x="3420693" y="36750"/>
          <a:ext cx="3265858" cy="3265858"/>
        </a:xfrm>
        <a:prstGeom prst="circularArrow">
          <a:avLst>
            <a:gd name="adj1" fmla="val 4668"/>
            <a:gd name="adj2" fmla="val 272909"/>
            <a:gd name="adj3" fmla="val 13484049"/>
            <a:gd name="adj4" fmla="val 17602635"/>
            <a:gd name="adj5" fmla="val 484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AEA9BF-4BD3-674D-982B-0A5186BAF688}">
      <dsp:nvSpPr>
        <dsp:cNvPr id="0" name=""/>
        <dsp:cNvSpPr/>
      </dsp:nvSpPr>
      <dsp:spPr>
        <a:xfrm>
          <a:off x="4159282" y="108732"/>
          <a:ext cx="1788679" cy="76960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Generate E3SM perturbed parameter ensemble</a:t>
          </a:r>
        </a:p>
      </dsp:txBody>
      <dsp:txXfrm>
        <a:off x="4196851" y="146301"/>
        <a:ext cx="1713541" cy="694467"/>
      </dsp:txXfrm>
    </dsp:sp>
    <dsp:sp modelId="{6B96D3DB-4BCB-D345-A3E4-41822BC381B8}">
      <dsp:nvSpPr>
        <dsp:cNvPr id="0" name=""/>
        <dsp:cNvSpPr/>
      </dsp:nvSpPr>
      <dsp:spPr>
        <a:xfrm>
          <a:off x="5451715" y="1283018"/>
          <a:ext cx="1549133" cy="766353"/>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Build surrogate from parameters to model output </a:t>
          </a:r>
        </a:p>
      </dsp:txBody>
      <dsp:txXfrm>
        <a:off x="5489125" y="1320428"/>
        <a:ext cx="1474313" cy="691533"/>
      </dsp:txXfrm>
    </dsp:sp>
    <dsp:sp modelId="{6F38B17E-667C-5D40-B88A-E181C3218AF0}">
      <dsp:nvSpPr>
        <dsp:cNvPr id="0" name=""/>
        <dsp:cNvSpPr/>
      </dsp:nvSpPr>
      <dsp:spPr>
        <a:xfrm>
          <a:off x="4236287" y="2461412"/>
          <a:ext cx="1828125" cy="97235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Calibrate and optimize parameters using surrogate and climate observations</a:t>
          </a:r>
        </a:p>
      </dsp:txBody>
      <dsp:txXfrm>
        <a:off x="4283753" y="2508878"/>
        <a:ext cx="1733193" cy="877418"/>
      </dsp:txXfrm>
    </dsp:sp>
    <dsp:sp modelId="{17B9EDA7-294A-BC4C-AD28-3C3C07FE3928}">
      <dsp:nvSpPr>
        <dsp:cNvPr id="0" name=""/>
        <dsp:cNvSpPr/>
      </dsp:nvSpPr>
      <dsp:spPr>
        <a:xfrm>
          <a:off x="3057550" y="1215636"/>
          <a:ext cx="1646822" cy="90111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Validate parameters in E3SM</a:t>
          </a:r>
        </a:p>
      </dsp:txBody>
      <dsp:txXfrm>
        <a:off x="3101539" y="1259625"/>
        <a:ext cx="1558844" cy="8131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6AA5D0-129F-3B4C-9557-828B30A65AC2}">
      <dsp:nvSpPr>
        <dsp:cNvPr id="0" name=""/>
        <dsp:cNvSpPr/>
      </dsp:nvSpPr>
      <dsp:spPr>
        <a:xfrm>
          <a:off x="2752806" y="32421"/>
          <a:ext cx="2647558" cy="2647558"/>
        </a:xfrm>
        <a:prstGeom prst="circularArrow">
          <a:avLst>
            <a:gd name="adj1" fmla="val 4668"/>
            <a:gd name="adj2" fmla="val 272909"/>
            <a:gd name="adj3" fmla="val 13529364"/>
            <a:gd name="adj4" fmla="val 17574096"/>
            <a:gd name="adj5" fmla="val 484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AEA9BF-4BD3-674D-982B-0A5186BAF688}">
      <dsp:nvSpPr>
        <dsp:cNvPr id="0" name=""/>
        <dsp:cNvSpPr/>
      </dsp:nvSpPr>
      <dsp:spPr>
        <a:xfrm>
          <a:off x="3363255" y="87027"/>
          <a:ext cx="1426659" cy="61384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Generate E3SM perturbed parameter ensemble</a:t>
          </a:r>
        </a:p>
      </dsp:txBody>
      <dsp:txXfrm>
        <a:off x="3393220" y="116992"/>
        <a:ext cx="1366729" cy="553911"/>
      </dsp:txXfrm>
    </dsp:sp>
    <dsp:sp modelId="{6B96D3DB-4BCB-D345-A3E4-41822BC381B8}">
      <dsp:nvSpPr>
        <dsp:cNvPr id="0" name=""/>
        <dsp:cNvSpPr/>
      </dsp:nvSpPr>
      <dsp:spPr>
        <a:xfrm>
          <a:off x="4409436" y="1038974"/>
          <a:ext cx="1235596" cy="611247"/>
        </a:xfrm>
        <a:prstGeom prst="roundRect">
          <a:avLst/>
        </a:prstGeom>
        <a:solidFill>
          <a:schemeClr val="accent3">
            <a:hueOff val="0"/>
            <a:satOff val="0"/>
            <a:lumOff val="0"/>
            <a:alpha val="19764"/>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Build surrogate from parameters to model output </a:t>
          </a:r>
        </a:p>
      </dsp:txBody>
      <dsp:txXfrm>
        <a:off x="4439275" y="1068813"/>
        <a:ext cx="1175918" cy="551569"/>
      </dsp:txXfrm>
    </dsp:sp>
    <dsp:sp modelId="{6F38B17E-667C-5D40-B88A-E181C3218AF0}">
      <dsp:nvSpPr>
        <dsp:cNvPr id="0" name=""/>
        <dsp:cNvSpPr/>
      </dsp:nvSpPr>
      <dsp:spPr>
        <a:xfrm>
          <a:off x="3425939" y="1994499"/>
          <a:ext cx="1458121" cy="775551"/>
        </a:xfrm>
        <a:prstGeom prst="roundRect">
          <a:avLst/>
        </a:prstGeom>
        <a:solidFill>
          <a:schemeClr val="accent4">
            <a:hueOff val="0"/>
            <a:satOff val="0"/>
            <a:lumOff val="0"/>
            <a:alpha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Calibrate and optimize parameters using surrogate and climate observations</a:t>
          </a:r>
        </a:p>
      </dsp:txBody>
      <dsp:txXfrm>
        <a:off x="3463798" y="2032358"/>
        <a:ext cx="1382403" cy="699833"/>
      </dsp:txXfrm>
    </dsp:sp>
    <dsp:sp modelId="{17B9EDA7-294A-BC4C-AD28-3C3C07FE3928}">
      <dsp:nvSpPr>
        <dsp:cNvPr id="0" name=""/>
        <dsp:cNvSpPr/>
      </dsp:nvSpPr>
      <dsp:spPr>
        <a:xfrm>
          <a:off x="2469178" y="985230"/>
          <a:ext cx="1313514" cy="718735"/>
        </a:xfrm>
        <a:prstGeom prst="roundRect">
          <a:avLst/>
        </a:prstGeom>
        <a:solidFill>
          <a:schemeClr val="accent5">
            <a:hueOff val="0"/>
            <a:satOff val="0"/>
            <a:lumOff val="0"/>
            <a:alpha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Validate parameters in E3SM</a:t>
          </a:r>
        </a:p>
      </dsp:txBody>
      <dsp:txXfrm>
        <a:off x="2504264" y="1020316"/>
        <a:ext cx="1243342" cy="6485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6AA5D0-129F-3B4C-9557-828B30A65AC2}">
      <dsp:nvSpPr>
        <dsp:cNvPr id="0" name=""/>
        <dsp:cNvSpPr/>
      </dsp:nvSpPr>
      <dsp:spPr>
        <a:xfrm>
          <a:off x="3420693" y="36750"/>
          <a:ext cx="3265858" cy="3265858"/>
        </a:xfrm>
        <a:prstGeom prst="circularArrow">
          <a:avLst>
            <a:gd name="adj1" fmla="val 4668"/>
            <a:gd name="adj2" fmla="val 272909"/>
            <a:gd name="adj3" fmla="val 13484049"/>
            <a:gd name="adj4" fmla="val 17602635"/>
            <a:gd name="adj5" fmla="val 484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AEA9BF-4BD3-674D-982B-0A5186BAF688}">
      <dsp:nvSpPr>
        <dsp:cNvPr id="0" name=""/>
        <dsp:cNvSpPr/>
      </dsp:nvSpPr>
      <dsp:spPr>
        <a:xfrm>
          <a:off x="4159282" y="108732"/>
          <a:ext cx="1788679" cy="769605"/>
        </a:xfrm>
        <a:prstGeom prst="roundRect">
          <a:avLst/>
        </a:prstGeom>
        <a:solidFill>
          <a:schemeClr val="accent2">
            <a:hueOff val="0"/>
            <a:satOff val="0"/>
            <a:lumOff val="0"/>
            <a:alpha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Generate E3SM perturbed parameter ensemble</a:t>
          </a:r>
        </a:p>
      </dsp:txBody>
      <dsp:txXfrm>
        <a:off x="4196851" y="146301"/>
        <a:ext cx="1713541" cy="694467"/>
      </dsp:txXfrm>
    </dsp:sp>
    <dsp:sp modelId="{6B96D3DB-4BCB-D345-A3E4-41822BC381B8}">
      <dsp:nvSpPr>
        <dsp:cNvPr id="0" name=""/>
        <dsp:cNvSpPr/>
      </dsp:nvSpPr>
      <dsp:spPr>
        <a:xfrm>
          <a:off x="5451715" y="1283018"/>
          <a:ext cx="1549133" cy="766353"/>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Build surrogate from parameters to model output </a:t>
          </a:r>
        </a:p>
      </dsp:txBody>
      <dsp:txXfrm>
        <a:off x="5489125" y="1320428"/>
        <a:ext cx="1474313" cy="691533"/>
      </dsp:txXfrm>
    </dsp:sp>
    <dsp:sp modelId="{6F38B17E-667C-5D40-B88A-E181C3218AF0}">
      <dsp:nvSpPr>
        <dsp:cNvPr id="0" name=""/>
        <dsp:cNvSpPr/>
      </dsp:nvSpPr>
      <dsp:spPr>
        <a:xfrm>
          <a:off x="4236287" y="2461412"/>
          <a:ext cx="1828125" cy="972350"/>
        </a:xfrm>
        <a:prstGeom prst="roundRect">
          <a:avLst/>
        </a:prstGeom>
        <a:solidFill>
          <a:schemeClr val="accent4">
            <a:hueOff val="0"/>
            <a:satOff val="0"/>
            <a:lumOff val="0"/>
            <a:alpha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Calibrate and optimize parameters using surrogate and climate observations</a:t>
          </a:r>
        </a:p>
      </dsp:txBody>
      <dsp:txXfrm>
        <a:off x="4283753" y="2508878"/>
        <a:ext cx="1733193" cy="877418"/>
      </dsp:txXfrm>
    </dsp:sp>
    <dsp:sp modelId="{17B9EDA7-294A-BC4C-AD28-3C3C07FE3928}">
      <dsp:nvSpPr>
        <dsp:cNvPr id="0" name=""/>
        <dsp:cNvSpPr/>
      </dsp:nvSpPr>
      <dsp:spPr>
        <a:xfrm>
          <a:off x="3057550" y="1215636"/>
          <a:ext cx="1646822" cy="901117"/>
        </a:xfrm>
        <a:prstGeom prst="roundRect">
          <a:avLst/>
        </a:prstGeom>
        <a:solidFill>
          <a:schemeClr val="accent5">
            <a:hueOff val="0"/>
            <a:satOff val="0"/>
            <a:lumOff val="0"/>
            <a:alpha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Validate parameters in E3SM</a:t>
          </a:r>
        </a:p>
      </dsp:txBody>
      <dsp:txXfrm>
        <a:off x="3101539" y="1259625"/>
        <a:ext cx="1558844" cy="8131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6AA5D0-129F-3B4C-9557-828B30A65AC2}">
      <dsp:nvSpPr>
        <dsp:cNvPr id="0" name=""/>
        <dsp:cNvSpPr/>
      </dsp:nvSpPr>
      <dsp:spPr>
        <a:xfrm>
          <a:off x="2752806" y="32421"/>
          <a:ext cx="2647558" cy="2647558"/>
        </a:xfrm>
        <a:prstGeom prst="circularArrow">
          <a:avLst>
            <a:gd name="adj1" fmla="val 4668"/>
            <a:gd name="adj2" fmla="val 272909"/>
            <a:gd name="adj3" fmla="val 13529364"/>
            <a:gd name="adj4" fmla="val 17574096"/>
            <a:gd name="adj5" fmla="val 484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AEA9BF-4BD3-674D-982B-0A5186BAF688}">
      <dsp:nvSpPr>
        <dsp:cNvPr id="0" name=""/>
        <dsp:cNvSpPr/>
      </dsp:nvSpPr>
      <dsp:spPr>
        <a:xfrm>
          <a:off x="3363255" y="87027"/>
          <a:ext cx="1426659" cy="613841"/>
        </a:xfrm>
        <a:prstGeom prst="roundRect">
          <a:avLst/>
        </a:prstGeom>
        <a:solidFill>
          <a:schemeClr val="accent2">
            <a:hueOff val="0"/>
            <a:satOff val="0"/>
            <a:lumOff val="0"/>
            <a:alpha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Generate E3SM perturbed parameter ensemble</a:t>
          </a:r>
        </a:p>
      </dsp:txBody>
      <dsp:txXfrm>
        <a:off x="3393220" y="116992"/>
        <a:ext cx="1366729" cy="553911"/>
      </dsp:txXfrm>
    </dsp:sp>
    <dsp:sp modelId="{6B96D3DB-4BCB-D345-A3E4-41822BC381B8}">
      <dsp:nvSpPr>
        <dsp:cNvPr id="0" name=""/>
        <dsp:cNvSpPr/>
      </dsp:nvSpPr>
      <dsp:spPr>
        <a:xfrm>
          <a:off x="4409436" y="1038974"/>
          <a:ext cx="1235596" cy="611247"/>
        </a:xfrm>
        <a:prstGeom prst="roundRect">
          <a:avLst/>
        </a:prstGeom>
        <a:solidFill>
          <a:schemeClr val="accent3">
            <a:hueOff val="0"/>
            <a:satOff val="0"/>
            <a:lumOff val="0"/>
            <a:alpha val="19764"/>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Build surrogate from parameters to model output </a:t>
          </a:r>
        </a:p>
      </dsp:txBody>
      <dsp:txXfrm>
        <a:off x="4439275" y="1068813"/>
        <a:ext cx="1175918" cy="551569"/>
      </dsp:txXfrm>
    </dsp:sp>
    <dsp:sp modelId="{6F38B17E-667C-5D40-B88A-E181C3218AF0}">
      <dsp:nvSpPr>
        <dsp:cNvPr id="0" name=""/>
        <dsp:cNvSpPr/>
      </dsp:nvSpPr>
      <dsp:spPr>
        <a:xfrm>
          <a:off x="3425939" y="1994499"/>
          <a:ext cx="1458121" cy="775551"/>
        </a:xfrm>
        <a:prstGeom prst="roundRect">
          <a:avLst/>
        </a:prstGeom>
        <a:solidFill>
          <a:schemeClr val="accent4">
            <a:hueOff val="0"/>
            <a:satOff val="0"/>
            <a:lum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Calibrate and optimize parameters using surrogate and climate observations</a:t>
          </a:r>
        </a:p>
      </dsp:txBody>
      <dsp:txXfrm>
        <a:off x="3463798" y="2032358"/>
        <a:ext cx="1382403" cy="699833"/>
      </dsp:txXfrm>
    </dsp:sp>
    <dsp:sp modelId="{17B9EDA7-294A-BC4C-AD28-3C3C07FE3928}">
      <dsp:nvSpPr>
        <dsp:cNvPr id="0" name=""/>
        <dsp:cNvSpPr/>
      </dsp:nvSpPr>
      <dsp:spPr>
        <a:xfrm>
          <a:off x="2469178" y="985230"/>
          <a:ext cx="1313514" cy="718735"/>
        </a:xfrm>
        <a:prstGeom prst="roundRect">
          <a:avLst/>
        </a:prstGeom>
        <a:solidFill>
          <a:schemeClr val="accent5">
            <a:hueOff val="0"/>
            <a:satOff val="0"/>
            <a:lumOff val="0"/>
            <a:alpha val="20000"/>
          </a:schemeClr>
        </a:solidFill>
        <a:ln w="12700" cap="flat" cmpd="sng" algn="ctr">
          <a:solidFill>
            <a:schemeClr val="lt1">
              <a:hueOff val="0"/>
              <a:satOff val="0"/>
              <a:lumOff val="0"/>
              <a:alpha val="2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Validate parameters in E3SM</a:t>
          </a:r>
        </a:p>
      </dsp:txBody>
      <dsp:txXfrm>
        <a:off x="2504264" y="1020316"/>
        <a:ext cx="1243342" cy="64856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6AA5D0-129F-3B4C-9557-828B30A65AC2}">
      <dsp:nvSpPr>
        <dsp:cNvPr id="0" name=""/>
        <dsp:cNvSpPr/>
      </dsp:nvSpPr>
      <dsp:spPr>
        <a:xfrm>
          <a:off x="2752806" y="32421"/>
          <a:ext cx="2647558" cy="2647558"/>
        </a:xfrm>
        <a:prstGeom prst="circularArrow">
          <a:avLst>
            <a:gd name="adj1" fmla="val 4668"/>
            <a:gd name="adj2" fmla="val 272909"/>
            <a:gd name="adj3" fmla="val 13529364"/>
            <a:gd name="adj4" fmla="val 17574096"/>
            <a:gd name="adj5" fmla="val 484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AEA9BF-4BD3-674D-982B-0A5186BAF688}">
      <dsp:nvSpPr>
        <dsp:cNvPr id="0" name=""/>
        <dsp:cNvSpPr/>
      </dsp:nvSpPr>
      <dsp:spPr>
        <a:xfrm>
          <a:off x="3363255" y="87027"/>
          <a:ext cx="1426659" cy="613841"/>
        </a:xfrm>
        <a:prstGeom prst="roundRect">
          <a:avLst/>
        </a:prstGeom>
        <a:solidFill>
          <a:schemeClr val="accent2">
            <a:hueOff val="0"/>
            <a:satOff val="0"/>
            <a:lumOff val="0"/>
            <a:alpha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Generate E3SM perturbed parameter ensemble</a:t>
          </a:r>
        </a:p>
      </dsp:txBody>
      <dsp:txXfrm>
        <a:off x="3393220" y="116992"/>
        <a:ext cx="1366729" cy="553911"/>
      </dsp:txXfrm>
    </dsp:sp>
    <dsp:sp modelId="{6B96D3DB-4BCB-D345-A3E4-41822BC381B8}">
      <dsp:nvSpPr>
        <dsp:cNvPr id="0" name=""/>
        <dsp:cNvSpPr/>
      </dsp:nvSpPr>
      <dsp:spPr>
        <a:xfrm>
          <a:off x="4409436" y="1038974"/>
          <a:ext cx="1235596" cy="611247"/>
        </a:xfrm>
        <a:prstGeom prst="roundRect">
          <a:avLst/>
        </a:prstGeom>
        <a:solidFill>
          <a:schemeClr val="accent3">
            <a:hueOff val="0"/>
            <a:satOff val="0"/>
            <a:lumOff val="0"/>
            <a:alpha val="19764"/>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Build surrogate from parameters to model output </a:t>
          </a:r>
        </a:p>
      </dsp:txBody>
      <dsp:txXfrm>
        <a:off x="4439275" y="1068813"/>
        <a:ext cx="1175918" cy="551569"/>
      </dsp:txXfrm>
    </dsp:sp>
    <dsp:sp modelId="{6F38B17E-667C-5D40-B88A-E181C3218AF0}">
      <dsp:nvSpPr>
        <dsp:cNvPr id="0" name=""/>
        <dsp:cNvSpPr/>
      </dsp:nvSpPr>
      <dsp:spPr>
        <a:xfrm>
          <a:off x="3425939" y="1994499"/>
          <a:ext cx="1458121" cy="775551"/>
        </a:xfrm>
        <a:prstGeom prst="roundRect">
          <a:avLst/>
        </a:prstGeom>
        <a:solidFill>
          <a:schemeClr val="accent4">
            <a:hueOff val="0"/>
            <a:satOff val="0"/>
            <a:lumOff val="0"/>
            <a:alpha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Calibrate and optimize parameters using surrogate and climate observations</a:t>
          </a:r>
        </a:p>
      </dsp:txBody>
      <dsp:txXfrm>
        <a:off x="3463798" y="2032358"/>
        <a:ext cx="1382403" cy="699833"/>
      </dsp:txXfrm>
    </dsp:sp>
    <dsp:sp modelId="{17B9EDA7-294A-BC4C-AD28-3C3C07FE3928}">
      <dsp:nvSpPr>
        <dsp:cNvPr id="0" name=""/>
        <dsp:cNvSpPr/>
      </dsp:nvSpPr>
      <dsp:spPr>
        <a:xfrm>
          <a:off x="2469178" y="985230"/>
          <a:ext cx="1313514" cy="718735"/>
        </a:xfrm>
        <a:prstGeom prst="roundRect">
          <a:avLst/>
        </a:prstGeom>
        <a:solidFill>
          <a:schemeClr val="accent5">
            <a:hueOff val="0"/>
            <a:satOff val="0"/>
            <a:lum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Validate parameters in E3SM</a:t>
          </a:r>
        </a:p>
      </dsp:txBody>
      <dsp:txXfrm>
        <a:off x="2504264" y="1020316"/>
        <a:ext cx="1243342" cy="64856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6AA5D0-129F-3B4C-9557-828B30A65AC2}">
      <dsp:nvSpPr>
        <dsp:cNvPr id="0" name=""/>
        <dsp:cNvSpPr/>
      </dsp:nvSpPr>
      <dsp:spPr>
        <a:xfrm>
          <a:off x="2752806" y="32421"/>
          <a:ext cx="2647558" cy="2647558"/>
        </a:xfrm>
        <a:prstGeom prst="circularArrow">
          <a:avLst>
            <a:gd name="adj1" fmla="val 4668"/>
            <a:gd name="adj2" fmla="val 272909"/>
            <a:gd name="adj3" fmla="val 13529364"/>
            <a:gd name="adj4" fmla="val 17574096"/>
            <a:gd name="adj5" fmla="val 484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AEA9BF-4BD3-674D-982B-0A5186BAF688}">
      <dsp:nvSpPr>
        <dsp:cNvPr id="0" name=""/>
        <dsp:cNvSpPr/>
      </dsp:nvSpPr>
      <dsp:spPr>
        <a:xfrm>
          <a:off x="3363255" y="87027"/>
          <a:ext cx="1426659" cy="61384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Generate E3SM perturbed parameter ensemble</a:t>
          </a:r>
        </a:p>
      </dsp:txBody>
      <dsp:txXfrm>
        <a:off x="3393220" y="116992"/>
        <a:ext cx="1366729" cy="553911"/>
      </dsp:txXfrm>
    </dsp:sp>
    <dsp:sp modelId="{6B96D3DB-4BCB-D345-A3E4-41822BC381B8}">
      <dsp:nvSpPr>
        <dsp:cNvPr id="0" name=""/>
        <dsp:cNvSpPr/>
      </dsp:nvSpPr>
      <dsp:spPr>
        <a:xfrm>
          <a:off x="4409436" y="1038974"/>
          <a:ext cx="1235596" cy="611247"/>
        </a:xfrm>
        <a:prstGeom prst="roundRect">
          <a:avLst/>
        </a:prstGeom>
        <a:solidFill>
          <a:schemeClr val="accent3">
            <a:hueOff val="0"/>
            <a:satOff val="0"/>
            <a:lumOff val="0"/>
            <a:alpha val="19764"/>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Build surrogate from parameters to model output </a:t>
          </a:r>
        </a:p>
      </dsp:txBody>
      <dsp:txXfrm>
        <a:off x="4439275" y="1068813"/>
        <a:ext cx="1175918" cy="551569"/>
      </dsp:txXfrm>
    </dsp:sp>
    <dsp:sp modelId="{6F38B17E-667C-5D40-B88A-E181C3218AF0}">
      <dsp:nvSpPr>
        <dsp:cNvPr id="0" name=""/>
        <dsp:cNvSpPr/>
      </dsp:nvSpPr>
      <dsp:spPr>
        <a:xfrm>
          <a:off x="3425939" y="1994499"/>
          <a:ext cx="1458121" cy="775551"/>
        </a:xfrm>
        <a:prstGeom prst="roundRect">
          <a:avLst/>
        </a:prstGeom>
        <a:solidFill>
          <a:schemeClr val="accent4">
            <a:hueOff val="0"/>
            <a:satOff val="0"/>
            <a:lumOff val="0"/>
            <a:alpha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Calibrate and optimize parameters using surrogate and climate observations</a:t>
          </a:r>
        </a:p>
      </dsp:txBody>
      <dsp:txXfrm>
        <a:off x="3463798" y="2032358"/>
        <a:ext cx="1382403" cy="699833"/>
      </dsp:txXfrm>
    </dsp:sp>
    <dsp:sp modelId="{17B9EDA7-294A-BC4C-AD28-3C3C07FE3928}">
      <dsp:nvSpPr>
        <dsp:cNvPr id="0" name=""/>
        <dsp:cNvSpPr/>
      </dsp:nvSpPr>
      <dsp:spPr>
        <a:xfrm>
          <a:off x="2469178" y="985230"/>
          <a:ext cx="1313514" cy="718735"/>
        </a:xfrm>
        <a:prstGeom prst="roundRect">
          <a:avLst/>
        </a:prstGeom>
        <a:solidFill>
          <a:schemeClr val="accent5">
            <a:hueOff val="0"/>
            <a:satOff val="0"/>
            <a:lumOff val="0"/>
            <a:alpha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Validate parameters in E3SM</a:t>
          </a:r>
        </a:p>
      </dsp:txBody>
      <dsp:txXfrm>
        <a:off x="2504264" y="1020316"/>
        <a:ext cx="1243342" cy="648563"/>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8E067B2-0EFC-9558-4E0C-1C96FE0FFB3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F2F4889-C863-9054-546B-5828254D739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DE10D1A-A366-8744-BABF-C0548822B5CD}" type="datetimeFigureOut">
              <a:rPr lang="en-US" smtClean="0"/>
              <a:t>3/2/2023</a:t>
            </a:fld>
            <a:endParaRPr lang="en-US"/>
          </a:p>
        </p:txBody>
      </p:sp>
      <p:sp>
        <p:nvSpPr>
          <p:cNvPr id="4" name="Footer Placeholder 3">
            <a:extLst>
              <a:ext uri="{FF2B5EF4-FFF2-40B4-BE49-F238E27FC236}">
                <a16:creationId xmlns:a16="http://schemas.microsoft.com/office/drawing/2014/main" id="{8633220E-FBDF-522B-40AC-965F74905AE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B85202D-F88F-1FE0-299E-73212C09836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C8B1FE-63FF-A444-903C-B83E18B980FC}" type="slidenum">
              <a:rPr lang="en-US" smtClean="0"/>
              <a:t>‹#›</a:t>
            </a:fld>
            <a:endParaRPr lang="en-US"/>
          </a:p>
        </p:txBody>
      </p:sp>
    </p:spTree>
    <p:extLst>
      <p:ext uri="{BB962C8B-B14F-4D97-AF65-F5344CB8AC3E}">
        <p14:creationId xmlns:p14="http://schemas.microsoft.com/office/powerpoint/2010/main" val="15821610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6912DB-01E4-704F-A159-5C077E771CA6}" type="datetimeFigureOut">
              <a:rPr lang="en-US" smtClean="0"/>
              <a:t>3/2/2023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266EB1-5F43-3748-80FC-62DA816FBE58}" type="slidenum">
              <a:rPr lang="en-US" smtClean="0"/>
              <a:t>‹#›</a:t>
            </a:fld>
            <a:endParaRPr lang="en-US"/>
          </a:p>
        </p:txBody>
      </p:sp>
    </p:spTree>
    <p:extLst>
      <p:ext uri="{BB962C8B-B14F-4D97-AF65-F5344CB8AC3E}">
        <p14:creationId xmlns:p14="http://schemas.microsoft.com/office/powerpoint/2010/main" val="2038859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266EB1-5F43-3748-80FC-62DA816FBE58}" type="slidenum">
              <a:rPr lang="en-US" smtClean="0"/>
              <a:t>2</a:t>
            </a:fld>
            <a:endParaRPr lang="en-US"/>
          </a:p>
        </p:txBody>
      </p:sp>
    </p:spTree>
    <p:extLst>
      <p:ext uri="{BB962C8B-B14F-4D97-AF65-F5344CB8AC3E}">
        <p14:creationId xmlns:p14="http://schemas.microsoft.com/office/powerpoint/2010/main" val="3740119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67266EB1-5F43-3748-80FC-62DA816FBE58}" type="slidenum">
              <a:rPr lang="en-US" smtClean="0"/>
              <a:t>19</a:t>
            </a:fld>
            <a:endParaRPr lang="en-US"/>
          </a:p>
        </p:txBody>
      </p:sp>
    </p:spTree>
    <p:extLst>
      <p:ext uri="{BB962C8B-B14F-4D97-AF65-F5344CB8AC3E}">
        <p14:creationId xmlns:p14="http://schemas.microsoft.com/office/powerpoint/2010/main" val="1455825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67266EB1-5F43-3748-80FC-62DA816FBE58}" type="slidenum">
              <a:rPr lang="en-US" smtClean="0"/>
              <a:t>21</a:t>
            </a:fld>
            <a:endParaRPr lang="en-US"/>
          </a:p>
        </p:txBody>
      </p:sp>
    </p:spTree>
    <p:extLst>
      <p:ext uri="{BB962C8B-B14F-4D97-AF65-F5344CB8AC3E}">
        <p14:creationId xmlns:p14="http://schemas.microsoft.com/office/powerpoint/2010/main" val="1009365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67266EB1-5F43-3748-80FC-62DA816FBE58}" type="slidenum">
              <a:rPr lang="en-US" smtClean="0"/>
              <a:t>22</a:t>
            </a:fld>
            <a:endParaRPr lang="en-US"/>
          </a:p>
        </p:txBody>
      </p:sp>
    </p:spTree>
    <p:extLst>
      <p:ext uri="{BB962C8B-B14F-4D97-AF65-F5344CB8AC3E}">
        <p14:creationId xmlns:p14="http://schemas.microsoft.com/office/powerpoint/2010/main" val="1226388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67266EB1-5F43-3748-80FC-62DA816FBE58}" type="slidenum">
              <a:rPr lang="en-US" smtClean="0"/>
              <a:t>24</a:t>
            </a:fld>
            <a:endParaRPr lang="en-US"/>
          </a:p>
        </p:txBody>
      </p:sp>
    </p:spTree>
    <p:extLst>
      <p:ext uri="{BB962C8B-B14F-4D97-AF65-F5344CB8AC3E}">
        <p14:creationId xmlns:p14="http://schemas.microsoft.com/office/powerpoint/2010/main" val="3350911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67266EB1-5F43-3748-80FC-62DA816FBE58}" type="slidenum">
              <a:rPr lang="en-US" smtClean="0"/>
              <a:t>25</a:t>
            </a:fld>
            <a:endParaRPr lang="en-US"/>
          </a:p>
        </p:txBody>
      </p:sp>
    </p:spTree>
    <p:extLst>
      <p:ext uri="{BB962C8B-B14F-4D97-AF65-F5344CB8AC3E}">
        <p14:creationId xmlns:p14="http://schemas.microsoft.com/office/powerpoint/2010/main" val="535207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266EB1-5F43-3748-80FC-62DA816FBE58}" type="slidenum">
              <a:rPr lang="en-US" smtClean="0"/>
              <a:t>26</a:t>
            </a:fld>
            <a:endParaRPr lang="en-US"/>
          </a:p>
        </p:txBody>
      </p:sp>
    </p:spTree>
    <p:extLst>
      <p:ext uri="{BB962C8B-B14F-4D97-AF65-F5344CB8AC3E}">
        <p14:creationId xmlns:p14="http://schemas.microsoft.com/office/powerpoint/2010/main" val="4103979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67266EB1-5F43-3748-80FC-62DA816FBE58}" type="slidenum">
              <a:rPr lang="en-US" smtClean="0"/>
              <a:t>27</a:t>
            </a:fld>
            <a:endParaRPr lang="en-US"/>
          </a:p>
        </p:txBody>
      </p:sp>
    </p:spTree>
    <p:extLst>
      <p:ext uri="{BB962C8B-B14F-4D97-AF65-F5344CB8AC3E}">
        <p14:creationId xmlns:p14="http://schemas.microsoft.com/office/powerpoint/2010/main" val="649427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67266EB1-5F43-3748-80FC-62DA816FBE58}" type="slidenum">
              <a:rPr lang="en-US" smtClean="0"/>
              <a:t>28</a:t>
            </a:fld>
            <a:endParaRPr lang="en-US"/>
          </a:p>
        </p:txBody>
      </p:sp>
    </p:spTree>
    <p:extLst>
      <p:ext uri="{BB962C8B-B14F-4D97-AF65-F5344CB8AC3E}">
        <p14:creationId xmlns:p14="http://schemas.microsoft.com/office/powerpoint/2010/main" val="471934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67266EB1-5F43-3748-80FC-62DA816FBE58}" type="slidenum">
              <a:rPr lang="en-US" smtClean="0"/>
              <a:t>29</a:t>
            </a:fld>
            <a:endParaRPr lang="en-US"/>
          </a:p>
        </p:txBody>
      </p:sp>
    </p:spTree>
    <p:extLst>
      <p:ext uri="{BB962C8B-B14F-4D97-AF65-F5344CB8AC3E}">
        <p14:creationId xmlns:p14="http://schemas.microsoft.com/office/powerpoint/2010/main" val="19536947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Sample parameters that represent sub-</a:t>
            </a:r>
            <a:r>
              <a:rPr lang="en-US" err="1"/>
              <a:t>gridscale</a:t>
            </a:r>
            <a:r>
              <a:rPr lang="en-US"/>
              <a:t> processes and are common targets for “hand tuning”</a:t>
            </a:r>
          </a:p>
          <a:p>
            <a:endParaRPr lang="en-US"/>
          </a:p>
          <a:p>
            <a:r>
              <a:rPr lang="en-US"/>
              <a:t>Explain bundle 10 simulations in 100-node jobs. ”Save people time” </a:t>
            </a:r>
          </a:p>
          <a:p>
            <a:endParaRPr lang="en-US"/>
          </a:p>
          <a:p>
            <a:r>
              <a:rPr lang="en-US"/>
              <a:t>2). ML Methods that we tried: multivariate polynomials, random forests, support vector machines, k-nearest neighbors, kernel ridge regression, Gaussian processes, and neural networks. For each method, Kenny performed cross validation and hyperparameter tuning. The winner was multivariate polynomials (polynomial chaos). </a:t>
            </a:r>
          </a:p>
          <a:p>
            <a:r>
              <a:rPr lang="en-US"/>
              <a:t>Go back and point to surface. </a:t>
            </a:r>
          </a:p>
        </p:txBody>
      </p:sp>
      <p:sp>
        <p:nvSpPr>
          <p:cNvPr id="4" name="Slide Number Placeholder 3"/>
          <p:cNvSpPr>
            <a:spLocks noGrp="1"/>
          </p:cNvSpPr>
          <p:nvPr>
            <p:ph type="sldNum" sz="quarter" idx="5"/>
          </p:nvPr>
        </p:nvSpPr>
        <p:spPr/>
        <p:txBody>
          <a:bodyPr/>
          <a:lstStyle/>
          <a:p>
            <a:fld id="{67266EB1-5F43-3748-80FC-62DA816FBE58}" type="slidenum">
              <a:rPr lang="en-US" smtClean="0"/>
              <a:t>30</a:t>
            </a:fld>
            <a:endParaRPr lang="en-US"/>
          </a:p>
        </p:txBody>
      </p:sp>
    </p:spTree>
    <p:extLst>
      <p:ext uri="{BB962C8B-B14F-4D97-AF65-F5344CB8AC3E}">
        <p14:creationId xmlns:p14="http://schemas.microsoft.com/office/powerpoint/2010/main" val="3563041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Dakota: Sandia-developed UQ tool for computer simulations</a:t>
            </a:r>
            <a:endParaRPr lang="en-US"/>
          </a:p>
        </p:txBody>
      </p:sp>
      <p:sp>
        <p:nvSpPr>
          <p:cNvPr id="4" name="Slide Number Placeholder 3"/>
          <p:cNvSpPr>
            <a:spLocks noGrp="1"/>
          </p:cNvSpPr>
          <p:nvPr>
            <p:ph type="sldNum" sz="quarter" idx="5"/>
          </p:nvPr>
        </p:nvSpPr>
        <p:spPr/>
        <p:txBody>
          <a:bodyPr/>
          <a:lstStyle/>
          <a:p>
            <a:fld id="{67266EB1-5F43-3748-80FC-62DA816FBE58}" type="slidenum">
              <a:rPr lang="en-US" smtClean="0"/>
              <a:t>3</a:t>
            </a:fld>
            <a:endParaRPr lang="en-US"/>
          </a:p>
        </p:txBody>
      </p:sp>
    </p:spTree>
    <p:extLst>
      <p:ext uri="{BB962C8B-B14F-4D97-AF65-F5344CB8AC3E}">
        <p14:creationId xmlns:p14="http://schemas.microsoft.com/office/powerpoint/2010/main" val="1729428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3. Optimize: Now that we have the surrogate, we can sample it cheaply and easily, for example, using MCMC sampling. We can do this by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1) MLE by minimize using a using a (quasi) Newton method (LBFGS) at multiple random starting points in parallel to avoid getting stuck at local minimums.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2) MAP which essentially does the calibration (complete with penalty term) and then maximizes the posterior distribution.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Calibrate: </a:t>
            </a:r>
            <a:r>
              <a:rPr lang="en-US" sz="1800">
                <a:effectLst/>
                <a:latin typeface="EuropeanComputerModern"/>
              </a:rPr>
              <a:t>we interpret the BMSE as proportional to the negative log probability and we use sampling techniques, e.g., MCMC, to obtain the best set of calibration. </a:t>
            </a:r>
            <a:endParaRPr lang="en-US">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4. Explain that this is </a:t>
            </a:r>
          </a:p>
        </p:txBody>
      </p:sp>
      <p:sp>
        <p:nvSpPr>
          <p:cNvPr id="4" name="Slide Number Placeholder 3"/>
          <p:cNvSpPr>
            <a:spLocks noGrp="1"/>
          </p:cNvSpPr>
          <p:nvPr>
            <p:ph type="sldNum" sz="quarter" idx="5"/>
          </p:nvPr>
        </p:nvSpPr>
        <p:spPr/>
        <p:txBody>
          <a:bodyPr/>
          <a:lstStyle/>
          <a:p>
            <a:fld id="{67266EB1-5F43-3748-80FC-62DA816FBE58}" type="slidenum">
              <a:rPr lang="en-US" smtClean="0"/>
              <a:t>31</a:t>
            </a:fld>
            <a:endParaRPr lang="en-US"/>
          </a:p>
        </p:txBody>
      </p:sp>
    </p:spTree>
    <p:extLst>
      <p:ext uri="{BB962C8B-B14F-4D97-AF65-F5344CB8AC3E}">
        <p14:creationId xmlns:p14="http://schemas.microsoft.com/office/powerpoint/2010/main" val="37814919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266EB1-5F43-3748-80FC-62DA816FBE58}" type="slidenum">
              <a:rPr lang="en-US" smtClean="0"/>
              <a:t>32</a:t>
            </a:fld>
            <a:endParaRPr lang="en-US"/>
          </a:p>
        </p:txBody>
      </p:sp>
    </p:spTree>
    <p:extLst>
      <p:ext uri="{BB962C8B-B14F-4D97-AF65-F5344CB8AC3E}">
        <p14:creationId xmlns:p14="http://schemas.microsoft.com/office/powerpoint/2010/main" val="437547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67266EB1-5F43-3748-80FC-62DA816FBE58}" type="slidenum">
              <a:rPr lang="en-US" smtClean="0"/>
              <a:t>12</a:t>
            </a:fld>
            <a:endParaRPr lang="en-US"/>
          </a:p>
        </p:txBody>
      </p:sp>
    </p:spTree>
    <p:extLst>
      <p:ext uri="{BB962C8B-B14F-4D97-AF65-F5344CB8AC3E}">
        <p14:creationId xmlns:p14="http://schemas.microsoft.com/office/powerpoint/2010/main" val="2460374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Benj</a:t>
            </a:r>
            <a:endParaRPr lang="en-US"/>
          </a:p>
        </p:txBody>
      </p:sp>
      <p:sp>
        <p:nvSpPr>
          <p:cNvPr id="4" name="Slide Number Placeholder 3"/>
          <p:cNvSpPr>
            <a:spLocks noGrp="1"/>
          </p:cNvSpPr>
          <p:nvPr>
            <p:ph type="sldNum" sz="quarter" idx="5"/>
          </p:nvPr>
        </p:nvSpPr>
        <p:spPr/>
        <p:txBody>
          <a:bodyPr/>
          <a:lstStyle/>
          <a:p>
            <a:fld id="{67266EB1-5F43-3748-80FC-62DA816FBE58}" type="slidenum">
              <a:rPr lang="en-US" smtClean="0"/>
              <a:t>13</a:t>
            </a:fld>
            <a:endParaRPr lang="en-US"/>
          </a:p>
        </p:txBody>
      </p:sp>
    </p:spTree>
    <p:extLst>
      <p:ext uri="{BB962C8B-B14F-4D97-AF65-F5344CB8AC3E}">
        <p14:creationId xmlns:p14="http://schemas.microsoft.com/office/powerpoint/2010/main" val="42891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67266EB1-5F43-3748-80FC-62DA816FBE58}" type="slidenum">
              <a:rPr lang="en-US" smtClean="0"/>
              <a:t>14</a:t>
            </a:fld>
            <a:endParaRPr lang="en-US"/>
          </a:p>
        </p:txBody>
      </p:sp>
    </p:spTree>
    <p:extLst>
      <p:ext uri="{BB962C8B-B14F-4D97-AF65-F5344CB8AC3E}">
        <p14:creationId xmlns:p14="http://schemas.microsoft.com/office/powerpoint/2010/main" val="2824846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Each panel is a joint distribution for two parameters</a:t>
            </a:r>
            <a:endParaRPr lang="en-US"/>
          </a:p>
        </p:txBody>
      </p:sp>
      <p:sp>
        <p:nvSpPr>
          <p:cNvPr id="4" name="Slide Number Placeholder 3"/>
          <p:cNvSpPr>
            <a:spLocks noGrp="1"/>
          </p:cNvSpPr>
          <p:nvPr>
            <p:ph type="sldNum" sz="quarter" idx="5"/>
          </p:nvPr>
        </p:nvSpPr>
        <p:spPr/>
        <p:txBody>
          <a:bodyPr/>
          <a:lstStyle/>
          <a:p>
            <a:fld id="{67266EB1-5F43-3748-80FC-62DA816FBE58}" type="slidenum">
              <a:rPr lang="en-US" smtClean="0"/>
              <a:t>15</a:t>
            </a:fld>
            <a:endParaRPr lang="en-US"/>
          </a:p>
        </p:txBody>
      </p:sp>
    </p:spTree>
    <p:extLst>
      <p:ext uri="{BB962C8B-B14F-4D97-AF65-F5344CB8AC3E}">
        <p14:creationId xmlns:p14="http://schemas.microsoft.com/office/powerpoint/2010/main" val="192746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Drew</a:t>
            </a:r>
            <a:endParaRPr lang="en-US"/>
          </a:p>
        </p:txBody>
      </p:sp>
      <p:sp>
        <p:nvSpPr>
          <p:cNvPr id="4" name="Slide Number Placeholder 3"/>
          <p:cNvSpPr>
            <a:spLocks noGrp="1"/>
          </p:cNvSpPr>
          <p:nvPr>
            <p:ph type="sldNum" sz="quarter" idx="5"/>
          </p:nvPr>
        </p:nvSpPr>
        <p:spPr/>
        <p:txBody>
          <a:bodyPr/>
          <a:lstStyle/>
          <a:p>
            <a:fld id="{67266EB1-5F43-3748-80FC-62DA816FBE58}" type="slidenum">
              <a:rPr lang="en-US" smtClean="0"/>
              <a:t>16</a:t>
            </a:fld>
            <a:endParaRPr lang="en-US"/>
          </a:p>
        </p:txBody>
      </p:sp>
    </p:spTree>
    <p:extLst>
      <p:ext uri="{BB962C8B-B14F-4D97-AF65-F5344CB8AC3E}">
        <p14:creationId xmlns:p14="http://schemas.microsoft.com/office/powerpoint/2010/main" val="1155145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Benj</a:t>
            </a:r>
            <a:endParaRPr lang="en-US"/>
          </a:p>
        </p:txBody>
      </p:sp>
      <p:sp>
        <p:nvSpPr>
          <p:cNvPr id="4" name="Slide Number Placeholder 3"/>
          <p:cNvSpPr>
            <a:spLocks noGrp="1"/>
          </p:cNvSpPr>
          <p:nvPr>
            <p:ph type="sldNum" sz="quarter" idx="5"/>
          </p:nvPr>
        </p:nvSpPr>
        <p:spPr/>
        <p:txBody>
          <a:bodyPr/>
          <a:lstStyle/>
          <a:p>
            <a:fld id="{67266EB1-5F43-3748-80FC-62DA816FBE58}" type="slidenum">
              <a:rPr lang="en-US" smtClean="0"/>
              <a:t>17</a:t>
            </a:fld>
            <a:endParaRPr lang="en-US"/>
          </a:p>
        </p:txBody>
      </p:sp>
    </p:spTree>
    <p:extLst>
      <p:ext uri="{BB962C8B-B14F-4D97-AF65-F5344CB8AC3E}">
        <p14:creationId xmlns:p14="http://schemas.microsoft.com/office/powerpoint/2010/main" val="2167604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266EB1-5F43-3748-80FC-62DA816FBE58}" type="slidenum">
              <a:rPr lang="en-US" smtClean="0"/>
              <a:t>18</a:t>
            </a:fld>
            <a:endParaRPr lang="en-US"/>
          </a:p>
        </p:txBody>
      </p:sp>
    </p:spTree>
    <p:extLst>
      <p:ext uri="{BB962C8B-B14F-4D97-AF65-F5344CB8AC3E}">
        <p14:creationId xmlns:p14="http://schemas.microsoft.com/office/powerpoint/2010/main" val="14107365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hyperlink" Target="https://e3sm.org/" TargetMode="External"/><Relationship Id="rId4" Type="http://schemas.openxmlformats.org/officeDocument/2006/relationships/image" Target="../media/image8.emf"/></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e3sm.org/" TargetMode="External"/><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e3sm.org/" TargetMode="External"/><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llnl.gov/" TargetMode="External"/><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hyperlink" Target="https://www.youtube.com/channel/UCLJ-3mzOcGFn_ZnxNT5IL9Q" TargetMode="External"/><Relationship Id="rId4" Type="http://schemas.openxmlformats.org/officeDocument/2006/relationships/hyperlink" Target="https://e3sm.org/"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www.llnl.gov/" TargetMode="External"/><Relationship Id="rId7"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hyperlink" Target="https://www.youtube.com/channel/UCLJ-3mzOcGFn_ZnxNT5IL9Q" TargetMode="External"/><Relationship Id="rId5" Type="http://schemas.openxmlformats.org/officeDocument/2006/relationships/hyperlink" Target="https://e3sm.org/" TargetMode="External"/><Relationship Id="rId4"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www.llnl.gov/" TargetMode="External"/><Relationship Id="rId7"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hyperlink" Target="https://www.youtube.com/channel/UCLJ-3mzOcGFn_ZnxNT5IL9Q" TargetMode="External"/><Relationship Id="rId5" Type="http://schemas.openxmlformats.org/officeDocument/2006/relationships/hyperlink" Target="https://e3sm.org/" TargetMode="External"/><Relationship Id="rId4" Type="http://schemas.openxmlformats.org/officeDocument/2006/relationships/image" Target="../media/image19.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hyperlink" Target="https://e3sm.org/" TargetMode="External"/><Relationship Id="rId4" Type="http://schemas.openxmlformats.org/officeDocument/2006/relationships/image" Target="../media/image8.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hyperlink" Target="https://e3sm.org/" TargetMode="External"/><Relationship Id="rId4" Type="http://schemas.openxmlformats.org/officeDocument/2006/relationships/image" Target="../media/image8.emf"/></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e3sm.org/" TargetMode="External"/><Relationship Id="rId7" Type="http://schemas.openxmlformats.org/officeDocument/2006/relationships/image" Target="../media/image3.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e3sm.org/" TargetMode="External"/><Relationship Id="rId7" Type="http://schemas.openxmlformats.org/officeDocument/2006/relationships/image" Target="../media/image3.sv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e3sm.org/" TargetMode="External"/><Relationship Id="rId7" Type="http://schemas.openxmlformats.org/officeDocument/2006/relationships/image" Target="../media/image3.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e3sm.org/" TargetMode="External"/><Relationship Id="rId7" Type="http://schemas.openxmlformats.org/officeDocument/2006/relationships/image" Target="../media/image3.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BC13B-3F8C-DDEF-EE4E-2049AE067927}"/>
              </a:ext>
            </a:extLst>
          </p:cNvPr>
          <p:cNvSpPr>
            <a:spLocks noGrp="1"/>
          </p:cNvSpPr>
          <p:nvPr>
            <p:ph type="ctrTitle"/>
          </p:nvPr>
        </p:nvSpPr>
        <p:spPr>
          <a:xfrm>
            <a:off x="5682514" y="1694090"/>
            <a:ext cx="5814349" cy="664797"/>
          </a:xfrm>
          <a:prstGeom prst="rect">
            <a:avLst/>
          </a:prstGeom>
        </p:spPr>
        <p:txBody>
          <a:bodyPr wrap="square" lIns="0" tIns="0" rIns="0" bIns="0" anchor="b" anchorCtr="0">
            <a:spAutoFit/>
          </a:bodyPr>
          <a:lstStyle>
            <a:lvl1pPr algn="l">
              <a:defRPr sz="4800">
                <a:solidFill>
                  <a:schemeClr val="bg1"/>
                </a:solidFill>
              </a:defRPr>
            </a:lvl1pPr>
          </a:lstStyle>
          <a:p>
            <a:r>
              <a:rPr lang="en-US"/>
              <a:t>Click to edit </a:t>
            </a:r>
          </a:p>
        </p:txBody>
      </p:sp>
      <p:sp>
        <p:nvSpPr>
          <p:cNvPr id="3" name="Subtitle 2">
            <a:extLst>
              <a:ext uri="{FF2B5EF4-FFF2-40B4-BE49-F238E27FC236}">
                <a16:creationId xmlns:a16="http://schemas.microsoft.com/office/drawing/2014/main" id="{0FE0D3D0-6E28-2B44-717E-8A0E6929D8DF}"/>
              </a:ext>
            </a:extLst>
          </p:cNvPr>
          <p:cNvSpPr>
            <a:spLocks noGrp="1"/>
          </p:cNvSpPr>
          <p:nvPr>
            <p:ph type="subTitle" idx="1"/>
          </p:nvPr>
        </p:nvSpPr>
        <p:spPr>
          <a:xfrm>
            <a:off x="5682514" y="2367515"/>
            <a:ext cx="5814349" cy="744183"/>
          </a:xfrm>
          <a:prstGeom prst="rect">
            <a:avLst/>
          </a:prstGeo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A picture containing text, sign&#10;&#10;Description automatically generated">
            <a:extLst>
              <a:ext uri="{FF2B5EF4-FFF2-40B4-BE49-F238E27FC236}">
                <a16:creationId xmlns:a16="http://schemas.microsoft.com/office/drawing/2014/main" id="{5A2B527F-38DE-C4CD-C132-E17DAAA3B56F}"/>
              </a:ext>
            </a:extLst>
          </p:cNvPr>
          <p:cNvPicPr>
            <a:picLocks noChangeAspect="1"/>
          </p:cNvPicPr>
          <p:nvPr userDrawn="1"/>
        </p:nvPicPr>
        <p:blipFill>
          <a:blip r:embed="rId3"/>
          <a:stretch>
            <a:fillRect/>
          </a:stretch>
        </p:blipFill>
        <p:spPr>
          <a:xfrm>
            <a:off x="500000" y="6094072"/>
            <a:ext cx="1885950" cy="473471"/>
          </a:xfrm>
          <a:prstGeom prst="rect">
            <a:avLst/>
          </a:prstGeom>
        </p:spPr>
      </p:pic>
      <p:pic>
        <p:nvPicPr>
          <p:cNvPr id="11" name="Picture 10">
            <a:extLst>
              <a:ext uri="{FF2B5EF4-FFF2-40B4-BE49-F238E27FC236}">
                <a16:creationId xmlns:a16="http://schemas.microsoft.com/office/drawing/2014/main" id="{FF091FDC-2BC8-AEC0-731E-B157A8678785}"/>
              </a:ext>
            </a:extLst>
          </p:cNvPr>
          <p:cNvPicPr>
            <a:picLocks noChangeAspect="1"/>
          </p:cNvPicPr>
          <p:nvPr userDrawn="1"/>
        </p:nvPicPr>
        <p:blipFill>
          <a:blip r:embed="rId4"/>
          <a:stretch>
            <a:fillRect/>
          </a:stretch>
        </p:blipFill>
        <p:spPr>
          <a:xfrm>
            <a:off x="10038080" y="6185195"/>
            <a:ext cx="1911349" cy="475594"/>
          </a:xfrm>
          <a:prstGeom prst="rect">
            <a:avLst/>
          </a:prstGeom>
        </p:spPr>
      </p:pic>
      <p:pic>
        <p:nvPicPr>
          <p:cNvPr id="12" name="Graphic 11">
            <a:hlinkClick r:id="rId5"/>
            <a:extLst>
              <a:ext uri="{FF2B5EF4-FFF2-40B4-BE49-F238E27FC236}">
                <a16:creationId xmlns:a16="http://schemas.microsoft.com/office/drawing/2014/main" id="{0C99A39C-10A8-6E3D-FB58-B6AC97CFFB0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20306" y="5278058"/>
            <a:ext cx="2529123" cy="1517474"/>
          </a:xfrm>
          <a:prstGeom prst="rect">
            <a:avLst/>
          </a:prstGeom>
        </p:spPr>
      </p:pic>
    </p:spTree>
    <p:extLst>
      <p:ext uri="{BB962C8B-B14F-4D97-AF65-F5344CB8AC3E}">
        <p14:creationId xmlns:p14="http://schemas.microsoft.com/office/powerpoint/2010/main" val="3350933610"/>
      </p:ext>
    </p:extLst>
  </p:cSld>
  <p:clrMapOvr>
    <a:masterClrMapping/>
  </p:clrMapOvr>
  <p:extLst>
    <p:ext uri="{DCECCB84-F9BA-43D5-87BE-67443E8EF086}">
      <p15:sldGuideLst xmlns:p15="http://schemas.microsoft.com/office/powerpoint/2012/main">
        <p15:guide id="1" orient="horz" pos="410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9A36CA2-9137-6C8B-EF79-B23E79DEBA38}"/>
              </a:ext>
            </a:extLst>
          </p:cNvPr>
          <p:cNvPicPr>
            <a:picLocks noChangeAspect="1"/>
          </p:cNvPicPr>
          <p:nvPr userDrawn="1"/>
        </p:nvPicPr>
        <p:blipFill>
          <a:blip r:embed="rId2"/>
          <a:stretch>
            <a:fillRect/>
          </a:stretch>
        </p:blipFill>
        <p:spPr>
          <a:xfrm>
            <a:off x="-1" y="0"/>
            <a:ext cx="12191999" cy="1073853"/>
          </a:xfrm>
          <a:prstGeom prst="rect">
            <a:avLst/>
          </a:prstGeom>
        </p:spPr>
      </p:pic>
      <p:sp>
        <p:nvSpPr>
          <p:cNvPr id="2" name="Title 1">
            <a:extLst>
              <a:ext uri="{FF2B5EF4-FFF2-40B4-BE49-F238E27FC236}">
                <a16:creationId xmlns:a16="http://schemas.microsoft.com/office/drawing/2014/main" id="{D87B6CDD-D768-1219-259D-EA9FCAA5D4AA}"/>
              </a:ext>
            </a:extLst>
          </p:cNvPr>
          <p:cNvSpPr>
            <a:spLocks noGrp="1"/>
          </p:cNvSpPr>
          <p:nvPr>
            <p:ph type="title"/>
          </p:nvPr>
        </p:nvSpPr>
        <p:spPr>
          <a:xfrm>
            <a:off x="612818" y="1154747"/>
            <a:ext cx="10972800" cy="914468"/>
          </a:xfrm>
          <a:prstGeom prst="rect">
            <a:avLst/>
          </a:prstGeom>
        </p:spPr>
        <p:txBody>
          <a:bodyPr anchor="t" anchorCtr="0"/>
          <a:lstStyle/>
          <a:p>
            <a:r>
              <a:rPr lang="en-US"/>
              <a:t>Click to edit Master title style</a:t>
            </a:r>
          </a:p>
        </p:txBody>
      </p:sp>
      <p:sp>
        <p:nvSpPr>
          <p:cNvPr id="3" name="Content Placeholder 2">
            <a:extLst>
              <a:ext uri="{FF2B5EF4-FFF2-40B4-BE49-F238E27FC236}">
                <a16:creationId xmlns:a16="http://schemas.microsoft.com/office/drawing/2014/main" id="{D60984D5-11AF-57A5-C13E-B6D2E6CE2CBA}"/>
              </a:ext>
            </a:extLst>
          </p:cNvPr>
          <p:cNvSpPr>
            <a:spLocks noGrp="1"/>
          </p:cNvSpPr>
          <p:nvPr>
            <p:ph idx="1"/>
          </p:nvPr>
        </p:nvSpPr>
        <p:spPr>
          <a:xfrm>
            <a:off x="612818" y="2149339"/>
            <a:ext cx="10972800" cy="40276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Graphic 5">
            <a:hlinkClick r:id="rId3"/>
            <a:extLst>
              <a:ext uri="{FF2B5EF4-FFF2-40B4-BE49-F238E27FC236}">
                <a16:creationId xmlns:a16="http://schemas.microsoft.com/office/drawing/2014/main" id="{626B2301-A7D0-BE80-333D-F6F3D99B204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23459" y="13460"/>
            <a:ext cx="1524000" cy="914400"/>
          </a:xfrm>
          <a:prstGeom prst="rect">
            <a:avLst/>
          </a:prstGeom>
          <a:effectLst>
            <a:outerShdw blurRad="50800" dist="38100" dir="2700000" algn="tl" rotWithShape="0">
              <a:schemeClr val="accent3">
                <a:alpha val="40000"/>
              </a:schemeClr>
            </a:outerShdw>
          </a:effectLst>
        </p:spPr>
      </p:pic>
    </p:spTree>
    <p:extLst>
      <p:ext uri="{BB962C8B-B14F-4D97-AF65-F5344CB8AC3E}">
        <p14:creationId xmlns:p14="http://schemas.microsoft.com/office/powerpoint/2010/main" val="2412624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901218D-3634-2A38-1C4E-624A66035C37}"/>
              </a:ext>
            </a:extLst>
          </p:cNvPr>
          <p:cNvPicPr>
            <a:picLocks noChangeAspect="1"/>
          </p:cNvPicPr>
          <p:nvPr userDrawn="1"/>
        </p:nvPicPr>
        <p:blipFill>
          <a:blip r:embed="rId2"/>
          <a:stretch>
            <a:fillRect/>
          </a:stretch>
        </p:blipFill>
        <p:spPr>
          <a:xfrm>
            <a:off x="0" y="0"/>
            <a:ext cx="12191999" cy="1073853"/>
          </a:xfrm>
          <a:prstGeom prst="rect">
            <a:avLst/>
          </a:prstGeom>
        </p:spPr>
      </p:pic>
      <p:sp>
        <p:nvSpPr>
          <p:cNvPr id="2" name="Title 1">
            <a:extLst>
              <a:ext uri="{FF2B5EF4-FFF2-40B4-BE49-F238E27FC236}">
                <a16:creationId xmlns:a16="http://schemas.microsoft.com/office/drawing/2014/main" id="{D87B6CDD-D768-1219-259D-EA9FCAA5D4AA}"/>
              </a:ext>
            </a:extLst>
          </p:cNvPr>
          <p:cNvSpPr>
            <a:spLocks noGrp="1"/>
          </p:cNvSpPr>
          <p:nvPr>
            <p:ph type="title"/>
          </p:nvPr>
        </p:nvSpPr>
        <p:spPr>
          <a:xfrm>
            <a:off x="612818" y="1154747"/>
            <a:ext cx="10972800" cy="914468"/>
          </a:xfrm>
          <a:prstGeom prst="rect">
            <a:avLst/>
          </a:prstGeom>
        </p:spPr>
        <p:txBody>
          <a:bodyPr anchor="t" anchorCtr="0"/>
          <a:lstStyle/>
          <a:p>
            <a:r>
              <a:rPr lang="en-US"/>
              <a:t>Click to edit Master title style</a:t>
            </a:r>
          </a:p>
        </p:txBody>
      </p:sp>
      <p:sp>
        <p:nvSpPr>
          <p:cNvPr id="3" name="Content Placeholder 2">
            <a:extLst>
              <a:ext uri="{FF2B5EF4-FFF2-40B4-BE49-F238E27FC236}">
                <a16:creationId xmlns:a16="http://schemas.microsoft.com/office/drawing/2014/main" id="{D60984D5-11AF-57A5-C13E-B6D2E6CE2CBA}"/>
              </a:ext>
            </a:extLst>
          </p:cNvPr>
          <p:cNvSpPr>
            <a:spLocks noGrp="1"/>
          </p:cNvSpPr>
          <p:nvPr>
            <p:ph idx="1"/>
          </p:nvPr>
        </p:nvSpPr>
        <p:spPr>
          <a:xfrm>
            <a:off x="612818" y="2149339"/>
            <a:ext cx="10972800" cy="40276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Graphic 5">
            <a:hlinkClick r:id="rId3"/>
            <a:extLst>
              <a:ext uri="{FF2B5EF4-FFF2-40B4-BE49-F238E27FC236}">
                <a16:creationId xmlns:a16="http://schemas.microsoft.com/office/drawing/2014/main" id="{EA7CB543-ACAE-57BD-795C-235B97EA851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23459" y="13460"/>
            <a:ext cx="1524000" cy="914400"/>
          </a:xfrm>
          <a:prstGeom prst="rect">
            <a:avLst/>
          </a:prstGeom>
          <a:effectLst>
            <a:outerShdw blurRad="50800" dist="38100" dir="2700000" algn="tl" rotWithShape="0">
              <a:schemeClr val="accent3">
                <a:alpha val="40000"/>
              </a:schemeClr>
            </a:outerShdw>
          </a:effectLst>
        </p:spPr>
      </p:pic>
    </p:spTree>
    <p:extLst>
      <p:ext uri="{BB962C8B-B14F-4D97-AF65-F5344CB8AC3E}">
        <p14:creationId xmlns:p14="http://schemas.microsoft.com/office/powerpoint/2010/main" val="1903872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28024-C57E-4EF6-6FE6-A6EF605A032B}"/>
              </a:ext>
            </a:extLst>
          </p:cNvPr>
          <p:cNvSpPr>
            <a:spLocks noGrp="1"/>
          </p:cNvSpPr>
          <p:nvPr>
            <p:ph type="title"/>
          </p:nvPr>
        </p:nvSpPr>
        <p:spPr>
          <a:xfrm>
            <a:off x="612818" y="1154747"/>
            <a:ext cx="10972800" cy="914468"/>
          </a:xfrm>
          <a:prstGeom prst="rect">
            <a:avLst/>
          </a:prstGeom>
        </p:spPr>
        <p:txBody>
          <a:bodyPr tIns="0" bIns="0"/>
          <a:lstStyle/>
          <a:p>
            <a:r>
              <a:rPr lang="en-US"/>
              <a:t>Click to edit Master title style</a:t>
            </a:r>
          </a:p>
        </p:txBody>
      </p:sp>
      <p:sp>
        <p:nvSpPr>
          <p:cNvPr id="3" name="Content Placeholder 2">
            <a:extLst>
              <a:ext uri="{FF2B5EF4-FFF2-40B4-BE49-F238E27FC236}">
                <a16:creationId xmlns:a16="http://schemas.microsoft.com/office/drawing/2014/main" id="{8F64771D-CAF0-891D-E3B6-FAF204FE5783}"/>
              </a:ext>
            </a:extLst>
          </p:cNvPr>
          <p:cNvSpPr>
            <a:spLocks noGrp="1"/>
          </p:cNvSpPr>
          <p:nvPr>
            <p:ph sz="half" idx="1"/>
          </p:nvPr>
        </p:nvSpPr>
        <p:spPr>
          <a:xfrm>
            <a:off x="612818" y="2168433"/>
            <a:ext cx="5406982" cy="4008529"/>
          </a:xfrm>
          <a:prstGeom prst="rect">
            <a:avLst/>
          </a:prstGeom>
        </p:spPr>
        <p:txBody>
          <a:bodyPr t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A24864-B86E-8B54-E8C4-C3457D782B75}"/>
              </a:ext>
            </a:extLst>
          </p:cNvPr>
          <p:cNvSpPr>
            <a:spLocks noGrp="1"/>
          </p:cNvSpPr>
          <p:nvPr>
            <p:ph sz="half" idx="2"/>
          </p:nvPr>
        </p:nvSpPr>
        <p:spPr>
          <a:xfrm>
            <a:off x="6172200" y="2168433"/>
            <a:ext cx="5406982" cy="4008529"/>
          </a:xfrm>
          <a:prstGeom prst="rect">
            <a:avLst/>
          </a:prstGeom>
        </p:spPr>
        <p:txBody>
          <a:bodyPr t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9821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43639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CCFE2-E387-1A87-4FE2-3A27FEF98C2E}"/>
              </a:ext>
            </a:extLst>
          </p:cNvPr>
          <p:cNvSpPr>
            <a:spLocks noGrp="1"/>
          </p:cNvSpPr>
          <p:nvPr>
            <p:ph type="title"/>
          </p:nvPr>
        </p:nvSpPr>
        <p:spPr>
          <a:xfrm>
            <a:off x="612818" y="1154747"/>
            <a:ext cx="10972800" cy="914468"/>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6332468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6C320-E4E0-AE14-569F-351B972D207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3562B8-D73C-28C5-9277-51E56938B3FB}"/>
              </a:ext>
            </a:extLst>
          </p:cNvPr>
          <p:cNvSpPr>
            <a:spLocks noGrp="1"/>
          </p:cNvSpPr>
          <p:nvPr>
            <p:ph type="pic" idx="1"/>
          </p:nvPr>
        </p:nvSpPr>
        <p:spPr>
          <a:xfrm>
            <a:off x="5183188" y="1084082"/>
            <a:ext cx="6172200" cy="477696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766B31-03BF-E55B-27C6-9A10697925F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5364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64329A0-83FA-D227-7920-F0496272AB2B}"/>
              </a:ext>
            </a:extLst>
          </p:cNvPr>
          <p:cNvSpPr/>
          <p:nvPr userDrawn="1"/>
        </p:nvSpPr>
        <p:spPr>
          <a:xfrm>
            <a:off x="0" y="14215"/>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0" descr="LLNL_Logo_WHT-LRG.png">
            <a:hlinkClick r:id="rId2"/>
            <a:extLst>
              <a:ext uri="{FF2B5EF4-FFF2-40B4-BE49-F238E27FC236}">
                <a16:creationId xmlns:a16="http://schemas.microsoft.com/office/drawing/2014/main" id="{CAE7FC65-343A-4AF5-39E1-D18AEDDE5F7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22313" y="5656881"/>
            <a:ext cx="3602037"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2">
            <a:hlinkClick r:id="rId4"/>
            <a:extLst>
              <a:ext uri="{FF2B5EF4-FFF2-40B4-BE49-F238E27FC236}">
                <a16:creationId xmlns:a16="http://schemas.microsoft.com/office/drawing/2014/main" id="{7B2D52CF-2B1B-C712-AB83-D0B445CDF1C4}"/>
              </a:ext>
            </a:extLst>
          </p:cNvPr>
          <p:cNvSpPr txBox="1">
            <a:spLocks noChangeArrowheads="1"/>
          </p:cNvSpPr>
          <p:nvPr userDrawn="1"/>
        </p:nvSpPr>
        <p:spPr bwMode="auto">
          <a:xfrm>
            <a:off x="0" y="2748706"/>
            <a:ext cx="1219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200" b="1">
                <a:solidFill>
                  <a:schemeClr val="bg1"/>
                </a:solidFill>
                <a:latin typeface="Arial" panose="020B0604020202020204" pitchFamily="34" charset="0"/>
                <a:cs typeface="Arial" panose="020B0604020202020204" pitchFamily="34" charset="0"/>
              </a:rPr>
              <a:t>e3sm.org</a:t>
            </a:r>
          </a:p>
        </p:txBody>
      </p:sp>
      <p:pic>
        <p:nvPicPr>
          <p:cNvPr id="12" name="Picture 9">
            <a:hlinkClick r:id="rId5"/>
            <a:extLst>
              <a:ext uri="{FF2B5EF4-FFF2-40B4-BE49-F238E27FC236}">
                <a16:creationId xmlns:a16="http://schemas.microsoft.com/office/drawing/2014/main" id="{9D3B1109-4570-2472-0E25-FC159232DC6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801225" y="5423518"/>
            <a:ext cx="1771650"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33518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64329A0-83FA-D227-7920-F0496272AB2B}"/>
              </a:ext>
            </a:extLst>
          </p:cNvPr>
          <p:cNvSpPr/>
          <p:nvPr userDrawn="1"/>
        </p:nvSpPr>
        <p:spPr>
          <a:xfrm>
            <a:off x="0" y="14215"/>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blue, colorful, egg, plant&#10;&#10;Description automatically generated">
            <a:extLst>
              <a:ext uri="{FF2B5EF4-FFF2-40B4-BE49-F238E27FC236}">
                <a16:creationId xmlns:a16="http://schemas.microsoft.com/office/drawing/2014/main" id="{5F7CEBDD-B112-6E05-F3AF-87B5CCDA9B77}"/>
              </a:ext>
            </a:extLst>
          </p:cNvPr>
          <p:cNvPicPr>
            <a:picLocks noChangeAspect="1"/>
          </p:cNvPicPr>
          <p:nvPr userDrawn="1"/>
        </p:nvPicPr>
        <p:blipFill rotWithShape="1">
          <a:blip r:embed="rId2">
            <a:alphaModFix amt="20000"/>
          </a:blip>
          <a:srcRect l="25866" t="35988" r="30577" b="28319"/>
          <a:stretch/>
        </p:blipFill>
        <p:spPr>
          <a:xfrm>
            <a:off x="0" y="0"/>
            <a:ext cx="12192000" cy="6858000"/>
          </a:xfrm>
          <a:prstGeom prst="rect">
            <a:avLst/>
          </a:prstGeom>
        </p:spPr>
      </p:pic>
      <p:pic>
        <p:nvPicPr>
          <p:cNvPr id="5" name="Picture 10" descr="LLNL_Logo_WHT-LRG.png">
            <a:hlinkClick r:id="rId3"/>
            <a:extLst>
              <a:ext uri="{FF2B5EF4-FFF2-40B4-BE49-F238E27FC236}">
                <a16:creationId xmlns:a16="http://schemas.microsoft.com/office/drawing/2014/main" id="{CAE7FC65-343A-4AF5-39E1-D18AEDDE5F7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2313" y="5656881"/>
            <a:ext cx="3602037"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2">
            <a:hlinkClick r:id="rId5"/>
            <a:extLst>
              <a:ext uri="{FF2B5EF4-FFF2-40B4-BE49-F238E27FC236}">
                <a16:creationId xmlns:a16="http://schemas.microsoft.com/office/drawing/2014/main" id="{7B2D52CF-2B1B-C712-AB83-D0B445CDF1C4}"/>
              </a:ext>
            </a:extLst>
          </p:cNvPr>
          <p:cNvSpPr txBox="1">
            <a:spLocks noChangeArrowheads="1"/>
          </p:cNvSpPr>
          <p:nvPr userDrawn="1"/>
        </p:nvSpPr>
        <p:spPr bwMode="auto">
          <a:xfrm>
            <a:off x="0" y="2748706"/>
            <a:ext cx="1219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200" b="1">
                <a:solidFill>
                  <a:schemeClr val="bg1"/>
                </a:solidFill>
                <a:latin typeface="Arial" panose="020B0604020202020204" pitchFamily="34" charset="0"/>
                <a:cs typeface="Arial" panose="020B0604020202020204" pitchFamily="34" charset="0"/>
              </a:rPr>
              <a:t>e3sm.org</a:t>
            </a:r>
          </a:p>
        </p:txBody>
      </p:sp>
      <p:pic>
        <p:nvPicPr>
          <p:cNvPr id="12" name="Picture 9">
            <a:hlinkClick r:id="rId6"/>
            <a:extLst>
              <a:ext uri="{FF2B5EF4-FFF2-40B4-BE49-F238E27FC236}">
                <a16:creationId xmlns:a16="http://schemas.microsoft.com/office/drawing/2014/main" id="{9D3B1109-4570-2472-0E25-FC159232DC68}"/>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01225" y="5423518"/>
            <a:ext cx="1771650"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40744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64329A0-83FA-D227-7920-F0496272AB2B}"/>
              </a:ext>
            </a:extLst>
          </p:cNvPr>
          <p:cNvSpPr/>
          <p:nvPr userDrawn="1"/>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blue, colorful, egg, plant&#10;&#10;Description automatically generated">
            <a:extLst>
              <a:ext uri="{FF2B5EF4-FFF2-40B4-BE49-F238E27FC236}">
                <a16:creationId xmlns:a16="http://schemas.microsoft.com/office/drawing/2014/main" id="{D2A5A62B-64D1-20F4-E8E1-8BB7EA9B47C2}"/>
              </a:ext>
            </a:extLst>
          </p:cNvPr>
          <p:cNvPicPr>
            <a:picLocks noChangeAspect="1"/>
          </p:cNvPicPr>
          <p:nvPr userDrawn="1"/>
        </p:nvPicPr>
        <p:blipFill rotWithShape="1">
          <a:blip r:embed="rId2">
            <a:alphaModFix amt="20000"/>
          </a:blip>
          <a:srcRect l="25866" t="35988" r="30577" b="28319"/>
          <a:stretch/>
        </p:blipFill>
        <p:spPr>
          <a:xfrm>
            <a:off x="0" y="0"/>
            <a:ext cx="12192000" cy="6858000"/>
          </a:xfrm>
          <a:prstGeom prst="rect">
            <a:avLst/>
          </a:prstGeom>
        </p:spPr>
      </p:pic>
      <p:pic>
        <p:nvPicPr>
          <p:cNvPr id="4" name="Picture 10" descr="LLNL_Logo_WHT-LRG.png">
            <a:hlinkClick r:id="rId3"/>
            <a:extLst>
              <a:ext uri="{FF2B5EF4-FFF2-40B4-BE49-F238E27FC236}">
                <a16:creationId xmlns:a16="http://schemas.microsoft.com/office/drawing/2014/main" id="{A63D05AD-1F39-C2AB-CD25-A4DB5D14F20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2314" y="3323144"/>
            <a:ext cx="3035300" cy="51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
            <a:hlinkClick r:id="rId5"/>
            <a:extLst>
              <a:ext uri="{FF2B5EF4-FFF2-40B4-BE49-F238E27FC236}">
                <a16:creationId xmlns:a16="http://schemas.microsoft.com/office/drawing/2014/main" id="{28F5BC17-A5E9-3404-9B05-D0AC63572565}"/>
              </a:ext>
            </a:extLst>
          </p:cNvPr>
          <p:cNvSpPr txBox="1">
            <a:spLocks noChangeArrowheads="1"/>
          </p:cNvSpPr>
          <p:nvPr userDrawn="1"/>
        </p:nvSpPr>
        <p:spPr bwMode="auto">
          <a:xfrm>
            <a:off x="0" y="1793969"/>
            <a:ext cx="1219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200" b="1">
                <a:solidFill>
                  <a:schemeClr val="bg1"/>
                </a:solidFill>
                <a:latin typeface="Arial" panose="020B0604020202020204" pitchFamily="34" charset="0"/>
                <a:cs typeface="Arial" panose="020B0604020202020204" pitchFamily="34" charset="0"/>
              </a:rPr>
              <a:t>e3sm.org</a:t>
            </a:r>
          </a:p>
        </p:txBody>
      </p:sp>
      <p:pic>
        <p:nvPicPr>
          <p:cNvPr id="7" name="Picture 9">
            <a:hlinkClick r:id="rId6"/>
            <a:extLst>
              <a:ext uri="{FF2B5EF4-FFF2-40B4-BE49-F238E27FC236}">
                <a16:creationId xmlns:a16="http://schemas.microsoft.com/office/drawing/2014/main" id="{86D96EC2-AB65-911B-3547-D2D079616B4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645004" y="3122040"/>
            <a:ext cx="1470669" cy="914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63119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3233769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BC13B-3F8C-DDEF-EE4E-2049AE067927}"/>
              </a:ext>
            </a:extLst>
          </p:cNvPr>
          <p:cNvSpPr>
            <a:spLocks noGrp="1"/>
          </p:cNvSpPr>
          <p:nvPr>
            <p:ph type="ctrTitle"/>
          </p:nvPr>
        </p:nvSpPr>
        <p:spPr>
          <a:xfrm>
            <a:off x="1063529" y="1190507"/>
            <a:ext cx="5814349" cy="664797"/>
          </a:xfrm>
          <a:prstGeom prst="rect">
            <a:avLst/>
          </a:prstGeom>
        </p:spPr>
        <p:txBody>
          <a:bodyPr wrap="square" lIns="0" tIns="0" rIns="0" bIns="0" anchor="b" anchorCtr="0">
            <a:spAutoFit/>
          </a:bodyPr>
          <a:lstStyle>
            <a:lvl1pPr algn="l">
              <a:defRPr sz="4800">
                <a:solidFill>
                  <a:schemeClr val="bg1"/>
                </a:solidFill>
              </a:defRPr>
            </a:lvl1pPr>
          </a:lstStyle>
          <a:p>
            <a:r>
              <a:rPr lang="en-US"/>
              <a:t>Click to edit </a:t>
            </a:r>
          </a:p>
        </p:txBody>
      </p:sp>
      <p:sp>
        <p:nvSpPr>
          <p:cNvPr id="3" name="Subtitle 2">
            <a:extLst>
              <a:ext uri="{FF2B5EF4-FFF2-40B4-BE49-F238E27FC236}">
                <a16:creationId xmlns:a16="http://schemas.microsoft.com/office/drawing/2014/main" id="{0FE0D3D0-6E28-2B44-717E-8A0E6929D8DF}"/>
              </a:ext>
            </a:extLst>
          </p:cNvPr>
          <p:cNvSpPr>
            <a:spLocks noGrp="1"/>
          </p:cNvSpPr>
          <p:nvPr>
            <p:ph type="subTitle" idx="1"/>
          </p:nvPr>
        </p:nvSpPr>
        <p:spPr>
          <a:xfrm>
            <a:off x="1063529" y="1863932"/>
            <a:ext cx="5814349" cy="744183"/>
          </a:xfrm>
          <a:prstGeom prst="rect">
            <a:avLst/>
          </a:prstGeo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A picture containing text, sign&#10;&#10;Description automatically generated">
            <a:extLst>
              <a:ext uri="{FF2B5EF4-FFF2-40B4-BE49-F238E27FC236}">
                <a16:creationId xmlns:a16="http://schemas.microsoft.com/office/drawing/2014/main" id="{5A2B527F-38DE-C4CD-C132-E17DAAA3B56F}"/>
              </a:ext>
            </a:extLst>
          </p:cNvPr>
          <p:cNvPicPr>
            <a:picLocks noChangeAspect="1"/>
          </p:cNvPicPr>
          <p:nvPr userDrawn="1"/>
        </p:nvPicPr>
        <p:blipFill>
          <a:blip r:embed="rId3"/>
          <a:stretch>
            <a:fillRect/>
          </a:stretch>
        </p:blipFill>
        <p:spPr>
          <a:xfrm>
            <a:off x="500000" y="6094072"/>
            <a:ext cx="1885950" cy="473471"/>
          </a:xfrm>
          <a:prstGeom prst="rect">
            <a:avLst/>
          </a:prstGeom>
        </p:spPr>
      </p:pic>
      <p:pic>
        <p:nvPicPr>
          <p:cNvPr id="11" name="Picture 10">
            <a:extLst>
              <a:ext uri="{FF2B5EF4-FFF2-40B4-BE49-F238E27FC236}">
                <a16:creationId xmlns:a16="http://schemas.microsoft.com/office/drawing/2014/main" id="{FF091FDC-2BC8-AEC0-731E-B157A8678785}"/>
              </a:ext>
            </a:extLst>
          </p:cNvPr>
          <p:cNvPicPr>
            <a:picLocks noChangeAspect="1"/>
          </p:cNvPicPr>
          <p:nvPr userDrawn="1"/>
        </p:nvPicPr>
        <p:blipFill>
          <a:blip r:embed="rId4"/>
          <a:stretch>
            <a:fillRect/>
          </a:stretch>
        </p:blipFill>
        <p:spPr>
          <a:xfrm>
            <a:off x="10038080" y="6185195"/>
            <a:ext cx="1911349" cy="475594"/>
          </a:xfrm>
          <a:prstGeom prst="rect">
            <a:avLst/>
          </a:prstGeom>
        </p:spPr>
      </p:pic>
      <p:pic>
        <p:nvPicPr>
          <p:cNvPr id="12" name="Graphic 11">
            <a:hlinkClick r:id="rId5"/>
            <a:extLst>
              <a:ext uri="{FF2B5EF4-FFF2-40B4-BE49-F238E27FC236}">
                <a16:creationId xmlns:a16="http://schemas.microsoft.com/office/drawing/2014/main" id="{0C99A39C-10A8-6E3D-FB58-B6AC97CFFB0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20306" y="5278058"/>
            <a:ext cx="2529123" cy="1517474"/>
          </a:xfrm>
          <a:prstGeom prst="rect">
            <a:avLst/>
          </a:prstGeom>
        </p:spPr>
      </p:pic>
    </p:spTree>
    <p:extLst>
      <p:ext uri="{BB962C8B-B14F-4D97-AF65-F5344CB8AC3E}">
        <p14:creationId xmlns:p14="http://schemas.microsoft.com/office/powerpoint/2010/main" val="49811178"/>
      </p:ext>
    </p:extLst>
  </p:cSld>
  <p:clrMapOvr>
    <a:masterClrMapping/>
  </p:clrMapOvr>
  <p:extLst>
    <p:ext uri="{DCECCB84-F9BA-43D5-87BE-67443E8EF086}">
      <p15:sldGuideLst xmlns:p15="http://schemas.microsoft.com/office/powerpoint/2012/main">
        <p15:guide id="1" orient="horz" pos="410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B6CDD-D768-1219-259D-EA9FCAA5D4AA}"/>
              </a:ext>
            </a:extLst>
          </p:cNvPr>
          <p:cNvSpPr>
            <a:spLocks noGrp="1"/>
          </p:cNvSpPr>
          <p:nvPr>
            <p:ph type="title"/>
          </p:nvPr>
        </p:nvSpPr>
        <p:spPr>
          <a:xfrm>
            <a:off x="612818" y="1154747"/>
            <a:ext cx="10972800" cy="914468"/>
          </a:xfrm>
          <a:prstGeom prst="rect">
            <a:avLst/>
          </a:prstGeom>
        </p:spPr>
        <p:txBody>
          <a:bodyPr anchor="t" anchorCtr="0"/>
          <a:lstStyle/>
          <a:p>
            <a:r>
              <a:rPr lang="en-US"/>
              <a:t>Click to edit Master title style</a:t>
            </a:r>
          </a:p>
        </p:txBody>
      </p:sp>
      <p:sp>
        <p:nvSpPr>
          <p:cNvPr id="3" name="Content Placeholder 2">
            <a:extLst>
              <a:ext uri="{FF2B5EF4-FFF2-40B4-BE49-F238E27FC236}">
                <a16:creationId xmlns:a16="http://schemas.microsoft.com/office/drawing/2014/main" id="{D60984D5-11AF-57A5-C13E-B6D2E6CE2CBA}"/>
              </a:ext>
            </a:extLst>
          </p:cNvPr>
          <p:cNvSpPr>
            <a:spLocks noGrp="1"/>
          </p:cNvSpPr>
          <p:nvPr>
            <p:ph idx="1"/>
          </p:nvPr>
        </p:nvSpPr>
        <p:spPr>
          <a:xfrm>
            <a:off x="612818" y="2149339"/>
            <a:ext cx="10972800" cy="40276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0557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28024-C57E-4EF6-6FE6-A6EF605A032B}"/>
              </a:ext>
            </a:extLst>
          </p:cNvPr>
          <p:cNvSpPr>
            <a:spLocks noGrp="1"/>
          </p:cNvSpPr>
          <p:nvPr>
            <p:ph type="title"/>
          </p:nvPr>
        </p:nvSpPr>
        <p:spPr>
          <a:xfrm>
            <a:off x="612818" y="1154747"/>
            <a:ext cx="10972800" cy="914468"/>
          </a:xfrm>
          <a:prstGeom prst="rect">
            <a:avLst/>
          </a:prstGeom>
        </p:spPr>
        <p:txBody>
          <a:bodyPr tIns="0" bIns="0"/>
          <a:lstStyle/>
          <a:p>
            <a:r>
              <a:rPr lang="en-US"/>
              <a:t>Click to edit Master title style</a:t>
            </a:r>
          </a:p>
        </p:txBody>
      </p:sp>
      <p:sp>
        <p:nvSpPr>
          <p:cNvPr id="3" name="Content Placeholder 2">
            <a:extLst>
              <a:ext uri="{FF2B5EF4-FFF2-40B4-BE49-F238E27FC236}">
                <a16:creationId xmlns:a16="http://schemas.microsoft.com/office/drawing/2014/main" id="{8F64771D-CAF0-891D-E3B6-FAF204FE5783}"/>
              </a:ext>
            </a:extLst>
          </p:cNvPr>
          <p:cNvSpPr>
            <a:spLocks noGrp="1"/>
          </p:cNvSpPr>
          <p:nvPr>
            <p:ph sz="half" idx="1"/>
          </p:nvPr>
        </p:nvSpPr>
        <p:spPr>
          <a:xfrm>
            <a:off x="612818" y="2168433"/>
            <a:ext cx="5406982" cy="4008529"/>
          </a:xfrm>
          <a:prstGeom prst="rect">
            <a:avLst/>
          </a:prstGeom>
        </p:spPr>
        <p:txBody>
          <a:bodyPr t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A24864-B86E-8B54-E8C4-C3457D782B75}"/>
              </a:ext>
            </a:extLst>
          </p:cNvPr>
          <p:cNvSpPr>
            <a:spLocks noGrp="1"/>
          </p:cNvSpPr>
          <p:nvPr>
            <p:ph sz="half" idx="2"/>
          </p:nvPr>
        </p:nvSpPr>
        <p:spPr>
          <a:xfrm>
            <a:off x="6172200" y="2168433"/>
            <a:ext cx="5406982" cy="4008529"/>
          </a:xfrm>
          <a:prstGeom prst="rect">
            <a:avLst/>
          </a:prstGeom>
        </p:spPr>
        <p:txBody>
          <a:bodyPr t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85478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4733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CCFE2-E387-1A87-4FE2-3A27FEF98C2E}"/>
              </a:ext>
            </a:extLst>
          </p:cNvPr>
          <p:cNvSpPr>
            <a:spLocks noGrp="1"/>
          </p:cNvSpPr>
          <p:nvPr>
            <p:ph type="title"/>
          </p:nvPr>
        </p:nvSpPr>
        <p:spPr>
          <a:xfrm>
            <a:off x="612818" y="1154747"/>
            <a:ext cx="10972800" cy="914468"/>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423589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6C320-E4E0-AE14-569F-351B972D207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3562B8-D73C-28C5-9277-51E56938B3FB}"/>
              </a:ext>
            </a:extLst>
          </p:cNvPr>
          <p:cNvSpPr>
            <a:spLocks noGrp="1"/>
          </p:cNvSpPr>
          <p:nvPr>
            <p:ph type="pic" idx="1"/>
          </p:nvPr>
        </p:nvSpPr>
        <p:spPr>
          <a:xfrm>
            <a:off x="5183188" y="1084082"/>
            <a:ext cx="6172200" cy="477696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766B31-03BF-E55B-27C6-9A10697925F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63860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BC13B-3F8C-DDEF-EE4E-2049AE067927}"/>
              </a:ext>
            </a:extLst>
          </p:cNvPr>
          <p:cNvSpPr>
            <a:spLocks noGrp="1"/>
          </p:cNvSpPr>
          <p:nvPr>
            <p:ph type="ctrTitle"/>
          </p:nvPr>
        </p:nvSpPr>
        <p:spPr>
          <a:xfrm>
            <a:off x="2157586" y="1938780"/>
            <a:ext cx="8669440" cy="914096"/>
          </a:xfrm>
          <a:prstGeom prst="rect">
            <a:avLst/>
          </a:prstGeom>
          <a:effectLst>
            <a:outerShdw blurRad="50800" dist="38100" dir="2700000" algn="tl" rotWithShape="0">
              <a:srgbClr val="002060">
                <a:alpha val="40000"/>
              </a:srgbClr>
            </a:outerShdw>
          </a:effectLst>
        </p:spPr>
        <p:txBody>
          <a:bodyPr wrap="square" lIns="0" tIns="0" rIns="0" bIns="0" anchor="b" anchorCtr="0">
            <a:spAutoFit/>
          </a:bodyPr>
          <a:lstStyle>
            <a:lvl1pPr algn="l">
              <a:defRPr sz="6600">
                <a:solidFill>
                  <a:schemeClr val="bg1"/>
                </a:solidFill>
              </a:defRPr>
            </a:lvl1pPr>
          </a:lstStyle>
          <a:p>
            <a:r>
              <a:rPr lang="en-US"/>
              <a:t>Click to edit </a:t>
            </a:r>
          </a:p>
        </p:txBody>
      </p:sp>
      <p:sp>
        <p:nvSpPr>
          <p:cNvPr id="3" name="Subtitle 2">
            <a:extLst>
              <a:ext uri="{FF2B5EF4-FFF2-40B4-BE49-F238E27FC236}">
                <a16:creationId xmlns:a16="http://schemas.microsoft.com/office/drawing/2014/main" id="{0FE0D3D0-6E28-2B44-717E-8A0E6929D8DF}"/>
              </a:ext>
            </a:extLst>
          </p:cNvPr>
          <p:cNvSpPr>
            <a:spLocks noGrp="1"/>
          </p:cNvSpPr>
          <p:nvPr>
            <p:ph type="subTitle" idx="1"/>
          </p:nvPr>
        </p:nvSpPr>
        <p:spPr>
          <a:xfrm>
            <a:off x="2157587" y="2840656"/>
            <a:ext cx="8669439" cy="765031"/>
          </a:xfrm>
          <a:prstGeom prst="rect">
            <a:avLst/>
          </a:prstGeom>
          <a:effectLst>
            <a:outerShdw blurRad="50800" dist="38100" dir="2700000" algn="tl" rotWithShape="0">
              <a:srgbClr val="002060">
                <a:alpha val="40000"/>
              </a:srgbClr>
            </a:outerShdw>
          </a:effectLst>
        </p:spPr>
        <p:txBody>
          <a:bodyPr lIns="0" tIns="0" rIns="0" bIns="0"/>
          <a:lstStyle>
            <a:lvl1pPr marL="0" indent="0" algn="l">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A picture containing text, sign&#10;&#10;Description automatically generated">
            <a:extLst>
              <a:ext uri="{FF2B5EF4-FFF2-40B4-BE49-F238E27FC236}">
                <a16:creationId xmlns:a16="http://schemas.microsoft.com/office/drawing/2014/main" id="{5A2B527F-38DE-C4CD-C132-E17DAAA3B56F}"/>
              </a:ext>
            </a:extLst>
          </p:cNvPr>
          <p:cNvPicPr>
            <a:picLocks noChangeAspect="1"/>
          </p:cNvPicPr>
          <p:nvPr userDrawn="1"/>
        </p:nvPicPr>
        <p:blipFill>
          <a:blip r:embed="rId3"/>
          <a:stretch>
            <a:fillRect/>
          </a:stretch>
        </p:blipFill>
        <p:spPr>
          <a:xfrm>
            <a:off x="500000" y="6094072"/>
            <a:ext cx="1885950" cy="473471"/>
          </a:xfrm>
          <a:prstGeom prst="rect">
            <a:avLst/>
          </a:prstGeom>
        </p:spPr>
      </p:pic>
      <p:pic>
        <p:nvPicPr>
          <p:cNvPr id="11" name="Picture 10">
            <a:extLst>
              <a:ext uri="{FF2B5EF4-FFF2-40B4-BE49-F238E27FC236}">
                <a16:creationId xmlns:a16="http://schemas.microsoft.com/office/drawing/2014/main" id="{FF091FDC-2BC8-AEC0-731E-B157A8678785}"/>
              </a:ext>
            </a:extLst>
          </p:cNvPr>
          <p:cNvPicPr>
            <a:picLocks noChangeAspect="1"/>
          </p:cNvPicPr>
          <p:nvPr userDrawn="1"/>
        </p:nvPicPr>
        <p:blipFill>
          <a:blip r:embed="rId4"/>
          <a:stretch>
            <a:fillRect/>
          </a:stretch>
        </p:blipFill>
        <p:spPr>
          <a:xfrm>
            <a:off x="10038080" y="6185195"/>
            <a:ext cx="1911349" cy="475594"/>
          </a:xfrm>
          <a:prstGeom prst="rect">
            <a:avLst/>
          </a:prstGeom>
        </p:spPr>
      </p:pic>
      <p:pic>
        <p:nvPicPr>
          <p:cNvPr id="12" name="Graphic 11">
            <a:hlinkClick r:id="rId5"/>
            <a:extLst>
              <a:ext uri="{FF2B5EF4-FFF2-40B4-BE49-F238E27FC236}">
                <a16:creationId xmlns:a16="http://schemas.microsoft.com/office/drawing/2014/main" id="{0C99A39C-10A8-6E3D-FB58-B6AC97CFFB0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20306" y="5278058"/>
            <a:ext cx="2529123" cy="1517474"/>
          </a:xfrm>
          <a:prstGeom prst="rect">
            <a:avLst/>
          </a:prstGeom>
        </p:spPr>
      </p:pic>
    </p:spTree>
    <p:extLst>
      <p:ext uri="{BB962C8B-B14F-4D97-AF65-F5344CB8AC3E}">
        <p14:creationId xmlns:p14="http://schemas.microsoft.com/office/powerpoint/2010/main" val="370024863"/>
      </p:ext>
    </p:extLst>
  </p:cSld>
  <p:clrMapOvr>
    <a:masterClrMapping/>
  </p:clrMapOvr>
  <p:extLst>
    <p:ext uri="{DCECCB84-F9BA-43D5-87BE-67443E8EF086}">
      <p15:sldGuideLst xmlns:p15="http://schemas.microsoft.com/office/powerpoint/2012/main">
        <p15:guide id="1" orient="horz" pos="410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01565-6D71-8B74-8EAB-5244A8CACCBC}"/>
              </a:ext>
            </a:extLst>
          </p:cNvPr>
          <p:cNvSpPr>
            <a:spLocks noGrp="1"/>
          </p:cNvSpPr>
          <p:nvPr>
            <p:ph type="title"/>
          </p:nvPr>
        </p:nvSpPr>
        <p:spPr>
          <a:xfrm>
            <a:off x="4044098" y="2615420"/>
            <a:ext cx="7303351" cy="701731"/>
          </a:xfrm>
          <a:prstGeom prst="rect">
            <a:avLst/>
          </a:prstGeom>
        </p:spPr>
        <p:txBody>
          <a:bodyPr anchor="t" anchorCtr="0">
            <a:spAutoFit/>
          </a:bodyPr>
          <a:lstStyle>
            <a:lvl1pPr>
              <a:defRPr sz="4400">
                <a:solidFill>
                  <a:schemeClr val="tx1">
                    <a:lumMod val="75000"/>
                    <a:lumOff val="25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C116B39E-DB74-41A6-3D34-D9414F9D6491}"/>
              </a:ext>
            </a:extLst>
          </p:cNvPr>
          <p:cNvSpPr>
            <a:spLocks noGrp="1"/>
          </p:cNvSpPr>
          <p:nvPr>
            <p:ph type="body" idx="1"/>
          </p:nvPr>
        </p:nvSpPr>
        <p:spPr>
          <a:xfrm>
            <a:off x="4044098" y="3429000"/>
            <a:ext cx="7303351" cy="1529983"/>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5" name="Graphic 4">
            <a:hlinkClick r:id="rId3"/>
            <a:extLst>
              <a:ext uri="{FF2B5EF4-FFF2-40B4-BE49-F238E27FC236}">
                <a16:creationId xmlns:a16="http://schemas.microsoft.com/office/drawing/2014/main" id="{B7496BAE-2250-60D2-6DCB-93A81F3525D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66036" y="171032"/>
            <a:ext cx="1681480" cy="1008888"/>
          </a:xfrm>
          <a:prstGeom prst="rect">
            <a:avLst/>
          </a:prstGeom>
          <a:effectLst>
            <a:glow rad="144933">
              <a:schemeClr val="bg1"/>
            </a:glow>
          </a:effectLst>
        </p:spPr>
      </p:pic>
      <p:pic>
        <p:nvPicPr>
          <p:cNvPr id="7" name="Picture 20">
            <a:extLst>
              <a:ext uri="{FF2B5EF4-FFF2-40B4-BE49-F238E27FC236}">
                <a16:creationId xmlns:a16="http://schemas.microsoft.com/office/drawing/2014/main" id="{7D1B678C-5EC9-2FF9-AC62-6F2CAAE5F7D8}"/>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22883" b="28734"/>
          <a:stretch/>
        </p:blipFill>
        <p:spPr>
          <a:xfrm>
            <a:off x="10316609" y="6257857"/>
            <a:ext cx="1371600" cy="512802"/>
          </a:xfrm>
          <a:prstGeom prst="rect">
            <a:avLst/>
          </a:prstGeom>
        </p:spPr>
      </p:pic>
    </p:spTree>
    <p:extLst>
      <p:ext uri="{BB962C8B-B14F-4D97-AF65-F5344CB8AC3E}">
        <p14:creationId xmlns:p14="http://schemas.microsoft.com/office/powerpoint/2010/main" val="500871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01565-6D71-8B74-8EAB-5244A8CACCBC}"/>
              </a:ext>
            </a:extLst>
          </p:cNvPr>
          <p:cNvSpPr>
            <a:spLocks noGrp="1"/>
          </p:cNvSpPr>
          <p:nvPr>
            <p:ph type="title"/>
          </p:nvPr>
        </p:nvSpPr>
        <p:spPr>
          <a:xfrm>
            <a:off x="4044098" y="2615420"/>
            <a:ext cx="7303351" cy="701731"/>
          </a:xfrm>
          <a:prstGeom prst="rect">
            <a:avLst/>
          </a:prstGeom>
        </p:spPr>
        <p:txBody>
          <a:bodyPr anchor="t" anchorCtr="0">
            <a:spAutoFit/>
          </a:bodyPr>
          <a:lstStyle>
            <a:lvl1pPr>
              <a:defRPr sz="4400">
                <a:solidFill>
                  <a:schemeClr val="tx1">
                    <a:lumMod val="75000"/>
                    <a:lumOff val="25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C116B39E-DB74-41A6-3D34-D9414F9D6491}"/>
              </a:ext>
            </a:extLst>
          </p:cNvPr>
          <p:cNvSpPr>
            <a:spLocks noGrp="1"/>
          </p:cNvSpPr>
          <p:nvPr>
            <p:ph type="body" idx="1"/>
          </p:nvPr>
        </p:nvSpPr>
        <p:spPr>
          <a:xfrm>
            <a:off x="4044098" y="3429000"/>
            <a:ext cx="7303351" cy="1529983"/>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5" name="Graphic 4">
            <a:hlinkClick r:id="rId3"/>
            <a:extLst>
              <a:ext uri="{FF2B5EF4-FFF2-40B4-BE49-F238E27FC236}">
                <a16:creationId xmlns:a16="http://schemas.microsoft.com/office/drawing/2014/main" id="{B7496BAE-2250-60D2-6DCB-93A81F3525D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66036" y="171032"/>
            <a:ext cx="1681480" cy="1008888"/>
          </a:xfrm>
          <a:prstGeom prst="rect">
            <a:avLst/>
          </a:prstGeom>
          <a:effectLst>
            <a:glow rad="144933">
              <a:schemeClr val="bg1"/>
            </a:glow>
          </a:effectLst>
        </p:spPr>
      </p:pic>
      <p:pic>
        <p:nvPicPr>
          <p:cNvPr id="7" name="Picture 20">
            <a:extLst>
              <a:ext uri="{FF2B5EF4-FFF2-40B4-BE49-F238E27FC236}">
                <a16:creationId xmlns:a16="http://schemas.microsoft.com/office/drawing/2014/main" id="{7D1B678C-5EC9-2FF9-AC62-6F2CAAE5F7D8}"/>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22883" b="28734"/>
          <a:stretch/>
        </p:blipFill>
        <p:spPr>
          <a:xfrm>
            <a:off x="10316609" y="6257857"/>
            <a:ext cx="1371600" cy="512802"/>
          </a:xfrm>
          <a:prstGeom prst="rect">
            <a:avLst/>
          </a:prstGeom>
        </p:spPr>
      </p:pic>
    </p:spTree>
    <p:extLst>
      <p:ext uri="{BB962C8B-B14F-4D97-AF65-F5344CB8AC3E}">
        <p14:creationId xmlns:p14="http://schemas.microsoft.com/office/powerpoint/2010/main" val="1552406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01565-6D71-8B74-8EAB-5244A8CACCBC}"/>
              </a:ext>
            </a:extLst>
          </p:cNvPr>
          <p:cNvSpPr>
            <a:spLocks noGrp="1"/>
          </p:cNvSpPr>
          <p:nvPr>
            <p:ph type="title"/>
          </p:nvPr>
        </p:nvSpPr>
        <p:spPr>
          <a:xfrm>
            <a:off x="4044098" y="2615420"/>
            <a:ext cx="7303351" cy="701731"/>
          </a:xfrm>
          <a:prstGeom prst="rect">
            <a:avLst/>
          </a:prstGeom>
        </p:spPr>
        <p:txBody>
          <a:bodyPr anchor="t" anchorCtr="0">
            <a:spAutoFit/>
          </a:bodyPr>
          <a:lstStyle>
            <a:lvl1pPr>
              <a:defRPr sz="4400">
                <a:solidFill>
                  <a:schemeClr val="tx1">
                    <a:lumMod val="75000"/>
                    <a:lumOff val="25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C116B39E-DB74-41A6-3D34-D9414F9D6491}"/>
              </a:ext>
            </a:extLst>
          </p:cNvPr>
          <p:cNvSpPr>
            <a:spLocks noGrp="1"/>
          </p:cNvSpPr>
          <p:nvPr>
            <p:ph type="body" idx="1"/>
          </p:nvPr>
        </p:nvSpPr>
        <p:spPr>
          <a:xfrm>
            <a:off x="4044098" y="3429000"/>
            <a:ext cx="7303351" cy="1529983"/>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5" name="Graphic 4">
            <a:hlinkClick r:id="rId3"/>
            <a:extLst>
              <a:ext uri="{FF2B5EF4-FFF2-40B4-BE49-F238E27FC236}">
                <a16:creationId xmlns:a16="http://schemas.microsoft.com/office/drawing/2014/main" id="{B7496BAE-2250-60D2-6DCB-93A81F3525D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66036" y="171032"/>
            <a:ext cx="1681480" cy="1008888"/>
          </a:xfrm>
          <a:prstGeom prst="rect">
            <a:avLst/>
          </a:prstGeom>
          <a:effectLst>
            <a:glow rad="144933">
              <a:schemeClr val="bg1"/>
            </a:glow>
          </a:effectLst>
        </p:spPr>
      </p:pic>
      <p:pic>
        <p:nvPicPr>
          <p:cNvPr id="7" name="Picture 20">
            <a:extLst>
              <a:ext uri="{FF2B5EF4-FFF2-40B4-BE49-F238E27FC236}">
                <a16:creationId xmlns:a16="http://schemas.microsoft.com/office/drawing/2014/main" id="{7D1B678C-5EC9-2FF9-AC62-6F2CAAE5F7D8}"/>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22883" b="28734"/>
          <a:stretch/>
        </p:blipFill>
        <p:spPr>
          <a:xfrm>
            <a:off x="10316609" y="6257857"/>
            <a:ext cx="1371600" cy="512802"/>
          </a:xfrm>
          <a:prstGeom prst="rect">
            <a:avLst/>
          </a:prstGeom>
        </p:spPr>
      </p:pic>
    </p:spTree>
    <p:extLst>
      <p:ext uri="{BB962C8B-B14F-4D97-AF65-F5344CB8AC3E}">
        <p14:creationId xmlns:p14="http://schemas.microsoft.com/office/powerpoint/2010/main" val="1033807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01565-6D71-8B74-8EAB-5244A8CACCBC}"/>
              </a:ext>
            </a:extLst>
          </p:cNvPr>
          <p:cNvSpPr>
            <a:spLocks noGrp="1"/>
          </p:cNvSpPr>
          <p:nvPr>
            <p:ph type="title"/>
          </p:nvPr>
        </p:nvSpPr>
        <p:spPr>
          <a:xfrm>
            <a:off x="4044098" y="2615420"/>
            <a:ext cx="7303351" cy="701731"/>
          </a:xfrm>
          <a:prstGeom prst="rect">
            <a:avLst/>
          </a:prstGeom>
        </p:spPr>
        <p:txBody>
          <a:bodyPr anchor="t" anchorCtr="0">
            <a:spAutoFit/>
          </a:bodyPr>
          <a:lstStyle>
            <a:lvl1pPr>
              <a:defRPr sz="4400">
                <a:solidFill>
                  <a:schemeClr val="tx1">
                    <a:lumMod val="75000"/>
                    <a:lumOff val="25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C116B39E-DB74-41A6-3D34-D9414F9D6491}"/>
              </a:ext>
            </a:extLst>
          </p:cNvPr>
          <p:cNvSpPr>
            <a:spLocks noGrp="1"/>
          </p:cNvSpPr>
          <p:nvPr>
            <p:ph type="body" idx="1"/>
          </p:nvPr>
        </p:nvSpPr>
        <p:spPr>
          <a:xfrm>
            <a:off x="4044098" y="3429000"/>
            <a:ext cx="7303351" cy="1529983"/>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5" name="Graphic 4">
            <a:hlinkClick r:id="rId3"/>
            <a:extLst>
              <a:ext uri="{FF2B5EF4-FFF2-40B4-BE49-F238E27FC236}">
                <a16:creationId xmlns:a16="http://schemas.microsoft.com/office/drawing/2014/main" id="{B7496BAE-2250-60D2-6DCB-93A81F3525D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66036" y="171032"/>
            <a:ext cx="1681480" cy="1008888"/>
          </a:xfrm>
          <a:prstGeom prst="rect">
            <a:avLst/>
          </a:prstGeom>
          <a:effectLst>
            <a:glow rad="144933">
              <a:schemeClr val="bg1"/>
            </a:glow>
          </a:effectLst>
        </p:spPr>
      </p:pic>
      <p:pic>
        <p:nvPicPr>
          <p:cNvPr id="7" name="Picture 20">
            <a:extLst>
              <a:ext uri="{FF2B5EF4-FFF2-40B4-BE49-F238E27FC236}">
                <a16:creationId xmlns:a16="http://schemas.microsoft.com/office/drawing/2014/main" id="{7D1B678C-5EC9-2FF9-AC62-6F2CAAE5F7D8}"/>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22883" b="28734"/>
          <a:stretch/>
        </p:blipFill>
        <p:spPr>
          <a:xfrm>
            <a:off x="10316609" y="6257857"/>
            <a:ext cx="1371600" cy="512802"/>
          </a:xfrm>
          <a:prstGeom prst="rect">
            <a:avLst/>
          </a:prstGeom>
        </p:spPr>
      </p:pic>
    </p:spTree>
    <p:extLst>
      <p:ext uri="{BB962C8B-B14F-4D97-AF65-F5344CB8AC3E}">
        <p14:creationId xmlns:p14="http://schemas.microsoft.com/office/powerpoint/2010/main" val="595665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B6CDD-D768-1219-259D-EA9FCAA5D4AA}"/>
              </a:ext>
            </a:extLst>
          </p:cNvPr>
          <p:cNvSpPr>
            <a:spLocks noGrp="1"/>
          </p:cNvSpPr>
          <p:nvPr>
            <p:ph type="title"/>
          </p:nvPr>
        </p:nvSpPr>
        <p:spPr>
          <a:xfrm>
            <a:off x="612818" y="1154747"/>
            <a:ext cx="10972800" cy="914468"/>
          </a:xfrm>
          <a:prstGeom prst="rect">
            <a:avLst/>
          </a:prstGeom>
        </p:spPr>
        <p:txBody>
          <a:bodyPr anchor="t" anchorCtr="0"/>
          <a:lstStyle/>
          <a:p>
            <a:r>
              <a:rPr lang="en-US"/>
              <a:t>Click to edit Master title style</a:t>
            </a:r>
          </a:p>
        </p:txBody>
      </p:sp>
      <p:sp>
        <p:nvSpPr>
          <p:cNvPr id="3" name="Content Placeholder 2">
            <a:extLst>
              <a:ext uri="{FF2B5EF4-FFF2-40B4-BE49-F238E27FC236}">
                <a16:creationId xmlns:a16="http://schemas.microsoft.com/office/drawing/2014/main" id="{D60984D5-11AF-57A5-C13E-B6D2E6CE2CBA}"/>
              </a:ext>
            </a:extLst>
          </p:cNvPr>
          <p:cNvSpPr>
            <a:spLocks noGrp="1"/>
          </p:cNvSpPr>
          <p:nvPr>
            <p:ph idx="1"/>
          </p:nvPr>
        </p:nvSpPr>
        <p:spPr>
          <a:xfrm>
            <a:off x="612818" y="2149339"/>
            <a:ext cx="10972800" cy="40276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3083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B6CDD-D768-1219-259D-EA9FCAA5D4AA}"/>
              </a:ext>
            </a:extLst>
          </p:cNvPr>
          <p:cNvSpPr>
            <a:spLocks noGrp="1"/>
          </p:cNvSpPr>
          <p:nvPr>
            <p:ph type="title"/>
          </p:nvPr>
        </p:nvSpPr>
        <p:spPr>
          <a:xfrm>
            <a:off x="612818" y="1154747"/>
            <a:ext cx="10972800" cy="914468"/>
          </a:xfrm>
          <a:prstGeom prst="rect">
            <a:avLst/>
          </a:prstGeom>
        </p:spPr>
        <p:txBody>
          <a:bodyPr anchor="t" anchorCtr="0"/>
          <a:lstStyle/>
          <a:p>
            <a:r>
              <a:rPr lang="en-US"/>
              <a:t>Click to edit Master title style</a:t>
            </a:r>
          </a:p>
        </p:txBody>
      </p:sp>
      <p:sp>
        <p:nvSpPr>
          <p:cNvPr id="3" name="Content Placeholder 2">
            <a:extLst>
              <a:ext uri="{FF2B5EF4-FFF2-40B4-BE49-F238E27FC236}">
                <a16:creationId xmlns:a16="http://schemas.microsoft.com/office/drawing/2014/main" id="{D60984D5-11AF-57A5-C13E-B6D2E6CE2CBA}"/>
              </a:ext>
            </a:extLst>
          </p:cNvPr>
          <p:cNvSpPr>
            <a:spLocks noGrp="1"/>
          </p:cNvSpPr>
          <p:nvPr>
            <p:ph idx="1"/>
          </p:nvPr>
        </p:nvSpPr>
        <p:spPr>
          <a:xfrm>
            <a:off x="612818" y="2149339"/>
            <a:ext cx="10972800" cy="40276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7609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5.svg"/><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hyperlink" Target="https://e3sm.org/" TargetMode="Externa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svg"/><Relationship Id="rId3" Type="http://schemas.openxmlformats.org/officeDocument/2006/relationships/slideLayout" Target="../slideLayouts/slideLayout22.xml"/><Relationship Id="rId7" Type="http://schemas.openxmlformats.org/officeDocument/2006/relationships/image" Target="../media/image22.png"/><Relationship Id="rId12" Type="http://schemas.openxmlformats.org/officeDocument/2006/relationships/image" Target="../media/image2.png"/><Relationship Id="rId17" Type="http://schemas.openxmlformats.org/officeDocument/2006/relationships/image" Target="../media/image5.svg"/><Relationship Id="rId2" Type="http://schemas.openxmlformats.org/officeDocument/2006/relationships/slideLayout" Target="../slideLayouts/slideLayout21.xml"/><Relationship Id="rId16" Type="http://schemas.openxmlformats.org/officeDocument/2006/relationships/image" Target="../media/image4.png"/><Relationship Id="rId1" Type="http://schemas.openxmlformats.org/officeDocument/2006/relationships/slideLayout" Target="../slideLayouts/slideLayout20.xml"/><Relationship Id="rId6" Type="http://schemas.openxmlformats.org/officeDocument/2006/relationships/theme" Target="../theme/theme2.xml"/><Relationship Id="rId11" Type="http://schemas.openxmlformats.org/officeDocument/2006/relationships/image" Target="../media/image26.svg"/><Relationship Id="rId5" Type="http://schemas.openxmlformats.org/officeDocument/2006/relationships/slideLayout" Target="../slideLayouts/slideLayout24.xml"/><Relationship Id="rId15" Type="http://schemas.openxmlformats.org/officeDocument/2006/relationships/hyperlink" Target="https://e3sm.org/" TargetMode="External"/><Relationship Id="rId10" Type="http://schemas.openxmlformats.org/officeDocument/2006/relationships/image" Target="../media/image25.png"/><Relationship Id="rId4" Type="http://schemas.openxmlformats.org/officeDocument/2006/relationships/slideLayout" Target="../slideLayouts/slideLayout23.xml"/><Relationship Id="rId9" Type="http://schemas.openxmlformats.org/officeDocument/2006/relationships/image" Target="../media/image24.svg"/><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49250CA-ED61-E56B-490D-4461250B820B}"/>
              </a:ext>
            </a:extLst>
          </p:cNvPr>
          <p:cNvPicPr>
            <a:picLocks noChangeAspect="1"/>
          </p:cNvPicPr>
          <p:nvPr userDrawn="1"/>
        </p:nvPicPr>
        <p:blipFill>
          <a:blip r:embed="rId21"/>
          <a:stretch>
            <a:fillRect/>
          </a:stretch>
        </p:blipFill>
        <p:spPr>
          <a:xfrm>
            <a:off x="0" y="0"/>
            <a:ext cx="12192000" cy="1073853"/>
          </a:xfrm>
          <a:prstGeom prst="rect">
            <a:avLst/>
          </a:prstGeom>
        </p:spPr>
      </p:pic>
      <p:sp>
        <p:nvSpPr>
          <p:cNvPr id="2" name="Title Placeholder 1">
            <a:extLst>
              <a:ext uri="{FF2B5EF4-FFF2-40B4-BE49-F238E27FC236}">
                <a16:creationId xmlns:a16="http://schemas.microsoft.com/office/drawing/2014/main" id="{CF2195E9-DFFF-6BDE-1884-64B56C1867BB}"/>
              </a:ext>
            </a:extLst>
          </p:cNvPr>
          <p:cNvSpPr>
            <a:spLocks noGrp="1"/>
          </p:cNvSpPr>
          <p:nvPr>
            <p:ph type="title"/>
          </p:nvPr>
        </p:nvSpPr>
        <p:spPr>
          <a:xfrm>
            <a:off x="612818" y="1154747"/>
            <a:ext cx="10972800" cy="914468"/>
          </a:xfrm>
          <a:prstGeom prst="rect">
            <a:avLst/>
          </a:prstGeom>
        </p:spPr>
        <p:txBody>
          <a:bodyPr vert="horz" lIns="0" tIns="45720" rIns="0" bIns="4572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CE8301CE-3CBB-4150-E1B9-0379929C18FB}"/>
              </a:ext>
            </a:extLst>
          </p:cNvPr>
          <p:cNvSpPr>
            <a:spLocks noGrp="1"/>
          </p:cNvSpPr>
          <p:nvPr>
            <p:ph type="body" idx="1"/>
          </p:nvPr>
        </p:nvSpPr>
        <p:spPr>
          <a:xfrm>
            <a:off x="612818" y="2149339"/>
            <a:ext cx="10972800" cy="4027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a:extLst>
              <a:ext uri="{FF2B5EF4-FFF2-40B4-BE49-F238E27FC236}">
                <a16:creationId xmlns:a16="http://schemas.microsoft.com/office/drawing/2014/main" id="{E09E1A7B-B59A-440C-5D84-7112FBCB16D7}"/>
              </a:ext>
            </a:extLst>
          </p:cNvPr>
          <p:cNvPicPr>
            <a:picLocks noChangeAspect="1"/>
          </p:cNvPicPr>
          <p:nvPr userDrawn="1"/>
        </p:nvPicPr>
        <p:blipFill rotWithShape="1">
          <a:blip r:embed="rId22">
            <a:extLst>
              <a:ext uri="{96DAC541-7B7A-43D3-8B79-37D633B846F1}">
                <asvg:svgBlip xmlns:asvg="http://schemas.microsoft.com/office/drawing/2016/SVG/main" r:embed="rId23"/>
              </a:ext>
            </a:extLst>
          </a:blip>
          <a:srcRect t="22883" b="28734"/>
          <a:stretch/>
        </p:blipFill>
        <p:spPr>
          <a:xfrm>
            <a:off x="10316609" y="6257857"/>
            <a:ext cx="1371600" cy="512802"/>
          </a:xfrm>
          <a:prstGeom prst="rect">
            <a:avLst/>
          </a:prstGeom>
        </p:spPr>
      </p:pic>
      <p:pic>
        <p:nvPicPr>
          <p:cNvPr id="22" name="Graphic 21">
            <a:hlinkClick r:id="rId24"/>
            <a:extLst>
              <a:ext uri="{FF2B5EF4-FFF2-40B4-BE49-F238E27FC236}">
                <a16:creationId xmlns:a16="http://schemas.microsoft.com/office/drawing/2014/main" id="{207E44F1-567E-CDAA-6A25-DF0A3803DB20}"/>
              </a:ext>
            </a:extLst>
          </p:cNvPr>
          <p:cNvPicPr>
            <a:picLocks noChangeAspect="1"/>
          </p:cNvPicPr>
          <p:nvPr userDrawn="1"/>
        </p:nvPicPr>
        <p:blipFill>
          <a:blip r:embed="rId25">
            <a:extLst>
              <a:ext uri="{96DAC541-7B7A-43D3-8B79-37D633B846F1}">
                <asvg:svgBlip xmlns:asvg="http://schemas.microsoft.com/office/drawing/2016/SVG/main" r:embed="rId26"/>
              </a:ext>
            </a:extLst>
          </a:blip>
          <a:srcRect/>
          <a:stretch/>
        </p:blipFill>
        <p:spPr>
          <a:xfrm>
            <a:off x="423459" y="13460"/>
            <a:ext cx="1524000" cy="914400"/>
          </a:xfrm>
          <a:prstGeom prst="rect">
            <a:avLst/>
          </a:prstGeom>
          <a:effectLst>
            <a:outerShdw blurRad="50800" dist="38100" dir="2700000" algn="tl" rotWithShape="0">
              <a:schemeClr val="accent3">
                <a:alpha val="40000"/>
              </a:schemeClr>
            </a:outerShdw>
          </a:effectLst>
        </p:spPr>
      </p:pic>
    </p:spTree>
    <p:extLst>
      <p:ext uri="{BB962C8B-B14F-4D97-AF65-F5344CB8AC3E}">
        <p14:creationId xmlns:p14="http://schemas.microsoft.com/office/powerpoint/2010/main" val="2635029331"/>
      </p:ext>
    </p:extLst>
  </p:cSld>
  <p:clrMap bg1="lt1" tx1="dk1" bg2="lt2" tx2="dk2" accent1="accent1" accent2="accent2" accent3="accent3" accent4="accent4" accent5="accent5" accent6="accent6" hlink="hlink" folHlink="folHlink"/>
  <p:sldLayoutIdLst>
    <p:sldLayoutId id="2147483649" r:id="rId1"/>
    <p:sldLayoutId id="2147483671" r:id="rId2"/>
    <p:sldLayoutId id="2147483674" r:id="rId3"/>
    <p:sldLayoutId id="2147483651" r:id="rId4"/>
    <p:sldLayoutId id="2147483672" r:id="rId5"/>
    <p:sldLayoutId id="2147483673" r:id="rId6"/>
    <p:sldLayoutId id="2147483678" r:id="rId7"/>
    <p:sldLayoutId id="2147483650" r:id="rId8"/>
    <p:sldLayoutId id="2147483677" r:id="rId9"/>
    <p:sldLayoutId id="2147483676" r:id="rId10"/>
    <p:sldLayoutId id="2147483675" r:id="rId11"/>
    <p:sldLayoutId id="2147483652" r:id="rId12"/>
    <p:sldLayoutId id="2147483655" r:id="rId13"/>
    <p:sldLayoutId id="2147483654" r:id="rId14"/>
    <p:sldLayoutId id="2147483657" r:id="rId15"/>
    <p:sldLayoutId id="2147483679" r:id="rId16"/>
    <p:sldLayoutId id="2147483682" r:id="rId17"/>
    <p:sldLayoutId id="2147483681" r:id="rId18"/>
    <p:sldLayoutId id="2147483683" r:id="rId19"/>
  </p:sldLayoutIdLst>
  <p:txStyles>
    <p:titleStyle>
      <a:lvl1pPr algn="l" defTabSz="914400" rtl="0" eaLnBrk="1" latinLnBrk="0" hangingPunct="1">
        <a:lnSpc>
          <a:spcPct val="90000"/>
        </a:lnSpc>
        <a:spcBef>
          <a:spcPct val="0"/>
        </a:spcBef>
        <a:buNone/>
        <a:defRPr sz="3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close-up of a book&#10;&#10;Description automatically generated with low confidence">
            <a:extLst>
              <a:ext uri="{FF2B5EF4-FFF2-40B4-BE49-F238E27FC236}">
                <a16:creationId xmlns:a16="http://schemas.microsoft.com/office/drawing/2014/main" id="{7EFB0037-7D3C-D9B8-62ED-DBA5E5692C9F}"/>
              </a:ext>
            </a:extLst>
          </p:cNvPr>
          <p:cNvPicPr>
            <a:picLocks noChangeAspect="1"/>
          </p:cNvPicPr>
          <p:nvPr userDrawn="1"/>
        </p:nvPicPr>
        <p:blipFill rotWithShape="1">
          <a:blip r:embed="rId7">
            <a:alphaModFix amt="12000"/>
          </a:blip>
          <a:srcRect t="49930"/>
          <a:stretch/>
        </p:blipFill>
        <p:spPr>
          <a:xfrm>
            <a:off x="-9990" y="3997865"/>
            <a:ext cx="12198942" cy="2860135"/>
          </a:xfrm>
          <a:prstGeom prst="rect">
            <a:avLst/>
          </a:prstGeom>
        </p:spPr>
      </p:pic>
      <p:sp>
        <p:nvSpPr>
          <p:cNvPr id="2" name="Title Placeholder 1">
            <a:extLst>
              <a:ext uri="{FF2B5EF4-FFF2-40B4-BE49-F238E27FC236}">
                <a16:creationId xmlns:a16="http://schemas.microsoft.com/office/drawing/2014/main" id="{CF2195E9-DFFF-6BDE-1884-64B56C1867BB}"/>
              </a:ext>
            </a:extLst>
          </p:cNvPr>
          <p:cNvSpPr>
            <a:spLocks noGrp="1"/>
          </p:cNvSpPr>
          <p:nvPr>
            <p:ph type="title"/>
          </p:nvPr>
        </p:nvSpPr>
        <p:spPr>
          <a:xfrm>
            <a:off x="612818" y="1154747"/>
            <a:ext cx="10972800" cy="914468"/>
          </a:xfrm>
          <a:prstGeom prst="rect">
            <a:avLst/>
          </a:prstGeom>
        </p:spPr>
        <p:txBody>
          <a:bodyPr vert="horz" lIns="0" tIns="45720" rIns="0" bIns="4572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CE8301CE-3CBB-4150-E1B9-0379929C18FB}"/>
              </a:ext>
            </a:extLst>
          </p:cNvPr>
          <p:cNvSpPr>
            <a:spLocks noGrp="1"/>
          </p:cNvSpPr>
          <p:nvPr>
            <p:ph type="body" idx="1"/>
          </p:nvPr>
        </p:nvSpPr>
        <p:spPr>
          <a:xfrm>
            <a:off x="612818" y="2149339"/>
            <a:ext cx="10972800" cy="4027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Graphic 5">
            <a:extLst>
              <a:ext uri="{FF2B5EF4-FFF2-40B4-BE49-F238E27FC236}">
                <a16:creationId xmlns:a16="http://schemas.microsoft.com/office/drawing/2014/main" id="{482F130E-1ADA-C4B3-D4BE-1339CC861755}"/>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84893" r="1351"/>
          <a:stretch/>
        </p:blipFill>
        <p:spPr>
          <a:xfrm>
            <a:off x="10521735" y="6084719"/>
            <a:ext cx="1676701" cy="846455"/>
          </a:xfrm>
          <a:prstGeom prst="rect">
            <a:avLst/>
          </a:prstGeom>
        </p:spPr>
      </p:pic>
      <p:pic>
        <p:nvPicPr>
          <p:cNvPr id="7" name="Graphic 6">
            <a:extLst>
              <a:ext uri="{FF2B5EF4-FFF2-40B4-BE49-F238E27FC236}">
                <a16:creationId xmlns:a16="http://schemas.microsoft.com/office/drawing/2014/main" id="{89F2532F-06B3-80F2-6781-E17BF60779D8}"/>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r="12762"/>
          <a:stretch/>
        </p:blipFill>
        <p:spPr>
          <a:xfrm>
            <a:off x="0" y="5998085"/>
            <a:ext cx="11104880" cy="846455"/>
          </a:xfrm>
          <a:prstGeom prst="rect">
            <a:avLst/>
          </a:prstGeom>
        </p:spPr>
      </p:pic>
      <p:pic>
        <p:nvPicPr>
          <p:cNvPr id="21" name="Picture 20">
            <a:extLst>
              <a:ext uri="{FF2B5EF4-FFF2-40B4-BE49-F238E27FC236}">
                <a16:creationId xmlns:a16="http://schemas.microsoft.com/office/drawing/2014/main" id="{E09E1A7B-B59A-440C-5D84-7112FBCB16D7}"/>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t="22883" b="28734"/>
          <a:stretch/>
        </p:blipFill>
        <p:spPr>
          <a:xfrm>
            <a:off x="10316609" y="6257857"/>
            <a:ext cx="1371600" cy="512802"/>
          </a:xfrm>
          <a:prstGeom prst="rect">
            <a:avLst/>
          </a:prstGeom>
        </p:spPr>
      </p:pic>
      <p:pic>
        <p:nvPicPr>
          <p:cNvPr id="4" name="Picture 3">
            <a:extLst>
              <a:ext uri="{FF2B5EF4-FFF2-40B4-BE49-F238E27FC236}">
                <a16:creationId xmlns:a16="http://schemas.microsoft.com/office/drawing/2014/main" id="{20F65E50-ABAC-A86A-3D85-98D604F9345E}"/>
              </a:ext>
            </a:extLst>
          </p:cNvPr>
          <p:cNvPicPr>
            <a:picLocks noChangeAspect="1"/>
          </p:cNvPicPr>
          <p:nvPr userDrawn="1"/>
        </p:nvPicPr>
        <p:blipFill>
          <a:blip r:embed="rId14"/>
          <a:stretch>
            <a:fillRect/>
          </a:stretch>
        </p:blipFill>
        <p:spPr>
          <a:xfrm>
            <a:off x="0" y="0"/>
            <a:ext cx="12192000" cy="1073853"/>
          </a:xfrm>
          <a:prstGeom prst="rect">
            <a:avLst/>
          </a:prstGeom>
        </p:spPr>
      </p:pic>
      <p:pic>
        <p:nvPicPr>
          <p:cNvPr id="8" name="Graphic 7">
            <a:hlinkClick r:id="rId15"/>
            <a:extLst>
              <a:ext uri="{FF2B5EF4-FFF2-40B4-BE49-F238E27FC236}">
                <a16:creationId xmlns:a16="http://schemas.microsoft.com/office/drawing/2014/main" id="{84C26BF3-7042-0101-5F46-CB09F9F1FB21}"/>
              </a:ext>
            </a:extLst>
          </p:cNvPr>
          <p:cNvPicPr>
            <a:picLocks noChangeAspect="1"/>
          </p:cNvPicPr>
          <p:nvPr userDrawn="1"/>
        </p:nvPicPr>
        <p:blipFill>
          <a:blip r:embed="rId16">
            <a:extLst>
              <a:ext uri="{96DAC541-7B7A-43D3-8B79-37D633B846F1}">
                <asvg:svgBlip xmlns:asvg="http://schemas.microsoft.com/office/drawing/2016/SVG/main" r:embed="rId17"/>
              </a:ext>
            </a:extLst>
          </a:blip>
          <a:srcRect/>
          <a:stretch/>
        </p:blipFill>
        <p:spPr>
          <a:xfrm>
            <a:off x="423459" y="13460"/>
            <a:ext cx="1524000" cy="914400"/>
          </a:xfrm>
          <a:prstGeom prst="rect">
            <a:avLst/>
          </a:prstGeom>
          <a:effectLst>
            <a:outerShdw blurRad="50800" dist="38100" dir="2700000" algn="tl" rotWithShape="0">
              <a:schemeClr val="accent3">
                <a:alpha val="40000"/>
              </a:schemeClr>
            </a:outerShdw>
          </a:effectLst>
        </p:spPr>
      </p:pic>
    </p:spTree>
    <p:extLst>
      <p:ext uri="{BB962C8B-B14F-4D97-AF65-F5344CB8AC3E}">
        <p14:creationId xmlns:p14="http://schemas.microsoft.com/office/powerpoint/2010/main" val="211321599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8" r:id="rId4"/>
    <p:sldLayoutId id="2147483669" r:id="rId5"/>
  </p:sldLayoutIdLst>
  <p:txStyles>
    <p:titleStyle>
      <a:lvl1pPr algn="l" defTabSz="914400" rtl="0" eaLnBrk="1" latinLnBrk="0" hangingPunct="1">
        <a:lnSpc>
          <a:spcPct val="90000"/>
        </a:lnSpc>
        <a:spcBef>
          <a:spcPct val="0"/>
        </a:spcBef>
        <a:buNone/>
        <a:defRPr sz="3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hyperlink" Target="https://portal.nersc.gov/project/m2136/bin/iice/iice.cgi?url1=https://web.lcrc.anl.gov/public/e3sm/diagnostic_output/ac.wagman/surrogate_eval/5d_chr_500_ne30/1.5.1/20210813.F2010.24x48_16_all_latlon_plev_MAP.chrysalis/e3sm_diags/180x360_aave/model_vs_obs_" TargetMode="Externa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hyperlink" Target="https://acme-climate.atlassian.net/wiki/spaces/NGDSA/pages/3094609928"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hyperlink" Target="https://github.com/kennychowdhary/tesuract" TargetMode="External"/><Relationship Id="rId4" Type="http://schemas.openxmlformats.org/officeDocument/2006/relationships/hyperlink" Target="https://github.com/E3SM-Project/Autotuning-NGD"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acme-climate.atlassian.net/wiki/spaces/NGDSA/pages/3094609928" TargetMode="External"/><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45.gif"/><Relationship Id="rId4" Type="http://schemas.openxmlformats.org/officeDocument/2006/relationships/image" Target="../media/image49.png"/><Relationship Id="rId9"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hyperlink" Target="https://acme-climate.atlassian.net/wiki/spaces/NGDSA/pages/3311272077/Update+Q2+FY22+including+surrogate+predictions" TargetMode="External"/><Relationship Id="rId7" Type="http://schemas.openxmlformats.org/officeDocument/2006/relationships/hyperlink" Target="https://portal.nersc.gov/project/m2136/bin/iice/iice.cgi?url1=https://web.lcrc.anl.gov/public/e3sm/diagnostic_output/ac.wagman/surrogate_eval/5d_chr_500_ne30/20210813.20210813.F2010.ne30pg2.oECv3.chrysalis_PRECT_SWCF_LWCF_LATLON_ANN_MAP.chrysalis/e3sm_dia" TargetMode="External"/><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55.png"/><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45.gif"/><Relationship Id="rId2" Type="http://schemas.openxmlformats.org/officeDocument/2006/relationships/image" Target="../media/image29.png"/><Relationship Id="rId1" Type="http://schemas.openxmlformats.org/officeDocument/2006/relationships/slideLayout" Target="../slideLayouts/slideLayout19.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hyperlink" Target="https://acme-climate.atlassian.net/wiki/spaces/NGDSA/pages/3094609928" TargetMode="External"/><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github.com/kennychowdhary/tesuract" TargetMode="Externa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2" Type="http://schemas.openxmlformats.org/officeDocument/2006/relationships/hyperlink" Target="https://doi.org/10.1137/0916069" TargetMode="Externa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F5FF8-7DDD-9221-4E07-C90D6A3A2373}"/>
              </a:ext>
            </a:extLst>
          </p:cNvPr>
          <p:cNvSpPr>
            <a:spLocks noGrp="1"/>
          </p:cNvSpPr>
          <p:nvPr>
            <p:ph type="ctrTitle"/>
          </p:nvPr>
        </p:nvSpPr>
        <p:spPr>
          <a:xfrm>
            <a:off x="89101" y="183383"/>
            <a:ext cx="7012457" cy="2237415"/>
          </a:xfrm>
        </p:spPr>
        <p:txBody>
          <a:bodyPr/>
          <a:lstStyle/>
          <a:p>
            <a:r>
              <a:rPr lang="en-US" sz="4400" b="1">
                <a:ea typeface="+mj-lt"/>
                <a:cs typeface="+mj-lt"/>
              </a:rPr>
              <a:t>Autotuning E3SM using a surrogate model for climatological spatial fields</a:t>
            </a:r>
            <a:endParaRPr lang="en-US" sz="4400"/>
          </a:p>
        </p:txBody>
      </p:sp>
      <p:sp>
        <p:nvSpPr>
          <p:cNvPr id="3" name="Subtitle 2">
            <a:extLst>
              <a:ext uri="{FF2B5EF4-FFF2-40B4-BE49-F238E27FC236}">
                <a16:creationId xmlns:a16="http://schemas.microsoft.com/office/drawing/2014/main" id="{9CB045F1-6227-18C8-59C4-2A08753D2EEC}"/>
              </a:ext>
            </a:extLst>
          </p:cNvPr>
          <p:cNvSpPr>
            <a:spLocks noGrp="1"/>
          </p:cNvSpPr>
          <p:nvPr>
            <p:ph type="subTitle" idx="1"/>
          </p:nvPr>
        </p:nvSpPr>
        <p:spPr>
          <a:xfrm>
            <a:off x="85879" y="2488257"/>
            <a:ext cx="5954484" cy="1404999"/>
          </a:xfrm>
        </p:spPr>
        <p:txBody>
          <a:bodyPr>
            <a:normAutofit/>
          </a:bodyPr>
          <a:lstStyle/>
          <a:p>
            <a:r>
              <a:rPr lang="en-US" sz="1600"/>
              <a:t>Drew </a:t>
            </a:r>
            <a:r>
              <a:rPr lang="en-US" sz="1600" err="1"/>
              <a:t>Yarger</a:t>
            </a:r>
            <a:r>
              <a:rPr lang="en-US" sz="1600"/>
              <a:t>, Benjamin Wagman, Lyndsay Shand, Andy Salinger</a:t>
            </a:r>
            <a:br>
              <a:rPr lang="en-US" sz="1600"/>
            </a:br>
            <a:r>
              <a:rPr lang="en-US" sz="1400" i="1"/>
              <a:t>Sandia National Labs </a:t>
            </a:r>
          </a:p>
          <a:p>
            <a:endParaRPr lang="en-US" sz="2400"/>
          </a:p>
        </p:txBody>
      </p:sp>
      <p:sp>
        <p:nvSpPr>
          <p:cNvPr id="4" name="Subtitle 2">
            <a:extLst>
              <a:ext uri="{FF2B5EF4-FFF2-40B4-BE49-F238E27FC236}">
                <a16:creationId xmlns:a16="http://schemas.microsoft.com/office/drawing/2014/main" id="{D5062DB4-2A3C-E4AB-7BC5-84097EA31184}"/>
              </a:ext>
            </a:extLst>
          </p:cNvPr>
          <p:cNvSpPr txBox="1">
            <a:spLocks/>
          </p:cNvSpPr>
          <p:nvPr/>
        </p:nvSpPr>
        <p:spPr>
          <a:xfrm>
            <a:off x="87895" y="2639044"/>
            <a:ext cx="5954484" cy="1404999"/>
          </a:xfrm>
          <a:prstGeom prst="rect">
            <a:avLst/>
          </a:prstGeom>
        </p:spPr>
        <p:txBody>
          <a:bodyPr vert="horz" lIns="0" tIns="0" rIns="0" bIns="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85000"/>
                    <a:lumOff val="1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p>
          <a:p>
            <a:r>
              <a:rPr lang="en-US" sz="1200"/>
              <a:t>Acknowledgments</a:t>
            </a:r>
            <a:r>
              <a:rPr lang="en-US" sz="1200" i="1"/>
              <a:t>: </a:t>
            </a:r>
            <a:r>
              <a:rPr lang="en-US" sz="1200"/>
              <a:t>Kenny Chowdhary, </a:t>
            </a:r>
            <a:r>
              <a:rPr lang="en-US" sz="1200" i="1"/>
              <a:t>NVIDIA; </a:t>
            </a:r>
            <a:r>
              <a:rPr lang="en-US" sz="1200"/>
              <a:t>Peter Caldwell, </a:t>
            </a:r>
            <a:r>
              <a:rPr lang="en-US" sz="1200" i="1"/>
              <a:t>LLNL</a:t>
            </a:r>
            <a:br>
              <a:rPr lang="en-US"/>
            </a:br>
            <a:endParaRPr lang="en-US"/>
          </a:p>
        </p:txBody>
      </p:sp>
      <p:sp>
        <p:nvSpPr>
          <p:cNvPr id="6" name="Title 1">
            <a:extLst>
              <a:ext uri="{FF2B5EF4-FFF2-40B4-BE49-F238E27FC236}">
                <a16:creationId xmlns:a16="http://schemas.microsoft.com/office/drawing/2014/main" id="{D0DE7154-ABCA-75C3-25A5-D4D047FEFE90}"/>
              </a:ext>
            </a:extLst>
          </p:cNvPr>
          <p:cNvSpPr txBox="1">
            <a:spLocks/>
          </p:cNvSpPr>
          <p:nvPr/>
        </p:nvSpPr>
        <p:spPr>
          <a:xfrm>
            <a:off x="86279" y="5250645"/>
            <a:ext cx="7012457" cy="553998"/>
          </a:xfrm>
          <a:prstGeom prst="rect">
            <a:avLst/>
          </a:prstGeom>
        </p:spPr>
        <p:txBody>
          <a:bodyPr vert="horz" wrap="square" lIns="0" tIns="0" rIns="0" bIns="0" rtlCol="0" anchor="b" anchorCtr="0">
            <a:spAutoFit/>
          </a:bodyPr>
          <a:lstStyle>
            <a:lvl1pPr algn="l" defTabSz="914400" rtl="0" eaLnBrk="1" latinLnBrk="0" hangingPunct="1">
              <a:lnSpc>
                <a:spcPct val="90000"/>
              </a:lnSpc>
              <a:spcBef>
                <a:spcPct val="0"/>
              </a:spcBef>
              <a:buNone/>
              <a:defRPr sz="4800" kern="1200">
                <a:solidFill>
                  <a:schemeClr val="bg1"/>
                </a:solidFill>
                <a:latin typeface="+mj-lt"/>
                <a:ea typeface="+mj-ea"/>
                <a:cs typeface="+mj-cs"/>
              </a:defRPr>
            </a:lvl1pPr>
          </a:lstStyle>
          <a:p>
            <a:r>
              <a:rPr lang="en-US" sz="2000" b="1">
                <a:solidFill>
                  <a:schemeClr val="tx1"/>
                </a:solidFill>
                <a:ea typeface="+mj-lt"/>
                <a:cs typeface="+mj-lt"/>
              </a:rPr>
              <a:t>E3SM All-hands seminar</a:t>
            </a:r>
          </a:p>
          <a:p>
            <a:r>
              <a:rPr lang="en-US" sz="2000" b="1">
                <a:solidFill>
                  <a:schemeClr val="tx1"/>
                </a:solidFill>
                <a:ea typeface="+mj-lt"/>
                <a:cs typeface="+mj-lt"/>
              </a:rPr>
              <a:t>March 2, 2023</a:t>
            </a:r>
          </a:p>
        </p:txBody>
      </p:sp>
    </p:spTree>
    <p:extLst>
      <p:ext uri="{BB962C8B-B14F-4D97-AF65-F5344CB8AC3E}">
        <p14:creationId xmlns:p14="http://schemas.microsoft.com/office/powerpoint/2010/main" val="1570763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a:extLst>
              <a:ext uri="{FF2B5EF4-FFF2-40B4-BE49-F238E27FC236}">
                <a16:creationId xmlns:a16="http://schemas.microsoft.com/office/drawing/2014/main" id="{100C88D4-CA06-3028-F595-1635C75B555C}"/>
              </a:ext>
            </a:extLst>
          </p:cNvPr>
          <p:cNvSpPr/>
          <p:nvPr/>
        </p:nvSpPr>
        <p:spPr>
          <a:xfrm>
            <a:off x="180684" y="4596295"/>
            <a:ext cx="11383951" cy="1650659"/>
          </a:xfrm>
          <a:prstGeom prst="rect">
            <a:avLst/>
          </a:prstGeom>
          <a:solidFill>
            <a:srgbClr val="00FDFF">
              <a:alpha val="22000"/>
            </a:srgbClr>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31" name="Rectangle">
            <a:extLst>
              <a:ext uri="{FF2B5EF4-FFF2-40B4-BE49-F238E27FC236}">
                <a16:creationId xmlns:a16="http://schemas.microsoft.com/office/drawing/2014/main" id="{08D8220F-6AE4-9856-7A8D-E78C1040DBF2}"/>
              </a:ext>
            </a:extLst>
          </p:cNvPr>
          <p:cNvSpPr/>
          <p:nvPr/>
        </p:nvSpPr>
        <p:spPr>
          <a:xfrm>
            <a:off x="360567" y="2068762"/>
            <a:ext cx="11383950" cy="1360238"/>
          </a:xfrm>
          <a:prstGeom prst="rect">
            <a:avLst/>
          </a:prstGeom>
          <a:solidFill>
            <a:schemeClr val="accent6">
              <a:lumMod val="40000"/>
              <a:lumOff val="60000"/>
              <a:alpha val="35622"/>
            </a:schemeClr>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32" name="Current Workflow">
            <a:extLst>
              <a:ext uri="{FF2B5EF4-FFF2-40B4-BE49-F238E27FC236}">
                <a16:creationId xmlns:a16="http://schemas.microsoft.com/office/drawing/2014/main" id="{F2ADB882-6711-7C0E-4CDD-87D13D08270E}"/>
              </a:ext>
            </a:extLst>
          </p:cNvPr>
          <p:cNvSpPr txBox="1">
            <a:spLocks noGrp="1"/>
          </p:cNvSpPr>
          <p:nvPr>
            <p:ph type="title"/>
          </p:nvPr>
        </p:nvSpPr>
        <p:spPr>
          <a:xfrm>
            <a:off x="360567" y="1189903"/>
            <a:ext cx="10972800" cy="914468"/>
          </a:xfrm>
          <a:prstGeom prst="rect">
            <a:avLst/>
          </a:prstGeom>
        </p:spPr>
        <p:txBody>
          <a:bodyPr/>
          <a:lstStyle/>
          <a:p>
            <a:r>
              <a:t>Current Workflow</a:t>
            </a:r>
          </a:p>
        </p:txBody>
      </p:sp>
      <p:sp>
        <p:nvSpPr>
          <p:cNvPr id="33" name="High-Dimensional Output Y…">
            <a:extLst>
              <a:ext uri="{FF2B5EF4-FFF2-40B4-BE49-F238E27FC236}">
                <a16:creationId xmlns:a16="http://schemas.microsoft.com/office/drawing/2014/main" id="{56007B10-20C3-79B3-5BAA-2FA9B08357DB}"/>
              </a:ext>
            </a:extLst>
          </p:cNvPr>
          <p:cNvSpPr/>
          <p:nvPr/>
        </p:nvSpPr>
        <p:spPr>
          <a:xfrm>
            <a:off x="460339" y="4850899"/>
            <a:ext cx="1660791" cy="1001987"/>
          </a:xfrm>
          <a:prstGeom prst="roundRect">
            <a:avLst>
              <a:gd name="adj" fmla="val 11416"/>
            </a:avLst>
          </a:prstGeom>
          <a:solidFill>
            <a:schemeClr val="accent1">
              <a:lumOff val="16847"/>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ctr" defTabSz="412750">
              <a:defRPr sz="2800">
                <a:solidFill>
                  <a:srgbClr val="000000"/>
                </a:solidFill>
                <a:latin typeface="Helvetica Neue Medium"/>
                <a:ea typeface="Helvetica Neue Medium"/>
                <a:cs typeface="Helvetica Neue Medium"/>
                <a:sym typeface="Helvetica Neue Medium"/>
              </a:defRPr>
            </a:pPr>
            <a:r>
              <a:rPr sz="1400"/>
              <a:t>High-Dimensional Output Y</a:t>
            </a:r>
          </a:p>
          <a:p>
            <a:pPr algn="ctr" defTabSz="412750">
              <a:defRPr sz="2800">
                <a:solidFill>
                  <a:srgbClr val="000000"/>
                </a:solidFill>
                <a:latin typeface="Helvetica Neue Medium"/>
                <a:ea typeface="Helvetica Neue Medium"/>
                <a:cs typeface="Helvetica Neue Medium"/>
                <a:sym typeface="Helvetica Neue Medium"/>
              </a:defRPr>
            </a:pPr>
            <a:r>
              <a:rPr sz="1400"/>
              <a:t>(N spatial fields)</a:t>
            </a:r>
          </a:p>
        </p:txBody>
      </p:sp>
      <p:sp>
        <p:nvSpPr>
          <p:cNvPr id="34" name="Reduced Output Z…">
            <a:extLst>
              <a:ext uri="{FF2B5EF4-FFF2-40B4-BE49-F238E27FC236}">
                <a16:creationId xmlns:a16="http://schemas.microsoft.com/office/drawing/2014/main" id="{E819DC99-70A4-E0C1-2AF0-CB39EB7FC142}"/>
              </a:ext>
            </a:extLst>
          </p:cNvPr>
          <p:cNvSpPr/>
          <p:nvPr/>
        </p:nvSpPr>
        <p:spPr>
          <a:xfrm>
            <a:off x="3382561" y="4850899"/>
            <a:ext cx="1287299" cy="1001987"/>
          </a:xfrm>
          <a:prstGeom prst="roundRect">
            <a:avLst>
              <a:gd name="adj" fmla="val 11416"/>
            </a:avLst>
          </a:prstGeom>
          <a:solidFill>
            <a:srgbClr val="00A1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ctr" defTabSz="412750">
              <a:defRPr sz="2800">
                <a:solidFill>
                  <a:srgbClr val="000000"/>
                </a:solidFill>
                <a:latin typeface="Helvetica Neue Medium"/>
                <a:ea typeface="Helvetica Neue Medium"/>
                <a:cs typeface="Helvetica Neue Medium"/>
                <a:sym typeface="Helvetica Neue Medium"/>
              </a:defRPr>
            </a:pPr>
            <a:r>
              <a:rPr sz="1400"/>
              <a:t>Reduced Output Z</a:t>
            </a:r>
          </a:p>
          <a:p>
            <a:pPr algn="ctr" defTabSz="412750">
              <a:defRPr sz="2800">
                <a:solidFill>
                  <a:srgbClr val="000000"/>
                </a:solidFill>
                <a:latin typeface="Helvetica Neue Medium"/>
                <a:ea typeface="Helvetica Neue Medium"/>
                <a:cs typeface="Helvetica Neue Medium"/>
                <a:sym typeface="Helvetica Neue Medium"/>
              </a:defRPr>
            </a:pPr>
            <a:r>
              <a:rPr sz="1400"/>
              <a:t>(K&lt;N)</a:t>
            </a:r>
          </a:p>
        </p:txBody>
      </p:sp>
      <p:sp>
        <p:nvSpPr>
          <p:cNvPr id="35" name="High-Dimensional Input X…">
            <a:extLst>
              <a:ext uri="{FF2B5EF4-FFF2-40B4-BE49-F238E27FC236}">
                <a16:creationId xmlns:a16="http://schemas.microsoft.com/office/drawing/2014/main" id="{025DFE89-669A-127E-34C8-53B3D2AA623E}"/>
              </a:ext>
            </a:extLst>
          </p:cNvPr>
          <p:cNvSpPr/>
          <p:nvPr/>
        </p:nvSpPr>
        <p:spPr>
          <a:xfrm>
            <a:off x="1548352" y="2272569"/>
            <a:ext cx="1660791" cy="1001987"/>
          </a:xfrm>
          <a:prstGeom prst="roundRect">
            <a:avLst>
              <a:gd name="adj" fmla="val 11416"/>
            </a:avLst>
          </a:prstGeom>
          <a:solidFill>
            <a:schemeClr val="accent6">
              <a:lumMod val="60000"/>
              <a:lumOff val="40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ctr" defTabSz="412750">
              <a:defRPr sz="2800">
                <a:solidFill>
                  <a:srgbClr val="000000"/>
                </a:solidFill>
                <a:latin typeface="Helvetica Neue Medium"/>
                <a:ea typeface="Helvetica Neue Medium"/>
                <a:cs typeface="Helvetica Neue Medium"/>
                <a:sym typeface="Helvetica Neue Medium"/>
              </a:defRPr>
            </a:pPr>
            <a:r>
              <a:rPr sz="1400"/>
              <a:t>Input X</a:t>
            </a:r>
          </a:p>
          <a:p>
            <a:pPr algn="ctr" defTabSz="412750">
              <a:defRPr sz="2800">
                <a:solidFill>
                  <a:srgbClr val="000000"/>
                </a:solidFill>
                <a:latin typeface="Helvetica Neue Medium"/>
                <a:ea typeface="Helvetica Neue Medium"/>
                <a:cs typeface="Helvetica Neue Medium"/>
                <a:sym typeface="Helvetica Neue Medium"/>
              </a:defRPr>
            </a:pPr>
            <a:r>
              <a:rPr sz="1400"/>
              <a:t>(m scalar values)</a:t>
            </a:r>
          </a:p>
        </p:txBody>
      </p:sp>
      <p:sp>
        <p:nvSpPr>
          <p:cNvPr id="36" name="Line">
            <a:extLst>
              <a:ext uri="{FF2B5EF4-FFF2-40B4-BE49-F238E27FC236}">
                <a16:creationId xmlns:a16="http://schemas.microsoft.com/office/drawing/2014/main" id="{E2ED5DA1-8690-8B47-3DF0-3B0B2594FE84}"/>
              </a:ext>
            </a:extLst>
          </p:cNvPr>
          <p:cNvSpPr/>
          <p:nvPr/>
        </p:nvSpPr>
        <p:spPr>
          <a:xfrm flipH="1">
            <a:off x="1239987" y="3322037"/>
            <a:ext cx="591138" cy="1417964"/>
          </a:xfrm>
          <a:prstGeom prst="line">
            <a:avLst/>
          </a:prstGeom>
          <a:ln w="25400">
            <a:solidFill>
              <a:srgbClr val="000000"/>
            </a:solidFill>
            <a:miter lim="400000"/>
            <a:tailEnd type="triangle"/>
          </a:ln>
        </p:spPr>
        <p:txBody>
          <a:bodyPr lIns="25400" tIns="25400" rIns="25400" bIns="25400" anchor="ctr"/>
          <a:lstStyle/>
          <a:p>
            <a:endParaRPr sz="900"/>
          </a:p>
        </p:txBody>
      </p:sp>
      <p:sp>
        <p:nvSpPr>
          <p:cNvPr id="38" name="Line">
            <a:extLst>
              <a:ext uri="{FF2B5EF4-FFF2-40B4-BE49-F238E27FC236}">
                <a16:creationId xmlns:a16="http://schemas.microsoft.com/office/drawing/2014/main" id="{63A5A475-BB1E-BE9C-764C-0A0DB2690AC1}"/>
              </a:ext>
            </a:extLst>
          </p:cNvPr>
          <p:cNvSpPr/>
          <p:nvPr/>
        </p:nvSpPr>
        <p:spPr>
          <a:xfrm>
            <a:off x="2165933" y="5351892"/>
            <a:ext cx="1159496" cy="13351"/>
          </a:xfrm>
          <a:prstGeom prst="line">
            <a:avLst/>
          </a:prstGeom>
          <a:ln w="25400">
            <a:solidFill>
              <a:srgbClr val="000000"/>
            </a:solidFill>
            <a:miter lim="400000"/>
            <a:tailEnd type="triangle"/>
          </a:ln>
        </p:spPr>
        <p:txBody>
          <a:bodyPr lIns="25400" tIns="25400" rIns="25400" bIns="25400" anchor="ctr"/>
          <a:lstStyle/>
          <a:p>
            <a:endParaRPr sz="900"/>
          </a:p>
        </p:txBody>
      </p:sp>
      <mc:AlternateContent xmlns:mc="http://schemas.openxmlformats.org/markup-compatibility/2006" xmlns:a14="http://schemas.microsoft.com/office/drawing/2010/main">
        <mc:Choice Requires="a14">
          <p:sp>
            <p:nvSpPr>
              <p:cNvPr id="39" name="Dimension Reduction">
                <a:extLst>
                  <a:ext uri="{FF2B5EF4-FFF2-40B4-BE49-F238E27FC236}">
                    <a16:creationId xmlns:a16="http://schemas.microsoft.com/office/drawing/2014/main" id="{4ACB547B-D874-CD1B-35B8-9B3E3769D75B}"/>
                  </a:ext>
                </a:extLst>
              </p:cNvPr>
              <p:cNvSpPr txBox="1"/>
              <p:nvPr/>
            </p:nvSpPr>
            <p:spPr>
              <a:xfrm>
                <a:off x="2124694" y="4740001"/>
                <a:ext cx="1235717" cy="432170"/>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lIns="25400" tIns="25400" rIns="25400" bIns="25400" anchor="ctr">
                <a:spAutoFit/>
              </a:bodyPr>
              <a:lstStyle/>
              <a:p>
                <a:pPr>
                  <a:defRPr b="1"/>
                </a:pPr>
                <a:r>
                  <a:rPr sz="900"/>
                  <a:t>Dimension Reduction</a:t>
                </a:r>
              </a:p>
              <a:p>
                <a:pPr>
                  <a:defRPr b="1"/>
                </a:pPr>
                <a14:m>
                  <m:oMathPara xmlns:m="http://schemas.openxmlformats.org/officeDocument/2006/math">
                    <m:oMathParaPr>
                      <m:jc m:val="center"/>
                    </m:oMathParaPr>
                    <m:oMath xmlns:m="http://schemas.openxmlformats.org/officeDocument/2006/math">
                      <m:r>
                        <m:rPr>
                          <m:sty m:val="p"/>
                        </m:rPr>
                        <a:rPr sz="1575" i="1">
                          <a:solidFill>
                            <a:srgbClr val="5E5E5E"/>
                          </a:solidFill>
                          <a:latin typeface="Cambria Math" panose="02040503050406030204" pitchFamily="18" charset="0"/>
                        </a:rPr>
                        <m:t>Φ</m:t>
                      </m:r>
                    </m:oMath>
                  </m:oMathPara>
                </a14:m>
                <a:endParaRPr sz="900"/>
              </a:p>
            </p:txBody>
          </p:sp>
        </mc:Choice>
        <mc:Fallback xmlns="">
          <p:sp>
            <p:nvSpPr>
              <p:cNvPr id="39" name="Dimension Reduction">
                <a:extLst>
                  <a:ext uri="{FF2B5EF4-FFF2-40B4-BE49-F238E27FC236}">
                    <a16:creationId xmlns:a16="http://schemas.microsoft.com/office/drawing/2014/main" id="{4ACB547B-D874-CD1B-35B8-9B3E3769D75B}"/>
                  </a:ext>
                </a:extLst>
              </p:cNvPr>
              <p:cNvSpPr txBox="1">
                <a:spLocks noRot="1" noChangeAspect="1" noMove="1" noResize="1" noEditPoints="1" noAdjustHandles="1" noChangeArrowheads="1" noChangeShapeType="1" noTextEdit="1"/>
              </p:cNvSpPr>
              <p:nvPr/>
            </p:nvSpPr>
            <p:spPr>
              <a:xfrm>
                <a:off x="2124694" y="4740001"/>
                <a:ext cx="1235717" cy="432170"/>
              </a:xfrm>
              <a:prstGeom prst="rect">
                <a:avLst/>
              </a:prstGeom>
              <a:blipFill>
                <a:blip r:embed="rId2"/>
                <a:stretch>
                  <a:fillRect l="-3960" t="-4286" r="-3960"/>
                </a:stretch>
              </a:blipFill>
              <a:ln w="12700">
                <a:miter lim="400000"/>
              </a:ln>
              <a:extLst>
                <a:ext uri="{C572A759-6A51-4108-AA02-DFA0A04FC94B}">
                  <ma14:wrappingTextBoxFlag xmlns:a14="http://schemas.microsoft.com/office/drawing/2010/main" xmlns:ma14="http://schemas.microsoft.com/office/mac/drawingml/2011/main" xmlns:m="http://schemas.openxmlformats.org/officeDocument/2006/math" xmlns="" val="1"/>
                </a:ext>
              </a:extLst>
            </p:spPr>
            <p:txBody>
              <a:bodyPr/>
              <a:lstStyle/>
              <a:p>
                <a:r>
                  <a:rPr lang="en-US">
                    <a:noFill/>
                  </a:rPr>
                  <a:t> </a:t>
                </a:r>
              </a:p>
            </p:txBody>
          </p:sp>
        </mc:Fallback>
      </mc:AlternateContent>
      <p:sp>
        <p:nvSpPr>
          <p:cNvPr id="40" name="Line">
            <a:extLst>
              <a:ext uri="{FF2B5EF4-FFF2-40B4-BE49-F238E27FC236}">
                <a16:creationId xmlns:a16="http://schemas.microsoft.com/office/drawing/2014/main" id="{79FECA7D-C1AA-20FD-3EE8-5C88693B4BAF}"/>
              </a:ext>
            </a:extLst>
          </p:cNvPr>
          <p:cNvSpPr/>
          <p:nvPr/>
        </p:nvSpPr>
        <p:spPr>
          <a:xfrm flipV="1">
            <a:off x="4669860" y="5369784"/>
            <a:ext cx="598550" cy="11520"/>
          </a:xfrm>
          <a:prstGeom prst="line">
            <a:avLst/>
          </a:prstGeom>
          <a:ln w="25400">
            <a:solidFill>
              <a:srgbClr val="000000"/>
            </a:solidFill>
            <a:miter lim="400000"/>
            <a:tailEnd type="triangle"/>
          </a:ln>
        </p:spPr>
        <p:txBody>
          <a:bodyPr lIns="25400" tIns="25400" rIns="25400" bIns="25400" anchor="ctr"/>
          <a:lstStyle/>
          <a:p>
            <a:endParaRPr sz="900"/>
          </a:p>
        </p:txBody>
      </p:sp>
      <p:sp>
        <p:nvSpPr>
          <p:cNvPr id="41" name="Line">
            <a:extLst>
              <a:ext uri="{FF2B5EF4-FFF2-40B4-BE49-F238E27FC236}">
                <a16:creationId xmlns:a16="http://schemas.microsoft.com/office/drawing/2014/main" id="{A131FE4A-0825-1036-9766-333ED3CC7A47}"/>
              </a:ext>
            </a:extLst>
          </p:cNvPr>
          <p:cNvSpPr/>
          <p:nvPr/>
        </p:nvSpPr>
        <p:spPr>
          <a:xfrm flipV="1">
            <a:off x="8582920" y="3239950"/>
            <a:ext cx="608015" cy="1650659"/>
          </a:xfrm>
          <a:prstGeom prst="line">
            <a:avLst/>
          </a:prstGeom>
          <a:ln w="25400">
            <a:solidFill>
              <a:srgbClr val="000000"/>
            </a:solidFill>
            <a:miter lim="400000"/>
            <a:tailEnd type="triangle"/>
          </a:ln>
        </p:spPr>
        <p:txBody>
          <a:bodyPr lIns="25400" tIns="25400" rIns="25400" bIns="25400" anchor="ctr"/>
          <a:lstStyle/>
          <a:p>
            <a:endParaRPr sz="900"/>
          </a:p>
        </p:txBody>
      </p:sp>
      <mc:AlternateContent xmlns:mc="http://schemas.openxmlformats.org/markup-compatibility/2006" xmlns:a14="http://schemas.microsoft.com/office/drawing/2010/main">
        <mc:Choice Requires="a14">
          <p:sp>
            <p:nvSpPr>
              <p:cNvPr id="42" name="Optimal Parameter">
                <a:extLst>
                  <a:ext uri="{FF2B5EF4-FFF2-40B4-BE49-F238E27FC236}">
                    <a16:creationId xmlns:a16="http://schemas.microsoft.com/office/drawing/2014/main" id="{2CCC7BE3-AC58-7BC3-3587-13EC0F11353C}"/>
                  </a:ext>
                </a:extLst>
              </p:cNvPr>
              <p:cNvSpPr/>
              <p:nvPr/>
            </p:nvSpPr>
            <p:spPr>
              <a:xfrm>
                <a:off x="8805880" y="2226733"/>
                <a:ext cx="1287299" cy="1001987"/>
              </a:xfrm>
              <a:prstGeom prst="roundRect">
                <a:avLst>
                  <a:gd name="adj" fmla="val 11416"/>
                </a:avLst>
              </a:prstGeom>
              <a:solidFill>
                <a:schemeClr val="accent6">
                  <a:lumMod val="75000"/>
                </a:schemeClr>
              </a:solidFill>
              <a:ln w="12700">
                <a:miter lim="400000"/>
              </a:ln>
              <a:extLst>
                <a:ext uri="{C572A759-6A51-4108-AA02-DFA0A04FC94B}">
                  <ma14:wrappingTextBoxFlag xmlns="" xmlns:m="http://schemas.openxmlformats.org/officeDocument/2006/math" xmlns:ma14="http://schemas.microsoft.com/office/mac/drawingml/2011/main" val="1"/>
                </a:ext>
              </a:extLst>
            </p:spPr>
            <p:txBody>
              <a:bodyPr lIns="25400" tIns="25400" rIns="25400" bIns="25400" anchor="ctr"/>
              <a:lstStyle/>
              <a:p>
                <a:pPr algn="ctr" defTabSz="412750">
                  <a:defRPr sz="2800">
                    <a:solidFill>
                      <a:srgbClr val="000000"/>
                    </a:solidFill>
                    <a:latin typeface="Helvetica Neue Medium"/>
                    <a:ea typeface="Helvetica Neue Medium"/>
                    <a:cs typeface="Helvetica Neue Medium"/>
                    <a:sym typeface="Helvetica Neue Medium"/>
                  </a:defRPr>
                </a:pPr>
                <a:r>
                  <a:rPr lang="en-US" sz="1400"/>
                  <a:t>Optimized</a:t>
                </a:r>
                <a:r>
                  <a:rPr sz="1400"/>
                  <a:t> Parameter</a:t>
                </a:r>
                <a:r>
                  <a:rPr lang="en-US" sz="1400"/>
                  <a:t>s</a:t>
                </a:r>
                <a:r>
                  <a:rPr sz="1400"/>
                  <a:t> </a:t>
                </a:r>
                <a14:m>
                  <m:oMath xmlns:m="http://schemas.openxmlformats.org/officeDocument/2006/math">
                    <m:sSup>
                      <m:sSupPr>
                        <m:ctrlPr>
                          <a:rPr sz="1750" i="1">
                            <a:solidFill>
                              <a:srgbClr val="000000"/>
                            </a:solidFill>
                            <a:latin typeface="Cambria Math" panose="02040503050406030204" pitchFamily="18" charset="0"/>
                          </a:rPr>
                        </m:ctrlPr>
                      </m:sSupPr>
                      <m:e>
                        <m:r>
                          <a:rPr sz="1750" i="1">
                            <a:solidFill>
                              <a:srgbClr val="000000"/>
                            </a:solidFill>
                            <a:latin typeface="Cambria Math" panose="02040503050406030204" pitchFamily="18" charset="0"/>
                          </a:rPr>
                          <m:t>𝑋</m:t>
                        </m:r>
                      </m:e>
                      <m:sup>
                        <m:r>
                          <a:rPr sz="1750" i="1">
                            <a:solidFill>
                              <a:srgbClr val="000000"/>
                            </a:solidFill>
                            <a:latin typeface="Cambria Math" panose="02040503050406030204" pitchFamily="18" charset="0"/>
                          </a:rPr>
                          <m:t>∗</m:t>
                        </m:r>
                      </m:sup>
                    </m:sSup>
                  </m:oMath>
                </a14:m>
                <a:endParaRPr sz="1400"/>
              </a:p>
            </p:txBody>
          </p:sp>
        </mc:Choice>
        <mc:Fallback xmlns="">
          <p:sp>
            <p:nvSpPr>
              <p:cNvPr id="42" name="Optimal Parameter">
                <a:extLst>
                  <a:ext uri="{FF2B5EF4-FFF2-40B4-BE49-F238E27FC236}">
                    <a16:creationId xmlns:a16="http://schemas.microsoft.com/office/drawing/2014/main" id="{2CCC7BE3-AC58-7BC3-3587-13EC0F11353C}"/>
                  </a:ext>
                </a:extLst>
              </p:cNvPr>
              <p:cNvSpPr>
                <a:spLocks noRot="1" noChangeAspect="1" noMove="1" noResize="1" noEditPoints="1" noAdjustHandles="1" noChangeArrowheads="1" noChangeShapeType="1" noTextEdit="1"/>
              </p:cNvSpPr>
              <p:nvPr/>
            </p:nvSpPr>
            <p:spPr>
              <a:xfrm>
                <a:off x="8805880" y="2226733"/>
                <a:ext cx="1287299" cy="1001987"/>
              </a:xfrm>
              <a:prstGeom prst="roundRect">
                <a:avLst>
                  <a:gd name="adj" fmla="val 11416"/>
                </a:avLst>
              </a:prstGeom>
              <a:blipFill>
                <a:blip r:embed="rId3"/>
                <a:stretch>
                  <a:fillRect/>
                </a:stretch>
              </a:blipFill>
              <a:ln w="12700">
                <a:miter lim="400000"/>
              </a:ln>
              <a:extLst>
                <a:ext uri="{C572A759-6A51-4108-AA02-DFA0A04FC94B}">
                  <ma14:wrappingTextBoxFlag xmlns:a14="http://schemas.microsoft.com/office/drawing/2010/main" xmlns:ma14="http://schemas.microsoft.com/office/mac/drawingml/2011/main" xmlns:m="http://schemas.openxmlformats.org/officeDocument/2006/math" xmlns="" val="1"/>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Optimization over specified loss function">
                <a:extLst>
                  <a:ext uri="{FF2B5EF4-FFF2-40B4-BE49-F238E27FC236}">
                    <a16:creationId xmlns:a16="http://schemas.microsoft.com/office/drawing/2014/main" id="{CFFAAB55-D6E2-5107-8E4F-C5A431E83098}"/>
                  </a:ext>
                </a:extLst>
              </p:cNvPr>
              <p:cNvSpPr txBox="1"/>
              <p:nvPr/>
            </p:nvSpPr>
            <p:spPr>
              <a:xfrm>
                <a:off x="6373474" y="3880962"/>
                <a:ext cx="1354796" cy="220573"/>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square" lIns="25400" tIns="25400" rIns="25400" bIns="25400" anchor="ctr">
                <a:spAutoFit/>
              </a:bodyPr>
              <a:lstStyle/>
              <a:p>
                <a:pPr>
                  <a:defRPr b="1"/>
                </a:pPr>
                <a14:m>
                  <m:oMathPara xmlns:m="http://schemas.openxmlformats.org/officeDocument/2006/math">
                    <m:oMathParaPr>
                      <m:jc m:val="center"/>
                    </m:oMathParaPr>
                    <m:oMath xmlns:m="http://schemas.openxmlformats.org/officeDocument/2006/math">
                      <m:sSup>
                        <m:sSupPr>
                          <m:ctrlPr>
                            <a:rPr sz="1100" i="1">
                              <a:solidFill>
                                <a:srgbClr val="5E5E5E"/>
                              </a:solidFill>
                              <a:latin typeface="Cambria Math" panose="02040503050406030204" pitchFamily="18" charset="0"/>
                            </a:rPr>
                          </m:ctrlPr>
                        </m:sSupPr>
                        <m:e>
                          <m:r>
                            <a:rPr sz="1100" i="1">
                              <a:solidFill>
                                <a:srgbClr val="5E5E5E"/>
                              </a:solidFill>
                              <a:latin typeface="Cambria Math" panose="02040503050406030204" pitchFamily="18" charset="0"/>
                            </a:rPr>
                            <m:t>𝑋</m:t>
                          </m:r>
                        </m:e>
                        <m:sup>
                          <m:r>
                            <a:rPr sz="1100" i="1">
                              <a:solidFill>
                                <a:srgbClr val="5E5E5E"/>
                              </a:solidFill>
                              <a:latin typeface="Cambria Math" panose="02040503050406030204" pitchFamily="18" charset="0"/>
                            </a:rPr>
                            <m:t>∗</m:t>
                          </m:r>
                        </m:sup>
                      </m:sSup>
                      <m:r>
                        <a:rPr sz="1100" i="1">
                          <a:solidFill>
                            <a:srgbClr val="5E5E5E"/>
                          </a:solidFill>
                          <a:latin typeface="Cambria Math" panose="02040503050406030204" pitchFamily="18" charset="0"/>
                        </a:rPr>
                        <m:t>=</m:t>
                      </m:r>
                      <m:r>
                        <a:rPr sz="1100" i="1">
                          <a:solidFill>
                            <a:srgbClr val="5E5E5E"/>
                          </a:solidFill>
                          <a:latin typeface="Cambria Math" panose="02040503050406030204" pitchFamily="18" charset="0"/>
                        </a:rPr>
                        <m:t>𝑎𝑟𝑔𝑚𝑖</m:t>
                      </m:r>
                      <m:sSub>
                        <m:sSubPr>
                          <m:ctrlPr>
                            <a:rPr sz="1100" i="1">
                              <a:solidFill>
                                <a:srgbClr val="5E5E5E"/>
                              </a:solidFill>
                              <a:latin typeface="Cambria Math" panose="02040503050406030204" pitchFamily="18" charset="0"/>
                            </a:rPr>
                          </m:ctrlPr>
                        </m:sSubPr>
                        <m:e>
                          <m:r>
                            <a:rPr sz="1100" i="1">
                              <a:solidFill>
                                <a:srgbClr val="5E5E5E"/>
                              </a:solidFill>
                              <a:latin typeface="Cambria Math" panose="02040503050406030204" pitchFamily="18" charset="0"/>
                            </a:rPr>
                            <m:t>𝑛</m:t>
                          </m:r>
                        </m:e>
                        <m:sub>
                          <m:r>
                            <a:rPr sz="1100" i="1">
                              <a:solidFill>
                                <a:srgbClr val="5E5E5E"/>
                              </a:solidFill>
                              <a:latin typeface="Cambria Math" panose="02040503050406030204" pitchFamily="18" charset="0"/>
                            </a:rPr>
                            <m:t>𝑋</m:t>
                          </m:r>
                        </m:sub>
                      </m:sSub>
                      <m:r>
                        <a:rPr sz="1100" i="1">
                          <a:solidFill>
                            <a:srgbClr val="5E5E5E"/>
                          </a:solidFill>
                          <a:latin typeface="Cambria Math" panose="02040503050406030204" pitchFamily="18" charset="0"/>
                        </a:rPr>
                        <m:t>𝑔</m:t>
                      </m:r>
                      <m:r>
                        <a:rPr sz="1100" i="1">
                          <a:solidFill>
                            <a:srgbClr val="5E5E5E"/>
                          </a:solidFill>
                          <a:latin typeface="Cambria Math" panose="02040503050406030204" pitchFamily="18" charset="0"/>
                        </a:rPr>
                        <m:t>(</m:t>
                      </m:r>
                      <m:r>
                        <a:rPr sz="1100" i="1">
                          <a:solidFill>
                            <a:srgbClr val="5E5E5E"/>
                          </a:solidFill>
                          <a:latin typeface="Cambria Math" panose="02040503050406030204" pitchFamily="18" charset="0"/>
                        </a:rPr>
                        <m:t>𝑋</m:t>
                      </m:r>
                      <m:r>
                        <a:rPr sz="1100" i="1">
                          <a:solidFill>
                            <a:srgbClr val="5E5E5E"/>
                          </a:solidFill>
                          <a:latin typeface="Cambria Math" panose="02040503050406030204" pitchFamily="18" charset="0"/>
                        </a:rPr>
                        <m:t>)</m:t>
                      </m:r>
                    </m:oMath>
                  </m:oMathPara>
                </a14:m>
                <a:endParaRPr sz="1100"/>
              </a:p>
            </p:txBody>
          </p:sp>
        </mc:Choice>
        <mc:Fallback xmlns="">
          <p:sp>
            <p:nvSpPr>
              <p:cNvPr id="43" name="Optimization over specified loss function">
                <a:extLst>
                  <a:ext uri="{FF2B5EF4-FFF2-40B4-BE49-F238E27FC236}">
                    <a16:creationId xmlns:a16="http://schemas.microsoft.com/office/drawing/2014/main" id="{CFFAAB55-D6E2-5107-8E4F-C5A431E83098}"/>
                  </a:ext>
                </a:extLst>
              </p:cNvPr>
              <p:cNvSpPr txBox="1">
                <a:spLocks noRot="1" noChangeAspect="1" noMove="1" noResize="1" noEditPoints="1" noAdjustHandles="1" noChangeArrowheads="1" noChangeShapeType="1" noTextEdit="1"/>
              </p:cNvSpPr>
              <p:nvPr/>
            </p:nvSpPr>
            <p:spPr>
              <a:xfrm>
                <a:off x="6373474" y="3880962"/>
                <a:ext cx="1354796" cy="220573"/>
              </a:xfrm>
              <a:prstGeom prst="rect">
                <a:avLst/>
              </a:prstGeom>
              <a:blipFill>
                <a:blip r:embed="rId4"/>
                <a:stretch>
                  <a:fillRect b="-16667"/>
                </a:stretch>
              </a:blipFill>
              <a:ln w="12700">
                <a:miter lim="400000"/>
              </a:ln>
              <a:extLst>
                <a:ext uri="{C572A759-6A51-4108-AA02-DFA0A04FC94B}">
                  <ma14:wrappingTextBoxFlag xmlns:a14="http://schemas.microsoft.com/office/drawing/2010/main" xmlns:ma14="http://schemas.microsoft.com/office/mac/drawingml/2011/main" xmlns:m="http://schemas.openxmlformats.org/officeDocument/2006/math" xmlns="" val="1"/>
                </a:ext>
              </a:extLst>
            </p:spPr>
            <p:txBody>
              <a:bodyPr/>
              <a:lstStyle/>
              <a:p>
                <a:r>
                  <a:rPr lang="en-US">
                    <a:noFill/>
                  </a:rPr>
                  <a:t> </a:t>
                </a:r>
              </a:p>
            </p:txBody>
          </p:sp>
        </mc:Fallback>
      </mc:AlternateContent>
      <p:sp>
        <p:nvSpPr>
          <p:cNvPr id="44" name="Fitted Values">
            <a:extLst>
              <a:ext uri="{FF2B5EF4-FFF2-40B4-BE49-F238E27FC236}">
                <a16:creationId xmlns:a16="http://schemas.microsoft.com/office/drawing/2014/main" id="{ADE6850E-DBDF-FC31-7C4F-AA4FBBFFFB32}"/>
              </a:ext>
            </a:extLst>
          </p:cNvPr>
          <p:cNvSpPr/>
          <p:nvPr/>
        </p:nvSpPr>
        <p:spPr>
          <a:xfrm>
            <a:off x="5287641" y="4864249"/>
            <a:ext cx="1287299" cy="1001987"/>
          </a:xfrm>
          <a:prstGeom prst="roundRect">
            <a:avLst>
              <a:gd name="adj" fmla="val 11416"/>
            </a:avLst>
          </a:prstGeom>
          <a:solidFill>
            <a:srgbClr val="00A1FF"/>
          </a:solidFill>
          <a:ln w="12700">
            <a:miter lim="400000"/>
          </a:ln>
          <a:extLst>
            <a:ext uri="{C572A759-6A51-4108-AA02-DFA0A04FC94B}">
              <ma14:wrappingTextBoxFlag xmlns="" xmlns:m="http://schemas.openxmlformats.org/officeDocument/2006/math" xmlns:ma14="http://schemas.microsoft.com/office/mac/drawingml/2011/main" xmlns:a14="http://schemas.microsoft.com/office/drawing/2010/main" xmlns:mc="http://schemas.openxmlformats.org/markup-compatibility/2006" val="1"/>
            </a:ext>
          </a:extLst>
        </p:spPr>
        <p:txBody>
          <a:bodyPr lIns="25400" tIns="25400" rIns="25400" bIns="25400" anchor="ctr"/>
          <a:lstStyle/>
          <a:p>
            <a:pPr algn="ctr" defTabSz="412750">
              <a:defRPr sz="2800">
                <a:solidFill>
                  <a:srgbClr val="000000"/>
                </a:solidFill>
                <a:latin typeface="Helvetica Neue Medium"/>
                <a:ea typeface="Helvetica Neue Medium"/>
                <a:cs typeface="Helvetica Neue Medium"/>
                <a:sym typeface="Helvetica Neue Medium"/>
              </a:defRPr>
            </a:pPr>
            <a:r>
              <a:rPr sz="1400"/>
              <a:t>Fitted Values </a:t>
            </a:r>
            <a:r>
              <a:rPr lang="en-US" sz="1400" err="1"/>
              <a:t>Ẑ</a:t>
            </a:r>
            <a:endParaRPr sz="1400"/>
          </a:p>
        </p:txBody>
      </p:sp>
      <p:sp>
        <p:nvSpPr>
          <p:cNvPr id="45" name="Line">
            <a:extLst>
              <a:ext uri="{FF2B5EF4-FFF2-40B4-BE49-F238E27FC236}">
                <a16:creationId xmlns:a16="http://schemas.microsoft.com/office/drawing/2014/main" id="{C3766C2C-1B03-1F1C-39C4-2B5B9D501DB6}"/>
              </a:ext>
            </a:extLst>
          </p:cNvPr>
          <p:cNvSpPr/>
          <p:nvPr/>
        </p:nvSpPr>
        <p:spPr>
          <a:xfrm>
            <a:off x="3057604" y="3285311"/>
            <a:ext cx="2172602" cy="1602051"/>
          </a:xfrm>
          <a:prstGeom prst="line">
            <a:avLst/>
          </a:prstGeom>
          <a:ln w="25400">
            <a:solidFill>
              <a:srgbClr val="000000"/>
            </a:solidFill>
            <a:miter lim="400000"/>
            <a:tailEnd type="triangle"/>
          </a:ln>
        </p:spPr>
        <p:txBody>
          <a:bodyPr lIns="25400" tIns="25400" rIns="25400" bIns="25400" anchor="ctr"/>
          <a:lstStyle/>
          <a:p>
            <a:endParaRPr sz="900"/>
          </a:p>
        </p:txBody>
      </p:sp>
      <p:sp>
        <p:nvSpPr>
          <p:cNvPr id="46" name="Fitted Output">
            <a:extLst>
              <a:ext uri="{FF2B5EF4-FFF2-40B4-BE49-F238E27FC236}">
                <a16:creationId xmlns:a16="http://schemas.microsoft.com/office/drawing/2014/main" id="{17DB3AC7-B23E-D9DF-9957-2DD861CCB7EA}"/>
              </a:ext>
            </a:extLst>
          </p:cNvPr>
          <p:cNvSpPr/>
          <p:nvPr/>
        </p:nvSpPr>
        <p:spPr>
          <a:xfrm>
            <a:off x="7861781" y="4887373"/>
            <a:ext cx="1475007" cy="1001987"/>
          </a:xfrm>
          <a:prstGeom prst="roundRect">
            <a:avLst>
              <a:gd name="adj" fmla="val 11416"/>
            </a:avLst>
          </a:prstGeom>
          <a:solidFill>
            <a:schemeClr val="accent1">
              <a:lumOff val="16847"/>
            </a:schemeClr>
          </a:solidFill>
          <a:ln w="12700">
            <a:miter lim="400000"/>
          </a:ln>
          <a:extLst>
            <a:ext uri="{C572A759-6A51-4108-AA02-DFA0A04FC94B}">
              <ma14:wrappingTextBoxFlag xmlns="" xmlns:m="http://schemas.openxmlformats.org/officeDocument/2006/math" xmlns:ma14="http://schemas.microsoft.com/office/mac/drawingml/2011/main" xmlns:a14="http://schemas.microsoft.com/office/drawing/2010/main" xmlns:mc="http://schemas.openxmlformats.org/markup-compatibility/2006" val="1"/>
            </a:ext>
          </a:extLst>
        </p:spPr>
        <p:txBody>
          <a:bodyPr lIns="25400" tIns="25400" rIns="25400" bIns="25400" anchor="ctr"/>
          <a:lstStyle/>
          <a:p>
            <a:pPr algn="ctr" defTabSz="412750">
              <a:defRPr sz="2800">
                <a:solidFill>
                  <a:srgbClr val="000000"/>
                </a:solidFill>
                <a:latin typeface="Helvetica Neue Medium"/>
                <a:ea typeface="Helvetica Neue Medium"/>
                <a:cs typeface="Helvetica Neue Medium"/>
                <a:sym typeface="Helvetica Neue Medium"/>
              </a:defRPr>
            </a:pPr>
            <a:r>
              <a:rPr sz="1400"/>
              <a:t>Fitted Output</a:t>
            </a:r>
            <a:r>
              <a:rPr lang="en-US" sz="1400"/>
              <a:t> </a:t>
            </a:r>
            <a:r>
              <a:rPr lang="en-US" sz="1400" err="1"/>
              <a:t>Ŷ</a:t>
            </a:r>
            <a:endParaRPr sz="1400"/>
          </a:p>
        </p:txBody>
      </p:sp>
      <p:sp>
        <p:nvSpPr>
          <p:cNvPr id="47" name="Line">
            <a:extLst>
              <a:ext uri="{FF2B5EF4-FFF2-40B4-BE49-F238E27FC236}">
                <a16:creationId xmlns:a16="http://schemas.microsoft.com/office/drawing/2014/main" id="{7AFC6DCD-B931-5FB7-C14C-C54BF5AFC0CE}"/>
              </a:ext>
            </a:extLst>
          </p:cNvPr>
          <p:cNvSpPr/>
          <p:nvPr/>
        </p:nvSpPr>
        <p:spPr>
          <a:xfrm flipV="1">
            <a:off x="6594171" y="5365243"/>
            <a:ext cx="1242200" cy="4540"/>
          </a:xfrm>
          <a:prstGeom prst="line">
            <a:avLst/>
          </a:prstGeom>
          <a:ln w="25400">
            <a:solidFill>
              <a:srgbClr val="000000"/>
            </a:solidFill>
            <a:miter lim="400000"/>
            <a:tailEnd type="triangle"/>
          </a:ln>
        </p:spPr>
        <p:txBody>
          <a:bodyPr lIns="25400" tIns="25400" rIns="25400" bIns="25400" anchor="ctr"/>
          <a:lstStyle/>
          <a:p>
            <a:endParaRPr sz="900"/>
          </a:p>
        </p:txBody>
      </p:sp>
      <mc:AlternateContent xmlns:mc="http://schemas.openxmlformats.org/markup-compatibility/2006" xmlns:a14="http://schemas.microsoft.com/office/drawing/2010/main">
        <mc:Choice Requires="a14">
          <p:sp>
            <p:nvSpPr>
              <p:cNvPr id="48" name="Projecting back to original space">
                <a:extLst>
                  <a:ext uri="{FF2B5EF4-FFF2-40B4-BE49-F238E27FC236}">
                    <a16:creationId xmlns:a16="http://schemas.microsoft.com/office/drawing/2014/main" id="{DADFA897-5973-30FA-1887-DC4CE20267E3}"/>
                  </a:ext>
                </a:extLst>
              </p:cNvPr>
              <p:cNvSpPr txBox="1"/>
              <p:nvPr/>
            </p:nvSpPr>
            <p:spPr>
              <a:xfrm>
                <a:off x="6694205" y="4698410"/>
                <a:ext cx="1235717" cy="566822"/>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lIns="25400" tIns="25400" rIns="25400" bIns="25400" anchor="ctr">
                <a:spAutoFit/>
              </a:bodyPr>
              <a:lstStyle/>
              <a:p>
                <a:pPr>
                  <a:defRPr b="1"/>
                </a:pPr>
                <a:r>
                  <a:rPr sz="900"/>
                  <a:t>Projecting back to original space</a:t>
                </a:r>
              </a:p>
              <a:p>
                <a:pPr>
                  <a:defRPr b="1"/>
                </a:pPr>
                <a14:m>
                  <m:oMathPara xmlns:m="http://schemas.openxmlformats.org/officeDocument/2006/math">
                    <m:oMathParaPr>
                      <m:jc m:val="center"/>
                    </m:oMathParaPr>
                    <m:oMath xmlns:m="http://schemas.openxmlformats.org/officeDocument/2006/math">
                      <m:sSup>
                        <m:sSupPr>
                          <m:ctrlPr>
                            <a:rPr sz="1550" i="1">
                              <a:solidFill>
                                <a:srgbClr val="5E5E5E"/>
                              </a:solidFill>
                              <a:latin typeface="Cambria Math" panose="02040503050406030204" pitchFamily="18" charset="0"/>
                            </a:rPr>
                          </m:ctrlPr>
                        </m:sSupPr>
                        <m:e>
                          <m:r>
                            <m:rPr>
                              <m:sty m:val="p"/>
                            </m:rPr>
                            <a:rPr sz="1550" i="1">
                              <a:solidFill>
                                <a:srgbClr val="5E5E5E"/>
                              </a:solidFill>
                              <a:latin typeface="Cambria Math" panose="02040503050406030204" pitchFamily="18" charset="0"/>
                            </a:rPr>
                            <m:t>Φ</m:t>
                          </m:r>
                        </m:e>
                        <m:sup>
                          <m:r>
                            <a:rPr sz="1550" i="1">
                              <a:solidFill>
                                <a:srgbClr val="5E5E5E"/>
                              </a:solidFill>
                              <a:latin typeface="Cambria Math" panose="02040503050406030204" pitchFamily="18" charset="0"/>
                            </a:rPr>
                            <m:t>−1</m:t>
                          </m:r>
                        </m:sup>
                      </m:sSup>
                    </m:oMath>
                  </m:oMathPara>
                </a14:m>
                <a:endParaRPr sz="900"/>
              </a:p>
            </p:txBody>
          </p:sp>
        </mc:Choice>
        <mc:Fallback xmlns="">
          <p:sp>
            <p:nvSpPr>
              <p:cNvPr id="48" name="Projecting back to original space">
                <a:extLst>
                  <a:ext uri="{FF2B5EF4-FFF2-40B4-BE49-F238E27FC236}">
                    <a16:creationId xmlns:a16="http://schemas.microsoft.com/office/drawing/2014/main" id="{DADFA897-5973-30FA-1887-DC4CE20267E3}"/>
                  </a:ext>
                </a:extLst>
              </p:cNvPr>
              <p:cNvSpPr txBox="1">
                <a:spLocks noRot="1" noChangeAspect="1" noMove="1" noResize="1" noEditPoints="1" noAdjustHandles="1" noChangeArrowheads="1" noChangeShapeType="1" noTextEdit="1"/>
              </p:cNvSpPr>
              <p:nvPr/>
            </p:nvSpPr>
            <p:spPr>
              <a:xfrm>
                <a:off x="6694205" y="4698410"/>
                <a:ext cx="1235717" cy="566822"/>
              </a:xfrm>
              <a:prstGeom prst="rect">
                <a:avLst/>
              </a:prstGeom>
              <a:blipFill>
                <a:blip r:embed="rId5"/>
                <a:stretch>
                  <a:fillRect l="-3941" t="-3226"/>
                </a:stretch>
              </a:blipFill>
              <a:ln w="12700">
                <a:miter lim="400000"/>
              </a:ln>
              <a:extLst>
                <a:ext uri="{C572A759-6A51-4108-AA02-DFA0A04FC94B}">
                  <ma14:wrappingTextBoxFlag xmlns:a14="http://schemas.microsoft.com/office/drawing/2010/main" xmlns:ma14="http://schemas.microsoft.com/office/mac/drawingml/2011/main" xmlns:m="http://schemas.openxmlformats.org/officeDocument/2006/math" xmlns="" val="1"/>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Surrogate Construction">
                <a:extLst>
                  <a:ext uri="{FF2B5EF4-FFF2-40B4-BE49-F238E27FC236}">
                    <a16:creationId xmlns:a16="http://schemas.microsoft.com/office/drawing/2014/main" id="{D9F2159E-4167-CF1C-79A8-DFA440CAB691}"/>
                  </a:ext>
                </a:extLst>
              </p:cNvPr>
              <p:cNvSpPr txBox="1"/>
              <p:nvPr/>
            </p:nvSpPr>
            <p:spPr>
              <a:xfrm>
                <a:off x="4901105" y="3776128"/>
                <a:ext cx="1235717" cy="270587"/>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lIns="25400" tIns="25400" rIns="25400" bIns="25400" anchor="ctr">
                <a:spAutoFit/>
              </a:bodyPr>
              <a:lstStyle/>
              <a:p>
                <a:pPr>
                  <a:defRPr b="1"/>
                </a:pPr>
                <a14:m>
                  <m:oMathPara xmlns:m="http://schemas.openxmlformats.org/officeDocument/2006/math">
                    <m:oMathParaPr>
                      <m:jc m:val="center"/>
                    </m:oMathParaPr>
                    <m:oMath xmlns:m="http://schemas.openxmlformats.org/officeDocument/2006/math">
                      <m:r>
                        <a:rPr sz="1425" i="1">
                          <a:solidFill>
                            <a:srgbClr val="5E5E5E"/>
                          </a:solidFill>
                          <a:latin typeface="Cambria Math" panose="02040503050406030204" pitchFamily="18" charset="0"/>
                        </a:rPr>
                        <m:t>𝑍</m:t>
                      </m:r>
                      <m:r>
                        <a:rPr sz="1425" i="1">
                          <a:solidFill>
                            <a:srgbClr val="5E5E5E"/>
                          </a:solidFill>
                          <a:latin typeface="Cambria Math" panose="02040503050406030204" pitchFamily="18" charset="0"/>
                        </a:rPr>
                        <m:t>=</m:t>
                      </m:r>
                      <m:r>
                        <a:rPr sz="1425" i="1">
                          <a:solidFill>
                            <a:srgbClr val="5E5E5E"/>
                          </a:solidFill>
                          <a:latin typeface="Cambria Math" panose="02040503050406030204" pitchFamily="18" charset="0"/>
                        </a:rPr>
                        <m:t>𝑓</m:t>
                      </m:r>
                      <m:r>
                        <a:rPr sz="1425" i="1">
                          <a:solidFill>
                            <a:srgbClr val="5E5E5E"/>
                          </a:solidFill>
                          <a:latin typeface="Cambria Math" panose="02040503050406030204" pitchFamily="18" charset="0"/>
                        </a:rPr>
                        <m:t>(</m:t>
                      </m:r>
                      <m:r>
                        <a:rPr sz="1425" i="1">
                          <a:solidFill>
                            <a:srgbClr val="5E5E5E"/>
                          </a:solidFill>
                          <a:latin typeface="Cambria Math" panose="02040503050406030204" pitchFamily="18" charset="0"/>
                        </a:rPr>
                        <m:t>𝑋</m:t>
                      </m:r>
                      <m:r>
                        <a:rPr sz="1425" i="1">
                          <a:solidFill>
                            <a:srgbClr val="5E5E5E"/>
                          </a:solidFill>
                          <a:latin typeface="Cambria Math" panose="02040503050406030204" pitchFamily="18" charset="0"/>
                        </a:rPr>
                        <m:t>)</m:t>
                      </m:r>
                    </m:oMath>
                  </m:oMathPara>
                </a14:m>
                <a:endParaRPr sz="900"/>
              </a:p>
            </p:txBody>
          </p:sp>
        </mc:Choice>
        <mc:Fallback xmlns="">
          <p:sp>
            <p:nvSpPr>
              <p:cNvPr id="49" name="Surrogate Construction">
                <a:extLst>
                  <a:ext uri="{FF2B5EF4-FFF2-40B4-BE49-F238E27FC236}">
                    <a16:creationId xmlns:a16="http://schemas.microsoft.com/office/drawing/2014/main" id="{D9F2159E-4167-CF1C-79A8-DFA440CAB691}"/>
                  </a:ext>
                </a:extLst>
              </p:cNvPr>
              <p:cNvSpPr txBox="1">
                <a:spLocks noRot="1" noChangeAspect="1" noMove="1" noResize="1" noEditPoints="1" noAdjustHandles="1" noChangeArrowheads="1" noChangeShapeType="1" noTextEdit="1"/>
              </p:cNvSpPr>
              <p:nvPr/>
            </p:nvSpPr>
            <p:spPr>
              <a:xfrm>
                <a:off x="4901105" y="3776128"/>
                <a:ext cx="1235717" cy="270587"/>
              </a:xfrm>
              <a:prstGeom prst="rect">
                <a:avLst/>
              </a:prstGeom>
              <a:blipFill>
                <a:blip r:embed="rId6"/>
                <a:stretch>
                  <a:fillRect b="-22222"/>
                </a:stretch>
              </a:blipFill>
              <a:ln w="12700">
                <a:miter lim="400000"/>
              </a:ln>
              <a:extLst>
                <a:ext uri="{C572A759-6A51-4108-AA02-DFA0A04FC94B}">
                  <ma14:wrappingTextBoxFlag xmlns:a14="http://schemas.microsoft.com/office/drawing/2010/main" xmlns:ma14="http://schemas.microsoft.com/office/mac/drawingml/2011/main" xmlns:m="http://schemas.openxmlformats.org/officeDocument/2006/math" xmlns="" val="1"/>
                </a:ext>
              </a:extLst>
            </p:spPr>
            <p:txBody>
              <a:bodyPr/>
              <a:lstStyle/>
              <a:p>
                <a:r>
                  <a:rPr lang="en-US">
                    <a:noFill/>
                  </a:rPr>
                  <a:t> </a:t>
                </a:r>
              </a:p>
            </p:txBody>
          </p:sp>
        </mc:Fallback>
      </mc:AlternateContent>
      <p:sp>
        <p:nvSpPr>
          <p:cNvPr id="50" name="INPUT:…">
            <a:extLst>
              <a:ext uri="{FF2B5EF4-FFF2-40B4-BE49-F238E27FC236}">
                <a16:creationId xmlns:a16="http://schemas.microsoft.com/office/drawing/2014/main" id="{25E7A020-B65E-98C6-1A38-8B5A3835150E}"/>
              </a:ext>
            </a:extLst>
          </p:cNvPr>
          <p:cNvSpPr txBox="1"/>
          <p:nvPr/>
        </p:nvSpPr>
        <p:spPr>
          <a:xfrm>
            <a:off x="494385" y="2228015"/>
            <a:ext cx="1025922" cy="3282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l">
              <a:defRPr b="1">
                <a:solidFill>
                  <a:schemeClr val="accent4">
                    <a:hueOff val="-1247790"/>
                    <a:lumOff val="-12326"/>
                  </a:schemeClr>
                </a:solidFill>
              </a:defRPr>
            </a:pPr>
            <a:r>
              <a:rPr sz="900">
                <a:solidFill>
                  <a:schemeClr val="accent6">
                    <a:lumMod val="75000"/>
                  </a:schemeClr>
                </a:solidFill>
              </a:rPr>
              <a:t>INPUT: </a:t>
            </a:r>
          </a:p>
          <a:p>
            <a:pPr algn="l">
              <a:defRPr b="1">
                <a:solidFill>
                  <a:schemeClr val="accent4">
                    <a:hueOff val="-1247790"/>
                    <a:lumOff val="-12326"/>
                  </a:schemeClr>
                </a:solidFill>
              </a:defRPr>
            </a:pPr>
            <a:r>
              <a:rPr sz="900">
                <a:solidFill>
                  <a:schemeClr val="accent6">
                    <a:lumMod val="75000"/>
                  </a:schemeClr>
                </a:solidFill>
              </a:rPr>
              <a:t>E3SM Parameters</a:t>
            </a:r>
          </a:p>
        </p:txBody>
      </p:sp>
      <p:sp>
        <p:nvSpPr>
          <p:cNvPr id="51" name="OUTPUT">
            <a:extLst>
              <a:ext uri="{FF2B5EF4-FFF2-40B4-BE49-F238E27FC236}">
                <a16:creationId xmlns:a16="http://schemas.microsoft.com/office/drawing/2014/main" id="{3FF365CF-53E6-F448-586C-C55F477DC6DC}"/>
              </a:ext>
            </a:extLst>
          </p:cNvPr>
          <p:cNvSpPr txBox="1"/>
          <p:nvPr/>
        </p:nvSpPr>
        <p:spPr>
          <a:xfrm>
            <a:off x="447482" y="5997602"/>
            <a:ext cx="2455800" cy="189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b="1">
                <a:solidFill>
                  <a:schemeClr val="accent1">
                    <a:hueOff val="114395"/>
                    <a:lumOff val="-24975"/>
                  </a:schemeClr>
                </a:solidFill>
              </a:defRPr>
            </a:lvl1pPr>
          </a:lstStyle>
          <a:p>
            <a:r>
              <a:rPr sz="900"/>
              <a:t>OUTPUT</a:t>
            </a:r>
            <a:r>
              <a:rPr lang="en-US" sz="900"/>
              <a:t>: E3SM time-averaged spatial fields</a:t>
            </a:r>
            <a:endParaRPr sz="900"/>
          </a:p>
        </p:txBody>
      </p:sp>
      <p:sp>
        <p:nvSpPr>
          <p:cNvPr id="54" name="High-Dimensional Output Y…">
            <a:extLst>
              <a:ext uri="{FF2B5EF4-FFF2-40B4-BE49-F238E27FC236}">
                <a16:creationId xmlns:a16="http://schemas.microsoft.com/office/drawing/2014/main" id="{B147D02B-A9D0-6646-96EE-247A94AA695A}"/>
              </a:ext>
            </a:extLst>
          </p:cNvPr>
          <p:cNvSpPr/>
          <p:nvPr/>
        </p:nvSpPr>
        <p:spPr>
          <a:xfrm>
            <a:off x="9547390" y="4864249"/>
            <a:ext cx="1660791" cy="1001987"/>
          </a:xfrm>
          <a:prstGeom prst="roundRect">
            <a:avLst>
              <a:gd name="adj" fmla="val 11416"/>
            </a:avLst>
          </a:prstGeom>
          <a:solidFill>
            <a:schemeClr val="accent1">
              <a:lumOff val="16847"/>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ctr" defTabSz="412750">
              <a:defRPr sz="2800">
                <a:solidFill>
                  <a:srgbClr val="000000"/>
                </a:solidFill>
                <a:latin typeface="Helvetica Neue Medium"/>
                <a:ea typeface="Helvetica Neue Medium"/>
                <a:cs typeface="Helvetica Neue Medium"/>
                <a:sym typeface="Helvetica Neue Medium"/>
              </a:defRPr>
            </a:pPr>
            <a:r>
              <a:rPr lang="en-US" sz="1400"/>
              <a:t>Output for Optimized Parameters</a:t>
            </a:r>
            <a:endParaRPr sz="1400"/>
          </a:p>
        </p:txBody>
      </p:sp>
      <p:sp>
        <p:nvSpPr>
          <p:cNvPr id="55" name="Line">
            <a:extLst>
              <a:ext uri="{FF2B5EF4-FFF2-40B4-BE49-F238E27FC236}">
                <a16:creationId xmlns:a16="http://schemas.microsoft.com/office/drawing/2014/main" id="{1115CC66-80E0-6583-CA5F-004F4B66CB90}"/>
              </a:ext>
            </a:extLst>
          </p:cNvPr>
          <p:cNvSpPr/>
          <p:nvPr/>
        </p:nvSpPr>
        <p:spPr>
          <a:xfrm>
            <a:off x="9633113" y="3228720"/>
            <a:ext cx="780887" cy="1622179"/>
          </a:xfrm>
          <a:prstGeom prst="line">
            <a:avLst/>
          </a:prstGeom>
          <a:ln w="25400">
            <a:solidFill>
              <a:srgbClr val="000000"/>
            </a:solidFill>
            <a:miter lim="400000"/>
            <a:tailEnd type="triangle"/>
          </a:ln>
        </p:spPr>
        <p:txBody>
          <a:bodyPr lIns="25400" tIns="25400" rIns="25400" bIns="25400" anchor="ctr"/>
          <a:lstStyle/>
          <a:p>
            <a:endParaRPr sz="900"/>
          </a:p>
        </p:txBody>
      </p:sp>
      <p:grpSp>
        <p:nvGrpSpPr>
          <p:cNvPr id="2" name="Group 1">
            <a:extLst>
              <a:ext uri="{FF2B5EF4-FFF2-40B4-BE49-F238E27FC236}">
                <a16:creationId xmlns:a16="http://schemas.microsoft.com/office/drawing/2014/main" id="{E5B13BA6-5810-85C3-E31F-F5DFF6625B7A}"/>
              </a:ext>
            </a:extLst>
          </p:cNvPr>
          <p:cNvGrpSpPr/>
          <p:nvPr/>
        </p:nvGrpSpPr>
        <p:grpSpPr>
          <a:xfrm>
            <a:off x="494385" y="3615372"/>
            <a:ext cx="1788679" cy="769605"/>
            <a:chOff x="4159282" y="108732"/>
            <a:chExt cx="1788679" cy="769605"/>
          </a:xfrm>
        </p:grpSpPr>
        <p:sp>
          <p:nvSpPr>
            <p:cNvPr id="3" name="Rounded Rectangle 2">
              <a:extLst>
                <a:ext uri="{FF2B5EF4-FFF2-40B4-BE49-F238E27FC236}">
                  <a16:creationId xmlns:a16="http://schemas.microsoft.com/office/drawing/2014/main" id="{06F277FF-3940-85B9-8C6E-8793FC29CA0A}"/>
                </a:ext>
              </a:extLst>
            </p:cNvPr>
            <p:cNvSpPr/>
            <p:nvPr/>
          </p:nvSpPr>
          <p:spPr>
            <a:xfrm>
              <a:off x="4159282" y="108732"/>
              <a:ext cx="1788679" cy="769605"/>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 name="Rounded Rectangle 4">
              <a:extLst>
                <a:ext uri="{FF2B5EF4-FFF2-40B4-BE49-F238E27FC236}">
                  <a16:creationId xmlns:a16="http://schemas.microsoft.com/office/drawing/2014/main" id="{A435CAD1-F5A0-D199-12A1-74D55A109F27}"/>
                </a:ext>
              </a:extLst>
            </p:cNvPr>
            <p:cNvSpPr txBox="1">
              <a:spLocks noChangeAspect="1"/>
            </p:cNvSpPr>
            <p:nvPr/>
          </p:nvSpPr>
          <p:spPr>
            <a:xfrm>
              <a:off x="4196851" y="146301"/>
              <a:ext cx="1713541" cy="6944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Generate E3SM perturbed parameter ensemble</a:t>
              </a:r>
            </a:p>
          </p:txBody>
        </p:sp>
      </p:grpSp>
      <p:grpSp>
        <p:nvGrpSpPr>
          <p:cNvPr id="8" name="Group 7">
            <a:extLst>
              <a:ext uri="{FF2B5EF4-FFF2-40B4-BE49-F238E27FC236}">
                <a16:creationId xmlns:a16="http://schemas.microsoft.com/office/drawing/2014/main" id="{08556739-66A0-7DD5-9F46-4A19DD43C4AB}"/>
              </a:ext>
            </a:extLst>
          </p:cNvPr>
          <p:cNvGrpSpPr/>
          <p:nvPr/>
        </p:nvGrpSpPr>
        <p:grpSpPr>
          <a:xfrm>
            <a:off x="3573522" y="3606509"/>
            <a:ext cx="1549133" cy="766353"/>
            <a:chOff x="5451715" y="1283018"/>
            <a:chExt cx="1549133" cy="766353"/>
          </a:xfrm>
        </p:grpSpPr>
        <p:sp>
          <p:nvSpPr>
            <p:cNvPr id="9" name="Rounded Rectangle 8">
              <a:extLst>
                <a:ext uri="{FF2B5EF4-FFF2-40B4-BE49-F238E27FC236}">
                  <a16:creationId xmlns:a16="http://schemas.microsoft.com/office/drawing/2014/main" id="{2CA802ED-E199-5F26-6368-9E3056D4A76F}"/>
                </a:ext>
              </a:extLst>
            </p:cNvPr>
            <p:cNvSpPr/>
            <p:nvPr/>
          </p:nvSpPr>
          <p:spPr>
            <a:xfrm>
              <a:off x="5451715" y="1283018"/>
              <a:ext cx="1549133" cy="766353"/>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0" name="Rounded Rectangle 4">
              <a:extLst>
                <a:ext uri="{FF2B5EF4-FFF2-40B4-BE49-F238E27FC236}">
                  <a16:creationId xmlns:a16="http://schemas.microsoft.com/office/drawing/2014/main" id="{93C12413-5D2B-2BBC-B3DB-D49DEADB2DEB}"/>
                </a:ext>
              </a:extLst>
            </p:cNvPr>
            <p:cNvSpPr txBox="1"/>
            <p:nvPr/>
          </p:nvSpPr>
          <p:spPr>
            <a:xfrm>
              <a:off x="5489125" y="1320428"/>
              <a:ext cx="1474313" cy="6915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Build surrogate from parameters to model output </a:t>
              </a:r>
            </a:p>
          </p:txBody>
        </p:sp>
      </p:grpSp>
      <p:grpSp>
        <p:nvGrpSpPr>
          <p:cNvPr id="5" name="Group 4">
            <a:extLst>
              <a:ext uri="{FF2B5EF4-FFF2-40B4-BE49-F238E27FC236}">
                <a16:creationId xmlns:a16="http://schemas.microsoft.com/office/drawing/2014/main" id="{95B6A2FD-96A0-B4E0-9141-4C84A784BDDD}"/>
              </a:ext>
            </a:extLst>
          </p:cNvPr>
          <p:cNvGrpSpPr/>
          <p:nvPr/>
        </p:nvGrpSpPr>
        <p:grpSpPr>
          <a:xfrm>
            <a:off x="7668871" y="3503510"/>
            <a:ext cx="1828125" cy="972350"/>
            <a:chOff x="4236287" y="2461412"/>
            <a:chExt cx="1828125" cy="972350"/>
          </a:xfrm>
        </p:grpSpPr>
        <p:sp>
          <p:nvSpPr>
            <p:cNvPr id="6" name="Rounded Rectangle 5">
              <a:extLst>
                <a:ext uri="{FF2B5EF4-FFF2-40B4-BE49-F238E27FC236}">
                  <a16:creationId xmlns:a16="http://schemas.microsoft.com/office/drawing/2014/main" id="{48D0A3A0-40AB-6CB2-11DA-6A688D2BA528}"/>
                </a:ext>
              </a:extLst>
            </p:cNvPr>
            <p:cNvSpPr/>
            <p:nvPr/>
          </p:nvSpPr>
          <p:spPr>
            <a:xfrm>
              <a:off x="4236287" y="2461412"/>
              <a:ext cx="1828125" cy="972350"/>
            </a:xfrm>
            <a:prstGeom prst="round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7" name="Rounded Rectangle 4">
              <a:extLst>
                <a:ext uri="{FF2B5EF4-FFF2-40B4-BE49-F238E27FC236}">
                  <a16:creationId xmlns:a16="http://schemas.microsoft.com/office/drawing/2014/main" id="{ED1936E8-C62B-52C0-D69C-CE0C6B7F36E3}"/>
                </a:ext>
              </a:extLst>
            </p:cNvPr>
            <p:cNvSpPr txBox="1"/>
            <p:nvPr/>
          </p:nvSpPr>
          <p:spPr>
            <a:xfrm>
              <a:off x="4283753" y="2508878"/>
              <a:ext cx="1733193" cy="8774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Calibrate and optimize parameters using surrogate and climate observations</a:t>
              </a:r>
            </a:p>
          </p:txBody>
        </p:sp>
      </p:grpSp>
      <p:grpSp>
        <p:nvGrpSpPr>
          <p:cNvPr id="11" name="Group 10">
            <a:extLst>
              <a:ext uri="{FF2B5EF4-FFF2-40B4-BE49-F238E27FC236}">
                <a16:creationId xmlns:a16="http://schemas.microsoft.com/office/drawing/2014/main" id="{B0A741A0-3883-5320-BECB-FF78BB6989C3}"/>
              </a:ext>
            </a:extLst>
          </p:cNvPr>
          <p:cNvGrpSpPr/>
          <p:nvPr/>
        </p:nvGrpSpPr>
        <p:grpSpPr>
          <a:xfrm>
            <a:off x="9589124" y="3527277"/>
            <a:ext cx="1646822" cy="901117"/>
            <a:chOff x="3057550" y="1215636"/>
            <a:chExt cx="1646822" cy="901117"/>
          </a:xfrm>
        </p:grpSpPr>
        <p:sp>
          <p:nvSpPr>
            <p:cNvPr id="12" name="Rounded Rectangle 11">
              <a:extLst>
                <a:ext uri="{FF2B5EF4-FFF2-40B4-BE49-F238E27FC236}">
                  <a16:creationId xmlns:a16="http://schemas.microsoft.com/office/drawing/2014/main" id="{CDDD41F9-B28A-5213-D08E-C3D78359B436}"/>
                </a:ext>
              </a:extLst>
            </p:cNvPr>
            <p:cNvSpPr/>
            <p:nvPr/>
          </p:nvSpPr>
          <p:spPr>
            <a:xfrm>
              <a:off x="3057550" y="1215636"/>
              <a:ext cx="1646822" cy="901117"/>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3" name="Rounded Rectangle 4">
              <a:extLst>
                <a:ext uri="{FF2B5EF4-FFF2-40B4-BE49-F238E27FC236}">
                  <a16:creationId xmlns:a16="http://schemas.microsoft.com/office/drawing/2014/main" id="{EF1F313B-C13E-7EFC-B5B4-766231727409}"/>
                </a:ext>
              </a:extLst>
            </p:cNvPr>
            <p:cNvSpPr txBox="1"/>
            <p:nvPr/>
          </p:nvSpPr>
          <p:spPr>
            <a:xfrm>
              <a:off x="3101539" y="1259625"/>
              <a:ext cx="1558844" cy="8131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Validate parameters in E3SM</a:t>
              </a:r>
            </a:p>
          </p:txBody>
        </p:sp>
      </p:grpSp>
    </p:spTree>
    <p:extLst>
      <p:ext uri="{BB962C8B-B14F-4D97-AF65-F5344CB8AC3E}">
        <p14:creationId xmlns:p14="http://schemas.microsoft.com/office/powerpoint/2010/main" val="484690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7">
            <a:extLst>
              <a:ext uri="{FF2B5EF4-FFF2-40B4-BE49-F238E27FC236}">
                <a16:creationId xmlns:a16="http://schemas.microsoft.com/office/drawing/2014/main" id="{7C4CCFF7-A6B1-A341-B174-8CCBEE8BE353}"/>
              </a:ext>
            </a:extLst>
          </p:cNvPr>
          <p:cNvGraphicFramePr>
            <a:graphicFrameLocks/>
          </p:cNvGraphicFramePr>
          <p:nvPr>
            <p:extLst>
              <p:ext uri="{D42A27DB-BD31-4B8C-83A1-F6EECF244321}">
                <p14:modId xmlns:p14="http://schemas.microsoft.com/office/powerpoint/2010/main" val="4191418830"/>
              </p:ext>
            </p:extLst>
          </p:nvPr>
        </p:nvGraphicFramePr>
        <p:xfrm>
          <a:off x="1881439" y="2656388"/>
          <a:ext cx="8114212" cy="27700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67827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7">
            <a:extLst>
              <a:ext uri="{FF2B5EF4-FFF2-40B4-BE49-F238E27FC236}">
                <a16:creationId xmlns:a16="http://schemas.microsoft.com/office/drawing/2014/main" id="{D1435779-DEB4-1A7D-D198-C0B007F918A1}"/>
              </a:ext>
            </a:extLst>
          </p:cNvPr>
          <p:cNvGraphicFramePr>
            <a:graphicFrameLocks noGrp="1"/>
          </p:cNvGraphicFramePr>
          <p:nvPr>
            <p:extLst>
              <p:ext uri="{D42A27DB-BD31-4B8C-83A1-F6EECF244321}">
                <p14:modId xmlns:p14="http://schemas.microsoft.com/office/powerpoint/2010/main" val="2380830210"/>
              </p:ext>
            </p:extLst>
          </p:nvPr>
        </p:nvGraphicFramePr>
        <p:xfrm>
          <a:off x="367631" y="1724526"/>
          <a:ext cx="7680228" cy="4820919"/>
        </p:xfrm>
        <a:graphic>
          <a:graphicData uri="http://schemas.openxmlformats.org/drawingml/2006/table">
            <a:tbl>
              <a:tblPr firstRow="1">
                <a:tableStyleId>{5C22544A-7EE6-4342-B048-85BDC9FD1C3A}</a:tableStyleId>
              </a:tblPr>
              <a:tblGrid>
                <a:gridCol w="1280038">
                  <a:extLst>
                    <a:ext uri="{9D8B030D-6E8A-4147-A177-3AD203B41FA5}">
                      <a16:colId xmlns:a16="http://schemas.microsoft.com/office/drawing/2014/main" val="3640209938"/>
                    </a:ext>
                  </a:extLst>
                </a:gridCol>
                <a:gridCol w="1280038">
                  <a:extLst>
                    <a:ext uri="{9D8B030D-6E8A-4147-A177-3AD203B41FA5}">
                      <a16:colId xmlns:a16="http://schemas.microsoft.com/office/drawing/2014/main" val="1359347071"/>
                    </a:ext>
                  </a:extLst>
                </a:gridCol>
                <a:gridCol w="1280038">
                  <a:extLst>
                    <a:ext uri="{9D8B030D-6E8A-4147-A177-3AD203B41FA5}">
                      <a16:colId xmlns:a16="http://schemas.microsoft.com/office/drawing/2014/main" val="3881493714"/>
                    </a:ext>
                  </a:extLst>
                </a:gridCol>
                <a:gridCol w="1280038">
                  <a:extLst>
                    <a:ext uri="{9D8B030D-6E8A-4147-A177-3AD203B41FA5}">
                      <a16:colId xmlns:a16="http://schemas.microsoft.com/office/drawing/2014/main" val="4009960270"/>
                    </a:ext>
                  </a:extLst>
                </a:gridCol>
                <a:gridCol w="1280038">
                  <a:extLst>
                    <a:ext uri="{9D8B030D-6E8A-4147-A177-3AD203B41FA5}">
                      <a16:colId xmlns:a16="http://schemas.microsoft.com/office/drawing/2014/main" val="108479719"/>
                    </a:ext>
                  </a:extLst>
                </a:gridCol>
                <a:gridCol w="1280038">
                  <a:extLst>
                    <a:ext uri="{9D8B030D-6E8A-4147-A177-3AD203B41FA5}">
                      <a16:colId xmlns:a16="http://schemas.microsoft.com/office/drawing/2014/main" val="878261610"/>
                    </a:ext>
                  </a:extLst>
                </a:gridCol>
              </a:tblGrid>
              <a:tr h="370840">
                <a:tc>
                  <a:txBody>
                    <a:bodyPr/>
                    <a:lstStyle/>
                    <a:p>
                      <a:endParaRPr lang="en-US"/>
                    </a:p>
                  </a:txBody>
                  <a:tcPr/>
                </a:tc>
                <a:tc>
                  <a:txBody>
                    <a:bodyPr/>
                    <a:lstStyle/>
                    <a:p>
                      <a:r>
                        <a:rPr lang="en-US"/>
                        <a:t>DJF</a:t>
                      </a:r>
                    </a:p>
                  </a:txBody>
                  <a:tcPr/>
                </a:tc>
                <a:tc>
                  <a:txBody>
                    <a:bodyPr/>
                    <a:lstStyle/>
                    <a:p>
                      <a:r>
                        <a:rPr lang="en-US"/>
                        <a:t>MAM</a:t>
                      </a:r>
                    </a:p>
                  </a:txBody>
                  <a:tcPr/>
                </a:tc>
                <a:tc>
                  <a:txBody>
                    <a:bodyPr/>
                    <a:lstStyle/>
                    <a:p>
                      <a:r>
                        <a:rPr lang="en-US"/>
                        <a:t>JJA</a:t>
                      </a:r>
                    </a:p>
                  </a:txBody>
                  <a:tcPr/>
                </a:tc>
                <a:tc>
                  <a:txBody>
                    <a:bodyPr/>
                    <a:lstStyle/>
                    <a:p>
                      <a:r>
                        <a:rPr lang="en-US"/>
                        <a:t>SON</a:t>
                      </a:r>
                    </a:p>
                  </a:txBody>
                  <a:tcPr/>
                </a:tc>
                <a:tc>
                  <a:txBody>
                    <a:bodyPr/>
                    <a:lstStyle/>
                    <a:p>
                      <a:pPr lvl="0">
                        <a:buNone/>
                      </a:pPr>
                      <a:r>
                        <a:rPr lang="en-US"/>
                        <a:t>Average</a:t>
                      </a:r>
                    </a:p>
                  </a:txBody>
                  <a:tcPr/>
                </a:tc>
                <a:extLst>
                  <a:ext uri="{0D108BD9-81ED-4DB2-BD59-A6C34878D82A}">
                    <a16:rowId xmlns:a16="http://schemas.microsoft.com/office/drawing/2014/main" val="1073001700"/>
                  </a:ext>
                </a:extLst>
              </a:tr>
              <a:tr h="370840">
                <a:tc>
                  <a:txBody>
                    <a:bodyPr/>
                    <a:lstStyle/>
                    <a:p>
                      <a:r>
                        <a:rPr lang="en-US"/>
                        <a:t>LWCF</a:t>
                      </a:r>
                    </a:p>
                  </a:txBody>
                  <a:tcPr/>
                </a:tc>
                <a:tc>
                  <a:txBody>
                    <a:bodyPr/>
                    <a:lstStyle/>
                    <a:p>
                      <a:pPr lvl="0" algn="ctr"/>
                      <a:r>
                        <a:rPr lang="en-US">
                          <a:ln>
                            <a:noFill/>
                          </a:ln>
                        </a:rPr>
                        <a:t> 4.5</a:t>
                      </a:r>
                    </a:p>
                  </a:txBody>
                  <a:tcPr>
                    <a:solidFill>
                      <a:schemeClr val="accent5">
                        <a:lumMod val="20000"/>
                        <a:lumOff val="80000"/>
                      </a:schemeClr>
                    </a:solidFill>
                  </a:tcPr>
                </a:tc>
                <a:tc>
                  <a:txBody>
                    <a:bodyPr/>
                    <a:lstStyle/>
                    <a:p>
                      <a:pPr lvl="0" algn="ctr"/>
                      <a:r>
                        <a:rPr lang="en-US">
                          <a:ln>
                            <a:noFill/>
                          </a:ln>
                        </a:rPr>
                        <a:t>-2.4</a:t>
                      </a:r>
                    </a:p>
                  </a:txBody>
                  <a:tcPr/>
                </a:tc>
                <a:tc>
                  <a:txBody>
                    <a:bodyPr/>
                    <a:lstStyle/>
                    <a:p>
                      <a:pPr lvl="0" algn="ctr"/>
                      <a:r>
                        <a:rPr lang="en-US">
                          <a:ln>
                            <a:noFill/>
                          </a:ln>
                        </a:rPr>
                        <a:t>-1.9</a:t>
                      </a:r>
                    </a:p>
                  </a:txBody>
                  <a:tcPr/>
                </a:tc>
                <a:tc>
                  <a:txBody>
                    <a:bodyPr/>
                    <a:lstStyle/>
                    <a:p>
                      <a:pPr lvl="0" algn="ctr"/>
                      <a:r>
                        <a:rPr lang="en-US">
                          <a:ln>
                            <a:noFill/>
                          </a:ln>
                        </a:rPr>
                        <a:t>2.9</a:t>
                      </a:r>
                    </a:p>
                  </a:txBody>
                  <a:tcPr>
                    <a:solidFill>
                      <a:schemeClr val="accent5">
                        <a:lumMod val="20000"/>
                        <a:lumOff val="80000"/>
                      </a:schemeClr>
                    </a:solidFill>
                  </a:tcPr>
                </a:tc>
                <a:tc>
                  <a:txBody>
                    <a:bodyPr/>
                    <a:lstStyle/>
                    <a:p>
                      <a:pPr lvl="0" algn="ctr">
                        <a:buNone/>
                      </a:pPr>
                      <a:r>
                        <a:rPr lang="en-US">
                          <a:ln>
                            <a:noFill/>
                          </a:ln>
                        </a:rPr>
                        <a:t>0.8</a:t>
                      </a:r>
                    </a:p>
                  </a:txBody>
                  <a:tcPr>
                    <a:solidFill>
                      <a:schemeClr val="accent5">
                        <a:lumMod val="20000"/>
                        <a:lumOff val="80000"/>
                      </a:schemeClr>
                    </a:solidFill>
                  </a:tcPr>
                </a:tc>
                <a:extLst>
                  <a:ext uri="{0D108BD9-81ED-4DB2-BD59-A6C34878D82A}">
                    <a16:rowId xmlns:a16="http://schemas.microsoft.com/office/drawing/2014/main" val="2064281795"/>
                  </a:ext>
                </a:extLst>
              </a:tr>
              <a:tr h="370840">
                <a:tc>
                  <a:txBody>
                    <a:bodyPr/>
                    <a:lstStyle/>
                    <a:p>
                      <a:r>
                        <a:rPr lang="en-US"/>
                        <a:t>PRECT</a:t>
                      </a:r>
                    </a:p>
                  </a:txBody>
                  <a:tcPr/>
                </a:tc>
                <a:tc>
                  <a:txBody>
                    <a:bodyPr/>
                    <a:lstStyle/>
                    <a:p>
                      <a:pPr lvl="0" algn="ctr"/>
                      <a:r>
                        <a:rPr lang="en-US">
                          <a:ln>
                            <a:noFill/>
                          </a:ln>
                        </a:rPr>
                        <a:t> 1.8</a:t>
                      </a:r>
                    </a:p>
                  </a:txBody>
                  <a:tcPr>
                    <a:solidFill>
                      <a:schemeClr val="accent5">
                        <a:lumMod val="20000"/>
                        <a:lumOff val="80000"/>
                      </a:schemeClr>
                    </a:solidFill>
                  </a:tcPr>
                </a:tc>
                <a:tc>
                  <a:txBody>
                    <a:bodyPr/>
                    <a:lstStyle/>
                    <a:p>
                      <a:pPr lvl="0" algn="ctr"/>
                      <a:r>
                        <a:rPr lang="en-US">
                          <a:ln>
                            <a:noFill/>
                          </a:ln>
                        </a:rPr>
                        <a:t>-2.8</a:t>
                      </a:r>
                    </a:p>
                  </a:txBody>
                  <a:tcPr/>
                </a:tc>
                <a:tc>
                  <a:txBody>
                    <a:bodyPr/>
                    <a:lstStyle/>
                    <a:p>
                      <a:pPr lvl="0" algn="ctr"/>
                      <a:r>
                        <a:rPr lang="en-US">
                          <a:ln>
                            <a:noFill/>
                          </a:ln>
                        </a:rPr>
                        <a:t>-4.5</a:t>
                      </a:r>
                    </a:p>
                  </a:txBody>
                  <a:tcPr/>
                </a:tc>
                <a:tc>
                  <a:txBody>
                    <a:bodyPr/>
                    <a:lstStyle/>
                    <a:p>
                      <a:pPr lvl="0" algn="ctr"/>
                      <a:r>
                        <a:rPr lang="en-US">
                          <a:ln>
                            <a:noFill/>
                          </a:ln>
                        </a:rPr>
                        <a:t> 3.9</a:t>
                      </a:r>
                    </a:p>
                  </a:txBody>
                  <a:tcPr>
                    <a:solidFill>
                      <a:schemeClr val="accent5">
                        <a:lumMod val="20000"/>
                        <a:lumOff val="80000"/>
                      </a:schemeClr>
                    </a:solidFill>
                  </a:tcPr>
                </a:tc>
                <a:tc>
                  <a:txBody>
                    <a:bodyPr/>
                    <a:lstStyle/>
                    <a:p>
                      <a:pPr lvl="0" algn="ctr">
                        <a:buNone/>
                      </a:pPr>
                      <a:r>
                        <a:rPr lang="en-US">
                          <a:ln>
                            <a:noFill/>
                          </a:ln>
                        </a:rPr>
                        <a:t>-0.4</a:t>
                      </a:r>
                    </a:p>
                  </a:txBody>
                  <a:tcPr>
                    <a:solidFill>
                      <a:schemeClr val="accent1">
                        <a:lumMod val="40000"/>
                        <a:lumOff val="60000"/>
                      </a:schemeClr>
                    </a:solidFill>
                  </a:tcPr>
                </a:tc>
                <a:extLst>
                  <a:ext uri="{0D108BD9-81ED-4DB2-BD59-A6C34878D82A}">
                    <a16:rowId xmlns:a16="http://schemas.microsoft.com/office/drawing/2014/main" val="4086601569"/>
                  </a:ext>
                </a:extLst>
              </a:tr>
              <a:tr h="370840">
                <a:tc>
                  <a:txBody>
                    <a:bodyPr/>
                    <a:lstStyle/>
                    <a:p>
                      <a:r>
                        <a:rPr lang="en-US"/>
                        <a:t>PSL</a:t>
                      </a:r>
                    </a:p>
                  </a:txBody>
                  <a:tcPr/>
                </a:tc>
                <a:tc>
                  <a:txBody>
                    <a:bodyPr/>
                    <a:lstStyle/>
                    <a:p>
                      <a:pPr lvl="0" algn="ctr"/>
                      <a:r>
                        <a:rPr lang="en-US">
                          <a:ln>
                            <a:noFill/>
                          </a:ln>
                        </a:rPr>
                        <a:t>-9.1</a:t>
                      </a:r>
                    </a:p>
                  </a:txBody>
                  <a:tcPr/>
                </a:tc>
                <a:tc>
                  <a:txBody>
                    <a:bodyPr/>
                    <a:lstStyle/>
                    <a:p>
                      <a:pPr lvl="0" algn="ctr"/>
                      <a:r>
                        <a:rPr lang="en-US">
                          <a:ln>
                            <a:noFill/>
                          </a:ln>
                        </a:rPr>
                        <a:t>-7.1</a:t>
                      </a:r>
                    </a:p>
                  </a:txBody>
                  <a:tcPr/>
                </a:tc>
                <a:tc>
                  <a:txBody>
                    <a:bodyPr/>
                    <a:lstStyle/>
                    <a:p>
                      <a:pPr lvl="0" algn="ctr"/>
                      <a:r>
                        <a:rPr lang="en-US">
                          <a:ln>
                            <a:noFill/>
                          </a:ln>
                        </a:rPr>
                        <a:t>-1.3</a:t>
                      </a:r>
                    </a:p>
                  </a:txBody>
                  <a:tcPr/>
                </a:tc>
                <a:tc>
                  <a:txBody>
                    <a:bodyPr/>
                    <a:lstStyle/>
                    <a:p>
                      <a:pPr lvl="0" algn="ctr"/>
                      <a:r>
                        <a:rPr lang="en-US">
                          <a:ln>
                            <a:noFill/>
                          </a:ln>
                        </a:rPr>
                        <a:t>-8.5</a:t>
                      </a:r>
                    </a:p>
                  </a:txBody>
                  <a:tcPr/>
                </a:tc>
                <a:tc>
                  <a:txBody>
                    <a:bodyPr/>
                    <a:lstStyle/>
                    <a:p>
                      <a:pPr lvl="0" algn="ctr">
                        <a:buNone/>
                      </a:pPr>
                      <a:r>
                        <a:rPr lang="en-US">
                          <a:ln>
                            <a:noFill/>
                          </a:ln>
                        </a:rPr>
                        <a:t>-6.5</a:t>
                      </a:r>
                    </a:p>
                  </a:txBody>
                  <a:tcPr>
                    <a:solidFill>
                      <a:schemeClr val="accent1">
                        <a:lumMod val="40000"/>
                        <a:lumOff val="60000"/>
                      </a:schemeClr>
                    </a:solidFill>
                  </a:tcPr>
                </a:tc>
                <a:extLst>
                  <a:ext uri="{0D108BD9-81ED-4DB2-BD59-A6C34878D82A}">
                    <a16:rowId xmlns:a16="http://schemas.microsoft.com/office/drawing/2014/main" val="3293465935"/>
                  </a:ext>
                </a:extLst>
              </a:tr>
              <a:tr h="370840">
                <a:tc>
                  <a:txBody>
                    <a:bodyPr/>
                    <a:lstStyle/>
                    <a:p>
                      <a:r>
                        <a:rPr lang="en-US"/>
                        <a:t>RELHUM</a:t>
                      </a:r>
                    </a:p>
                  </a:txBody>
                  <a:tcPr/>
                </a:tc>
                <a:tc>
                  <a:txBody>
                    <a:bodyPr/>
                    <a:lstStyle/>
                    <a:p>
                      <a:pPr lvl="0" algn="ctr"/>
                      <a:r>
                        <a:rPr lang="en-US">
                          <a:ln>
                            <a:noFill/>
                          </a:ln>
                        </a:rPr>
                        <a:t>-0.0</a:t>
                      </a:r>
                    </a:p>
                  </a:txBody>
                  <a:tcPr/>
                </a:tc>
                <a:tc>
                  <a:txBody>
                    <a:bodyPr/>
                    <a:lstStyle/>
                    <a:p>
                      <a:pPr lvl="0" algn="ctr"/>
                      <a:r>
                        <a:rPr lang="en-US">
                          <a:ln>
                            <a:noFill/>
                          </a:ln>
                        </a:rPr>
                        <a:t>-0.3</a:t>
                      </a:r>
                    </a:p>
                  </a:txBody>
                  <a:tcPr/>
                </a:tc>
                <a:tc>
                  <a:txBody>
                    <a:bodyPr/>
                    <a:lstStyle/>
                    <a:p>
                      <a:pPr lvl="0" algn="ctr"/>
                      <a:r>
                        <a:rPr lang="en-US">
                          <a:ln>
                            <a:noFill/>
                          </a:ln>
                        </a:rPr>
                        <a:t>1.4</a:t>
                      </a:r>
                    </a:p>
                  </a:txBody>
                  <a:tcPr>
                    <a:solidFill>
                      <a:schemeClr val="accent5">
                        <a:lumMod val="20000"/>
                        <a:lumOff val="80000"/>
                      </a:schemeClr>
                    </a:solidFill>
                  </a:tcPr>
                </a:tc>
                <a:tc>
                  <a:txBody>
                    <a:bodyPr/>
                    <a:lstStyle/>
                    <a:p>
                      <a:pPr lvl="0" algn="ctr"/>
                      <a:r>
                        <a:rPr lang="en-US">
                          <a:ln>
                            <a:noFill/>
                          </a:ln>
                        </a:rPr>
                        <a:t>-0.5</a:t>
                      </a:r>
                    </a:p>
                  </a:txBody>
                  <a:tcPr/>
                </a:tc>
                <a:tc>
                  <a:txBody>
                    <a:bodyPr/>
                    <a:lstStyle/>
                    <a:p>
                      <a:pPr lvl="0" algn="ctr">
                        <a:buNone/>
                      </a:pPr>
                      <a:r>
                        <a:rPr lang="en-US">
                          <a:ln>
                            <a:noFill/>
                          </a:ln>
                        </a:rPr>
                        <a:t>0.1</a:t>
                      </a:r>
                    </a:p>
                  </a:txBody>
                  <a:tcPr>
                    <a:solidFill>
                      <a:schemeClr val="accent5">
                        <a:lumMod val="20000"/>
                        <a:lumOff val="80000"/>
                      </a:schemeClr>
                    </a:solidFill>
                  </a:tcPr>
                </a:tc>
                <a:extLst>
                  <a:ext uri="{0D108BD9-81ED-4DB2-BD59-A6C34878D82A}">
                    <a16:rowId xmlns:a16="http://schemas.microsoft.com/office/drawing/2014/main" val="2262961871"/>
                  </a:ext>
                </a:extLst>
              </a:tr>
              <a:tr h="370840">
                <a:tc>
                  <a:txBody>
                    <a:bodyPr/>
                    <a:lstStyle/>
                    <a:p>
                      <a:r>
                        <a:rPr lang="en-US"/>
                        <a:t>SWCF</a:t>
                      </a:r>
                    </a:p>
                  </a:txBody>
                  <a:tcPr/>
                </a:tc>
                <a:tc>
                  <a:txBody>
                    <a:bodyPr/>
                    <a:lstStyle/>
                    <a:p>
                      <a:pPr lvl="0" algn="ctr"/>
                      <a:r>
                        <a:rPr lang="en-US">
                          <a:ln>
                            <a:noFill/>
                          </a:ln>
                        </a:rPr>
                        <a:t> 2.7</a:t>
                      </a:r>
                    </a:p>
                  </a:txBody>
                  <a:tcPr>
                    <a:solidFill>
                      <a:schemeClr val="accent5">
                        <a:lumMod val="20000"/>
                        <a:lumOff val="80000"/>
                      </a:schemeClr>
                    </a:solidFill>
                  </a:tcPr>
                </a:tc>
                <a:tc>
                  <a:txBody>
                    <a:bodyPr/>
                    <a:lstStyle/>
                    <a:p>
                      <a:pPr lvl="0" algn="ctr"/>
                      <a:r>
                        <a:rPr lang="en-US">
                          <a:ln>
                            <a:noFill/>
                          </a:ln>
                        </a:rPr>
                        <a:t> 0.1</a:t>
                      </a:r>
                    </a:p>
                  </a:txBody>
                  <a:tcPr>
                    <a:solidFill>
                      <a:schemeClr val="accent5">
                        <a:lumMod val="20000"/>
                        <a:lumOff val="80000"/>
                      </a:schemeClr>
                    </a:solidFill>
                  </a:tcPr>
                </a:tc>
                <a:tc>
                  <a:txBody>
                    <a:bodyPr/>
                    <a:lstStyle/>
                    <a:p>
                      <a:pPr lvl="0" algn="ctr"/>
                      <a:r>
                        <a:rPr lang="en-US">
                          <a:ln>
                            <a:noFill/>
                          </a:ln>
                        </a:rPr>
                        <a:t>-3.5</a:t>
                      </a:r>
                    </a:p>
                  </a:txBody>
                  <a:tcPr/>
                </a:tc>
                <a:tc>
                  <a:txBody>
                    <a:bodyPr/>
                    <a:lstStyle/>
                    <a:p>
                      <a:pPr lvl="0" algn="ctr"/>
                      <a:r>
                        <a:rPr lang="en-US">
                          <a:ln>
                            <a:noFill/>
                          </a:ln>
                        </a:rPr>
                        <a:t>-1.3</a:t>
                      </a:r>
                    </a:p>
                  </a:txBody>
                  <a:tcPr/>
                </a:tc>
                <a:tc>
                  <a:txBody>
                    <a:bodyPr/>
                    <a:lstStyle/>
                    <a:p>
                      <a:pPr lvl="0" algn="ctr">
                        <a:buNone/>
                      </a:pPr>
                      <a:r>
                        <a:rPr lang="en-US">
                          <a:ln>
                            <a:noFill/>
                          </a:ln>
                        </a:rPr>
                        <a:t>-0.5</a:t>
                      </a:r>
                    </a:p>
                  </a:txBody>
                  <a:tcPr>
                    <a:solidFill>
                      <a:schemeClr val="accent1">
                        <a:lumMod val="40000"/>
                        <a:lumOff val="60000"/>
                      </a:schemeClr>
                    </a:solidFill>
                  </a:tcPr>
                </a:tc>
                <a:extLst>
                  <a:ext uri="{0D108BD9-81ED-4DB2-BD59-A6C34878D82A}">
                    <a16:rowId xmlns:a16="http://schemas.microsoft.com/office/drawing/2014/main" val="637709539"/>
                  </a:ext>
                </a:extLst>
              </a:tr>
              <a:tr h="370840">
                <a:tc>
                  <a:txBody>
                    <a:bodyPr/>
                    <a:lstStyle/>
                    <a:p>
                      <a:r>
                        <a:rPr lang="en-US"/>
                        <a:t>T</a:t>
                      </a:r>
                    </a:p>
                  </a:txBody>
                  <a:tcPr/>
                </a:tc>
                <a:tc>
                  <a:txBody>
                    <a:bodyPr/>
                    <a:lstStyle/>
                    <a:p>
                      <a:pPr lvl="0" algn="ctr"/>
                      <a:r>
                        <a:rPr lang="en-US">
                          <a:ln>
                            <a:noFill/>
                          </a:ln>
                        </a:rPr>
                        <a:t>-1.6</a:t>
                      </a:r>
                    </a:p>
                  </a:txBody>
                  <a:tcPr/>
                </a:tc>
                <a:tc>
                  <a:txBody>
                    <a:bodyPr/>
                    <a:lstStyle/>
                    <a:p>
                      <a:pPr lvl="0" algn="ctr"/>
                      <a:r>
                        <a:rPr lang="en-US">
                          <a:ln>
                            <a:noFill/>
                          </a:ln>
                        </a:rPr>
                        <a:t>-2.8</a:t>
                      </a:r>
                    </a:p>
                  </a:txBody>
                  <a:tcPr/>
                </a:tc>
                <a:tc>
                  <a:txBody>
                    <a:bodyPr/>
                    <a:lstStyle/>
                    <a:p>
                      <a:pPr lvl="0" algn="ctr"/>
                      <a:r>
                        <a:rPr lang="en-US">
                          <a:ln>
                            <a:noFill/>
                          </a:ln>
                        </a:rPr>
                        <a:t> 2.4</a:t>
                      </a:r>
                    </a:p>
                  </a:txBody>
                  <a:tcPr>
                    <a:solidFill>
                      <a:schemeClr val="accent5">
                        <a:lumMod val="20000"/>
                        <a:lumOff val="80000"/>
                      </a:schemeClr>
                    </a:solidFill>
                  </a:tcPr>
                </a:tc>
                <a:tc>
                  <a:txBody>
                    <a:bodyPr/>
                    <a:lstStyle/>
                    <a:p>
                      <a:pPr lvl="0" algn="ctr"/>
                      <a:r>
                        <a:rPr lang="en-US">
                          <a:ln>
                            <a:noFill/>
                          </a:ln>
                        </a:rPr>
                        <a:t>-5.4</a:t>
                      </a:r>
                    </a:p>
                  </a:txBody>
                  <a:tcPr/>
                </a:tc>
                <a:tc>
                  <a:txBody>
                    <a:bodyPr/>
                    <a:lstStyle/>
                    <a:p>
                      <a:pPr lvl="0" algn="ctr">
                        <a:buNone/>
                      </a:pPr>
                      <a:r>
                        <a:rPr lang="en-US">
                          <a:ln>
                            <a:noFill/>
                          </a:ln>
                        </a:rPr>
                        <a:t>-1.9</a:t>
                      </a:r>
                    </a:p>
                  </a:txBody>
                  <a:tcPr>
                    <a:solidFill>
                      <a:schemeClr val="accent1">
                        <a:lumMod val="40000"/>
                        <a:lumOff val="60000"/>
                      </a:schemeClr>
                    </a:solidFill>
                  </a:tcPr>
                </a:tc>
                <a:extLst>
                  <a:ext uri="{0D108BD9-81ED-4DB2-BD59-A6C34878D82A}">
                    <a16:rowId xmlns:a16="http://schemas.microsoft.com/office/drawing/2014/main" val="2504175849"/>
                  </a:ext>
                </a:extLst>
              </a:tr>
              <a:tr h="370840">
                <a:tc>
                  <a:txBody>
                    <a:bodyPr/>
                    <a:lstStyle/>
                    <a:p>
                      <a:r>
                        <a:rPr lang="en-US"/>
                        <a:t>TREFHT</a:t>
                      </a:r>
                    </a:p>
                  </a:txBody>
                  <a:tcPr/>
                </a:tc>
                <a:tc>
                  <a:txBody>
                    <a:bodyPr/>
                    <a:lstStyle/>
                    <a:p>
                      <a:pPr lvl="0" algn="ctr"/>
                      <a:r>
                        <a:rPr lang="en-US">
                          <a:ln>
                            <a:noFill/>
                          </a:ln>
                        </a:rPr>
                        <a:t>-8.1</a:t>
                      </a:r>
                    </a:p>
                  </a:txBody>
                  <a:tcPr/>
                </a:tc>
                <a:tc>
                  <a:txBody>
                    <a:bodyPr/>
                    <a:lstStyle/>
                    <a:p>
                      <a:pPr lvl="0" algn="ctr"/>
                      <a:r>
                        <a:rPr lang="en-US">
                          <a:ln>
                            <a:noFill/>
                          </a:ln>
                        </a:rPr>
                        <a:t>-13.8</a:t>
                      </a:r>
                    </a:p>
                  </a:txBody>
                  <a:tcPr/>
                </a:tc>
                <a:tc>
                  <a:txBody>
                    <a:bodyPr/>
                    <a:lstStyle/>
                    <a:p>
                      <a:pPr lvl="0" algn="ctr"/>
                      <a:r>
                        <a:rPr lang="en-US">
                          <a:ln>
                            <a:noFill/>
                          </a:ln>
                        </a:rPr>
                        <a:t>-4.4</a:t>
                      </a:r>
                    </a:p>
                  </a:txBody>
                  <a:tcPr/>
                </a:tc>
                <a:tc>
                  <a:txBody>
                    <a:bodyPr/>
                    <a:lstStyle/>
                    <a:p>
                      <a:pPr lvl="0" algn="ctr"/>
                      <a:r>
                        <a:rPr lang="en-US">
                          <a:ln>
                            <a:noFill/>
                          </a:ln>
                        </a:rPr>
                        <a:t>-6.0</a:t>
                      </a:r>
                    </a:p>
                  </a:txBody>
                  <a:tcPr/>
                </a:tc>
                <a:tc>
                  <a:txBody>
                    <a:bodyPr/>
                    <a:lstStyle/>
                    <a:p>
                      <a:pPr lvl="0" algn="ctr">
                        <a:buNone/>
                      </a:pPr>
                      <a:r>
                        <a:rPr lang="en-US">
                          <a:ln>
                            <a:noFill/>
                          </a:ln>
                        </a:rPr>
                        <a:t>-8.1</a:t>
                      </a:r>
                    </a:p>
                  </a:txBody>
                  <a:tcPr>
                    <a:solidFill>
                      <a:schemeClr val="accent1">
                        <a:lumMod val="40000"/>
                        <a:lumOff val="60000"/>
                      </a:schemeClr>
                    </a:solidFill>
                  </a:tcPr>
                </a:tc>
                <a:extLst>
                  <a:ext uri="{0D108BD9-81ED-4DB2-BD59-A6C34878D82A}">
                    <a16:rowId xmlns:a16="http://schemas.microsoft.com/office/drawing/2014/main" val="4029482565"/>
                  </a:ext>
                </a:extLst>
              </a:tr>
              <a:tr h="370840">
                <a:tc>
                  <a:txBody>
                    <a:bodyPr/>
                    <a:lstStyle/>
                    <a:p>
                      <a:r>
                        <a:rPr lang="en-US"/>
                        <a:t>U</a:t>
                      </a:r>
                    </a:p>
                  </a:txBody>
                  <a:tcPr/>
                </a:tc>
                <a:tc>
                  <a:txBody>
                    <a:bodyPr/>
                    <a:lstStyle/>
                    <a:p>
                      <a:pPr lvl="0" algn="ctr"/>
                      <a:r>
                        <a:rPr lang="en-US">
                          <a:ln>
                            <a:noFill/>
                          </a:ln>
                        </a:rPr>
                        <a:t>-7.9</a:t>
                      </a:r>
                    </a:p>
                  </a:txBody>
                  <a:tcPr/>
                </a:tc>
                <a:tc>
                  <a:txBody>
                    <a:bodyPr/>
                    <a:lstStyle/>
                    <a:p>
                      <a:pPr lvl="0" algn="ctr"/>
                      <a:r>
                        <a:rPr lang="en-US">
                          <a:ln>
                            <a:noFill/>
                          </a:ln>
                        </a:rPr>
                        <a:t>-6.2</a:t>
                      </a:r>
                    </a:p>
                  </a:txBody>
                  <a:tcPr/>
                </a:tc>
                <a:tc>
                  <a:txBody>
                    <a:bodyPr/>
                    <a:lstStyle/>
                    <a:p>
                      <a:pPr lvl="0" algn="ctr"/>
                      <a:r>
                        <a:rPr lang="en-US">
                          <a:ln>
                            <a:noFill/>
                          </a:ln>
                        </a:rPr>
                        <a:t>-0.4</a:t>
                      </a:r>
                    </a:p>
                  </a:txBody>
                  <a:tcPr/>
                </a:tc>
                <a:tc>
                  <a:txBody>
                    <a:bodyPr/>
                    <a:lstStyle/>
                    <a:p>
                      <a:pPr lvl="0" algn="ctr"/>
                      <a:r>
                        <a:rPr lang="en-US">
                          <a:ln>
                            <a:noFill/>
                          </a:ln>
                        </a:rPr>
                        <a:t>-1.1</a:t>
                      </a:r>
                    </a:p>
                  </a:txBody>
                  <a:tcPr/>
                </a:tc>
                <a:tc>
                  <a:txBody>
                    <a:bodyPr/>
                    <a:lstStyle/>
                    <a:p>
                      <a:pPr lvl="0" algn="ctr">
                        <a:buNone/>
                      </a:pPr>
                      <a:r>
                        <a:rPr lang="en-US">
                          <a:ln>
                            <a:noFill/>
                          </a:ln>
                        </a:rPr>
                        <a:t>-3.9</a:t>
                      </a:r>
                    </a:p>
                  </a:txBody>
                  <a:tcPr>
                    <a:solidFill>
                      <a:schemeClr val="accent1">
                        <a:lumMod val="40000"/>
                        <a:lumOff val="60000"/>
                      </a:schemeClr>
                    </a:solidFill>
                  </a:tcPr>
                </a:tc>
                <a:extLst>
                  <a:ext uri="{0D108BD9-81ED-4DB2-BD59-A6C34878D82A}">
                    <a16:rowId xmlns:a16="http://schemas.microsoft.com/office/drawing/2014/main" val="3890331201"/>
                  </a:ext>
                </a:extLst>
              </a:tr>
              <a:tr h="370840">
                <a:tc>
                  <a:txBody>
                    <a:bodyPr/>
                    <a:lstStyle/>
                    <a:p>
                      <a:r>
                        <a:rPr lang="en-US"/>
                        <a:t>U200</a:t>
                      </a:r>
                    </a:p>
                  </a:txBody>
                  <a:tcPr/>
                </a:tc>
                <a:tc>
                  <a:txBody>
                    <a:bodyPr/>
                    <a:lstStyle/>
                    <a:p>
                      <a:pPr lvl="0" algn="ctr"/>
                      <a:r>
                        <a:rPr lang="en-US">
                          <a:ln>
                            <a:noFill/>
                          </a:ln>
                        </a:rPr>
                        <a:t> 4.6</a:t>
                      </a:r>
                    </a:p>
                  </a:txBody>
                  <a:tcPr>
                    <a:solidFill>
                      <a:schemeClr val="accent5">
                        <a:lumMod val="20000"/>
                        <a:lumOff val="80000"/>
                      </a:schemeClr>
                    </a:solidFill>
                  </a:tcPr>
                </a:tc>
                <a:tc>
                  <a:txBody>
                    <a:bodyPr/>
                    <a:lstStyle/>
                    <a:p>
                      <a:pPr lvl="0" algn="ctr"/>
                      <a:r>
                        <a:rPr lang="en-US">
                          <a:ln>
                            <a:noFill/>
                          </a:ln>
                        </a:rPr>
                        <a:t>-10.7</a:t>
                      </a:r>
                    </a:p>
                  </a:txBody>
                  <a:tcPr/>
                </a:tc>
                <a:tc>
                  <a:txBody>
                    <a:bodyPr/>
                    <a:lstStyle/>
                    <a:p>
                      <a:pPr lvl="0" algn="ctr"/>
                      <a:r>
                        <a:rPr lang="en-US">
                          <a:ln>
                            <a:noFill/>
                          </a:ln>
                        </a:rPr>
                        <a:t>-17.6</a:t>
                      </a:r>
                    </a:p>
                  </a:txBody>
                  <a:tcPr/>
                </a:tc>
                <a:tc>
                  <a:txBody>
                    <a:bodyPr/>
                    <a:lstStyle/>
                    <a:p>
                      <a:pPr lvl="0" algn="ctr"/>
                      <a:r>
                        <a:rPr lang="en-US">
                          <a:ln>
                            <a:noFill/>
                          </a:ln>
                        </a:rPr>
                        <a:t>-4.0</a:t>
                      </a:r>
                    </a:p>
                  </a:txBody>
                  <a:tcPr/>
                </a:tc>
                <a:tc>
                  <a:txBody>
                    <a:bodyPr/>
                    <a:lstStyle/>
                    <a:p>
                      <a:pPr lvl="0" algn="ctr">
                        <a:buNone/>
                      </a:pPr>
                      <a:r>
                        <a:rPr lang="en-US">
                          <a:ln>
                            <a:noFill/>
                          </a:ln>
                        </a:rPr>
                        <a:t>-6.9</a:t>
                      </a:r>
                    </a:p>
                  </a:txBody>
                  <a:tcPr>
                    <a:solidFill>
                      <a:schemeClr val="accent1">
                        <a:lumMod val="40000"/>
                        <a:lumOff val="60000"/>
                      </a:schemeClr>
                    </a:solidFill>
                  </a:tcPr>
                </a:tc>
                <a:extLst>
                  <a:ext uri="{0D108BD9-81ED-4DB2-BD59-A6C34878D82A}">
                    <a16:rowId xmlns:a16="http://schemas.microsoft.com/office/drawing/2014/main" val="4042252873"/>
                  </a:ext>
                </a:extLst>
              </a:tr>
              <a:tr h="370840">
                <a:tc>
                  <a:txBody>
                    <a:bodyPr/>
                    <a:lstStyle/>
                    <a:p>
                      <a:r>
                        <a:rPr lang="en-US"/>
                        <a:t>U850</a:t>
                      </a:r>
                    </a:p>
                  </a:txBody>
                  <a:tcPr/>
                </a:tc>
                <a:tc>
                  <a:txBody>
                    <a:bodyPr/>
                    <a:lstStyle/>
                    <a:p>
                      <a:pPr lvl="0" algn="ctr"/>
                      <a:r>
                        <a:rPr lang="en-US">
                          <a:ln>
                            <a:noFill/>
                          </a:ln>
                        </a:rPr>
                        <a:t> 1.2</a:t>
                      </a:r>
                    </a:p>
                  </a:txBody>
                  <a:tcPr>
                    <a:solidFill>
                      <a:schemeClr val="accent5">
                        <a:lumMod val="20000"/>
                        <a:lumOff val="80000"/>
                      </a:schemeClr>
                    </a:solidFill>
                  </a:tcPr>
                </a:tc>
                <a:tc>
                  <a:txBody>
                    <a:bodyPr/>
                    <a:lstStyle/>
                    <a:p>
                      <a:pPr lvl="0" algn="ctr"/>
                      <a:r>
                        <a:rPr lang="en-US">
                          <a:ln>
                            <a:noFill/>
                          </a:ln>
                        </a:rPr>
                        <a:t>-12.6</a:t>
                      </a:r>
                    </a:p>
                  </a:txBody>
                  <a:tcPr/>
                </a:tc>
                <a:tc>
                  <a:txBody>
                    <a:bodyPr/>
                    <a:lstStyle/>
                    <a:p>
                      <a:pPr lvl="0" algn="ctr"/>
                      <a:r>
                        <a:rPr lang="en-US">
                          <a:ln>
                            <a:noFill/>
                          </a:ln>
                        </a:rPr>
                        <a:t>-14.8</a:t>
                      </a:r>
                    </a:p>
                  </a:txBody>
                  <a:tcPr/>
                </a:tc>
                <a:tc>
                  <a:txBody>
                    <a:bodyPr/>
                    <a:lstStyle/>
                    <a:p>
                      <a:pPr lvl="0" algn="ctr"/>
                      <a:r>
                        <a:rPr lang="en-US">
                          <a:ln>
                            <a:noFill/>
                          </a:ln>
                        </a:rPr>
                        <a:t>-3.7</a:t>
                      </a:r>
                    </a:p>
                  </a:txBody>
                  <a:tcPr/>
                </a:tc>
                <a:tc>
                  <a:txBody>
                    <a:bodyPr/>
                    <a:lstStyle/>
                    <a:p>
                      <a:pPr lvl="0" algn="ctr">
                        <a:buNone/>
                      </a:pPr>
                      <a:r>
                        <a:rPr lang="en-US">
                          <a:ln>
                            <a:noFill/>
                          </a:ln>
                        </a:rPr>
                        <a:t>-7.5</a:t>
                      </a:r>
                    </a:p>
                  </a:txBody>
                  <a:tcPr>
                    <a:solidFill>
                      <a:schemeClr val="accent1">
                        <a:lumMod val="40000"/>
                        <a:lumOff val="60000"/>
                      </a:schemeClr>
                    </a:solidFill>
                  </a:tcPr>
                </a:tc>
                <a:extLst>
                  <a:ext uri="{0D108BD9-81ED-4DB2-BD59-A6C34878D82A}">
                    <a16:rowId xmlns:a16="http://schemas.microsoft.com/office/drawing/2014/main" val="3586386792"/>
                  </a:ext>
                </a:extLst>
              </a:tr>
              <a:tr h="370840">
                <a:tc>
                  <a:txBody>
                    <a:bodyPr/>
                    <a:lstStyle/>
                    <a:p>
                      <a:r>
                        <a:rPr lang="en-US"/>
                        <a:t>Z500</a:t>
                      </a:r>
                    </a:p>
                  </a:txBody>
                  <a:tcPr/>
                </a:tc>
                <a:tc>
                  <a:txBody>
                    <a:bodyPr/>
                    <a:lstStyle/>
                    <a:p>
                      <a:pPr lvl="0" algn="ctr"/>
                      <a:r>
                        <a:rPr lang="en-US">
                          <a:ln>
                            <a:noFill/>
                          </a:ln>
                        </a:rPr>
                        <a:t>-0.9</a:t>
                      </a:r>
                    </a:p>
                  </a:txBody>
                  <a:tcPr/>
                </a:tc>
                <a:tc>
                  <a:txBody>
                    <a:bodyPr/>
                    <a:lstStyle/>
                    <a:p>
                      <a:pPr lvl="0" algn="ctr"/>
                      <a:r>
                        <a:rPr lang="en-US">
                          <a:ln>
                            <a:noFill/>
                          </a:ln>
                        </a:rPr>
                        <a:t>-15.1</a:t>
                      </a:r>
                    </a:p>
                  </a:txBody>
                  <a:tcPr/>
                </a:tc>
                <a:tc>
                  <a:txBody>
                    <a:bodyPr/>
                    <a:lstStyle/>
                    <a:p>
                      <a:pPr lvl="0" algn="ctr"/>
                      <a:r>
                        <a:rPr lang="en-US">
                          <a:ln>
                            <a:noFill/>
                          </a:ln>
                        </a:rPr>
                        <a:t>-8.9</a:t>
                      </a:r>
                    </a:p>
                  </a:txBody>
                  <a:tcPr/>
                </a:tc>
                <a:tc>
                  <a:txBody>
                    <a:bodyPr/>
                    <a:lstStyle/>
                    <a:p>
                      <a:pPr lvl="0" algn="ctr"/>
                      <a:r>
                        <a:rPr lang="en-US">
                          <a:ln>
                            <a:noFill/>
                          </a:ln>
                        </a:rPr>
                        <a:t>-6.8</a:t>
                      </a:r>
                    </a:p>
                  </a:txBody>
                  <a:tcPr/>
                </a:tc>
                <a:tc>
                  <a:txBody>
                    <a:bodyPr/>
                    <a:lstStyle/>
                    <a:p>
                      <a:pPr lvl="0" algn="ctr">
                        <a:buNone/>
                      </a:pPr>
                      <a:r>
                        <a:rPr lang="en-US">
                          <a:ln>
                            <a:noFill/>
                          </a:ln>
                        </a:rPr>
                        <a:t>-7.9</a:t>
                      </a:r>
                    </a:p>
                  </a:txBody>
                  <a:tcPr>
                    <a:solidFill>
                      <a:schemeClr val="accent1">
                        <a:lumMod val="40000"/>
                        <a:lumOff val="60000"/>
                      </a:schemeClr>
                    </a:solidFill>
                  </a:tcPr>
                </a:tc>
                <a:extLst>
                  <a:ext uri="{0D108BD9-81ED-4DB2-BD59-A6C34878D82A}">
                    <a16:rowId xmlns:a16="http://schemas.microsoft.com/office/drawing/2014/main" val="2088077507"/>
                  </a:ext>
                </a:extLst>
              </a:tr>
              <a:tr h="370839">
                <a:tc>
                  <a:txBody>
                    <a:bodyPr/>
                    <a:lstStyle/>
                    <a:p>
                      <a:pPr lvl="0">
                        <a:buNone/>
                      </a:pPr>
                      <a:r>
                        <a:rPr lang="en-US"/>
                        <a:t>Average</a:t>
                      </a:r>
                    </a:p>
                  </a:txBody>
                  <a:tcPr>
                    <a:solidFill>
                      <a:schemeClr val="accent1">
                        <a:lumMod val="40000"/>
                        <a:lumOff val="60000"/>
                      </a:schemeClr>
                    </a:solidFill>
                  </a:tcPr>
                </a:tc>
                <a:tc>
                  <a:txBody>
                    <a:bodyPr/>
                    <a:lstStyle/>
                    <a:p>
                      <a:pPr lvl="0" algn="ctr">
                        <a:buNone/>
                      </a:pPr>
                      <a:r>
                        <a:rPr lang="en-US">
                          <a:ln>
                            <a:noFill/>
                          </a:ln>
                        </a:rPr>
                        <a:t>-1.2</a:t>
                      </a:r>
                    </a:p>
                  </a:txBody>
                  <a:tcPr>
                    <a:solidFill>
                      <a:schemeClr val="accent1">
                        <a:lumMod val="40000"/>
                        <a:lumOff val="60000"/>
                      </a:schemeClr>
                    </a:solidFill>
                  </a:tcPr>
                </a:tc>
                <a:tc>
                  <a:txBody>
                    <a:bodyPr/>
                    <a:lstStyle/>
                    <a:p>
                      <a:pPr lvl="0" algn="ctr">
                        <a:buNone/>
                      </a:pPr>
                      <a:r>
                        <a:rPr lang="en-US">
                          <a:ln>
                            <a:noFill/>
                          </a:ln>
                        </a:rPr>
                        <a:t>-6.7</a:t>
                      </a:r>
                    </a:p>
                  </a:txBody>
                  <a:tcPr>
                    <a:solidFill>
                      <a:schemeClr val="accent1">
                        <a:lumMod val="40000"/>
                        <a:lumOff val="60000"/>
                      </a:schemeClr>
                    </a:solidFill>
                  </a:tcPr>
                </a:tc>
                <a:tc>
                  <a:txBody>
                    <a:bodyPr/>
                    <a:lstStyle/>
                    <a:p>
                      <a:pPr lvl="0" algn="ctr">
                        <a:buNone/>
                      </a:pPr>
                      <a:r>
                        <a:rPr lang="en-US">
                          <a:ln>
                            <a:noFill/>
                          </a:ln>
                        </a:rPr>
                        <a:t>-4.9</a:t>
                      </a:r>
                    </a:p>
                  </a:txBody>
                  <a:tcPr>
                    <a:solidFill>
                      <a:schemeClr val="accent1">
                        <a:lumMod val="40000"/>
                        <a:lumOff val="60000"/>
                      </a:schemeClr>
                    </a:solidFill>
                  </a:tcPr>
                </a:tc>
                <a:tc>
                  <a:txBody>
                    <a:bodyPr/>
                    <a:lstStyle/>
                    <a:p>
                      <a:pPr lvl="0" algn="ctr">
                        <a:buNone/>
                      </a:pPr>
                      <a:r>
                        <a:rPr lang="en-US">
                          <a:ln>
                            <a:noFill/>
                          </a:ln>
                        </a:rPr>
                        <a:t>-2.8</a:t>
                      </a:r>
                    </a:p>
                  </a:txBody>
                  <a:tcPr>
                    <a:solidFill>
                      <a:schemeClr val="accent1">
                        <a:lumMod val="40000"/>
                        <a:lumOff val="60000"/>
                      </a:schemeClr>
                    </a:solidFill>
                  </a:tcPr>
                </a:tc>
                <a:tc>
                  <a:txBody>
                    <a:bodyPr/>
                    <a:lstStyle/>
                    <a:p>
                      <a:pPr lvl="0" algn="ctr">
                        <a:buNone/>
                      </a:pPr>
                      <a:r>
                        <a:rPr lang="en-US">
                          <a:ln>
                            <a:noFill/>
                          </a:ln>
                        </a:rPr>
                        <a:t>-3.9</a:t>
                      </a:r>
                    </a:p>
                  </a:txBody>
                  <a:tcPr>
                    <a:solidFill>
                      <a:schemeClr val="accent1">
                        <a:lumMod val="40000"/>
                        <a:lumOff val="60000"/>
                      </a:schemeClr>
                    </a:solidFill>
                  </a:tcPr>
                </a:tc>
                <a:extLst>
                  <a:ext uri="{0D108BD9-81ED-4DB2-BD59-A6C34878D82A}">
                    <a16:rowId xmlns:a16="http://schemas.microsoft.com/office/drawing/2014/main" val="1918828091"/>
                  </a:ext>
                </a:extLst>
              </a:tr>
            </a:tbl>
          </a:graphicData>
        </a:graphic>
      </p:graphicFrame>
      <p:sp>
        <p:nvSpPr>
          <p:cNvPr id="38" name="Title 1">
            <a:extLst>
              <a:ext uri="{FF2B5EF4-FFF2-40B4-BE49-F238E27FC236}">
                <a16:creationId xmlns:a16="http://schemas.microsoft.com/office/drawing/2014/main" id="{C6D64C7C-3870-5A68-784B-1BFEADBA6AA1}"/>
              </a:ext>
            </a:extLst>
          </p:cNvPr>
          <p:cNvSpPr>
            <a:spLocks noGrp="1"/>
          </p:cNvSpPr>
          <p:nvPr>
            <p:ph type="title"/>
          </p:nvPr>
        </p:nvSpPr>
        <p:spPr>
          <a:xfrm>
            <a:off x="413062" y="1193661"/>
            <a:ext cx="11365876" cy="586156"/>
          </a:xfrm>
        </p:spPr>
        <p:txBody>
          <a:bodyPr/>
          <a:lstStyle/>
          <a:p>
            <a:r>
              <a:rPr lang="en-US" sz="3600" b="0">
                <a:solidFill>
                  <a:srgbClr val="284251"/>
                </a:solidFill>
                <a:effectLst/>
              </a:rPr>
              <a:t>Autotuned E3SMv2 vs. </a:t>
            </a:r>
            <a:r>
              <a:rPr lang="en-US" sz="3600">
                <a:solidFill>
                  <a:srgbClr val="284251"/>
                </a:solidFill>
              </a:rPr>
              <a:t>v2 control: % Change in RMSE</a:t>
            </a:r>
            <a:endParaRPr lang="en-US" sz="2000">
              <a:effectLst/>
            </a:endParaRPr>
          </a:p>
        </p:txBody>
      </p:sp>
      <p:sp>
        <p:nvSpPr>
          <p:cNvPr id="7" name="TextBox 6">
            <a:extLst>
              <a:ext uri="{FF2B5EF4-FFF2-40B4-BE49-F238E27FC236}">
                <a16:creationId xmlns:a16="http://schemas.microsoft.com/office/drawing/2014/main" id="{ECFDA69E-28FE-82E1-504F-F6AEFE1F1A01}"/>
              </a:ext>
            </a:extLst>
          </p:cNvPr>
          <p:cNvSpPr txBox="1"/>
          <p:nvPr/>
        </p:nvSpPr>
        <p:spPr>
          <a:xfrm>
            <a:off x="8163897" y="2686513"/>
            <a:ext cx="3761527"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solidFill>
                  <a:schemeClr val="tx1">
                    <a:lumMod val="75000"/>
                    <a:lumOff val="25000"/>
                  </a:schemeClr>
                </a:solidFill>
              </a:rPr>
              <a:t>Area-weighted root-mean-squared-error (RMSE) evaluation on </a:t>
            </a:r>
          </a:p>
          <a:p>
            <a:pPr marL="742950" lvl="1" indent="-285750">
              <a:buFont typeface="Arial"/>
              <a:buChar char="•"/>
            </a:pPr>
            <a:r>
              <a:rPr lang="en-US">
                <a:solidFill>
                  <a:schemeClr val="tx1">
                    <a:lumMod val="75000"/>
                    <a:lumOff val="25000"/>
                  </a:schemeClr>
                </a:solidFill>
                <a:cs typeface="Arial"/>
              </a:rPr>
              <a:t>180x360 (</a:t>
            </a:r>
            <a:r>
              <a:rPr lang="en-US" err="1">
                <a:solidFill>
                  <a:schemeClr val="tx1">
                    <a:lumMod val="75000"/>
                    <a:lumOff val="25000"/>
                  </a:schemeClr>
                </a:solidFill>
                <a:cs typeface="Arial"/>
              </a:rPr>
              <a:t>lat</a:t>
            </a:r>
            <a:r>
              <a:rPr lang="en-US">
                <a:solidFill>
                  <a:schemeClr val="tx1">
                    <a:lumMod val="75000"/>
                    <a:lumOff val="25000"/>
                  </a:schemeClr>
                </a:solidFill>
                <a:cs typeface="Arial"/>
              </a:rPr>
              <a:t> x </a:t>
            </a:r>
            <a:r>
              <a:rPr lang="en-US" err="1">
                <a:solidFill>
                  <a:schemeClr val="tx1">
                    <a:lumMod val="75000"/>
                    <a:lumOff val="25000"/>
                  </a:schemeClr>
                </a:solidFill>
                <a:cs typeface="Arial"/>
              </a:rPr>
              <a:t>lon</a:t>
            </a:r>
            <a:r>
              <a:rPr lang="en-US">
                <a:solidFill>
                  <a:schemeClr val="tx1">
                    <a:lumMod val="75000"/>
                    <a:lumOff val="25000"/>
                  </a:schemeClr>
                </a:solidFill>
                <a:cs typeface="Arial"/>
              </a:rPr>
              <a:t>) grid</a:t>
            </a:r>
          </a:p>
          <a:p>
            <a:pPr marL="742950" lvl="1" indent="-285750">
              <a:buFont typeface="Arial"/>
              <a:buChar char="•"/>
            </a:pPr>
            <a:r>
              <a:rPr lang="en-US">
                <a:solidFill>
                  <a:schemeClr val="tx1">
                    <a:lumMod val="75000"/>
                    <a:lumOff val="25000"/>
                  </a:schemeClr>
                </a:solidFill>
                <a:cs typeface="Arial"/>
              </a:rPr>
              <a:t>180x37 (</a:t>
            </a:r>
            <a:r>
              <a:rPr lang="en-US" err="1">
                <a:solidFill>
                  <a:schemeClr val="tx1">
                    <a:lumMod val="75000"/>
                    <a:lumOff val="25000"/>
                  </a:schemeClr>
                </a:solidFill>
                <a:cs typeface="Arial"/>
              </a:rPr>
              <a:t>lat</a:t>
            </a:r>
            <a:r>
              <a:rPr lang="en-US">
                <a:solidFill>
                  <a:schemeClr val="tx1">
                    <a:lumMod val="75000"/>
                    <a:lumOff val="25000"/>
                  </a:schemeClr>
                </a:solidFill>
                <a:cs typeface="Arial"/>
              </a:rPr>
              <a:t> x pressure) grid</a:t>
            </a:r>
            <a:endParaRPr lang="en-US">
              <a:solidFill>
                <a:schemeClr val="tx1">
                  <a:lumMod val="75000"/>
                  <a:lumOff val="25000"/>
                </a:schemeClr>
              </a:solidFill>
            </a:endParaRPr>
          </a:p>
          <a:p>
            <a:pPr marL="285750" indent="-285750">
              <a:buFont typeface="Arial"/>
              <a:buChar char="•"/>
            </a:pPr>
            <a:r>
              <a:rPr lang="en-US" b="1">
                <a:solidFill>
                  <a:schemeClr val="tx1">
                    <a:lumMod val="75000"/>
                    <a:lumOff val="25000"/>
                  </a:schemeClr>
                </a:solidFill>
                <a:cs typeface="Arial"/>
              </a:rPr>
              <a:t>Average of 3.9% decrease in RMSE across variables and seasons</a:t>
            </a:r>
          </a:p>
        </p:txBody>
      </p:sp>
    </p:spTree>
    <p:extLst>
      <p:ext uri="{BB962C8B-B14F-4D97-AF65-F5344CB8AC3E}">
        <p14:creationId xmlns:p14="http://schemas.microsoft.com/office/powerpoint/2010/main" val="988221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C6D64C7C-3870-5A68-784B-1BFEADBA6AA1}"/>
              </a:ext>
            </a:extLst>
          </p:cNvPr>
          <p:cNvSpPr>
            <a:spLocks noGrp="1"/>
          </p:cNvSpPr>
          <p:nvPr>
            <p:ph type="title"/>
          </p:nvPr>
        </p:nvSpPr>
        <p:spPr>
          <a:xfrm>
            <a:off x="383082" y="968810"/>
            <a:ext cx="11365876" cy="586156"/>
          </a:xfrm>
        </p:spPr>
        <p:txBody>
          <a:bodyPr/>
          <a:lstStyle/>
          <a:p>
            <a:r>
              <a:rPr lang="en-US" sz="3600" b="0">
                <a:solidFill>
                  <a:srgbClr val="284251"/>
                </a:solidFill>
                <a:effectLst/>
              </a:rPr>
              <a:t>Autotuned		Control</a:t>
            </a:r>
            <a:endParaRPr lang="en-US" sz="2000">
              <a:effectLst/>
            </a:endParaRPr>
          </a:p>
        </p:txBody>
      </p:sp>
      <p:sp>
        <p:nvSpPr>
          <p:cNvPr id="15" name="TextBox 14">
            <a:extLst>
              <a:ext uri="{FF2B5EF4-FFF2-40B4-BE49-F238E27FC236}">
                <a16:creationId xmlns:a16="http://schemas.microsoft.com/office/drawing/2014/main" id="{E67F1298-5BBB-3127-DA7D-22BE916EE63E}"/>
              </a:ext>
            </a:extLst>
          </p:cNvPr>
          <p:cNvSpPr txBox="1"/>
          <p:nvPr/>
        </p:nvSpPr>
        <p:spPr>
          <a:xfrm>
            <a:off x="7067634" y="1474844"/>
            <a:ext cx="4910667" cy="397031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solidFill>
                  <a:schemeClr val="tx1">
                    <a:lumMod val="75000"/>
                    <a:lumOff val="25000"/>
                  </a:schemeClr>
                </a:solidFill>
              </a:rPr>
              <a:t>Autotuned improvements are evident in E3SM-diags. </a:t>
            </a:r>
          </a:p>
          <a:p>
            <a:pPr marL="742950" lvl="1" indent="-285750">
              <a:buFont typeface="Arial" panose="020B0604020202020204" pitchFamily="34" charset="0"/>
              <a:buChar char="•"/>
            </a:pPr>
            <a:r>
              <a:rPr lang="en-US">
                <a:hlinkClick r:id="rId3"/>
              </a:rPr>
              <a:t>IICE</a:t>
            </a:r>
            <a:r>
              <a:rPr lang="en-US"/>
              <a:t>: Autotuned vs. Control.</a:t>
            </a:r>
            <a:endParaRPr lang="en-US">
              <a:solidFill>
                <a:schemeClr val="tx1">
                  <a:lumMod val="75000"/>
                  <a:lumOff val="25000"/>
                </a:schemeClr>
              </a:solidFill>
            </a:endParaRPr>
          </a:p>
          <a:p>
            <a:pPr marL="285750" indent="-285750">
              <a:buFont typeface="Arial" panose="020B0604020202020204" pitchFamily="34" charset="0"/>
              <a:buChar char="•"/>
            </a:pPr>
            <a:r>
              <a:rPr lang="en-US">
                <a:solidFill>
                  <a:schemeClr val="tx1">
                    <a:lumMod val="75000"/>
                    <a:lumOff val="25000"/>
                  </a:schemeClr>
                </a:solidFill>
              </a:rPr>
              <a:t>Improvements are generally not product dependent. </a:t>
            </a:r>
            <a:endParaRPr lang="en-US">
              <a:solidFill>
                <a:schemeClr val="tx1">
                  <a:lumMod val="75000"/>
                  <a:lumOff val="25000"/>
                </a:schemeClr>
              </a:solidFill>
              <a:cs typeface="Arial"/>
            </a:endParaRPr>
          </a:p>
          <a:p>
            <a:pPr marL="742950" lvl="1" indent="-285750">
              <a:buFont typeface="Arial" panose="020B0604020202020204" pitchFamily="34" charset="0"/>
              <a:buChar char="•"/>
            </a:pPr>
            <a:r>
              <a:rPr lang="en-US">
                <a:solidFill>
                  <a:schemeClr val="tx1">
                    <a:lumMod val="75000"/>
                    <a:lumOff val="25000"/>
                  </a:schemeClr>
                </a:solidFill>
              </a:rPr>
              <a:t>E.g. autotuning to RH from ERAI improves the simulation even when evaluated against MERRA2.</a:t>
            </a:r>
            <a:endParaRPr lang="en-US">
              <a:solidFill>
                <a:schemeClr val="tx1">
                  <a:lumMod val="75000"/>
                  <a:lumOff val="25000"/>
                </a:schemeClr>
              </a:solidFill>
              <a:cs typeface="Arial"/>
            </a:endParaRPr>
          </a:p>
          <a:p>
            <a:pPr marL="285750" indent="-285750">
              <a:buFont typeface="Arial" panose="020B0604020202020204" pitchFamily="34" charset="0"/>
              <a:buChar char="•"/>
            </a:pPr>
            <a:r>
              <a:rPr lang="en-US">
                <a:solidFill>
                  <a:schemeClr val="tx1">
                    <a:lumMod val="75000"/>
                    <a:lumOff val="25000"/>
                  </a:schemeClr>
                </a:solidFill>
              </a:rPr>
              <a:t>Biases have the same spatial pattern in autotuned and control simulations.</a:t>
            </a:r>
            <a:endParaRPr lang="en-US">
              <a:solidFill>
                <a:schemeClr val="tx1">
                  <a:lumMod val="75000"/>
                  <a:lumOff val="25000"/>
                </a:schemeClr>
              </a:solidFill>
              <a:cs typeface="Arial"/>
            </a:endParaRPr>
          </a:p>
          <a:p>
            <a:pPr marL="742950" lvl="1" indent="-285750">
              <a:buFont typeface="Arial" panose="020B0604020202020204" pitchFamily="34" charset="0"/>
              <a:buChar char="•"/>
            </a:pPr>
            <a:r>
              <a:rPr lang="en-US">
                <a:solidFill>
                  <a:schemeClr val="tx1">
                    <a:lumMod val="75000"/>
                    <a:lumOff val="25000"/>
                  </a:schemeClr>
                </a:solidFill>
              </a:rPr>
              <a:t>Some biases are structural;</a:t>
            </a:r>
            <a:endParaRPr lang="en-US">
              <a:solidFill>
                <a:schemeClr val="tx1">
                  <a:lumMod val="75000"/>
                  <a:lumOff val="25000"/>
                </a:schemeClr>
              </a:solidFill>
              <a:cs typeface="Arial"/>
            </a:endParaRPr>
          </a:p>
          <a:p>
            <a:pPr marL="742950" lvl="1" indent="-285750">
              <a:buFont typeface="Arial" panose="020B0604020202020204" pitchFamily="34" charset="0"/>
              <a:buChar char="•"/>
            </a:pPr>
            <a:r>
              <a:rPr lang="en-US">
                <a:solidFill>
                  <a:schemeClr val="tx1">
                    <a:lumMod val="75000"/>
                    <a:lumOff val="25000"/>
                  </a:schemeClr>
                </a:solidFill>
              </a:rPr>
              <a:t>Other biases are sensitive to parameters that were not sampled. </a:t>
            </a:r>
            <a:endParaRPr lang="en-US">
              <a:solidFill>
                <a:schemeClr val="tx1">
                  <a:lumMod val="75000"/>
                  <a:lumOff val="25000"/>
                </a:schemeClr>
              </a:solidFill>
              <a:cs typeface="Arial"/>
            </a:endParaRPr>
          </a:p>
          <a:p>
            <a:pPr marL="742950" lvl="1" indent="-285750">
              <a:buFont typeface="Arial" panose="020B0604020202020204" pitchFamily="34" charset="0"/>
              <a:buChar char="•"/>
            </a:pPr>
            <a:endParaRPr lang="en-US">
              <a:solidFill>
                <a:schemeClr val="tx1">
                  <a:lumMod val="75000"/>
                  <a:lumOff val="25000"/>
                </a:schemeClr>
              </a:solidFill>
            </a:endParaRPr>
          </a:p>
        </p:txBody>
      </p:sp>
      <p:grpSp>
        <p:nvGrpSpPr>
          <p:cNvPr id="29" name="Group 28">
            <a:extLst>
              <a:ext uri="{FF2B5EF4-FFF2-40B4-BE49-F238E27FC236}">
                <a16:creationId xmlns:a16="http://schemas.microsoft.com/office/drawing/2014/main" id="{843B9F27-B832-96A4-1BAC-489F67108579}"/>
              </a:ext>
            </a:extLst>
          </p:cNvPr>
          <p:cNvGrpSpPr/>
          <p:nvPr/>
        </p:nvGrpSpPr>
        <p:grpSpPr>
          <a:xfrm>
            <a:off x="-231770" y="1511544"/>
            <a:ext cx="7530037" cy="5083969"/>
            <a:chOff x="-231770" y="1511544"/>
            <a:chExt cx="7772400" cy="5247602"/>
          </a:xfrm>
        </p:grpSpPr>
        <p:grpSp>
          <p:nvGrpSpPr>
            <p:cNvPr id="25" name="Group 24">
              <a:extLst>
                <a:ext uri="{FF2B5EF4-FFF2-40B4-BE49-F238E27FC236}">
                  <a16:creationId xmlns:a16="http://schemas.microsoft.com/office/drawing/2014/main" id="{3AC54C63-C212-7EFC-213D-1D2849D60540}"/>
                </a:ext>
              </a:extLst>
            </p:cNvPr>
            <p:cNvGrpSpPr/>
            <p:nvPr/>
          </p:nvGrpSpPr>
          <p:grpSpPr>
            <a:xfrm>
              <a:off x="-231770" y="1511544"/>
              <a:ext cx="7772400" cy="5247602"/>
              <a:chOff x="893135" y="1610398"/>
              <a:chExt cx="7772400" cy="5247602"/>
            </a:xfrm>
          </p:grpSpPr>
          <p:grpSp>
            <p:nvGrpSpPr>
              <p:cNvPr id="22" name="Group 21">
                <a:extLst>
                  <a:ext uri="{FF2B5EF4-FFF2-40B4-BE49-F238E27FC236}">
                    <a16:creationId xmlns:a16="http://schemas.microsoft.com/office/drawing/2014/main" id="{C209C80C-CAD0-A8AF-6108-BDD874371568}"/>
                  </a:ext>
                </a:extLst>
              </p:cNvPr>
              <p:cNvGrpSpPr>
                <a:grpSpLocks noChangeAspect="1"/>
              </p:cNvGrpSpPr>
              <p:nvPr/>
            </p:nvGrpSpPr>
            <p:grpSpPr>
              <a:xfrm>
                <a:off x="893135" y="1610398"/>
                <a:ext cx="7772400" cy="5247602"/>
                <a:chOff x="0" y="1602906"/>
                <a:chExt cx="7772400" cy="5247602"/>
              </a:xfrm>
            </p:grpSpPr>
            <p:pic>
              <p:nvPicPr>
                <p:cNvPr id="7" name="Picture 6">
                  <a:extLst>
                    <a:ext uri="{FF2B5EF4-FFF2-40B4-BE49-F238E27FC236}">
                      <a16:creationId xmlns:a16="http://schemas.microsoft.com/office/drawing/2014/main" id="{5FE4B88E-BC51-7D22-D2B6-259694A05D3A}"/>
                    </a:ext>
                  </a:extLst>
                </p:cNvPr>
                <p:cNvPicPr>
                  <a:picLocks noChangeAspect="1"/>
                </p:cNvPicPr>
                <p:nvPr/>
              </p:nvPicPr>
              <p:blipFill rotWithShape="1">
                <a:blip r:embed="rId4"/>
                <a:srcRect t="8735" b="62850"/>
                <a:stretch/>
              </p:blipFill>
              <p:spPr>
                <a:xfrm>
                  <a:off x="0" y="1602906"/>
                  <a:ext cx="7772400" cy="1706559"/>
                </a:xfrm>
                <a:prstGeom prst="rect">
                  <a:avLst/>
                </a:prstGeom>
              </p:spPr>
            </p:pic>
            <p:pic>
              <p:nvPicPr>
                <p:cNvPr id="4" name="Picture 3">
                  <a:extLst>
                    <a:ext uri="{FF2B5EF4-FFF2-40B4-BE49-F238E27FC236}">
                      <a16:creationId xmlns:a16="http://schemas.microsoft.com/office/drawing/2014/main" id="{5E08EEF0-FBC5-9A55-B532-6A665911DBAE}"/>
                    </a:ext>
                  </a:extLst>
                </p:cNvPr>
                <p:cNvPicPr>
                  <a:picLocks noChangeAspect="1"/>
                </p:cNvPicPr>
                <p:nvPr/>
              </p:nvPicPr>
              <p:blipFill rotWithShape="1">
                <a:blip r:embed="rId5"/>
                <a:srcRect t="8984" b="61814"/>
                <a:stretch/>
              </p:blipFill>
              <p:spPr>
                <a:xfrm>
                  <a:off x="0" y="3376189"/>
                  <a:ext cx="7772400" cy="1753849"/>
                </a:xfrm>
                <a:prstGeom prst="rect">
                  <a:avLst/>
                </a:prstGeom>
              </p:spPr>
            </p:pic>
            <p:pic>
              <p:nvPicPr>
                <p:cNvPr id="11" name="Picture 10">
                  <a:extLst>
                    <a:ext uri="{FF2B5EF4-FFF2-40B4-BE49-F238E27FC236}">
                      <a16:creationId xmlns:a16="http://schemas.microsoft.com/office/drawing/2014/main" id="{74EEDF1E-74EE-0532-D94E-35AA5510E2EF}"/>
                    </a:ext>
                  </a:extLst>
                </p:cNvPr>
                <p:cNvPicPr>
                  <a:picLocks noChangeAspect="1"/>
                </p:cNvPicPr>
                <p:nvPr/>
              </p:nvPicPr>
              <p:blipFill rotWithShape="1">
                <a:blip r:embed="rId6"/>
                <a:srcRect t="9235" b="62562"/>
                <a:stretch/>
              </p:blipFill>
              <p:spPr>
                <a:xfrm>
                  <a:off x="0" y="5156619"/>
                  <a:ext cx="7772400" cy="1693889"/>
                </a:xfrm>
                <a:prstGeom prst="rect">
                  <a:avLst/>
                </a:prstGeom>
              </p:spPr>
            </p:pic>
          </p:grpSp>
          <p:grpSp>
            <p:nvGrpSpPr>
              <p:cNvPr id="24" name="Group 23">
                <a:extLst>
                  <a:ext uri="{FF2B5EF4-FFF2-40B4-BE49-F238E27FC236}">
                    <a16:creationId xmlns:a16="http://schemas.microsoft.com/office/drawing/2014/main" id="{5A2D0213-02CB-FBDC-AC30-F60587978E39}"/>
                  </a:ext>
                </a:extLst>
              </p:cNvPr>
              <p:cNvGrpSpPr/>
              <p:nvPr/>
            </p:nvGrpSpPr>
            <p:grpSpPr>
              <a:xfrm>
                <a:off x="4203780" y="2914685"/>
                <a:ext cx="3996460" cy="3699376"/>
                <a:chOff x="4203780" y="2914685"/>
                <a:chExt cx="3996460" cy="3699376"/>
              </a:xfrm>
            </p:grpSpPr>
            <p:sp>
              <p:nvSpPr>
                <p:cNvPr id="17" name="Rectangle 16">
                  <a:extLst>
                    <a:ext uri="{FF2B5EF4-FFF2-40B4-BE49-F238E27FC236}">
                      <a16:creationId xmlns:a16="http://schemas.microsoft.com/office/drawing/2014/main" id="{C0592407-8BDA-6D72-9BCE-7309235943D3}"/>
                    </a:ext>
                  </a:extLst>
                </p:cNvPr>
                <p:cNvSpPr/>
                <p:nvPr/>
              </p:nvSpPr>
              <p:spPr>
                <a:xfrm>
                  <a:off x="4203780" y="2914685"/>
                  <a:ext cx="518474" cy="169682"/>
                </a:xfrm>
                <a:prstGeom prst="rect">
                  <a:avLst/>
                </a:prstGeom>
                <a:noFill/>
                <a:ln w="254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FD52613-F180-926B-73F9-405F7ACA3935}"/>
                    </a:ext>
                  </a:extLst>
                </p:cNvPr>
                <p:cNvSpPr/>
                <p:nvPr/>
              </p:nvSpPr>
              <p:spPr>
                <a:xfrm>
                  <a:off x="7670881" y="2920129"/>
                  <a:ext cx="518474" cy="169682"/>
                </a:xfrm>
                <a:prstGeom prst="rect">
                  <a:avLst/>
                </a:prstGeom>
                <a:noFill/>
                <a:ln w="254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E69522C-D219-D50A-775C-102E421A5CDE}"/>
                    </a:ext>
                  </a:extLst>
                </p:cNvPr>
                <p:cNvSpPr/>
                <p:nvPr/>
              </p:nvSpPr>
              <p:spPr>
                <a:xfrm>
                  <a:off x="4214667" y="6444379"/>
                  <a:ext cx="518474" cy="169682"/>
                </a:xfrm>
                <a:prstGeom prst="rect">
                  <a:avLst/>
                </a:prstGeom>
                <a:noFill/>
                <a:ln w="254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69C4084-FA44-55AE-8AB8-687BDAB1AAF8}"/>
                    </a:ext>
                  </a:extLst>
                </p:cNvPr>
                <p:cNvSpPr/>
                <p:nvPr/>
              </p:nvSpPr>
              <p:spPr>
                <a:xfrm>
                  <a:off x="7681766" y="4678172"/>
                  <a:ext cx="518474" cy="169682"/>
                </a:xfrm>
                <a:prstGeom prst="rect">
                  <a:avLst/>
                </a:prstGeom>
                <a:noFill/>
                <a:ln w="254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97E5D9C-8268-B3BB-C570-DB99EF4A77DE}"/>
                    </a:ext>
                  </a:extLst>
                </p:cNvPr>
                <p:cNvSpPr/>
                <p:nvPr/>
              </p:nvSpPr>
              <p:spPr>
                <a:xfrm>
                  <a:off x="4217388" y="4675450"/>
                  <a:ext cx="518474" cy="169682"/>
                </a:xfrm>
                <a:prstGeom prst="rect">
                  <a:avLst/>
                </a:prstGeom>
                <a:noFill/>
                <a:ln w="254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8635BE5-BA3C-CCC5-DE6D-D6DE9BD71AC7}"/>
                    </a:ext>
                  </a:extLst>
                </p:cNvPr>
                <p:cNvSpPr/>
                <p:nvPr/>
              </p:nvSpPr>
              <p:spPr>
                <a:xfrm>
                  <a:off x="7673602" y="6441658"/>
                  <a:ext cx="518474" cy="169682"/>
                </a:xfrm>
                <a:prstGeom prst="rect">
                  <a:avLst/>
                </a:prstGeom>
                <a:noFill/>
                <a:ln w="254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TextBox 12">
              <a:extLst>
                <a:ext uri="{FF2B5EF4-FFF2-40B4-BE49-F238E27FC236}">
                  <a16:creationId xmlns:a16="http://schemas.microsoft.com/office/drawing/2014/main" id="{9A20B5A1-AA38-2F13-0704-037FDD2C861E}"/>
                </a:ext>
              </a:extLst>
            </p:cNvPr>
            <p:cNvSpPr txBox="1"/>
            <p:nvPr/>
          </p:nvSpPr>
          <p:spPr>
            <a:xfrm>
              <a:off x="168066" y="5090915"/>
              <a:ext cx="1518364" cy="646331"/>
            </a:xfrm>
            <a:prstGeom prst="rect">
              <a:avLst/>
            </a:prstGeom>
            <a:solidFill>
              <a:schemeClr val="bg1"/>
            </a:solidFill>
            <a:ln>
              <a:solidFill>
                <a:schemeClr val="tx1"/>
              </a:solidFill>
            </a:ln>
          </p:spPr>
          <p:txBody>
            <a:bodyPr wrap="none" rtlCol="0">
              <a:spAutoFit/>
            </a:bodyPr>
            <a:lstStyle/>
            <a:p>
              <a:pPr algn="l"/>
              <a:r>
                <a:rPr lang="en-US">
                  <a:solidFill>
                    <a:schemeClr val="tx1">
                      <a:lumMod val="75000"/>
                      <a:lumOff val="25000"/>
                    </a:schemeClr>
                  </a:solidFill>
                </a:rPr>
                <a:t>Rel. humidity</a:t>
              </a:r>
            </a:p>
            <a:p>
              <a:pPr algn="l"/>
              <a:r>
                <a:rPr lang="en-US">
                  <a:solidFill>
                    <a:schemeClr val="tx1">
                      <a:lumMod val="75000"/>
                      <a:lumOff val="25000"/>
                    </a:schemeClr>
                  </a:solidFill>
                </a:rPr>
                <a:t>*MERRA2</a:t>
              </a:r>
            </a:p>
          </p:txBody>
        </p:sp>
        <p:sp>
          <p:nvSpPr>
            <p:cNvPr id="26" name="TextBox 25">
              <a:extLst>
                <a:ext uri="{FF2B5EF4-FFF2-40B4-BE49-F238E27FC236}">
                  <a16:creationId xmlns:a16="http://schemas.microsoft.com/office/drawing/2014/main" id="{93C694AB-B086-E1CA-A2AA-6CB68AC8267F}"/>
                </a:ext>
              </a:extLst>
            </p:cNvPr>
            <p:cNvSpPr txBox="1"/>
            <p:nvPr/>
          </p:nvSpPr>
          <p:spPr>
            <a:xfrm>
              <a:off x="159828" y="3328018"/>
              <a:ext cx="736099" cy="369332"/>
            </a:xfrm>
            <a:prstGeom prst="rect">
              <a:avLst/>
            </a:prstGeom>
            <a:solidFill>
              <a:schemeClr val="bg1"/>
            </a:solidFill>
            <a:ln>
              <a:solidFill>
                <a:schemeClr val="tx1"/>
              </a:solidFill>
            </a:ln>
          </p:spPr>
          <p:txBody>
            <a:bodyPr wrap="none" rtlCol="0">
              <a:spAutoFit/>
            </a:bodyPr>
            <a:lstStyle/>
            <a:p>
              <a:pPr algn="l"/>
              <a:r>
                <a:rPr lang="en-US">
                  <a:solidFill>
                    <a:schemeClr val="tx1">
                      <a:lumMod val="75000"/>
                      <a:lumOff val="25000"/>
                    </a:schemeClr>
                  </a:solidFill>
                </a:rPr>
                <a:t>U850</a:t>
              </a:r>
            </a:p>
          </p:txBody>
        </p:sp>
        <p:sp>
          <p:nvSpPr>
            <p:cNvPr id="27" name="TextBox 26">
              <a:extLst>
                <a:ext uri="{FF2B5EF4-FFF2-40B4-BE49-F238E27FC236}">
                  <a16:creationId xmlns:a16="http://schemas.microsoft.com/office/drawing/2014/main" id="{0140A5DD-E695-B380-FBE0-845FCE1A832A}"/>
                </a:ext>
              </a:extLst>
            </p:cNvPr>
            <p:cNvSpPr txBox="1"/>
            <p:nvPr/>
          </p:nvSpPr>
          <p:spPr>
            <a:xfrm>
              <a:off x="176303" y="1565121"/>
              <a:ext cx="966931" cy="369332"/>
            </a:xfrm>
            <a:prstGeom prst="rect">
              <a:avLst/>
            </a:prstGeom>
            <a:solidFill>
              <a:schemeClr val="bg1"/>
            </a:solidFill>
            <a:ln>
              <a:solidFill>
                <a:schemeClr val="tx1"/>
              </a:solidFill>
            </a:ln>
          </p:spPr>
          <p:txBody>
            <a:bodyPr wrap="none" rtlCol="0">
              <a:spAutoFit/>
            </a:bodyPr>
            <a:lstStyle/>
            <a:p>
              <a:pPr algn="l"/>
              <a:r>
                <a:rPr lang="en-US">
                  <a:solidFill>
                    <a:schemeClr val="tx1">
                      <a:lumMod val="75000"/>
                      <a:lumOff val="25000"/>
                    </a:schemeClr>
                  </a:solidFill>
                </a:rPr>
                <a:t>PRECT</a:t>
              </a:r>
            </a:p>
          </p:txBody>
        </p:sp>
      </p:grpSp>
      <p:sp>
        <p:nvSpPr>
          <p:cNvPr id="9" name="TextBox 8">
            <a:extLst>
              <a:ext uri="{FF2B5EF4-FFF2-40B4-BE49-F238E27FC236}">
                <a16:creationId xmlns:a16="http://schemas.microsoft.com/office/drawing/2014/main" id="{8BF7FB15-B0CB-C160-D797-6A75A1524CC7}"/>
              </a:ext>
            </a:extLst>
          </p:cNvPr>
          <p:cNvSpPr txBox="1"/>
          <p:nvPr/>
        </p:nvSpPr>
        <p:spPr>
          <a:xfrm>
            <a:off x="2527897" y="6488668"/>
            <a:ext cx="1723549" cy="369332"/>
          </a:xfrm>
          <a:prstGeom prst="rect">
            <a:avLst/>
          </a:prstGeom>
          <a:solidFill>
            <a:schemeClr val="bg1"/>
          </a:solidFill>
          <a:ln>
            <a:solidFill>
              <a:schemeClr val="tx1"/>
            </a:solidFill>
          </a:ln>
        </p:spPr>
        <p:txBody>
          <a:bodyPr wrap="none" rtlCol="0">
            <a:spAutoFit/>
          </a:bodyPr>
          <a:lstStyle/>
          <a:p>
            <a:pPr algn="l"/>
            <a:r>
              <a:rPr lang="en-US">
                <a:solidFill>
                  <a:schemeClr val="tx1">
                    <a:lumMod val="75000"/>
                    <a:lumOff val="25000"/>
                  </a:schemeClr>
                </a:solidFill>
              </a:rPr>
              <a:t>Annual means </a:t>
            </a:r>
          </a:p>
        </p:txBody>
      </p:sp>
    </p:spTree>
    <p:extLst>
      <p:ext uri="{BB962C8B-B14F-4D97-AF65-F5344CB8AC3E}">
        <p14:creationId xmlns:p14="http://schemas.microsoft.com/office/powerpoint/2010/main" val="3516990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C6D64C7C-3870-5A68-784B-1BFEADBA6AA1}"/>
              </a:ext>
            </a:extLst>
          </p:cNvPr>
          <p:cNvSpPr>
            <a:spLocks noGrp="1"/>
          </p:cNvSpPr>
          <p:nvPr>
            <p:ph type="title"/>
          </p:nvPr>
        </p:nvSpPr>
        <p:spPr>
          <a:xfrm>
            <a:off x="413062" y="1193661"/>
            <a:ext cx="11365876" cy="586156"/>
          </a:xfrm>
        </p:spPr>
        <p:txBody>
          <a:bodyPr/>
          <a:lstStyle/>
          <a:p>
            <a:r>
              <a:rPr lang="en-US" sz="3600" b="0">
                <a:solidFill>
                  <a:srgbClr val="284251"/>
                </a:solidFill>
                <a:effectLst/>
              </a:rPr>
              <a:t>Taylor diagram</a:t>
            </a:r>
            <a:endParaRPr lang="en-US" sz="2000">
              <a:effectLst/>
            </a:endParaRPr>
          </a:p>
        </p:txBody>
      </p:sp>
      <p:pic>
        <p:nvPicPr>
          <p:cNvPr id="3" name="Picture 2">
            <a:extLst>
              <a:ext uri="{FF2B5EF4-FFF2-40B4-BE49-F238E27FC236}">
                <a16:creationId xmlns:a16="http://schemas.microsoft.com/office/drawing/2014/main" id="{D29A41C7-9BFA-1A81-7129-E73325FA0C06}"/>
              </a:ext>
            </a:extLst>
          </p:cNvPr>
          <p:cNvPicPr>
            <a:picLocks noChangeAspect="1"/>
          </p:cNvPicPr>
          <p:nvPr/>
        </p:nvPicPr>
        <p:blipFill>
          <a:blip r:embed="rId3"/>
          <a:stretch>
            <a:fillRect/>
          </a:stretch>
        </p:blipFill>
        <p:spPr>
          <a:xfrm>
            <a:off x="970403" y="1899395"/>
            <a:ext cx="4390221" cy="4390221"/>
          </a:xfrm>
          <a:prstGeom prst="rect">
            <a:avLst/>
          </a:prstGeom>
        </p:spPr>
      </p:pic>
      <p:pic>
        <p:nvPicPr>
          <p:cNvPr id="6" name="Picture 5">
            <a:extLst>
              <a:ext uri="{FF2B5EF4-FFF2-40B4-BE49-F238E27FC236}">
                <a16:creationId xmlns:a16="http://schemas.microsoft.com/office/drawing/2014/main" id="{080B9ACD-7A91-E2D8-7D4A-BDA323283CCD}"/>
              </a:ext>
            </a:extLst>
          </p:cNvPr>
          <p:cNvPicPr>
            <a:picLocks noChangeAspect="1"/>
          </p:cNvPicPr>
          <p:nvPr/>
        </p:nvPicPr>
        <p:blipFill>
          <a:blip r:embed="rId4"/>
          <a:stretch>
            <a:fillRect/>
          </a:stretch>
        </p:blipFill>
        <p:spPr>
          <a:xfrm>
            <a:off x="5875766" y="1779817"/>
            <a:ext cx="4492027" cy="4492027"/>
          </a:xfrm>
          <a:prstGeom prst="rect">
            <a:avLst/>
          </a:prstGeom>
        </p:spPr>
      </p:pic>
    </p:spTree>
    <p:extLst>
      <p:ext uri="{BB962C8B-B14F-4D97-AF65-F5344CB8AC3E}">
        <p14:creationId xmlns:p14="http://schemas.microsoft.com/office/powerpoint/2010/main" val="3328670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C6D64C7C-3870-5A68-784B-1BFEADBA6AA1}"/>
              </a:ext>
            </a:extLst>
          </p:cNvPr>
          <p:cNvSpPr>
            <a:spLocks noGrp="1"/>
          </p:cNvSpPr>
          <p:nvPr>
            <p:ph type="title"/>
          </p:nvPr>
        </p:nvSpPr>
        <p:spPr>
          <a:xfrm>
            <a:off x="413062" y="1193661"/>
            <a:ext cx="11365876" cy="586156"/>
          </a:xfrm>
        </p:spPr>
        <p:txBody>
          <a:bodyPr/>
          <a:lstStyle/>
          <a:p>
            <a:r>
              <a:rPr lang="en-US" sz="3600" b="0">
                <a:solidFill>
                  <a:srgbClr val="284251"/>
                </a:solidFill>
                <a:effectLst/>
              </a:rPr>
              <a:t>Calibration: Results</a:t>
            </a:r>
            <a:endParaRPr lang="en-US" sz="2000">
              <a:effectLst/>
            </a:endParaRPr>
          </a:p>
        </p:txBody>
      </p:sp>
      <p:sp>
        <p:nvSpPr>
          <p:cNvPr id="2" name="TextBox 1">
            <a:extLst>
              <a:ext uri="{FF2B5EF4-FFF2-40B4-BE49-F238E27FC236}">
                <a16:creationId xmlns:a16="http://schemas.microsoft.com/office/drawing/2014/main" id="{26A1E455-753D-4228-FE64-922DD4CEEF84}"/>
              </a:ext>
            </a:extLst>
          </p:cNvPr>
          <p:cNvSpPr txBox="1"/>
          <p:nvPr/>
        </p:nvSpPr>
        <p:spPr>
          <a:xfrm>
            <a:off x="473948" y="1779817"/>
            <a:ext cx="5622052" cy="369332"/>
          </a:xfrm>
          <a:prstGeom prst="rect">
            <a:avLst/>
          </a:prstGeom>
          <a:noFill/>
        </p:spPr>
        <p:txBody>
          <a:bodyPr wrap="none" rtlCol="0">
            <a:spAutoFit/>
          </a:bodyPr>
          <a:lstStyle/>
          <a:p>
            <a:pPr algn="l"/>
            <a:r>
              <a:rPr lang="en-US">
                <a:solidFill>
                  <a:schemeClr val="tx1">
                    <a:lumMod val="75000"/>
                    <a:lumOff val="25000"/>
                  </a:schemeClr>
                </a:solidFill>
              </a:rPr>
              <a:t>(Left) Searched parameter bounds (Right) Zoomed in</a:t>
            </a:r>
          </a:p>
        </p:txBody>
      </p:sp>
      <p:pic>
        <p:nvPicPr>
          <p:cNvPr id="5" name="Picture 4">
            <a:extLst>
              <a:ext uri="{FF2B5EF4-FFF2-40B4-BE49-F238E27FC236}">
                <a16:creationId xmlns:a16="http://schemas.microsoft.com/office/drawing/2014/main" id="{EFB3E159-069B-57DC-8CA3-9EFAF5BF8983}"/>
              </a:ext>
            </a:extLst>
          </p:cNvPr>
          <p:cNvPicPr>
            <a:picLocks noChangeAspect="1"/>
          </p:cNvPicPr>
          <p:nvPr/>
        </p:nvPicPr>
        <p:blipFill>
          <a:blip r:embed="rId3"/>
          <a:stretch>
            <a:fillRect/>
          </a:stretch>
        </p:blipFill>
        <p:spPr>
          <a:xfrm>
            <a:off x="658305" y="2149149"/>
            <a:ext cx="4528046" cy="4492027"/>
          </a:xfrm>
          <a:prstGeom prst="rect">
            <a:avLst/>
          </a:prstGeom>
        </p:spPr>
      </p:pic>
      <p:pic>
        <p:nvPicPr>
          <p:cNvPr id="8" name="Picture 7">
            <a:extLst>
              <a:ext uri="{FF2B5EF4-FFF2-40B4-BE49-F238E27FC236}">
                <a16:creationId xmlns:a16="http://schemas.microsoft.com/office/drawing/2014/main" id="{CAACEBC6-F05B-F78F-0FB2-9F17C49ABE44}"/>
              </a:ext>
            </a:extLst>
          </p:cNvPr>
          <p:cNvPicPr>
            <a:picLocks noChangeAspect="1"/>
          </p:cNvPicPr>
          <p:nvPr/>
        </p:nvPicPr>
        <p:blipFill>
          <a:blip r:embed="rId4"/>
          <a:stretch>
            <a:fillRect/>
          </a:stretch>
        </p:blipFill>
        <p:spPr>
          <a:xfrm>
            <a:off x="5370708" y="2149149"/>
            <a:ext cx="4656683" cy="4492027"/>
          </a:xfrm>
          <a:prstGeom prst="rect">
            <a:avLst/>
          </a:prstGeom>
        </p:spPr>
      </p:pic>
      <p:sp>
        <p:nvSpPr>
          <p:cNvPr id="3" name="TextBox 2">
            <a:extLst>
              <a:ext uri="{FF2B5EF4-FFF2-40B4-BE49-F238E27FC236}">
                <a16:creationId xmlns:a16="http://schemas.microsoft.com/office/drawing/2014/main" id="{838CE88B-B685-3689-4502-7F58B9BFC85F}"/>
              </a:ext>
            </a:extLst>
          </p:cNvPr>
          <p:cNvSpPr txBox="1"/>
          <p:nvPr/>
        </p:nvSpPr>
        <p:spPr>
          <a:xfrm>
            <a:off x="7813622" y="1636426"/>
            <a:ext cx="437805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cs typeface="Arial"/>
              </a:rPr>
              <a:t>Preliminary MCMC results:</a:t>
            </a:r>
          </a:p>
          <a:p>
            <a:pPr marL="285750" indent="-285750">
              <a:buFont typeface="Arial"/>
              <a:buChar char="•"/>
            </a:pPr>
            <a:r>
              <a:rPr lang="en-US">
                <a:solidFill>
                  <a:schemeClr val="tx1">
                    <a:lumMod val="75000"/>
                    <a:lumOff val="25000"/>
                  </a:schemeClr>
                </a:solidFill>
                <a:cs typeface="Arial"/>
              </a:rPr>
              <a:t>Posterior distribution currently much smaller than searched parameter bounds</a:t>
            </a:r>
          </a:p>
          <a:p>
            <a:pPr marL="285750" indent="-285750">
              <a:buFont typeface="Arial"/>
              <a:buChar char="•"/>
            </a:pPr>
            <a:r>
              <a:rPr lang="en-US">
                <a:solidFill>
                  <a:schemeClr val="tx1">
                    <a:lumMod val="75000"/>
                    <a:lumOff val="25000"/>
                  </a:schemeClr>
                </a:solidFill>
                <a:cs typeface="Arial"/>
              </a:rPr>
              <a:t>Potential to choose multiple parameter solutions</a:t>
            </a:r>
          </a:p>
        </p:txBody>
      </p:sp>
    </p:spTree>
    <p:extLst>
      <p:ext uri="{BB962C8B-B14F-4D97-AF65-F5344CB8AC3E}">
        <p14:creationId xmlns:p14="http://schemas.microsoft.com/office/powerpoint/2010/main" val="1094826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C6D64C7C-3870-5A68-784B-1BFEADBA6AA1}"/>
              </a:ext>
            </a:extLst>
          </p:cNvPr>
          <p:cNvSpPr>
            <a:spLocks noGrp="1"/>
          </p:cNvSpPr>
          <p:nvPr>
            <p:ph type="title"/>
          </p:nvPr>
        </p:nvSpPr>
        <p:spPr>
          <a:xfrm>
            <a:off x="413062" y="1193661"/>
            <a:ext cx="11365876" cy="586156"/>
          </a:xfrm>
        </p:spPr>
        <p:txBody>
          <a:bodyPr/>
          <a:lstStyle/>
          <a:p>
            <a:r>
              <a:rPr lang="en-US" sz="3600">
                <a:solidFill>
                  <a:srgbClr val="284251"/>
                </a:solidFill>
                <a:latin typeface="FiraSans"/>
              </a:rPr>
              <a:t>Summary</a:t>
            </a:r>
            <a:endParaRPr lang="en-US" sz="3600">
              <a:solidFill>
                <a:srgbClr val="284251"/>
              </a:solidFill>
              <a:effectLst/>
              <a:latin typeface="FiraSans"/>
            </a:endParaRPr>
          </a:p>
        </p:txBody>
      </p:sp>
      <p:sp>
        <p:nvSpPr>
          <p:cNvPr id="2" name="TextBox 1">
            <a:extLst>
              <a:ext uri="{FF2B5EF4-FFF2-40B4-BE49-F238E27FC236}">
                <a16:creationId xmlns:a16="http://schemas.microsoft.com/office/drawing/2014/main" id="{B0B46495-EACE-CCBA-D175-67E0C0B5F3BE}"/>
              </a:ext>
            </a:extLst>
          </p:cNvPr>
          <p:cNvSpPr txBox="1"/>
          <p:nvPr/>
        </p:nvSpPr>
        <p:spPr>
          <a:xfrm>
            <a:off x="413062" y="1998133"/>
            <a:ext cx="11365876" cy="3816429"/>
          </a:xfrm>
          <a:prstGeom prst="rect">
            <a:avLst/>
          </a:prstGeom>
          <a:noFill/>
        </p:spPr>
        <p:txBody>
          <a:bodyPr wrap="square" lIns="91440" tIns="45720" rIns="91440" bIns="45720" rtlCol="0" anchor="t">
            <a:spAutoFit/>
          </a:bodyPr>
          <a:lstStyle/>
          <a:p>
            <a:pPr marL="342900" indent="-342900">
              <a:buFont typeface="Arial"/>
              <a:buChar char="•"/>
            </a:pPr>
            <a:r>
              <a:rPr lang="en-US" sz="2200">
                <a:solidFill>
                  <a:schemeClr val="tx1">
                    <a:lumMod val="75000"/>
                    <a:lumOff val="25000"/>
                  </a:schemeClr>
                </a:solidFill>
                <a:cs typeface="Arial"/>
              </a:rPr>
              <a:t>Created a flexible workflow for automated tuning and demonstrated on the E3SMv2 atmosphere model</a:t>
            </a:r>
          </a:p>
          <a:p>
            <a:pPr marL="800100" lvl="1" indent="-342900">
              <a:buFont typeface="Arial"/>
              <a:buChar char="•"/>
            </a:pPr>
            <a:r>
              <a:rPr lang="en-US" sz="2200">
                <a:solidFill>
                  <a:schemeClr val="tx1">
                    <a:lumMod val="75000"/>
                    <a:lumOff val="25000"/>
                  </a:schemeClr>
                </a:solidFill>
                <a:cs typeface="Arial"/>
              </a:rPr>
              <a:t>Leverages a surrogate model that predicts high dimensional E3SM climatological spatial fields</a:t>
            </a:r>
          </a:p>
          <a:p>
            <a:pPr marL="800100" lvl="1" indent="-342900">
              <a:buFont typeface="Arial"/>
              <a:buChar char="•"/>
            </a:pPr>
            <a:r>
              <a:rPr lang="en-US" sz="2200">
                <a:solidFill>
                  <a:schemeClr val="tx1">
                    <a:lumMod val="75000"/>
                    <a:lumOff val="25000"/>
                  </a:schemeClr>
                </a:solidFill>
                <a:cs typeface="Arial"/>
              </a:rPr>
              <a:t>Surrogate is independent of choice of loss function </a:t>
            </a:r>
          </a:p>
          <a:p>
            <a:pPr marL="800100" lvl="1" indent="-342900">
              <a:buFont typeface="Arial"/>
              <a:buChar char="•"/>
            </a:pPr>
            <a:endParaRPr lang="en-US" sz="2200">
              <a:solidFill>
                <a:schemeClr val="tx1">
                  <a:lumMod val="75000"/>
                  <a:lumOff val="25000"/>
                </a:schemeClr>
              </a:solidFill>
              <a:cs typeface="Arial"/>
            </a:endParaRPr>
          </a:p>
          <a:p>
            <a:pPr marL="342900" indent="-342900">
              <a:buFont typeface="Arial"/>
              <a:buChar char="•"/>
            </a:pPr>
            <a:r>
              <a:rPr lang="en-US" sz="2200">
                <a:solidFill>
                  <a:schemeClr val="tx1">
                    <a:lumMod val="75000"/>
                    <a:lumOff val="25000"/>
                  </a:schemeClr>
                </a:solidFill>
                <a:cs typeface="Arial"/>
              </a:rPr>
              <a:t>Autotuned "optimized" E3SMv2 reduces RMSE for 11 spatial fields and 4 seasons by an average of 3.9%.</a:t>
            </a:r>
          </a:p>
          <a:p>
            <a:pPr marL="342900" indent="-342900">
              <a:buFont typeface="Arial"/>
              <a:buChar char="•"/>
            </a:pPr>
            <a:endParaRPr lang="en-US" sz="2200">
              <a:solidFill>
                <a:schemeClr val="tx1">
                  <a:lumMod val="75000"/>
                  <a:lumOff val="25000"/>
                </a:schemeClr>
              </a:solidFill>
              <a:cs typeface="Arial"/>
            </a:endParaRPr>
          </a:p>
          <a:p>
            <a:pPr marL="342900" indent="-342900">
              <a:buFont typeface="Arial"/>
              <a:buChar char="•"/>
            </a:pPr>
            <a:r>
              <a:rPr lang="en-US" sz="2200">
                <a:solidFill>
                  <a:schemeClr val="tx1">
                    <a:lumMod val="75000"/>
                    <a:lumOff val="25000"/>
                  </a:schemeClr>
                </a:solidFill>
                <a:cs typeface="Arial"/>
              </a:rPr>
              <a:t>A Bayesian implementation provides a distribution of optimized tuning parameters. </a:t>
            </a:r>
          </a:p>
          <a:p>
            <a:endParaRPr lang="en-US" sz="2200">
              <a:solidFill>
                <a:schemeClr val="tx1">
                  <a:lumMod val="75000"/>
                  <a:lumOff val="25000"/>
                </a:schemeClr>
              </a:solidFill>
              <a:cs typeface="Arial"/>
            </a:endParaRPr>
          </a:p>
        </p:txBody>
      </p:sp>
    </p:spTree>
    <p:extLst>
      <p:ext uri="{BB962C8B-B14F-4D97-AF65-F5344CB8AC3E}">
        <p14:creationId xmlns:p14="http://schemas.microsoft.com/office/powerpoint/2010/main" val="1709068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C6D64C7C-3870-5A68-784B-1BFEADBA6AA1}"/>
              </a:ext>
            </a:extLst>
          </p:cNvPr>
          <p:cNvSpPr>
            <a:spLocks noGrp="1"/>
          </p:cNvSpPr>
          <p:nvPr>
            <p:ph type="title"/>
          </p:nvPr>
        </p:nvSpPr>
        <p:spPr>
          <a:xfrm>
            <a:off x="413062" y="1193661"/>
            <a:ext cx="11365876" cy="586156"/>
          </a:xfrm>
        </p:spPr>
        <p:txBody>
          <a:bodyPr/>
          <a:lstStyle/>
          <a:p>
            <a:r>
              <a:rPr lang="en-US" sz="3600">
                <a:solidFill>
                  <a:srgbClr val="284251"/>
                </a:solidFill>
                <a:latin typeface="FiraSans" panose="020B0503050000020004" pitchFamily="34" charset="0"/>
              </a:rPr>
              <a:t>Next: Auto-tuning </a:t>
            </a:r>
            <a:r>
              <a:rPr lang="en-US" sz="3600" b="0">
                <a:solidFill>
                  <a:srgbClr val="284251"/>
                </a:solidFill>
                <a:effectLst/>
                <a:latin typeface="FiraSans" panose="020B0503050000020004" pitchFamily="34" charset="0"/>
              </a:rPr>
              <a:t>E3SMv3</a:t>
            </a:r>
            <a:endParaRPr lang="en-US" sz="2000">
              <a:effectLst/>
            </a:endParaRPr>
          </a:p>
        </p:txBody>
      </p:sp>
      <p:sp>
        <p:nvSpPr>
          <p:cNvPr id="2" name="TextBox 1">
            <a:extLst>
              <a:ext uri="{FF2B5EF4-FFF2-40B4-BE49-F238E27FC236}">
                <a16:creationId xmlns:a16="http://schemas.microsoft.com/office/drawing/2014/main" id="{B0B46495-EACE-CCBA-D175-67E0C0B5F3BE}"/>
              </a:ext>
            </a:extLst>
          </p:cNvPr>
          <p:cNvSpPr txBox="1"/>
          <p:nvPr/>
        </p:nvSpPr>
        <p:spPr>
          <a:xfrm>
            <a:off x="413062" y="1998133"/>
            <a:ext cx="11365876" cy="4493538"/>
          </a:xfrm>
          <a:prstGeom prst="rect">
            <a:avLst/>
          </a:prstGeom>
          <a:noFill/>
        </p:spPr>
        <p:txBody>
          <a:bodyPr wrap="square" lIns="91440" tIns="45720" rIns="91440" bIns="45720" rtlCol="0" anchor="t">
            <a:spAutoFit/>
          </a:bodyPr>
          <a:lstStyle/>
          <a:p>
            <a:r>
              <a:rPr lang="en-US" sz="2200">
                <a:solidFill>
                  <a:schemeClr val="tx1">
                    <a:lumMod val="75000"/>
                    <a:lumOff val="25000"/>
                  </a:schemeClr>
                </a:solidFill>
              </a:rPr>
              <a:t>E3SMv3 PPE (March-April 2023)</a:t>
            </a:r>
          </a:p>
          <a:p>
            <a:pPr marL="342900" indent="-342900">
              <a:buFont typeface="Arial" panose="020B0604020202020204" pitchFamily="34" charset="0"/>
              <a:buChar char="•"/>
            </a:pPr>
            <a:r>
              <a:rPr lang="en-US" sz="2200">
                <a:solidFill>
                  <a:schemeClr val="tx1">
                    <a:lumMod val="75000"/>
                    <a:lumOff val="25000"/>
                  </a:schemeClr>
                </a:solidFill>
              </a:rPr>
              <a:t>8 tuning parameters </a:t>
            </a:r>
            <a:endParaRPr lang="en-US" sz="2200">
              <a:solidFill>
                <a:schemeClr val="tx1">
                  <a:lumMod val="75000"/>
                  <a:lumOff val="25000"/>
                </a:schemeClr>
              </a:solidFill>
              <a:cs typeface="Arial"/>
            </a:endParaRPr>
          </a:p>
          <a:p>
            <a:pPr marL="342900" indent="-342900">
              <a:buFont typeface="Arial" panose="020B0604020202020204" pitchFamily="34" charset="0"/>
              <a:buChar char="•"/>
            </a:pPr>
            <a:r>
              <a:rPr lang="en-US" sz="2200">
                <a:solidFill>
                  <a:schemeClr val="tx1">
                    <a:lumMod val="75000"/>
                    <a:lumOff val="25000"/>
                  </a:schemeClr>
                </a:solidFill>
              </a:rPr>
              <a:t>~200-300 10-yr F2010 simulations and 1-yr SST</a:t>
            </a:r>
            <a:r>
              <a:rPr lang="en-US" sz="2200" b="0">
                <a:solidFill>
                  <a:schemeClr val="tx1">
                    <a:lumMod val="75000"/>
                    <a:lumOff val="25000"/>
                  </a:schemeClr>
                </a:solidFill>
                <a:effectLst/>
              </a:rPr>
              <a:t>+4K simulations</a:t>
            </a:r>
            <a:endParaRPr lang="en-US" sz="2200" b="0">
              <a:solidFill>
                <a:schemeClr val="tx1">
                  <a:lumMod val="75000"/>
                  <a:lumOff val="25000"/>
                </a:schemeClr>
              </a:solidFill>
              <a:effectLst/>
              <a:cs typeface="Arial"/>
            </a:endParaRPr>
          </a:p>
          <a:p>
            <a:pPr marL="285750" indent="-285750">
              <a:buFont typeface="Arial" panose="020B0604020202020204" pitchFamily="34" charset="0"/>
              <a:buChar char="•"/>
            </a:pPr>
            <a:r>
              <a:rPr lang="en-US" sz="2200" b="0">
                <a:solidFill>
                  <a:schemeClr val="tx1">
                    <a:lumMod val="75000"/>
                    <a:lumOff val="25000"/>
                  </a:schemeClr>
                </a:solidFill>
                <a:effectLst/>
              </a:rPr>
              <a:t>Machine: Chrysalis or </a:t>
            </a:r>
            <a:r>
              <a:rPr lang="en-US" sz="2200" b="0" err="1">
                <a:solidFill>
                  <a:schemeClr val="tx1">
                    <a:lumMod val="75000"/>
                    <a:lumOff val="25000"/>
                  </a:schemeClr>
                </a:solidFill>
                <a:effectLst/>
              </a:rPr>
              <a:t>Compy</a:t>
            </a:r>
            <a:endParaRPr lang="en-US" sz="2200" b="0">
              <a:solidFill>
                <a:schemeClr val="tx1">
                  <a:lumMod val="75000"/>
                  <a:lumOff val="25000"/>
                </a:schemeClr>
              </a:solidFill>
              <a:effectLst/>
            </a:endParaRPr>
          </a:p>
          <a:p>
            <a:r>
              <a:rPr lang="en-US" sz="2200" b="0">
                <a:solidFill>
                  <a:schemeClr val="tx1">
                    <a:lumMod val="75000"/>
                    <a:lumOff val="25000"/>
                  </a:schemeClr>
                </a:solidFill>
                <a:effectLst/>
              </a:rPr>
              <a:t>Surrogate and optimization</a:t>
            </a:r>
            <a:r>
              <a:rPr lang="en-US" sz="2200">
                <a:solidFill>
                  <a:schemeClr val="tx1">
                    <a:lumMod val="75000"/>
                    <a:lumOff val="25000"/>
                  </a:schemeClr>
                </a:solidFill>
              </a:rPr>
              <a:t> </a:t>
            </a:r>
            <a:endParaRPr lang="en-US" sz="2200" b="0">
              <a:solidFill>
                <a:schemeClr val="tx1">
                  <a:lumMod val="75000"/>
                  <a:lumOff val="25000"/>
                </a:schemeClr>
              </a:solidFill>
              <a:effectLst/>
              <a:cs typeface="Arial"/>
            </a:endParaRPr>
          </a:p>
          <a:p>
            <a:pPr marL="285750" indent="-285750">
              <a:buFont typeface="Arial" panose="020B0604020202020204" pitchFamily="34" charset="0"/>
              <a:buChar char="•"/>
            </a:pPr>
            <a:r>
              <a:rPr lang="en-US" sz="2200" b="0">
                <a:solidFill>
                  <a:schemeClr val="tx1">
                    <a:lumMod val="75000"/>
                    <a:lumOff val="25000"/>
                  </a:schemeClr>
                </a:solidFill>
                <a:effectLst/>
              </a:rPr>
              <a:t>Loss function: user can override automatic field weighting with pre-specified weights</a:t>
            </a:r>
            <a:r>
              <a:rPr lang="en-US" sz="2200">
                <a:solidFill>
                  <a:schemeClr val="tx1">
                    <a:lumMod val="75000"/>
                    <a:lumOff val="25000"/>
                  </a:schemeClr>
                </a:solidFill>
              </a:rPr>
              <a:t> </a:t>
            </a:r>
            <a:endParaRPr lang="en-US" sz="2200">
              <a:solidFill>
                <a:schemeClr val="tx1">
                  <a:lumMod val="75000"/>
                  <a:lumOff val="25000"/>
                </a:schemeClr>
              </a:solidFill>
              <a:cs typeface="Arial"/>
            </a:endParaRPr>
          </a:p>
          <a:p>
            <a:r>
              <a:rPr lang="en-US" sz="2200">
                <a:solidFill>
                  <a:schemeClr val="tx1">
                    <a:lumMod val="75000"/>
                    <a:lumOff val="25000"/>
                  </a:schemeClr>
                </a:solidFill>
              </a:rPr>
              <a:t>Deliverables</a:t>
            </a:r>
            <a:endParaRPr lang="en-US" sz="2200">
              <a:solidFill>
                <a:schemeClr val="tx1">
                  <a:lumMod val="75000"/>
                  <a:lumOff val="25000"/>
                </a:schemeClr>
              </a:solidFill>
              <a:cs typeface="Arial"/>
            </a:endParaRPr>
          </a:p>
          <a:p>
            <a:pPr marL="342900" indent="-342900">
              <a:buFont typeface="Arial"/>
              <a:buChar char="•"/>
            </a:pPr>
            <a:r>
              <a:rPr lang="en-US" sz="2200">
                <a:solidFill>
                  <a:schemeClr val="tx1">
                    <a:lumMod val="75000"/>
                    <a:lumOff val="25000"/>
                  </a:schemeClr>
                </a:solidFill>
              </a:rPr>
              <a:t>Optimal</a:t>
            </a:r>
            <a:r>
              <a:rPr lang="en-US" sz="2200" b="0">
                <a:solidFill>
                  <a:schemeClr val="tx1">
                    <a:lumMod val="75000"/>
                    <a:lumOff val="25000"/>
                  </a:schemeClr>
                </a:solidFill>
                <a:effectLst/>
              </a:rPr>
              <a:t> set of tuning parameters for F2010 to assist E3SMv3 expert tuning</a:t>
            </a:r>
            <a:endParaRPr lang="en-US">
              <a:solidFill>
                <a:schemeClr val="tx1">
                  <a:lumMod val="75000"/>
                  <a:lumOff val="25000"/>
                </a:schemeClr>
              </a:solidFill>
              <a:cs typeface="Arial" panose="020B0604020202020204"/>
            </a:endParaRPr>
          </a:p>
          <a:p>
            <a:pPr marL="342900" indent="-342900">
              <a:buFont typeface="Arial" panose="020B0604020202020204" pitchFamily="34" charset="0"/>
              <a:buChar char="•"/>
            </a:pPr>
            <a:r>
              <a:rPr lang="en-US" sz="2200">
                <a:solidFill>
                  <a:schemeClr val="tx1">
                    <a:lumMod val="75000"/>
                    <a:lumOff val="25000"/>
                  </a:schemeClr>
                </a:solidFill>
              </a:rPr>
              <a:t>Distribution of</a:t>
            </a:r>
            <a:r>
              <a:rPr lang="en-US" sz="2200" b="0">
                <a:solidFill>
                  <a:schemeClr val="tx1">
                    <a:lumMod val="75000"/>
                    <a:lumOff val="25000"/>
                  </a:schemeClr>
                </a:solidFill>
                <a:effectLst/>
              </a:rPr>
              <a:t> tuning parameters from MCMC </a:t>
            </a:r>
            <a:r>
              <a:rPr lang="en-US" sz="2200">
                <a:solidFill>
                  <a:schemeClr val="tx1">
                    <a:lumMod val="75000"/>
                    <a:lumOff val="25000"/>
                  </a:schemeClr>
                </a:solidFill>
              </a:rPr>
              <a:t>sampling</a:t>
            </a:r>
            <a:endParaRPr lang="en-US" sz="2200">
              <a:solidFill>
                <a:schemeClr val="tx1">
                  <a:lumMod val="75000"/>
                  <a:lumOff val="25000"/>
                </a:schemeClr>
              </a:solidFill>
              <a:cs typeface="Arial"/>
            </a:endParaRPr>
          </a:p>
          <a:p>
            <a:pPr marL="342900" indent="-342900">
              <a:buFont typeface="Arial" panose="020B0604020202020204" pitchFamily="34" charset="0"/>
              <a:buChar char="•"/>
            </a:pPr>
            <a:r>
              <a:rPr lang="en-US" sz="2200">
                <a:solidFill>
                  <a:schemeClr val="tx1">
                    <a:lumMod val="75000"/>
                    <a:lumOff val="25000"/>
                  </a:schemeClr>
                </a:solidFill>
              </a:rPr>
              <a:t>Alternative</a:t>
            </a:r>
            <a:r>
              <a:rPr lang="en-US" sz="2200" b="0">
                <a:solidFill>
                  <a:schemeClr val="tx1">
                    <a:lumMod val="75000"/>
                    <a:lumOff val="25000"/>
                  </a:schemeClr>
                </a:solidFill>
                <a:effectLst/>
              </a:rPr>
              <a:t> optimized parameters using different </a:t>
            </a:r>
            <a:r>
              <a:rPr lang="en-US" sz="2200">
                <a:solidFill>
                  <a:schemeClr val="tx1">
                    <a:lumMod val="75000"/>
                    <a:lumOff val="25000"/>
                  </a:schemeClr>
                </a:solidFill>
              </a:rPr>
              <a:t>field weightings</a:t>
            </a:r>
            <a:endParaRPr lang="en-US" sz="2200">
              <a:solidFill>
                <a:schemeClr val="tx1">
                  <a:lumMod val="75000"/>
                  <a:lumOff val="25000"/>
                </a:schemeClr>
              </a:solidFill>
              <a:cs typeface="Arial" panose="020B0604020202020204"/>
            </a:endParaRPr>
          </a:p>
          <a:p>
            <a:pPr marL="285750" indent="-285750">
              <a:buFont typeface="Arial" panose="020B0604020202020204" pitchFamily="34" charset="0"/>
              <a:buChar char="•"/>
            </a:pPr>
            <a:r>
              <a:rPr lang="en-US" sz="2200">
                <a:solidFill>
                  <a:schemeClr val="tx1">
                    <a:lumMod val="75000"/>
                    <a:lumOff val="25000"/>
                  </a:schemeClr>
                </a:solidFill>
              </a:rPr>
              <a:t> Alternative tunings with a range of climate sensitivities</a:t>
            </a:r>
            <a:endParaRPr lang="en-US" sz="2200">
              <a:solidFill>
                <a:schemeClr val="tx1">
                  <a:lumMod val="75000"/>
                  <a:lumOff val="25000"/>
                </a:schemeClr>
              </a:solidFill>
              <a:cs typeface="Arial"/>
            </a:endParaRPr>
          </a:p>
          <a:p>
            <a:pPr marL="285750" indent="-285750">
              <a:buFont typeface="Arial" panose="020B0604020202020204" pitchFamily="34" charset="0"/>
              <a:buChar char="•"/>
            </a:pPr>
            <a:r>
              <a:rPr lang="en-US" sz="2200">
                <a:solidFill>
                  <a:schemeClr val="tx1">
                    <a:lumMod val="75000"/>
                    <a:lumOff val="25000"/>
                  </a:schemeClr>
                </a:solidFill>
              </a:rPr>
              <a:t> </a:t>
            </a:r>
            <a:r>
              <a:rPr lang="en-US" sz="2200" b="0">
                <a:solidFill>
                  <a:schemeClr val="tx1">
                    <a:lumMod val="75000"/>
                    <a:lumOff val="25000"/>
                  </a:schemeClr>
                </a:solidFill>
                <a:effectLst/>
              </a:rPr>
              <a:t>Potentially: adapt tools to tune </a:t>
            </a:r>
            <a:r>
              <a:rPr lang="en-US" sz="2200">
                <a:solidFill>
                  <a:schemeClr val="tx1">
                    <a:lumMod val="75000"/>
                    <a:lumOff val="25000"/>
                  </a:schemeClr>
                </a:solidFill>
              </a:rPr>
              <a:t>other E3SMv3 configurations</a:t>
            </a:r>
            <a:endParaRPr lang="en-US" sz="2200" b="0">
              <a:solidFill>
                <a:schemeClr val="tx1">
                  <a:lumMod val="75000"/>
                  <a:lumOff val="25000"/>
                </a:schemeClr>
              </a:solidFill>
              <a:effectLst/>
              <a:cs typeface="Arial"/>
            </a:endParaRPr>
          </a:p>
          <a:p>
            <a:pPr marL="285750" indent="-285750">
              <a:buFont typeface="Arial" panose="020B0604020202020204" pitchFamily="34" charset="0"/>
              <a:buChar char="•"/>
            </a:pPr>
            <a:endParaRPr lang="en-US" sz="2200">
              <a:solidFill>
                <a:schemeClr val="tx1">
                  <a:lumMod val="75000"/>
                  <a:lumOff val="25000"/>
                </a:schemeClr>
              </a:solidFill>
            </a:endParaRPr>
          </a:p>
        </p:txBody>
      </p:sp>
    </p:spTree>
    <p:extLst>
      <p:ext uri="{BB962C8B-B14F-4D97-AF65-F5344CB8AC3E}">
        <p14:creationId xmlns:p14="http://schemas.microsoft.com/office/powerpoint/2010/main" val="2172985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AE5D02D-4BA6-7A88-CA60-8299B8B031A3}"/>
              </a:ext>
            </a:extLst>
          </p:cNvPr>
          <p:cNvSpPr>
            <a:spLocks noGrp="1"/>
          </p:cNvSpPr>
          <p:nvPr>
            <p:ph idx="1"/>
          </p:nvPr>
        </p:nvSpPr>
        <p:spPr>
          <a:xfrm>
            <a:off x="609600" y="2160811"/>
            <a:ext cx="10972800" cy="4114800"/>
          </a:xfrm>
        </p:spPr>
        <p:txBody>
          <a:bodyPr>
            <a:normAutofit/>
          </a:bodyPr>
          <a:lstStyle/>
          <a:p>
            <a:pPr marL="0" indent="0">
              <a:buNone/>
            </a:pPr>
            <a:r>
              <a:rPr lang="en-US" sz="2000" b="1"/>
              <a:t>Our PPE’s</a:t>
            </a:r>
          </a:p>
          <a:p>
            <a:pPr marL="0" indent="0">
              <a:buNone/>
            </a:pPr>
            <a:r>
              <a:rPr lang="en-US" sz="2000" b="1"/>
              <a:t>	</a:t>
            </a:r>
            <a:r>
              <a:rPr lang="en-US" sz="2000"/>
              <a:t>Confluence: </a:t>
            </a:r>
            <a:r>
              <a:rPr lang="en-US" sz="2000">
                <a:hlinkClick r:id="rId3"/>
              </a:rPr>
              <a:t>Autotuning PPE's</a:t>
            </a:r>
            <a:endParaRPr lang="en-US" sz="2000"/>
          </a:p>
          <a:p>
            <a:pPr marL="0" indent="0">
              <a:buNone/>
            </a:pPr>
            <a:r>
              <a:rPr lang="en-US" sz="2000" b="1"/>
              <a:t>Our software</a:t>
            </a:r>
          </a:p>
          <a:p>
            <a:pPr marL="0" indent="0">
              <a:buNone/>
            </a:pPr>
            <a:r>
              <a:rPr lang="en-US" sz="2000"/>
              <a:t>	E3SM Autotuning </a:t>
            </a:r>
            <a:r>
              <a:rPr lang="en-US" sz="2000" err="1"/>
              <a:t>github</a:t>
            </a:r>
            <a:r>
              <a:rPr lang="en-US" sz="2000" b="1"/>
              <a:t>: </a:t>
            </a:r>
            <a:r>
              <a:rPr lang="en-US" sz="2000">
                <a:hlinkClick r:id="rId4"/>
              </a:rPr>
              <a:t>E3SM-Project/Autotuning-NGD </a:t>
            </a:r>
            <a:endParaRPr lang="en-US" sz="2000"/>
          </a:p>
          <a:p>
            <a:pPr marL="0" indent="0">
              <a:buNone/>
            </a:pPr>
            <a:r>
              <a:rPr lang="en-US" sz="2000"/>
              <a:t>	</a:t>
            </a:r>
            <a:r>
              <a:rPr lang="en-US" sz="2000" err="1"/>
              <a:t>Tesuract</a:t>
            </a:r>
            <a:r>
              <a:rPr lang="en-US" sz="2000"/>
              <a:t> (surrogate construction)</a:t>
            </a:r>
            <a:r>
              <a:rPr lang="en-US" sz="2000" b="1"/>
              <a:t>:  </a:t>
            </a:r>
            <a:r>
              <a:rPr lang="en-US" sz="2000">
                <a:hlinkClick r:id="rId5"/>
              </a:rPr>
              <a:t>https://github.com/kennychowdhary/tesuract</a:t>
            </a:r>
            <a:endParaRPr lang="en-US" sz="2000"/>
          </a:p>
          <a:p>
            <a:pPr marL="0" indent="0">
              <a:buNone/>
            </a:pPr>
            <a:r>
              <a:rPr lang="en-US" sz="2000" b="1"/>
              <a:t>Other software</a:t>
            </a:r>
          </a:p>
          <a:p>
            <a:pPr marL="857250" lvl="2" indent="0">
              <a:buNone/>
            </a:pPr>
            <a:r>
              <a:rPr lang="en-US"/>
              <a:t>Adams, B.M., Bohnhoff, W.J., </a:t>
            </a:r>
            <a:r>
              <a:rPr lang="en-US" err="1"/>
              <a:t>Dalbey</a:t>
            </a:r>
            <a:r>
              <a:rPr lang="en-US"/>
              <a:t>, K.R., </a:t>
            </a:r>
            <a:r>
              <a:rPr lang="en-US" err="1"/>
              <a:t>Ebeida</a:t>
            </a:r>
            <a:r>
              <a:rPr lang="en-US"/>
              <a:t>, M.S., Eddy, J.P., Eldred, M.S., Hooper, R.W., Hough, P.D., Hu, K.T., </a:t>
            </a:r>
            <a:r>
              <a:rPr lang="en-US" err="1"/>
              <a:t>Jakeman</a:t>
            </a:r>
            <a:r>
              <a:rPr lang="en-US"/>
              <a:t>, J.D., Khalil, M., Maupin, K.A., </a:t>
            </a:r>
            <a:r>
              <a:rPr lang="en-US" err="1"/>
              <a:t>Monschke</a:t>
            </a:r>
            <a:r>
              <a:rPr lang="en-US"/>
              <a:t>, J.A., Ridgway, E.M., </a:t>
            </a:r>
            <a:r>
              <a:rPr lang="en-US" err="1"/>
              <a:t>Rushdi</a:t>
            </a:r>
            <a:r>
              <a:rPr lang="en-US"/>
              <a:t>, A.A., </a:t>
            </a:r>
            <a:r>
              <a:rPr lang="en-US" err="1"/>
              <a:t>Seidl</a:t>
            </a:r>
            <a:r>
              <a:rPr lang="en-US"/>
              <a:t>, D.T., Stephens, J.A., </a:t>
            </a:r>
            <a:r>
              <a:rPr lang="en-US" err="1"/>
              <a:t>Swiler</a:t>
            </a:r>
            <a:r>
              <a:rPr lang="en-US"/>
              <a:t>, L.P., and </a:t>
            </a:r>
            <a:r>
              <a:rPr lang="en-US" err="1"/>
              <a:t>Winokur</a:t>
            </a:r>
            <a:r>
              <a:rPr lang="en-US"/>
              <a:t>, J.G., "Dakota, A Multilevel Parallel Object-Oriented Framework for Design Optimization, Parameter Estimation, Uncertainty Quantification, and Sensitivity Analysis: Version 6.15 User’s Manual," Sandia Technical Report SAND2020-12495, November 2021.</a:t>
            </a:r>
          </a:p>
          <a:p>
            <a:pPr marL="0" indent="0">
              <a:buNone/>
            </a:pPr>
            <a:endParaRPr lang="en-US"/>
          </a:p>
        </p:txBody>
      </p:sp>
    </p:spTree>
    <p:extLst>
      <p:ext uri="{BB962C8B-B14F-4D97-AF65-F5344CB8AC3E}">
        <p14:creationId xmlns:p14="http://schemas.microsoft.com/office/powerpoint/2010/main" val="3125416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C6D64C7C-3870-5A68-784B-1BFEADBA6AA1}"/>
              </a:ext>
            </a:extLst>
          </p:cNvPr>
          <p:cNvSpPr>
            <a:spLocks noGrp="1"/>
          </p:cNvSpPr>
          <p:nvPr>
            <p:ph type="title"/>
          </p:nvPr>
        </p:nvSpPr>
        <p:spPr>
          <a:xfrm>
            <a:off x="413062" y="1193661"/>
            <a:ext cx="11365876" cy="586156"/>
          </a:xfrm>
        </p:spPr>
        <p:txBody>
          <a:bodyPr/>
          <a:lstStyle/>
          <a:p>
            <a:r>
              <a:rPr lang="en-US" sz="3600" b="0">
                <a:solidFill>
                  <a:srgbClr val="284251"/>
                </a:solidFill>
                <a:effectLst/>
              </a:rPr>
              <a:t>Additional slides</a:t>
            </a:r>
            <a:endParaRPr lang="en-US" sz="2000">
              <a:effectLst/>
            </a:endParaRPr>
          </a:p>
        </p:txBody>
      </p:sp>
    </p:spTree>
    <p:extLst>
      <p:ext uri="{BB962C8B-B14F-4D97-AF65-F5344CB8AC3E}">
        <p14:creationId xmlns:p14="http://schemas.microsoft.com/office/powerpoint/2010/main" val="3640518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1D29D-0834-79F4-E333-C8F0EC6354F9}"/>
              </a:ext>
            </a:extLst>
          </p:cNvPr>
          <p:cNvSpPr>
            <a:spLocks noGrp="1"/>
          </p:cNvSpPr>
          <p:nvPr>
            <p:ph type="title"/>
          </p:nvPr>
        </p:nvSpPr>
        <p:spPr/>
        <p:txBody>
          <a:bodyPr/>
          <a:lstStyle/>
          <a:p>
            <a:r>
              <a:rPr lang="en-US" sz="3600" b="1">
                <a:solidFill>
                  <a:schemeClr val="tx1"/>
                </a:solidFill>
              </a:rPr>
              <a:t>Goal</a:t>
            </a:r>
            <a:r>
              <a:rPr lang="en-US" sz="3600">
                <a:solidFill>
                  <a:schemeClr val="tx1"/>
                </a:solidFill>
              </a:rPr>
              <a:t>: Use machine learning to expedite and formalize E3SM tuning</a:t>
            </a:r>
          </a:p>
        </p:txBody>
      </p:sp>
      <p:sp>
        <p:nvSpPr>
          <p:cNvPr id="4" name="Content Placeholder 2">
            <a:extLst>
              <a:ext uri="{FF2B5EF4-FFF2-40B4-BE49-F238E27FC236}">
                <a16:creationId xmlns:a16="http://schemas.microsoft.com/office/drawing/2014/main" id="{74DAE690-D466-03EC-3F45-6DE34C89B392}"/>
              </a:ext>
            </a:extLst>
          </p:cNvPr>
          <p:cNvSpPr txBox="1">
            <a:spLocks/>
          </p:cNvSpPr>
          <p:nvPr/>
        </p:nvSpPr>
        <p:spPr>
          <a:xfrm>
            <a:off x="1063529" y="4425279"/>
            <a:ext cx="6023748" cy="1439493"/>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85000"/>
                    <a:lumOff val="1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2800">
              <a:solidFill>
                <a:schemeClr val="tx1"/>
              </a:solidFill>
            </a:endParaRPr>
          </a:p>
        </p:txBody>
      </p:sp>
      <p:graphicFrame>
        <p:nvGraphicFramePr>
          <p:cNvPr id="7" name="Content Placeholder 7">
            <a:extLst>
              <a:ext uri="{FF2B5EF4-FFF2-40B4-BE49-F238E27FC236}">
                <a16:creationId xmlns:a16="http://schemas.microsoft.com/office/drawing/2014/main" id="{01876634-617B-6656-D051-44CDC67CE3B9}"/>
              </a:ext>
            </a:extLst>
          </p:cNvPr>
          <p:cNvGraphicFramePr>
            <a:graphicFrameLocks/>
          </p:cNvGraphicFramePr>
          <p:nvPr>
            <p:extLst>
              <p:ext uri="{D42A27DB-BD31-4B8C-83A1-F6EECF244321}">
                <p14:modId xmlns:p14="http://schemas.microsoft.com/office/powerpoint/2010/main" val="2121861496"/>
              </p:ext>
            </p:extLst>
          </p:nvPr>
        </p:nvGraphicFramePr>
        <p:xfrm>
          <a:off x="897026" y="2595212"/>
          <a:ext cx="10058400" cy="3433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909849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2201A69-2A26-56BB-D1B6-A377DAD3F191}"/>
              </a:ext>
            </a:extLst>
          </p:cNvPr>
          <p:cNvSpPr txBox="1">
            <a:spLocks/>
          </p:cNvSpPr>
          <p:nvPr/>
        </p:nvSpPr>
        <p:spPr>
          <a:xfrm>
            <a:off x="274323" y="1159048"/>
            <a:ext cx="7543800" cy="427669"/>
          </a:xfrm>
          <a:prstGeom prst="rect">
            <a:avLst/>
          </a:prstGeom>
        </p:spPr>
        <p:txBody>
          <a:bodyPr vert="horz" lIns="0" tIns="45720" rIns="0" bIns="45720" rtlCol="0" anchor="t" anchorCtr="0">
            <a:noAutofit/>
          </a:bodyPr>
          <a:lstStyle>
            <a:lvl1pPr algn="l" defTabSz="914400" rtl="0" eaLnBrk="1" latinLnBrk="0" hangingPunct="1">
              <a:lnSpc>
                <a:spcPct val="90000"/>
              </a:lnSpc>
              <a:spcBef>
                <a:spcPct val="0"/>
              </a:spcBef>
              <a:buNone/>
              <a:defRPr sz="3400" kern="1200">
                <a:solidFill>
                  <a:schemeClr val="tx1">
                    <a:lumMod val="85000"/>
                    <a:lumOff val="15000"/>
                  </a:schemeClr>
                </a:solidFill>
                <a:latin typeface="+mj-lt"/>
                <a:ea typeface="+mj-ea"/>
                <a:cs typeface="+mj-cs"/>
              </a:defRPr>
            </a:lvl1pPr>
          </a:lstStyle>
          <a:p>
            <a:r>
              <a:rPr lang="en-US"/>
              <a:t>E3SM PPE’s</a:t>
            </a:r>
          </a:p>
        </p:txBody>
      </p:sp>
      <mc:AlternateContent xmlns:mc="http://schemas.openxmlformats.org/markup-compatibility/2006" xmlns:a14="http://schemas.microsoft.com/office/drawing/2010/main">
        <mc:Choice Requires="a14">
          <p:graphicFrame>
            <p:nvGraphicFramePr>
              <p:cNvPr id="5" name="Table 75">
                <a:extLst>
                  <a:ext uri="{FF2B5EF4-FFF2-40B4-BE49-F238E27FC236}">
                    <a16:creationId xmlns:a16="http://schemas.microsoft.com/office/drawing/2014/main" id="{FA7D9DC8-5A31-5D3C-62B5-CABC0439CDD5}"/>
                  </a:ext>
                </a:extLst>
              </p:cNvPr>
              <p:cNvGraphicFramePr>
                <a:graphicFrameLocks noGrp="1"/>
              </p:cNvGraphicFramePr>
              <p:nvPr/>
            </p:nvGraphicFramePr>
            <p:xfrm>
              <a:off x="350998" y="1800323"/>
              <a:ext cx="11576777" cy="4440574"/>
            </p:xfrm>
            <a:graphic>
              <a:graphicData uri="http://schemas.openxmlformats.org/drawingml/2006/table">
                <a:tbl>
                  <a:tblPr firstRow="1" bandRow="1">
                    <a:tableStyleId>{073A0DAA-6AF3-43AB-8588-CEC1D06C72B9}</a:tableStyleId>
                  </a:tblPr>
                  <a:tblGrid>
                    <a:gridCol w="1413447">
                      <a:extLst>
                        <a:ext uri="{9D8B030D-6E8A-4147-A177-3AD203B41FA5}">
                          <a16:colId xmlns:a16="http://schemas.microsoft.com/office/drawing/2014/main" val="3600470143"/>
                        </a:ext>
                      </a:extLst>
                    </a:gridCol>
                    <a:gridCol w="516380">
                      <a:extLst>
                        <a:ext uri="{9D8B030D-6E8A-4147-A177-3AD203B41FA5}">
                          <a16:colId xmlns:a16="http://schemas.microsoft.com/office/drawing/2014/main" val="1007485413"/>
                        </a:ext>
                      </a:extLst>
                    </a:gridCol>
                    <a:gridCol w="834927">
                      <a:extLst>
                        <a:ext uri="{9D8B030D-6E8A-4147-A177-3AD203B41FA5}">
                          <a16:colId xmlns:a16="http://schemas.microsoft.com/office/drawing/2014/main" val="1140592007"/>
                        </a:ext>
                      </a:extLst>
                    </a:gridCol>
                    <a:gridCol w="834927">
                      <a:extLst>
                        <a:ext uri="{9D8B030D-6E8A-4147-A177-3AD203B41FA5}">
                          <a16:colId xmlns:a16="http://schemas.microsoft.com/office/drawing/2014/main" val="552542311"/>
                        </a:ext>
                      </a:extLst>
                    </a:gridCol>
                    <a:gridCol w="999438">
                      <a:extLst>
                        <a:ext uri="{9D8B030D-6E8A-4147-A177-3AD203B41FA5}">
                          <a16:colId xmlns:a16="http://schemas.microsoft.com/office/drawing/2014/main" val="2895224921"/>
                        </a:ext>
                      </a:extLst>
                    </a:gridCol>
                    <a:gridCol w="500108">
                      <a:extLst>
                        <a:ext uri="{9D8B030D-6E8A-4147-A177-3AD203B41FA5}">
                          <a16:colId xmlns:a16="http://schemas.microsoft.com/office/drawing/2014/main" val="3486435686"/>
                        </a:ext>
                      </a:extLst>
                    </a:gridCol>
                    <a:gridCol w="1156042">
                      <a:extLst>
                        <a:ext uri="{9D8B030D-6E8A-4147-A177-3AD203B41FA5}">
                          <a16:colId xmlns:a16="http://schemas.microsoft.com/office/drawing/2014/main" val="4219427327"/>
                        </a:ext>
                      </a:extLst>
                    </a:gridCol>
                    <a:gridCol w="1229194">
                      <a:extLst>
                        <a:ext uri="{9D8B030D-6E8A-4147-A177-3AD203B41FA5}">
                          <a16:colId xmlns:a16="http://schemas.microsoft.com/office/drawing/2014/main" val="1497393738"/>
                        </a:ext>
                      </a:extLst>
                    </a:gridCol>
                    <a:gridCol w="1302838">
                      <a:extLst>
                        <a:ext uri="{9D8B030D-6E8A-4147-A177-3AD203B41FA5}">
                          <a16:colId xmlns:a16="http://schemas.microsoft.com/office/drawing/2014/main" val="3840562429"/>
                        </a:ext>
                      </a:extLst>
                    </a:gridCol>
                    <a:gridCol w="1800636">
                      <a:extLst>
                        <a:ext uri="{9D8B030D-6E8A-4147-A177-3AD203B41FA5}">
                          <a16:colId xmlns:a16="http://schemas.microsoft.com/office/drawing/2014/main" val="1631654158"/>
                        </a:ext>
                      </a:extLst>
                    </a:gridCol>
                    <a:gridCol w="988840">
                      <a:extLst>
                        <a:ext uri="{9D8B030D-6E8A-4147-A177-3AD203B41FA5}">
                          <a16:colId xmlns:a16="http://schemas.microsoft.com/office/drawing/2014/main" val="79154863"/>
                        </a:ext>
                      </a:extLst>
                    </a:gridCol>
                  </a:tblGrid>
                  <a:tr h="779758">
                    <a:tc>
                      <a:txBody>
                        <a:bodyPr/>
                        <a:lstStyle/>
                        <a:p>
                          <a:r>
                            <a:rPr lang="en-US" sz="1200"/>
                            <a:t>Ensemble</a:t>
                          </a:r>
                        </a:p>
                      </a:txBody>
                      <a:tcPr marL="55322" marR="55322" marT="27661" marB="27661"/>
                    </a:tc>
                    <a:tc>
                      <a:txBody>
                        <a:bodyPr/>
                        <a:lstStyle/>
                        <a:p>
                          <a:r>
                            <a:rPr lang="en-US" sz="1200"/>
                            <a:t>Res.</a:t>
                          </a:r>
                        </a:p>
                      </a:txBody>
                      <a:tcPr marL="55322" marR="55322" marT="27661" marB="27661"/>
                    </a:tc>
                    <a:tc>
                      <a:txBody>
                        <a:bodyPr/>
                        <a:lstStyle/>
                        <a:p>
                          <a:r>
                            <a:rPr lang="en-US" sz="1200"/>
                            <a:t>Config.</a:t>
                          </a:r>
                        </a:p>
                      </a:txBody>
                      <a:tcPr marL="55322" marR="55322" marT="27661" marB="27661"/>
                    </a:tc>
                    <a:tc>
                      <a:txBody>
                        <a:bodyPr/>
                        <a:lstStyle/>
                        <a:p>
                          <a:r>
                            <a:rPr lang="en-US" sz="1200"/>
                            <a:t>N param.</a:t>
                          </a:r>
                        </a:p>
                      </a:txBody>
                      <a:tcPr marL="55322" marR="55322" marT="27661" marB="27661"/>
                    </a:tc>
                    <a:tc>
                      <a:txBody>
                        <a:bodyPr/>
                        <a:lstStyle/>
                        <a:p>
                          <a:r>
                            <a:rPr lang="en-US" sz="1200"/>
                            <a:t>N. simulations</a:t>
                          </a:r>
                        </a:p>
                      </a:txBody>
                      <a:tcPr marL="55322" marR="55322" marT="27661" marB="27661"/>
                    </a:tc>
                    <a:tc>
                      <a:txBody>
                        <a:bodyPr/>
                        <a:lstStyle/>
                        <a:p>
                          <a:r>
                            <a:rPr lang="en-US" sz="1200"/>
                            <a:t>N Yr.</a:t>
                          </a:r>
                        </a:p>
                      </a:txBody>
                      <a:tcPr marL="55322" marR="55322" marT="27661" marB="27661"/>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t>Nodes per bundle</a:t>
                          </a:r>
                        </a:p>
                      </a:txBody>
                      <a:tcPr marL="68580" marR="68580" marT="34290" marB="34290"/>
                    </a:tc>
                    <a:tc>
                      <a:txBody>
                        <a:bodyPr/>
                        <a:lstStyle/>
                        <a:p>
                          <a:r>
                            <a:rPr lang="en-US" sz="1200"/>
                            <a:t>Sims. per bundle</a:t>
                          </a:r>
                        </a:p>
                      </a:txBody>
                      <a:tcPr marL="68580" marR="68580" marT="34290" marB="34290"/>
                    </a:tc>
                    <a:tc>
                      <a:txBody>
                        <a:bodyPr/>
                        <a:lstStyle/>
                        <a:p>
                          <a:r>
                            <a:rPr lang="en-US" sz="1200"/>
                            <a:t>SYPD per bundle</a:t>
                          </a:r>
                        </a:p>
                      </a:txBody>
                      <a:tcPr marL="68580" marR="68580" marT="34290" marB="34290"/>
                    </a:tc>
                    <a:tc>
                      <a:txBody>
                        <a:bodyPr/>
                        <a:lstStyle/>
                        <a:p>
                          <a:r>
                            <a:rPr lang="en-US" sz="1200"/>
                            <a:t>Machine</a:t>
                          </a:r>
                        </a:p>
                      </a:txBody>
                      <a:tcPr marL="68580" marR="68580" marT="34290" marB="34290"/>
                    </a:tc>
                    <a:tc>
                      <a:txBody>
                        <a:bodyPr/>
                        <a:lstStyle/>
                        <a:p>
                          <a:r>
                            <a:rPr lang="en-US" sz="1200"/>
                            <a:t>Complete</a:t>
                          </a:r>
                        </a:p>
                      </a:txBody>
                      <a:tcPr marL="68580" marR="68580" marT="34290" marB="34290"/>
                    </a:tc>
                    <a:extLst>
                      <a:ext uri="{0D108BD9-81ED-4DB2-BD59-A6C34878D82A}">
                        <a16:rowId xmlns:a16="http://schemas.microsoft.com/office/drawing/2014/main" val="150638527"/>
                      </a:ext>
                    </a:extLst>
                  </a:tr>
                  <a:tr h="915204">
                    <a:tc>
                      <a:txBody>
                        <a:bodyPr/>
                        <a:lstStyle/>
                        <a:p>
                          <a:r>
                            <a:rPr lang="en-US" sz="1200"/>
                            <a:t>V2 ultra-low resolution (ULR)</a:t>
                          </a:r>
                        </a:p>
                      </a:txBody>
                      <a:tcPr marL="55322" marR="55322" marT="27661" marB="27661">
                        <a:solidFill>
                          <a:schemeClr val="bg1">
                            <a:lumMod val="95000"/>
                          </a:schemeClr>
                        </a:solidFill>
                      </a:tcPr>
                    </a:tc>
                    <a:tc>
                      <a:txBody>
                        <a:bodyPr/>
                        <a:lstStyle/>
                        <a:p>
                          <a14:m>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a14:m>
                          <a:r>
                            <a:rPr lang="en-US" sz="1200"/>
                            <a:t>7.5</a:t>
                          </a:r>
                          <a14:m>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a14:m>
                          <a:endParaRPr lang="en-US" sz="1200"/>
                        </a:p>
                      </a:txBody>
                      <a:tcPr marL="55322" marR="55322" marT="27661" marB="27661">
                        <a:solidFill>
                          <a:schemeClr val="bg1">
                            <a:lumMod val="95000"/>
                          </a:schemeClr>
                        </a:solidFill>
                      </a:tcPr>
                    </a:tc>
                    <a:tc>
                      <a:txBody>
                        <a:bodyPr/>
                        <a:lstStyle/>
                        <a:p>
                          <a:r>
                            <a:rPr lang="en-US" sz="1200"/>
                            <a:t>F2010</a:t>
                          </a:r>
                        </a:p>
                      </a:txBody>
                      <a:tcPr marL="55322" marR="55322" marT="27661" marB="27661">
                        <a:solidFill>
                          <a:schemeClr val="bg1">
                            <a:lumMod val="95000"/>
                          </a:schemeClr>
                        </a:solidFill>
                      </a:tcPr>
                    </a:tc>
                    <a:tc>
                      <a:txBody>
                        <a:bodyPr/>
                        <a:lstStyle/>
                        <a:p>
                          <a:r>
                            <a:rPr lang="en-US" sz="1200"/>
                            <a:t>5</a:t>
                          </a:r>
                        </a:p>
                      </a:txBody>
                      <a:tcPr marL="55322" marR="55322" marT="27661" marB="27661">
                        <a:solidFill>
                          <a:schemeClr val="bg1">
                            <a:lumMod val="95000"/>
                          </a:schemeClr>
                        </a:solidFill>
                      </a:tcPr>
                    </a:tc>
                    <a:tc>
                      <a:txBody>
                        <a:bodyPr/>
                        <a:lstStyle/>
                        <a:p>
                          <a:r>
                            <a:rPr lang="en-US" sz="1200"/>
                            <a:t>500</a:t>
                          </a:r>
                        </a:p>
                      </a:txBody>
                      <a:tcPr marL="55322" marR="55322" marT="27661" marB="27661">
                        <a:solidFill>
                          <a:schemeClr val="bg1">
                            <a:lumMod val="95000"/>
                          </a:schemeClr>
                        </a:solidFill>
                      </a:tcPr>
                    </a:tc>
                    <a:tc>
                      <a:txBody>
                        <a:bodyPr/>
                        <a:lstStyle/>
                        <a:p>
                          <a:r>
                            <a:rPr lang="en-US" sz="1200"/>
                            <a:t>10</a:t>
                          </a:r>
                        </a:p>
                      </a:txBody>
                      <a:tcPr marL="55322" marR="55322" marT="27661" marB="27661">
                        <a:solidFill>
                          <a:schemeClr val="bg1">
                            <a:lumMod val="95000"/>
                          </a:schemeClr>
                        </a:solidFill>
                      </a:tcPr>
                    </a:tc>
                    <a:tc>
                      <a:txBody>
                        <a:bodyPr/>
                        <a:lstStyle/>
                        <a:p>
                          <a:r>
                            <a:rPr lang="en-US" sz="1200"/>
                            <a:t>100</a:t>
                          </a:r>
                        </a:p>
                      </a:txBody>
                      <a:tcPr marL="68580" marR="68580" marT="34290" marB="34290">
                        <a:solidFill>
                          <a:schemeClr val="bg1">
                            <a:lumMod val="95000"/>
                          </a:schemeClr>
                        </a:solidFill>
                      </a:tcPr>
                    </a:tc>
                    <a:tc>
                      <a:txBody>
                        <a:bodyPr/>
                        <a:lstStyle/>
                        <a:p>
                          <a:r>
                            <a:rPr lang="en-US" sz="1200"/>
                            <a:t>50</a:t>
                          </a:r>
                        </a:p>
                      </a:txBody>
                      <a:tcPr marL="68580" marR="68580" marT="34290" marB="34290">
                        <a:solidFill>
                          <a:schemeClr val="bg1">
                            <a:lumMod val="95000"/>
                          </a:schemeClr>
                        </a:solidFill>
                      </a:tcPr>
                    </a:tc>
                    <a:tc>
                      <a:txBody>
                        <a:bodyPr/>
                        <a:lstStyle/>
                        <a:p>
                          <a:r>
                            <a:rPr lang="en-US" sz="1200"/>
                            <a:t>5100</a:t>
                          </a:r>
                        </a:p>
                      </a:txBody>
                      <a:tcPr marL="68580" marR="68580" marT="34290" marB="34290">
                        <a:solidFill>
                          <a:schemeClr val="bg1">
                            <a:lumMod val="95000"/>
                          </a:schemeClr>
                        </a:solidFill>
                      </a:tcPr>
                    </a:tc>
                    <a:tc>
                      <a:txBody>
                        <a:bodyPr/>
                        <a:lstStyle/>
                        <a:p>
                          <a:r>
                            <a:rPr lang="en-US" sz="1200"/>
                            <a:t>Chrysalis</a:t>
                          </a:r>
                        </a:p>
                      </a:txBody>
                      <a:tcPr marL="68580" marR="68580" marT="34290" marB="34290">
                        <a:solidFill>
                          <a:schemeClr val="bg1">
                            <a:lumMod val="95000"/>
                          </a:schemeClr>
                        </a:solidFill>
                      </a:tcPr>
                    </a:tc>
                    <a:tc>
                      <a:txBody>
                        <a:bodyPr/>
                        <a:lstStyle/>
                        <a:p>
                          <a:pPr algn="ctr"/>
                          <a:r>
                            <a:rPr lang="en-US" sz="1200"/>
                            <a:t>✅</a:t>
                          </a:r>
                        </a:p>
                      </a:txBody>
                      <a:tcPr marL="68580" marR="68580" marT="34290" marB="34290">
                        <a:solidFill>
                          <a:schemeClr val="bg1">
                            <a:lumMod val="95000"/>
                          </a:schemeClr>
                        </a:solidFill>
                      </a:tcPr>
                    </a:tc>
                    <a:extLst>
                      <a:ext uri="{0D108BD9-81ED-4DB2-BD59-A6C34878D82A}">
                        <a16:rowId xmlns:a16="http://schemas.microsoft.com/office/drawing/2014/main" val="464666943"/>
                      </a:ext>
                    </a:extLst>
                  </a:tr>
                  <a:tr h="915204">
                    <a:tc>
                      <a:txBody>
                        <a:bodyPr/>
                        <a:lstStyle/>
                        <a:p>
                          <a:r>
                            <a:rPr lang="en-US" sz="1200" b="1"/>
                            <a:t>V2 Low resolution (LR)</a:t>
                          </a:r>
                        </a:p>
                      </a:txBody>
                      <a:tcPr marL="55322" marR="55322" marT="27661" marB="27661">
                        <a:solidFill>
                          <a:schemeClr val="bg1">
                            <a:lumMod val="95000"/>
                          </a:schemeClr>
                        </a:solid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US" sz="1200" b="1" i="1" dirty="0" smtClean="0">
                                    <a:latin typeface="Cambria Math" panose="02040503050406030204" pitchFamily="18" charset="0"/>
                                    <a:ea typeface="Cambria Math" panose="02040503050406030204" pitchFamily="18" charset="0"/>
                                  </a:rPr>
                                  <m:t>~</m:t>
                                </m:r>
                                <m:r>
                                  <a:rPr lang="en-US" sz="1200" b="1" i="0" dirty="0" smtClean="0">
                                    <a:latin typeface="Cambria Math" panose="02040503050406030204" pitchFamily="18" charset="0"/>
                                    <a:ea typeface="Cambria Math" panose="02040503050406030204" pitchFamily="18" charset="0"/>
                                  </a:rPr>
                                  <m:t>1</m:t>
                                </m:r>
                                <m:r>
                                  <a:rPr lang="en-US" sz="1200" i="1" dirty="0" smtClean="0">
                                    <a:latin typeface="Cambria Math" panose="02040503050406030204" pitchFamily="18" charset="0"/>
                                    <a:ea typeface="Cambria Math" panose="02040503050406030204" pitchFamily="18" charset="0"/>
                                  </a:rPr>
                                  <m:t>°</m:t>
                                </m:r>
                              </m:oMath>
                            </m:oMathPara>
                          </a14:m>
                          <a:endParaRPr lang="en-US" sz="1200"/>
                        </a:p>
                        <a:p>
                          <a:endParaRPr lang="en-US" sz="1200"/>
                        </a:p>
                      </a:txBody>
                      <a:tcPr marL="55322" marR="55322" marT="27661" marB="27661">
                        <a:solidFill>
                          <a:schemeClr val="bg1">
                            <a:lumMod val="95000"/>
                          </a:schemeClr>
                        </a:solidFill>
                      </a:tcPr>
                    </a:tc>
                    <a:tc>
                      <a:txBody>
                        <a:bodyPr/>
                        <a:lstStyle/>
                        <a:p>
                          <a:r>
                            <a:rPr lang="en-US" sz="1200" b="1"/>
                            <a:t>F2010</a:t>
                          </a:r>
                        </a:p>
                      </a:txBody>
                      <a:tcPr marL="55322" marR="55322" marT="27661" marB="27661">
                        <a:solidFill>
                          <a:schemeClr val="bg1">
                            <a:lumMod val="95000"/>
                          </a:schemeClr>
                        </a:solidFill>
                      </a:tcPr>
                    </a:tc>
                    <a:tc>
                      <a:txBody>
                        <a:bodyPr/>
                        <a:lstStyle/>
                        <a:p>
                          <a:r>
                            <a:rPr lang="en-US" sz="1200" b="1"/>
                            <a:t>5</a:t>
                          </a:r>
                        </a:p>
                      </a:txBody>
                      <a:tcPr marL="55322" marR="55322" marT="27661" marB="27661">
                        <a:solidFill>
                          <a:schemeClr val="bg1">
                            <a:lumMod val="95000"/>
                          </a:schemeClr>
                        </a:solidFill>
                      </a:tcPr>
                    </a:tc>
                    <a:tc>
                      <a:txBody>
                        <a:bodyPr/>
                        <a:lstStyle/>
                        <a:p>
                          <a:r>
                            <a:rPr lang="en-US" sz="1200" b="1"/>
                            <a:t>250</a:t>
                          </a:r>
                        </a:p>
                      </a:txBody>
                      <a:tcPr marL="55322" marR="55322" marT="27661" marB="27661">
                        <a:solidFill>
                          <a:schemeClr val="bg1">
                            <a:lumMod val="95000"/>
                          </a:schemeClr>
                        </a:solidFill>
                      </a:tcPr>
                    </a:tc>
                    <a:tc>
                      <a:txBody>
                        <a:bodyPr/>
                        <a:lstStyle/>
                        <a:p>
                          <a:r>
                            <a:rPr lang="en-US" sz="1200" b="1"/>
                            <a:t>10</a:t>
                          </a:r>
                        </a:p>
                      </a:txBody>
                      <a:tcPr marL="55322" marR="55322" marT="27661" marB="27661">
                        <a:solidFill>
                          <a:schemeClr val="bg1">
                            <a:lumMod val="95000"/>
                          </a:schemeClr>
                        </a:solidFill>
                      </a:tcPr>
                    </a:tc>
                    <a:tc>
                      <a:txBody>
                        <a:bodyPr/>
                        <a:lstStyle/>
                        <a:p>
                          <a:r>
                            <a:rPr lang="en-US" sz="1200" b="1"/>
                            <a:t>100</a:t>
                          </a:r>
                        </a:p>
                      </a:txBody>
                      <a:tcPr marL="68580" marR="68580" marT="34290" marB="34290">
                        <a:solidFill>
                          <a:schemeClr val="bg1">
                            <a:lumMod val="95000"/>
                          </a:schemeClr>
                        </a:solidFill>
                      </a:tcPr>
                    </a:tc>
                    <a:tc>
                      <a:txBody>
                        <a:bodyPr/>
                        <a:lstStyle/>
                        <a:p>
                          <a:r>
                            <a:rPr lang="en-US" sz="1200" b="1"/>
                            <a:t>10</a:t>
                          </a:r>
                        </a:p>
                      </a:txBody>
                      <a:tcPr marL="68580" marR="68580" marT="34290" marB="34290">
                        <a:solidFill>
                          <a:schemeClr val="bg1">
                            <a:lumMod val="95000"/>
                          </a:schemeClr>
                        </a:solidFill>
                      </a:tcPr>
                    </a:tc>
                    <a:tc>
                      <a:txBody>
                        <a:bodyPr/>
                        <a:lstStyle/>
                        <a:p>
                          <a:r>
                            <a:rPr lang="en-US" sz="1200" b="1"/>
                            <a:t>95</a:t>
                          </a:r>
                        </a:p>
                      </a:txBody>
                      <a:tcPr marL="68580" marR="68580" marT="34290" marB="34290">
                        <a:solidFill>
                          <a:schemeClr val="bg1">
                            <a:lumMod val="95000"/>
                          </a:schemeClr>
                        </a:solidFill>
                      </a:tcPr>
                    </a:tc>
                    <a:tc>
                      <a:txBody>
                        <a:bodyPr/>
                        <a:lstStyle/>
                        <a:p>
                          <a:r>
                            <a:rPr lang="en-US" sz="1200" b="1"/>
                            <a:t>Chrysalis</a:t>
                          </a:r>
                        </a:p>
                      </a:txBody>
                      <a:tcPr marL="68580" marR="68580" marT="34290" marB="34290">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t>✅</a:t>
                          </a:r>
                        </a:p>
                        <a:p>
                          <a:endParaRPr lang="en-US" sz="1200" b="1"/>
                        </a:p>
                      </a:txBody>
                      <a:tcPr marL="68580" marR="68580" marT="34290" marB="34290">
                        <a:solidFill>
                          <a:schemeClr val="bg1">
                            <a:lumMod val="95000"/>
                          </a:schemeClr>
                        </a:solidFill>
                      </a:tcPr>
                    </a:tc>
                    <a:extLst>
                      <a:ext uri="{0D108BD9-81ED-4DB2-BD59-A6C34878D82A}">
                        <a16:rowId xmlns:a16="http://schemas.microsoft.com/office/drawing/2014/main" val="3941219680"/>
                      </a:ext>
                    </a:extLst>
                  </a:tr>
                  <a:tr h="915204">
                    <a:tc>
                      <a:txBody>
                        <a:bodyPr/>
                        <a:lstStyle/>
                        <a:p>
                          <a:r>
                            <a:rPr lang="en-US" sz="1200" i="0"/>
                            <a:t>V3 candidate LR</a:t>
                          </a:r>
                        </a:p>
                      </a:txBody>
                      <a:tcPr marL="55322" marR="55322" marT="27661" marB="27661">
                        <a:solidFill>
                          <a:schemeClr val="bg2">
                            <a:lumMod val="90000"/>
                          </a:schemeClr>
                        </a:solid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US" sz="1200" i="0" smtClean="0">
                                    <a:latin typeface="Cambria Math" panose="02040503050406030204" pitchFamily="18" charset="0"/>
                                    <a:ea typeface="Cambria Math" panose="02040503050406030204" pitchFamily="18" charset="0"/>
                                  </a:rPr>
                                  <m:t>~</m:t>
                                </m:r>
                                <m:r>
                                  <a:rPr lang="en-US" sz="1200" b="0" i="0" smtClean="0">
                                    <a:latin typeface="Cambria Math" panose="02040503050406030204" pitchFamily="18" charset="0"/>
                                    <a:ea typeface="Cambria Math" panose="02040503050406030204" pitchFamily="18" charset="0"/>
                                  </a:rPr>
                                  <m:t>1</m:t>
                                </m:r>
                                <m:r>
                                  <a:rPr lang="en-US" sz="1200" i="0" dirty="0" smtClean="0">
                                    <a:latin typeface="Cambria Math" panose="02040503050406030204" pitchFamily="18" charset="0"/>
                                    <a:ea typeface="Cambria Math" panose="02040503050406030204" pitchFamily="18" charset="0"/>
                                  </a:rPr>
                                  <m:t>°</m:t>
                                </m:r>
                              </m:oMath>
                            </m:oMathPara>
                          </a14:m>
                          <a:endParaRPr lang="en-US" sz="1200" i="0"/>
                        </a:p>
                      </a:txBody>
                      <a:tcPr marL="55322" marR="55322" marT="27661" marB="27661">
                        <a:solidFill>
                          <a:schemeClr val="bg2">
                            <a:lumMod val="90000"/>
                          </a:schemeClr>
                        </a:solidFill>
                      </a:tcPr>
                    </a:tc>
                    <a:tc>
                      <a:txBody>
                        <a:bodyPr/>
                        <a:lstStyle/>
                        <a:p>
                          <a:r>
                            <a:rPr lang="en-US" sz="1200" i="0"/>
                            <a:t>F2010</a:t>
                          </a:r>
                        </a:p>
                      </a:txBody>
                      <a:tcPr marL="55322" marR="55322" marT="27661" marB="27661">
                        <a:solidFill>
                          <a:schemeClr val="bg2">
                            <a:lumMod val="90000"/>
                          </a:schemeClr>
                        </a:solidFill>
                      </a:tcPr>
                    </a:tc>
                    <a:tc>
                      <a:txBody>
                        <a:bodyPr/>
                        <a:lstStyle/>
                        <a:p>
                          <a:r>
                            <a:rPr lang="en-US" sz="1200" i="0"/>
                            <a:t>8</a:t>
                          </a:r>
                        </a:p>
                      </a:txBody>
                      <a:tcPr marL="55322" marR="55322" marT="27661" marB="27661">
                        <a:solidFill>
                          <a:schemeClr val="bg2">
                            <a:lumMod val="90000"/>
                          </a:schemeClr>
                        </a:solidFill>
                      </a:tcPr>
                    </a:tc>
                    <a:tc>
                      <a:txBody>
                        <a:bodyPr/>
                        <a:lstStyle/>
                        <a:p>
                          <a:r>
                            <a:rPr lang="en-US" sz="1200" i="0"/>
                            <a:t>200-300</a:t>
                          </a:r>
                        </a:p>
                      </a:txBody>
                      <a:tcPr marL="55322" marR="55322" marT="27661" marB="27661">
                        <a:solidFill>
                          <a:schemeClr val="bg2">
                            <a:lumMod val="90000"/>
                          </a:schemeClr>
                        </a:solidFill>
                      </a:tcPr>
                    </a:tc>
                    <a:tc>
                      <a:txBody>
                        <a:bodyPr/>
                        <a:lstStyle/>
                        <a:p>
                          <a:r>
                            <a:rPr lang="en-US" sz="1200" i="0"/>
                            <a:t>10</a:t>
                          </a:r>
                        </a:p>
                      </a:txBody>
                      <a:tcPr marL="55322" marR="55322" marT="27661" marB="27661">
                        <a:solidFill>
                          <a:schemeClr val="bg2">
                            <a:lumMod val="90000"/>
                          </a:schemeClr>
                        </a:solidFill>
                      </a:tcPr>
                    </a:tc>
                    <a:tc>
                      <a:txBody>
                        <a:bodyPr/>
                        <a:lstStyle/>
                        <a:p>
                          <a:r>
                            <a:rPr lang="en-US" sz="1200" i="0"/>
                            <a:t>170?</a:t>
                          </a:r>
                        </a:p>
                      </a:txBody>
                      <a:tcPr marL="68580" marR="68580" marT="34290" marB="34290">
                        <a:solidFill>
                          <a:schemeClr val="bg2">
                            <a:lumMod val="90000"/>
                          </a:schemeClr>
                        </a:solidFill>
                      </a:tcPr>
                    </a:tc>
                    <a:tc>
                      <a:txBody>
                        <a:bodyPr/>
                        <a:lstStyle/>
                        <a:p>
                          <a:r>
                            <a:rPr lang="en-US" sz="1200" i="0"/>
                            <a:t>10</a:t>
                          </a:r>
                        </a:p>
                      </a:txBody>
                      <a:tcPr marL="68580" marR="68580" marT="34290" marB="34290">
                        <a:solidFill>
                          <a:schemeClr val="bg2">
                            <a:lumMod val="90000"/>
                          </a:schemeClr>
                        </a:solidFill>
                      </a:tcPr>
                    </a:tc>
                    <a:tc>
                      <a:txBody>
                        <a:bodyPr/>
                        <a:lstStyle/>
                        <a:p>
                          <a:r>
                            <a:rPr lang="en-US" sz="1200" i="0"/>
                            <a:t>?</a:t>
                          </a:r>
                        </a:p>
                      </a:txBody>
                      <a:tcPr marL="68580" marR="68580" marT="34290" marB="34290">
                        <a:solidFill>
                          <a:schemeClr val="bg2">
                            <a:lumMod val="90000"/>
                          </a:schemeClr>
                        </a:solidFill>
                      </a:tcPr>
                    </a:tc>
                    <a:tc>
                      <a:txBody>
                        <a:bodyPr/>
                        <a:lstStyle/>
                        <a:p>
                          <a:r>
                            <a:rPr lang="en-US" sz="1200" i="0"/>
                            <a:t>Chrysalis or </a:t>
                          </a:r>
                          <a:r>
                            <a:rPr lang="en-US" sz="1200" i="0" err="1"/>
                            <a:t>Compy</a:t>
                          </a:r>
                          <a:endParaRPr lang="en-US" sz="1200" i="0"/>
                        </a:p>
                      </a:txBody>
                      <a:tcPr marL="68580" marR="68580" marT="34290" marB="34290">
                        <a:solidFill>
                          <a:schemeClr val="bg2">
                            <a:lumMod val="90000"/>
                          </a:schemeClr>
                        </a:solidFill>
                      </a:tcPr>
                    </a:tc>
                    <a:tc>
                      <a:txBody>
                        <a:bodyPr/>
                        <a:lstStyle/>
                        <a:p>
                          <a:endParaRPr lang="en-US" sz="1200" i="0"/>
                        </a:p>
                      </a:txBody>
                      <a:tcPr marL="68580" marR="68580" marT="34290" marB="34290">
                        <a:solidFill>
                          <a:schemeClr val="bg2">
                            <a:lumMod val="90000"/>
                          </a:schemeClr>
                        </a:solidFill>
                      </a:tcPr>
                    </a:tc>
                    <a:extLst>
                      <a:ext uri="{0D108BD9-81ED-4DB2-BD59-A6C34878D82A}">
                        <a16:rowId xmlns:a16="http://schemas.microsoft.com/office/drawing/2014/main" val="4144268275"/>
                      </a:ext>
                    </a:extLst>
                  </a:tr>
                  <a:tr h="915204">
                    <a:tc>
                      <a:txBody>
                        <a:bodyPr/>
                        <a:lstStyle/>
                        <a:p>
                          <a:r>
                            <a:rPr lang="en-US" sz="1200" i="0"/>
                            <a:t>V3 candidate LR</a:t>
                          </a:r>
                        </a:p>
                      </a:txBody>
                      <a:tcPr marL="55322" marR="55322" marT="27661" marB="27661">
                        <a:solidFill>
                          <a:schemeClr val="bg2">
                            <a:lumMod val="90000"/>
                          </a:schemeClr>
                        </a:solid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US" sz="1200" i="0" smtClean="0">
                                    <a:latin typeface="Cambria Math" panose="02040503050406030204" pitchFamily="18" charset="0"/>
                                    <a:ea typeface="Cambria Math" panose="02040503050406030204" pitchFamily="18" charset="0"/>
                                  </a:rPr>
                                  <m:t>~</m:t>
                                </m:r>
                                <m:r>
                                  <a:rPr lang="en-US" sz="1200" b="0" i="0" smtClean="0">
                                    <a:latin typeface="Cambria Math" panose="02040503050406030204" pitchFamily="18" charset="0"/>
                                    <a:ea typeface="Cambria Math" panose="02040503050406030204" pitchFamily="18" charset="0"/>
                                  </a:rPr>
                                  <m:t>1</m:t>
                                </m:r>
                                <m:r>
                                  <a:rPr lang="en-US" sz="1200" i="0" dirty="0" smtClean="0">
                                    <a:latin typeface="Cambria Math" panose="02040503050406030204" pitchFamily="18" charset="0"/>
                                    <a:ea typeface="Cambria Math" panose="02040503050406030204" pitchFamily="18" charset="0"/>
                                  </a:rPr>
                                  <m:t>°</m:t>
                                </m:r>
                              </m:oMath>
                            </m:oMathPara>
                          </a14:m>
                          <a:endParaRPr lang="en-US" sz="1200" i="0"/>
                        </a:p>
                      </a:txBody>
                      <a:tcPr marL="55322" marR="55322" marT="27661" marB="27661">
                        <a:solidFill>
                          <a:schemeClr val="bg2">
                            <a:lumMod val="90000"/>
                          </a:schemeClr>
                        </a:solidFill>
                      </a:tcPr>
                    </a:tc>
                    <a:tc>
                      <a:txBody>
                        <a:bodyPr/>
                        <a:lstStyle/>
                        <a:p>
                          <a:r>
                            <a:rPr lang="en-US" sz="1200" i="0"/>
                            <a:t>F2010 + 4K</a:t>
                          </a:r>
                        </a:p>
                      </a:txBody>
                      <a:tcPr marL="55322" marR="55322" marT="27661" marB="27661">
                        <a:solidFill>
                          <a:schemeClr val="bg2">
                            <a:lumMod val="90000"/>
                          </a:schemeClr>
                        </a:solidFill>
                      </a:tcPr>
                    </a:tc>
                    <a:tc>
                      <a:txBody>
                        <a:bodyPr/>
                        <a:lstStyle/>
                        <a:p>
                          <a:r>
                            <a:rPr lang="en-US" sz="1200" i="0"/>
                            <a:t>8</a:t>
                          </a:r>
                        </a:p>
                      </a:txBody>
                      <a:tcPr marL="55322" marR="55322" marT="27661" marB="27661">
                        <a:solidFill>
                          <a:schemeClr val="bg2">
                            <a:lumMod val="90000"/>
                          </a:schemeClr>
                        </a:solidFill>
                      </a:tcPr>
                    </a:tc>
                    <a:tc>
                      <a:txBody>
                        <a:bodyPr/>
                        <a:lstStyle/>
                        <a:p>
                          <a:r>
                            <a:rPr lang="en-US" sz="1200" i="0"/>
                            <a:t>200-300</a:t>
                          </a:r>
                        </a:p>
                      </a:txBody>
                      <a:tcPr marL="55322" marR="55322" marT="27661" marB="27661">
                        <a:solidFill>
                          <a:schemeClr val="bg2">
                            <a:lumMod val="90000"/>
                          </a:schemeClr>
                        </a:solidFill>
                      </a:tcPr>
                    </a:tc>
                    <a:tc>
                      <a:txBody>
                        <a:bodyPr/>
                        <a:lstStyle/>
                        <a:p>
                          <a:r>
                            <a:rPr lang="en-US" sz="1200" i="0"/>
                            <a:t>1</a:t>
                          </a:r>
                        </a:p>
                      </a:txBody>
                      <a:tcPr marL="55322" marR="55322" marT="27661" marB="27661">
                        <a:solidFill>
                          <a:schemeClr val="bg2">
                            <a:lumMod val="90000"/>
                          </a:schemeClr>
                        </a:solidFill>
                      </a:tcPr>
                    </a:tc>
                    <a:tc>
                      <a:txBody>
                        <a:bodyPr/>
                        <a:lstStyle/>
                        <a:p>
                          <a:r>
                            <a:rPr lang="en-US" sz="1200" i="0"/>
                            <a:t>170?</a:t>
                          </a:r>
                        </a:p>
                      </a:txBody>
                      <a:tcPr marL="68580" marR="68580" marT="34290" marB="34290">
                        <a:solidFill>
                          <a:schemeClr val="bg2">
                            <a:lumMod val="90000"/>
                          </a:schemeClr>
                        </a:solidFill>
                      </a:tcPr>
                    </a:tc>
                    <a:tc>
                      <a:txBody>
                        <a:bodyPr/>
                        <a:lstStyle/>
                        <a:p>
                          <a:r>
                            <a:rPr lang="en-US" sz="1200" i="0"/>
                            <a:t>10</a:t>
                          </a:r>
                        </a:p>
                      </a:txBody>
                      <a:tcPr marL="68580" marR="68580" marT="34290" marB="34290">
                        <a:solidFill>
                          <a:schemeClr val="bg2">
                            <a:lumMod val="90000"/>
                          </a:schemeClr>
                        </a:solidFill>
                      </a:tcPr>
                    </a:tc>
                    <a:tc>
                      <a:txBody>
                        <a:bodyPr/>
                        <a:lstStyle/>
                        <a:p>
                          <a:r>
                            <a:rPr lang="en-US" sz="1200" i="0"/>
                            <a:t>?</a:t>
                          </a:r>
                        </a:p>
                      </a:txBody>
                      <a:tcPr marL="68580" marR="68580" marT="34290" marB="34290">
                        <a:solidFill>
                          <a:schemeClr val="bg2">
                            <a:lumMod val="90000"/>
                          </a:schemeClr>
                        </a:solidFill>
                      </a:tcPr>
                    </a:tc>
                    <a:tc>
                      <a:txBody>
                        <a:bodyPr/>
                        <a:lstStyle/>
                        <a:p>
                          <a:r>
                            <a:rPr lang="en-US" sz="1200" i="0"/>
                            <a:t>Chrysalis or </a:t>
                          </a:r>
                          <a:r>
                            <a:rPr lang="en-US" sz="1200" i="0" err="1"/>
                            <a:t>Compy</a:t>
                          </a:r>
                          <a:endParaRPr lang="en-US" sz="1200" i="0"/>
                        </a:p>
                      </a:txBody>
                      <a:tcPr marL="68580" marR="68580" marT="34290" marB="34290">
                        <a:solidFill>
                          <a:schemeClr val="bg2">
                            <a:lumMod val="90000"/>
                          </a:schemeClr>
                        </a:solidFill>
                      </a:tcPr>
                    </a:tc>
                    <a:tc>
                      <a:txBody>
                        <a:bodyPr/>
                        <a:lstStyle/>
                        <a:p>
                          <a:endParaRPr lang="en-US" sz="1200" i="0"/>
                        </a:p>
                      </a:txBody>
                      <a:tcPr marL="68580" marR="68580" marT="34290" marB="34290">
                        <a:solidFill>
                          <a:schemeClr val="bg2">
                            <a:lumMod val="90000"/>
                          </a:schemeClr>
                        </a:solidFill>
                      </a:tcPr>
                    </a:tc>
                    <a:extLst>
                      <a:ext uri="{0D108BD9-81ED-4DB2-BD59-A6C34878D82A}">
                        <a16:rowId xmlns:a16="http://schemas.microsoft.com/office/drawing/2014/main" val="473970934"/>
                      </a:ext>
                    </a:extLst>
                  </a:tr>
                </a:tbl>
              </a:graphicData>
            </a:graphic>
          </p:graphicFrame>
        </mc:Choice>
        <mc:Fallback xmlns="">
          <p:graphicFrame>
            <p:nvGraphicFramePr>
              <p:cNvPr id="5" name="Table 75">
                <a:extLst>
                  <a:ext uri="{FF2B5EF4-FFF2-40B4-BE49-F238E27FC236}">
                    <a16:creationId xmlns:a16="http://schemas.microsoft.com/office/drawing/2014/main" id="{FA7D9DC8-5A31-5D3C-62B5-CABC0439CDD5}"/>
                  </a:ext>
                </a:extLst>
              </p:cNvPr>
              <p:cNvGraphicFramePr>
                <a:graphicFrameLocks noGrp="1"/>
              </p:cNvGraphicFramePr>
              <p:nvPr/>
            </p:nvGraphicFramePr>
            <p:xfrm>
              <a:off x="350998" y="1800323"/>
              <a:ext cx="11576777" cy="4440574"/>
            </p:xfrm>
            <a:graphic>
              <a:graphicData uri="http://schemas.openxmlformats.org/drawingml/2006/table">
                <a:tbl>
                  <a:tblPr firstRow="1" bandRow="1">
                    <a:tableStyleId>{073A0DAA-6AF3-43AB-8588-CEC1D06C72B9}</a:tableStyleId>
                  </a:tblPr>
                  <a:tblGrid>
                    <a:gridCol w="1413447">
                      <a:extLst>
                        <a:ext uri="{9D8B030D-6E8A-4147-A177-3AD203B41FA5}">
                          <a16:colId xmlns:a16="http://schemas.microsoft.com/office/drawing/2014/main" val="3600470143"/>
                        </a:ext>
                      </a:extLst>
                    </a:gridCol>
                    <a:gridCol w="516380">
                      <a:extLst>
                        <a:ext uri="{9D8B030D-6E8A-4147-A177-3AD203B41FA5}">
                          <a16:colId xmlns:a16="http://schemas.microsoft.com/office/drawing/2014/main" val="1007485413"/>
                        </a:ext>
                      </a:extLst>
                    </a:gridCol>
                    <a:gridCol w="834927">
                      <a:extLst>
                        <a:ext uri="{9D8B030D-6E8A-4147-A177-3AD203B41FA5}">
                          <a16:colId xmlns:a16="http://schemas.microsoft.com/office/drawing/2014/main" val="1140592007"/>
                        </a:ext>
                      </a:extLst>
                    </a:gridCol>
                    <a:gridCol w="834927">
                      <a:extLst>
                        <a:ext uri="{9D8B030D-6E8A-4147-A177-3AD203B41FA5}">
                          <a16:colId xmlns:a16="http://schemas.microsoft.com/office/drawing/2014/main" val="552542311"/>
                        </a:ext>
                      </a:extLst>
                    </a:gridCol>
                    <a:gridCol w="999438">
                      <a:extLst>
                        <a:ext uri="{9D8B030D-6E8A-4147-A177-3AD203B41FA5}">
                          <a16:colId xmlns:a16="http://schemas.microsoft.com/office/drawing/2014/main" val="2895224921"/>
                        </a:ext>
                      </a:extLst>
                    </a:gridCol>
                    <a:gridCol w="500108">
                      <a:extLst>
                        <a:ext uri="{9D8B030D-6E8A-4147-A177-3AD203B41FA5}">
                          <a16:colId xmlns:a16="http://schemas.microsoft.com/office/drawing/2014/main" val="3486435686"/>
                        </a:ext>
                      </a:extLst>
                    </a:gridCol>
                    <a:gridCol w="1156042">
                      <a:extLst>
                        <a:ext uri="{9D8B030D-6E8A-4147-A177-3AD203B41FA5}">
                          <a16:colId xmlns:a16="http://schemas.microsoft.com/office/drawing/2014/main" val="4219427327"/>
                        </a:ext>
                      </a:extLst>
                    </a:gridCol>
                    <a:gridCol w="1229194">
                      <a:extLst>
                        <a:ext uri="{9D8B030D-6E8A-4147-A177-3AD203B41FA5}">
                          <a16:colId xmlns:a16="http://schemas.microsoft.com/office/drawing/2014/main" val="1497393738"/>
                        </a:ext>
                      </a:extLst>
                    </a:gridCol>
                    <a:gridCol w="1302838">
                      <a:extLst>
                        <a:ext uri="{9D8B030D-6E8A-4147-A177-3AD203B41FA5}">
                          <a16:colId xmlns:a16="http://schemas.microsoft.com/office/drawing/2014/main" val="3840562429"/>
                        </a:ext>
                      </a:extLst>
                    </a:gridCol>
                    <a:gridCol w="1800636">
                      <a:extLst>
                        <a:ext uri="{9D8B030D-6E8A-4147-A177-3AD203B41FA5}">
                          <a16:colId xmlns:a16="http://schemas.microsoft.com/office/drawing/2014/main" val="1631654158"/>
                        </a:ext>
                      </a:extLst>
                    </a:gridCol>
                    <a:gridCol w="988840">
                      <a:extLst>
                        <a:ext uri="{9D8B030D-6E8A-4147-A177-3AD203B41FA5}">
                          <a16:colId xmlns:a16="http://schemas.microsoft.com/office/drawing/2014/main" val="79154863"/>
                        </a:ext>
                      </a:extLst>
                    </a:gridCol>
                  </a:tblGrid>
                  <a:tr h="779758">
                    <a:tc>
                      <a:txBody>
                        <a:bodyPr/>
                        <a:lstStyle/>
                        <a:p>
                          <a:r>
                            <a:rPr lang="en-US" sz="1200"/>
                            <a:t>Ensemble</a:t>
                          </a:r>
                        </a:p>
                      </a:txBody>
                      <a:tcPr marL="55322" marR="55322" marT="27661" marB="27661"/>
                    </a:tc>
                    <a:tc>
                      <a:txBody>
                        <a:bodyPr/>
                        <a:lstStyle/>
                        <a:p>
                          <a:r>
                            <a:rPr lang="en-US" sz="1200"/>
                            <a:t>Res.</a:t>
                          </a:r>
                        </a:p>
                      </a:txBody>
                      <a:tcPr marL="55322" marR="55322" marT="27661" marB="27661"/>
                    </a:tc>
                    <a:tc>
                      <a:txBody>
                        <a:bodyPr/>
                        <a:lstStyle/>
                        <a:p>
                          <a:r>
                            <a:rPr lang="en-US" sz="1200"/>
                            <a:t>Config.</a:t>
                          </a:r>
                        </a:p>
                      </a:txBody>
                      <a:tcPr marL="55322" marR="55322" marT="27661" marB="27661"/>
                    </a:tc>
                    <a:tc>
                      <a:txBody>
                        <a:bodyPr/>
                        <a:lstStyle/>
                        <a:p>
                          <a:r>
                            <a:rPr lang="en-US" sz="1200"/>
                            <a:t>N param.</a:t>
                          </a:r>
                        </a:p>
                      </a:txBody>
                      <a:tcPr marL="55322" marR="55322" marT="27661" marB="27661"/>
                    </a:tc>
                    <a:tc>
                      <a:txBody>
                        <a:bodyPr/>
                        <a:lstStyle/>
                        <a:p>
                          <a:r>
                            <a:rPr lang="en-US" sz="1200"/>
                            <a:t>N. simulations</a:t>
                          </a:r>
                        </a:p>
                      </a:txBody>
                      <a:tcPr marL="55322" marR="55322" marT="27661" marB="27661"/>
                    </a:tc>
                    <a:tc>
                      <a:txBody>
                        <a:bodyPr/>
                        <a:lstStyle/>
                        <a:p>
                          <a:r>
                            <a:rPr lang="en-US" sz="1200"/>
                            <a:t>N Yr.</a:t>
                          </a:r>
                        </a:p>
                      </a:txBody>
                      <a:tcPr marL="55322" marR="55322" marT="27661" marB="27661"/>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t>Nodes per bundle</a:t>
                          </a:r>
                        </a:p>
                      </a:txBody>
                      <a:tcPr marL="68580" marR="68580" marT="34290" marB="34290"/>
                    </a:tc>
                    <a:tc>
                      <a:txBody>
                        <a:bodyPr/>
                        <a:lstStyle/>
                        <a:p>
                          <a:r>
                            <a:rPr lang="en-US" sz="1200"/>
                            <a:t>Sims. per bundle</a:t>
                          </a:r>
                        </a:p>
                      </a:txBody>
                      <a:tcPr marL="68580" marR="68580" marT="34290" marB="34290"/>
                    </a:tc>
                    <a:tc>
                      <a:txBody>
                        <a:bodyPr/>
                        <a:lstStyle/>
                        <a:p>
                          <a:r>
                            <a:rPr lang="en-US" sz="1200"/>
                            <a:t>SYPD per bundle</a:t>
                          </a:r>
                        </a:p>
                      </a:txBody>
                      <a:tcPr marL="68580" marR="68580" marT="34290" marB="34290"/>
                    </a:tc>
                    <a:tc>
                      <a:txBody>
                        <a:bodyPr/>
                        <a:lstStyle/>
                        <a:p>
                          <a:r>
                            <a:rPr lang="en-US" sz="1200"/>
                            <a:t>Machine</a:t>
                          </a:r>
                        </a:p>
                      </a:txBody>
                      <a:tcPr marL="68580" marR="68580" marT="34290" marB="34290"/>
                    </a:tc>
                    <a:tc>
                      <a:txBody>
                        <a:bodyPr/>
                        <a:lstStyle/>
                        <a:p>
                          <a:r>
                            <a:rPr lang="en-US" sz="1200"/>
                            <a:t>Complete</a:t>
                          </a:r>
                        </a:p>
                      </a:txBody>
                      <a:tcPr marL="68580" marR="68580" marT="34290" marB="34290"/>
                    </a:tc>
                    <a:extLst>
                      <a:ext uri="{0D108BD9-81ED-4DB2-BD59-A6C34878D82A}">
                        <a16:rowId xmlns:a16="http://schemas.microsoft.com/office/drawing/2014/main" val="150638527"/>
                      </a:ext>
                    </a:extLst>
                  </a:tr>
                  <a:tr h="915204">
                    <a:tc>
                      <a:txBody>
                        <a:bodyPr/>
                        <a:lstStyle/>
                        <a:p>
                          <a:r>
                            <a:rPr lang="en-US" sz="1200"/>
                            <a:t>V2 ultra-low resolution (ULR)</a:t>
                          </a:r>
                        </a:p>
                      </a:txBody>
                      <a:tcPr marL="55322" marR="55322" marT="27661" marB="27661">
                        <a:solidFill>
                          <a:schemeClr val="bg1">
                            <a:lumMod val="95000"/>
                          </a:schemeClr>
                        </a:solidFill>
                      </a:tcPr>
                    </a:tc>
                    <a:tc>
                      <a:txBody>
                        <a:bodyPr/>
                        <a:lstStyle/>
                        <a:p>
                          <a:endParaRPr lang="en-US"/>
                        </a:p>
                      </a:txBody>
                      <a:tcPr marL="55322" marR="55322" marT="27661" marB="27661">
                        <a:blipFill>
                          <a:blip r:embed="rId2"/>
                          <a:stretch>
                            <a:fillRect l="-274118" t="-88000" r="-1867059" b="-302000"/>
                          </a:stretch>
                        </a:blipFill>
                      </a:tcPr>
                    </a:tc>
                    <a:tc>
                      <a:txBody>
                        <a:bodyPr/>
                        <a:lstStyle/>
                        <a:p>
                          <a:r>
                            <a:rPr lang="en-US" sz="1200"/>
                            <a:t>F2010</a:t>
                          </a:r>
                        </a:p>
                      </a:txBody>
                      <a:tcPr marL="55322" marR="55322" marT="27661" marB="27661">
                        <a:solidFill>
                          <a:schemeClr val="bg1">
                            <a:lumMod val="95000"/>
                          </a:schemeClr>
                        </a:solidFill>
                      </a:tcPr>
                    </a:tc>
                    <a:tc>
                      <a:txBody>
                        <a:bodyPr/>
                        <a:lstStyle/>
                        <a:p>
                          <a:r>
                            <a:rPr lang="en-US" sz="1200"/>
                            <a:t>5</a:t>
                          </a:r>
                        </a:p>
                      </a:txBody>
                      <a:tcPr marL="55322" marR="55322" marT="27661" marB="27661">
                        <a:solidFill>
                          <a:schemeClr val="bg1">
                            <a:lumMod val="95000"/>
                          </a:schemeClr>
                        </a:solidFill>
                      </a:tcPr>
                    </a:tc>
                    <a:tc>
                      <a:txBody>
                        <a:bodyPr/>
                        <a:lstStyle/>
                        <a:p>
                          <a:r>
                            <a:rPr lang="en-US" sz="1200"/>
                            <a:t>500</a:t>
                          </a:r>
                        </a:p>
                      </a:txBody>
                      <a:tcPr marL="55322" marR="55322" marT="27661" marB="27661">
                        <a:solidFill>
                          <a:schemeClr val="bg1">
                            <a:lumMod val="95000"/>
                          </a:schemeClr>
                        </a:solidFill>
                      </a:tcPr>
                    </a:tc>
                    <a:tc>
                      <a:txBody>
                        <a:bodyPr/>
                        <a:lstStyle/>
                        <a:p>
                          <a:r>
                            <a:rPr lang="en-US" sz="1200"/>
                            <a:t>10</a:t>
                          </a:r>
                        </a:p>
                      </a:txBody>
                      <a:tcPr marL="55322" marR="55322" marT="27661" marB="27661">
                        <a:solidFill>
                          <a:schemeClr val="bg1">
                            <a:lumMod val="95000"/>
                          </a:schemeClr>
                        </a:solidFill>
                      </a:tcPr>
                    </a:tc>
                    <a:tc>
                      <a:txBody>
                        <a:bodyPr/>
                        <a:lstStyle/>
                        <a:p>
                          <a:r>
                            <a:rPr lang="en-US" sz="1200"/>
                            <a:t>100</a:t>
                          </a:r>
                        </a:p>
                      </a:txBody>
                      <a:tcPr marL="68580" marR="68580" marT="34290" marB="34290">
                        <a:solidFill>
                          <a:schemeClr val="bg1">
                            <a:lumMod val="95000"/>
                          </a:schemeClr>
                        </a:solidFill>
                      </a:tcPr>
                    </a:tc>
                    <a:tc>
                      <a:txBody>
                        <a:bodyPr/>
                        <a:lstStyle/>
                        <a:p>
                          <a:r>
                            <a:rPr lang="en-US" sz="1200"/>
                            <a:t>50</a:t>
                          </a:r>
                        </a:p>
                      </a:txBody>
                      <a:tcPr marL="68580" marR="68580" marT="34290" marB="34290">
                        <a:solidFill>
                          <a:schemeClr val="bg1">
                            <a:lumMod val="95000"/>
                          </a:schemeClr>
                        </a:solidFill>
                      </a:tcPr>
                    </a:tc>
                    <a:tc>
                      <a:txBody>
                        <a:bodyPr/>
                        <a:lstStyle/>
                        <a:p>
                          <a:r>
                            <a:rPr lang="en-US" sz="1200"/>
                            <a:t>5100</a:t>
                          </a:r>
                        </a:p>
                      </a:txBody>
                      <a:tcPr marL="68580" marR="68580" marT="34290" marB="34290">
                        <a:solidFill>
                          <a:schemeClr val="bg1">
                            <a:lumMod val="95000"/>
                          </a:schemeClr>
                        </a:solidFill>
                      </a:tcPr>
                    </a:tc>
                    <a:tc>
                      <a:txBody>
                        <a:bodyPr/>
                        <a:lstStyle/>
                        <a:p>
                          <a:r>
                            <a:rPr lang="en-US" sz="1200"/>
                            <a:t>Chrysalis</a:t>
                          </a:r>
                        </a:p>
                      </a:txBody>
                      <a:tcPr marL="68580" marR="68580" marT="34290" marB="34290">
                        <a:solidFill>
                          <a:schemeClr val="bg1">
                            <a:lumMod val="95000"/>
                          </a:schemeClr>
                        </a:solidFill>
                      </a:tcPr>
                    </a:tc>
                    <a:tc>
                      <a:txBody>
                        <a:bodyPr/>
                        <a:lstStyle/>
                        <a:p>
                          <a:pPr algn="ctr"/>
                          <a:r>
                            <a:rPr lang="en-US" sz="1200"/>
                            <a:t>✅</a:t>
                          </a:r>
                        </a:p>
                      </a:txBody>
                      <a:tcPr marL="68580" marR="68580" marT="34290" marB="34290">
                        <a:solidFill>
                          <a:schemeClr val="bg1">
                            <a:lumMod val="95000"/>
                          </a:schemeClr>
                        </a:solidFill>
                      </a:tcPr>
                    </a:tc>
                    <a:extLst>
                      <a:ext uri="{0D108BD9-81ED-4DB2-BD59-A6C34878D82A}">
                        <a16:rowId xmlns:a16="http://schemas.microsoft.com/office/drawing/2014/main" val="464666943"/>
                      </a:ext>
                    </a:extLst>
                  </a:tr>
                  <a:tr h="915204">
                    <a:tc>
                      <a:txBody>
                        <a:bodyPr/>
                        <a:lstStyle/>
                        <a:p>
                          <a:r>
                            <a:rPr lang="en-US" sz="1200" b="1"/>
                            <a:t>V2 Low resolution (LR)</a:t>
                          </a:r>
                        </a:p>
                      </a:txBody>
                      <a:tcPr marL="55322" marR="55322" marT="27661" marB="27661">
                        <a:solidFill>
                          <a:schemeClr val="bg1">
                            <a:lumMod val="95000"/>
                          </a:schemeClr>
                        </a:solidFill>
                      </a:tcPr>
                    </a:tc>
                    <a:tc>
                      <a:txBody>
                        <a:bodyPr/>
                        <a:lstStyle/>
                        <a:p>
                          <a:endParaRPr lang="en-US"/>
                        </a:p>
                      </a:txBody>
                      <a:tcPr marL="55322" marR="55322" marT="27661" marB="27661">
                        <a:blipFill>
                          <a:blip r:embed="rId2"/>
                          <a:stretch>
                            <a:fillRect l="-274118" t="-186755" r="-1867059" b="-200000"/>
                          </a:stretch>
                        </a:blipFill>
                      </a:tcPr>
                    </a:tc>
                    <a:tc>
                      <a:txBody>
                        <a:bodyPr/>
                        <a:lstStyle/>
                        <a:p>
                          <a:r>
                            <a:rPr lang="en-US" sz="1200" b="1"/>
                            <a:t>F2010</a:t>
                          </a:r>
                        </a:p>
                      </a:txBody>
                      <a:tcPr marL="55322" marR="55322" marT="27661" marB="27661">
                        <a:solidFill>
                          <a:schemeClr val="bg1">
                            <a:lumMod val="95000"/>
                          </a:schemeClr>
                        </a:solidFill>
                      </a:tcPr>
                    </a:tc>
                    <a:tc>
                      <a:txBody>
                        <a:bodyPr/>
                        <a:lstStyle/>
                        <a:p>
                          <a:r>
                            <a:rPr lang="en-US" sz="1200" b="1"/>
                            <a:t>5</a:t>
                          </a:r>
                        </a:p>
                      </a:txBody>
                      <a:tcPr marL="55322" marR="55322" marT="27661" marB="27661">
                        <a:solidFill>
                          <a:schemeClr val="bg1">
                            <a:lumMod val="95000"/>
                          </a:schemeClr>
                        </a:solidFill>
                      </a:tcPr>
                    </a:tc>
                    <a:tc>
                      <a:txBody>
                        <a:bodyPr/>
                        <a:lstStyle/>
                        <a:p>
                          <a:r>
                            <a:rPr lang="en-US" sz="1200" b="1"/>
                            <a:t>250</a:t>
                          </a:r>
                        </a:p>
                      </a:txBody>
                      <a:tcPr marL="55322" marR="55322" marT="27661" marB="27661">
                        <a:solidFill>
                          <a:schemeClr val="bg1">
                            <a:lumMod val="95000"/>
                          </a:schemeClr>
                        </a:solidFill>
                      </a:tcPr>
                    </a:tc>
                    <a:tc>
                      <a:txBody>
                        <a:bodyPr/>
                        <a:lstStyle/>
                        <a:p>
                          <a:r>
                            <a:rPr lang="en-US" sz="1200" b="1"/>
                            <a:t>10</a:t>
                          </a:r>
                        </a:p>
                      </a:txBody>
                      <a:tcPr marL="55322" marR="55322" marT="27661" marB="27661">
                        <a:solidFill>
                          <a:schemeClr val="bg1">
                            <a:lumMod val="95000"/>
                          </a:schemeClr>
                        </a:solidFill>
                      </a:tcPr>
                    </a:tc>
                    <a:tc>
                      <a:txBody>
                        <a:bodyPr/>
                        <a:lstStyle/>
                        <a:p>
                          <a:r>
                            <a:rPr lang="en-US" sz="1200" b="1"/>
                            <a:t>100</a:t>
                          </a:r>
                        </a:p>
                      </a:txBody>
                      <a:tcPr marL="68580" marR="68580" marT="34290" marB="34290">
                        <a:solidFill>
                          <a:schemeClr val="bg1">
                            <a:lumMod val="95000"/>
                          </a:schemeClr>
                        </a:solidFill>
                      </a:tcPr>
                    </a:tc>
                    <a:tc>
                      <a:txBody>
                        <a:bodyPr/>
                        <a:lstStyle/>
                        <a:p>
                          <a:r>
                            <a:rPr lang="en-US" sz="1200" b="1"/>
                            <a:t>10</a:t>
                          </a:r>
                        </a:p>
                      </a:txBody>
                      <a:tcPr marL="68580" marR="68580" marT="34290" marB="34290">
                        <a:solidFill>
                          <a:schemeClr val="bg1">
                            <a:lumMod val="95000"/>
                          </a:schemeClr>
                        </a:solidFill>
                      </a:tcPr>
                    </a:tc>
                    <a:tc>
                      <a:txBody>
                        <a:bodyPr/>
                        <a:lstStyle/>
                        <a:p>
                          <a:r>
                            <a:rPr lang="en-US" sz="1200" b="1"/>
                            <a:t>95</a:t>
                          </a:r>
                        </a:p>
                      </a:txBody>
                      <a:tcPr marL="68580" marR="68580" marT="34290" marB="34290">
                        <a:solidFill>
                          <a:schemeClr val="bg1">
                            <a:lumMod val="95000"/>
                          </a:schemeClr>
                        </a:solidFill>
                      </a:tcPr>
                    </a:tc>
                    <a:tc>
                      <a:txBody>
                        <a:bodyPr/>
                        <a:lstStyle/>
                        <a:p>
                          <a:r>
                            <a:rPr lang="en-US" sz="1200" b="1"/>
                            <a:t>Chrysalis</a:t>
                          </a:r>
                        </a:p>
                      </a:txBody>
                      <a:tcPr marL="68580" marR="68580" marT="34290" marB="34290">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t>✅</a:t>
                          </a:r>
                        </a:p>
                        <a:p>
                          <a:endParaRPr lang="en-US" sz="1200" b="1"/>
                        </a:p>
                      </a:txBody>
                      <a:tcPr marL="68580" marR="68580" marT="34290" marB="34290">
                        <a:solidFill>
                          <a:schemeClr val="bg1">
                            <a:lumMod val="95000"/>
                          </a:schemeClr>
                        </a:solidFill>
                      </a:tcPr>
                    </a:tc>
                    <a:extLst>
                      <a:ext uri="{0D108BD9-81ED-4DB2-BD59-A6C34878D82A}">
                        <a16:rowId xmlns:a16="http://schemas.microsoft.com/office/drawing/2014/main" val="3941219680"/>
                      </a:ext>
                    </a:extLst>
                  </a:tr>
                  <a:tr h="915204">
                    <a:tc>
                      <a:txBody>
                        <a:bodyPr/>
                        <a:lstStyle/>
                        <a:p>
                          <a:r>
                            <a:rPr lang="en-US" sz="1200" i="0"/>
                            <a:t>V3 candidate LR</a:t>
                          </a:r>
                        </a:p>
                      </a:txBody>
                      <a:tcPr marL="55322" marR="55322" marT="27661" marB="27661">
                        <a:solidFill>
                          <a:schemeClr val="bg2">
                            <a:lumMod val="90000"/>
                          </a:schemeClr>
                        </a:solidFill>
                      </a:tcPr>
                    </a:tc>
                    <a:tc>
                      <a:txBody>
                        <a:bodyPr/>
                        <a:lstStyle/>
                        <a:p>
                          <a:endParaRPr lang="en-US"/>
                        </a:p>
                      </a:txBody>
                      <a:tcPr marL="55322" marR="55322" marT="27661" marB="27661">
                        <a:blipFill>
                          <a:blip r:embed="rId2"/>
                          <a:stretch>
                            <a:fillRect l="-274118" t="-288667" r="-1867059" b="-101333"/>
                          </a:stretch>
                        </a:blipFill>
                      </a:tcPr>
                    </a:tc>
                    <a:tc>
                      <a:txBody>
                        <a:bodyPr/>
                        <a:lstStyle/>
                        <a:p>
                          <a:r>
                            <a:rPr lang="en-US" sz="1200" i="0"/>
                            <a:t>F2010</a:t>
                          </a:r>
                        </a:p>
                      </a:txBody>
                      <a:tcPr marL="55322" marR="55322" marT="27661" marB="27661">
                        <a:solidFill>
                          <a:schemeClr val="bg2">
                            <a:lumMod val="90000"/>
                          </a:schemeClr>
                        </a:solidFill>
                      </a:tcPr>
                    </a:tc>
                    <a:tc>
                      <a:txBody>
                        <a:bodyPr/>
                        <a:lstStyle/>
                        <a:p>
                          <a:r>
                            <a:rPr lang="en-US" sz="1200" i="0"/>
                            <a:t>8</a:t>
                          </a:r>
                        </a:p>
                      </a:txBody>
                      <a:tcPr marL="55322" marR="55322" marT="27661" marB="27661">
                        <a:solidFill>
                          <a:schemeClr val="bg2">
                            <a:lumMod val="90000"/>
                          </a:schemeClr>
                        </a:solidFill>
                      </a:tcPr>
                    </a:tc>
                    <a:tc>
                      <a:txBody>
                        <a:bodyPr/>
                        <a:lstStyle/>
                        <a:p>
                          <a:r>
                            <a:rPr lang="en-US" sz="1200" i="0"/>
                            <a:t>200-300</a:t>
                          </a:r>
                        </a:p>
                      </a:txBody>
                      <a:tcPr marL="55322" marR="55322" marT="27661" marB="27661">
                        <a:solidFill>
                          <a:schemeClr val="bg2">
                            <a:lumMod val="90000"/>
                          </a:schemeClr>
                        </a:solidFill>
                      </a:tcPr>
                    </a:tc>
                    <a:tc>
                      <a:txBody>
                        <a:bodyPr/>
                        <a:lstStyle/>
                        <a:p>
                          <a:r>
                            <a:rPr lang="en-US" sz="1200" i="0"/>
                            <a:t>10</a:t>
                          </a:r>
                        </a:p>
                      </a:txBody>
                      <a:tcPr marL="55322" marR="55322" marT="27661" marB="27661">
                        <a:solidFill>
                          <a:schemeClr val="bg2">
                            <a:lumMod val="90000"/>
                          </a:schemeClr>
                        </a:solidFill>
                      </a:tcPr>
                    </a:tc>
                    <a:tc>
                      <a:txBody>
                        <a:bodyPr/>
                        <a:lstStyle/>
                        <a:p>
                          <a:r>
                            <a:rPr lang="en-US" sz="1200" i="0"/>
                            <a:t>170?</a:t>
                          </a:r>
                        </a:p>
                      </a:txBody>
                      <a:tcPr marL="68580" marR="68580" marT="34290" marB="34290">
                        <a:solidFill>
                          <a:schemeClr val="bg2">
                            <a:lumMod val="90000"/>
                          </a:schemeClr>
                        </a:solidFill>
                      </a:tcPr>
                    </a:tc>
                    <a:tc>
                      <a:txBody>
                        <a:bodyPr/>
                        <a:lstStyle/>
                        <a:p>
                          <a:r>
                            <a:rPr lang="en-US" sz="1200" i="0"/>
                            <a:t>10</a:t>
                          </a:r>
                        </a:p>
                      </a:txBody>
                      <a:tcPr marL="68580" marR="68580" marT="34290" marB="34290">
                        <a:solidFill>
                          <a:schemeClr val="bg2">
                            <a:lumMod val="90000"/>
                          </a:schemeClr>
                        </a:solidFill>
                      </a:tcPr>
                    </a:tc>
                    <a:tc>
                      <a:txBody>
                        <a:bodyPr/>
                        <a:lstStyle/>
                        <a:p>
                          <a:r>
                            <a:rPr lang="en-US" sz="1200" i="0"/>
                            <a:t>?</a:t>
                          </a:r>
                        </a:p>
                      </a:txBody>
                      <a:tcPr marL="68580" marR="68580" marT="34290" marB="34290">
                        <a:solidFill>
                          <a:schemeClr val="bg2">
                            <a:lumMod val="90000"/>
                          </a:schemeClr>
                        </a:solidFill>
                      </a:tcPr>
                    </a:tc>
                    <a:tc>
                      <a:txBody>
                        <a:bodyPr/>
                        <a:lstStyle/>
                        <a:p>
                          <a:r>
                            <a:rPr lang="en-US" sz="1200" i="0"/>
                            <a:t>Chrysalis or </a:t>
                          </a:r>
                          <a:r>
                            <a:rPr lang="en-US" sz="1200" i="0" err="1"/>
                            <a:t>Compy</a:t>
                          </a:r>
                          <a:endParaRPr lang="en-US" sz="1200" i="0"/>
                        </a:p>
                      </a:txBody>
                      <a:tcPr marL="68580" marR="68580" marT="34290" marB="34290">
                        <a:solidFill>
                          <a:schemeClr val="bg2">
                            <a:lumMod val="90000"/>
                          </a:schemeClr>
                        </a:solidFill>
                      </a:tcPr>
                    </a:tc>
                    <a:tc>
                      <a:txBody>
                        <a:bodyPr/>
                        <a:lstStyle/>
                        <a:p>
                          <a:endParaRPr lang="en-US" sz="1200" i="0"/>
                        </a:p>
                      </a:txBody>
                      <a:tcPr marL="68580" marR="68580" marT="34290" marB="34290">
                        <a:solidFill>
                          <a:schemeClr val="bg2">
                            <a:lumMod val="90000"/>
                          </a:schemeClr>
                        </a:solidFill>
                      </a:tcPr>
                    </a:tc>
                    <a:extLst>
                      <a:ext uri="{0D108BD9-81ED-4DB2-BD59-A6C34878D82A}">
                        <a16:rowId xmlns:a16="http://schemas.microsoft.com/office/drawing/2014/main" val="4144268275"/>
                      </a:ext>
                    </a:extLst>
                  </a:tr>
                  <a:tr h="915204">
                    <a:tc>
                      <a:txBody>
                        <a:bodyPr/>
                        <a:lstStyle/>
                        <a:p>
                          <a:r>
                            <a:rPr lang="en-US" sz="1200" i="0"/>
                            <a:t>V3 candidate LR</a:t>
                          </a:r>
                        </a:p>
                      </a:txBody>
                      <a:tcPr marL="55322" marR="55322" marT="27661" marB="27661">
                        <a:solidFill>
                          <a:schemeClr val="bg2">
                            <a:lumMod val="90000"/>
                          </a:schemeClr>
                        </a:solidFill>
                      </a:tcPr>
                    </a:tc>
                    <a:tc>
                      <a:txBody>
                        <a:bodyPr/>
                        <a:lstStyle/>
                        <a:p>
                          <a:endParaRPr lang="en-US"/>
                        </a:p>
                      </a:txBody>
                      <a:tcPr marL="55322" marR="55322" marT="27661" marB="27661">
                        <a:blipFill>
                          <a:blip r:embed="rId2"/>
                          <a:stretch>
                            <a:fillRect l="-274118" t="-388667" r="-1867059" b="-1333"/>
                          </a:stretch>
                        </a:blipFill>
                      </a:tcPr>
                    </a:tc>
                    <a:tc>
                      <a:txBody>
                        <a:bodyPr/>
                        <a:lstStyle/>
                        <a:p>
                          <a:r>
                            <a:rPr lang="en-US" sz="1200" i="0"/>
                            <a:t>F2010 + 4K</a:t>
                          </a:r>
                        </a:p>
                      </a:txBody>
                      <a:tcPr marL="55322" marR="55322" marT="27661" marB="27661">
                        <a:solidFill>
                          <a:schemeClr val="bg2">
                            <a:lumMod val="90000"/>
                          </a:schemeClr>
                        </a:solidFill>
                      </a:tcPr>
                    </a:tc>
                    <a:tc>
                      <a:txBody>
                        <a:bodyPr/>
                        <a:lstStyle/>
                        <a:p>
                          <a:r>
                            <a:rPr lang="en-US" sz="1200" i="0"/>
                            <a:t>8</a:t>
                          </a:r>
                        </a:p>
                      </a:txBody>
                      <a:tcPr marL="55322" marR="55322" marT="27661" marB="27661">
                        <a:solidFill>
                          <a:schemeClr val="bg2">
                            <a:lumMod val="90000"/>
                          </a:schemeClr>
                        </a:solidFill>
                      </a:tcPr>
                    </a:tc>
                    <a:tc>
                      <a:txBody>
                        <a:bodyPr/>
                        <a:lstStyle/>
                        <a:p>
                          <a:r>
                            <a:rPr lang="en-US" sz="1200" i="0"/>
                            <a:t>200-300</a:t>
                          </a:r>
                        </a:p>
                      </a:txBody>
                      <a:tcPr marL="55322" marR="55322" marT="27661" marB="27661">
                        <a:solidFill>
                          <a:schemeClr val="bg2">
                            <a:lumMod val="90000"/>
                          </a:schemeClr>
                        </a:solidFill>
                      </a:tcPr>
                    </a:tc>
                    <a:tc>
                      <a:txBody>
                        <a:bodyPr/>
                        <a:lstStyle/>
                        <a:p>
                          <a:r>
                            <a:rPr lang="en-US" sz="1200" i="0"/>
                            <a:t>1</a:t>
                          </a:r>
                        </a:p>
                      </a:txBody>
                      <a:tcPr marL="55322" marR="55322" marT="27661" marB="27661">
                        <a:solidFill>
                          <a:schemeClr val="bg2">
                            <a:lumMod val="90000"/>
                          </a:schemeClr>
                        </a:solidFill>
                      </a:tcPr>
                    </a:tc>
                    <a:tc>
                      <a:txBody>
                        <a:bodyPr/>
                        <a:lstStyle/>
                        <a:p>
                          <a:r>
                            <a:rPr lang="en-US" sz="1200" i="0"/>
                            <a:t>170?</a:t>
                          </a:r>
                        </a:p>
                      </a:txBody>
                      <a:tcPr marL="68580" marR="68580" marT="34290" marB="34290">
                        <a:solidFill>
                          <a:schemeClr val="bg2">
                            <a:lumMod val="90000"/>
                          </a:schemeClr>
                        </a:solidFill>
                      </a:tcPr>
                    </a:tc>
                    <a:tc>
                      <a:txBody>
                        <a:bodyPr/>
                        <a:lstStyle/>
                        <a:p>
                          <a:r>
                            <a:rPr lang="en-US" sz="1200" i="0"/>
                            <a:t>10</a:t>
                          </a:r>
                        </a:p>
                      </a:txBody>
                      <a:tcPr marL="68580" marR="68580" marT="34290" marB="34290">
                        <a:solidFill>
                          <a:schemeClr val="bg2">
                            <a:lumMod val="90000"/>
                          </a:schemeClr>
                        </a:solidFill>
                      </a:tcPr>
                    </a:tc>
                    <a:tc>
                      <a:txBody>
                        <a:bodyPr/>
                        <a:lstStyle/>
                        <a:p>
                          <a:r>
                            <a:rPr lang="en-US" sz="1200" i="0"/>
                            <a:t>?</a:t>
                          </a:r>
                        </a:p>
                      </a:txBody>
                      <a:tcPr marL="68580" marR="68580" marT="34290" marB="34290">
                        <a:solidFill>
                          <a:schemeClr val="bg2">
                            <a:lumMod val="90000"/>
                          </a:schemeClr>
                        </a:solidFill>
                      </a:tcPr>
                    </a:tc>
                    <a:tc>
                      <a:txBody>
                        <a:bodyPr/>
                        <a:lstStyle/>
                        <a:p>
                          <a:r>
                            <a:rPr lang="en-US" sz="1200" i="0"/>
                            <a:t>Chrysalis or </a:t>
                          </a:r>
                          <a:r>
                            <a:rPr lang="en-US" sz="1200" i="0" err="1"/>
                            <a:t>Compy</a:t>
                          </a:r>
                          <a:endParaRPr lang="en-US" sz="1200" i="0"/>
                        </a:p>
                      </a:txBody>
                      <a:tcPr marL="68580" marR="68580" marT="34290" marB="34290">
                        <a:solidFill>
                          <a:schemeClr val="bg2">
                            <a:lumMod val="90000"/>
                          </a:schemeClr>
                        </a:solidFill>
                      </a:tcPr>
                    </a:tc>
                    <a:tc>
                      <a:txBody>
                        <a:bodyPr/>
                        <a:lstStyle/>
                        <a:p>
                          <a:endParaRPr lang="en-US" sz="1200" i="0"/>
                        </a:p>
                      </a:txBody>
                      <a:tcPr marL="68580" marR="68580" marT="34290" marB="34290">
                        <a:solidFill>
                          <a:schemeClr val="bg2">
                            <a:lumMod val="90000"/>
                          </a:schemeClr>
                        </a:solidFill>
                      </a:tcPr>
                    </a:tc>
                    <a:extLst>
                      <a:ext uri="{0D108BD9-81ED-4DB2-BD59-A6C34878D82A}">
                        <a16:rowId xmlns:a16="http://schemas.microsoft.com/office/drawing/2014/main" val="473970934"/>
                      </a:ext>
                    </a:extLst>
                  </a:tr>
                </a:tbl>
              </a:graphicData>
            </a:graphic>
          </p:graphicFrame>
        </mc:Fallback>
      </mc:AlternateContent>
      <p:sp>
        <p:nvSpPr>
          <p:cNvPr id="6" name="TextBox 5">
            <a:extLst>
              <a:ext uri="{FF2B5EF4-FFF2-40B4-BE49-F238E27FC236}">
                <a16:creationId xmlns:a16="http://schemas.microsoft.com/office/drawing/2014/main" id="{153FEB0D-1258-2E3A-3F7C-D9BEB64D4A48}"/>
              </a:ext>
            </a:extLst>
          </p:cNvPr>
          <p:cNvSpPr txBox="1"/>
          <p:nvPr/>
        </p:nvSpPr>
        <p:spPr>
          <a:xfrm>
            <a:off x="228600" y="6396438"/>
            <a:ext cx="6870878" cy="369332"/>
          </a:xfrm>
          <a:prstGeom prst="rect">
            <a:avLst/>
          </a:prstGeom>
          <a:noFill/>
        </p:spPr>
        <p:txBody>
          <a:bodyPr wrap="square">
            <a:spAutoFit/>
          </a:bodyPr>
          <a:lstStyle/>
          <a:p>
            <a:pPr marL="0" indent="0">
              <a:buNone/>
            </a:pPr>
            <a:r>
              <a:rPr lang="en-US" sz="1800">
                <a:hlinkClick r:id="rId3"/>
              </a:rPr>
              <a:t>Autotuning PPE’s</a:t>
            </a:r>
            <a:r>
              <a:rPr lang="en-US" sz="1800"/>
              <a:t> (E3SM confluence)</a:t>
            </a:r>
          </a:p>
        </p:txBody>
      </p:sp>
    </p:spTree>
    <p:extLst>
      <p:ext uri="{BB962C8B-B14F-4D97-AF65-F5344CB8AC3E}">
        <p14:creationId xmlns:p14="http://schemas.microsoft.com/office/powerpoint/2010/main" val="2581137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C6D64C7C-3870-5A68-784B-1BFEADBA6AA1}"/>
              </a:ext>
            </a:extLst>
          </p:cNvPr>
          <p:cNvSpPr>
            <a:spLocks noGrp="1"/>
          </p:cNvSpPr>
          <p:nvPr>
            <p:ph type="title"/>
          </p:nvPr>
        </p:nvSpPr>
        <p:spPr>
          <a:xfrm>
            <a:off x="413062" y="1193661"/>
            <a:ext cx="11365876" cy="586156"/>
          </a:xfrm>
        </p:spPr>
        <p:txBody>
          <a:bodyPr/>
          <a:lstStyle/>
          <a:p>
            <a:r>
              <a:rPr lang="en-US" sz="3600" b="0">
                <a:solidFill>
                  <a:srgbClr val="284251"/>
                </a:solidFill>
                <a:effectLst/>
              </a:rPr>
              <a:t>Inp</a:t>
            </a:r>
            <a:r>
              <a:rPr lang="en-US" sz="3600">
                <a:solidFill>
                  <a:srgbClr val="284251"/>
                </a:solidFill>
              </a:rPr>
              <a:t>ut parameters </a:t>
            </a:r>
            <a:r>
              <a:rPr lang="en-US" sz="3600" b="0">
                <a:solidFill>
                  <a:srgbClr val="284251"/>
                </a:solidFill>
                <a:effectLst/>
              </a:rPr>
              <a:t>for E3SMv3 PPE</a:t>
            </a:r>
            <a:endParaRPr lang="en-US" sz="2000">
              <a:effectLst/>
            </a:endParaRPr>
          </a:p>
        </p:txBody>
      </p:sp>
      <p:graphicFrame>
        <p:nvGraphicFramePr>
          <p:cNvPr id="6" name="Table 5">
            <a:extLst>
              <a:ext uri="{FF2B5EF4-FFF2-40B4-BE49-F238E27FC236}">
                <a16:creationId xmlns:a16="http://schemas.microsoft.com/office/drawing/2014/main" id="{2332C974-46D9-84A6-DCC0-B08FD0266CCD}"/>
              </a:ext>
            </a:extLst>
          </p:cNvPr>
          <p:cNvGraphicFramePr>
            <a:graphicFrameLocks noGrp="1"/>
          </p:cNvGraphicFramePr>
          <p:nvPr/>
        </p:nvGraphicFramePr>
        <p:xfrm>
          <a:off x="655559" y="1990258"/>
          <a:ext cx="8905908" cy="4469534"/>
        </p:xfrm>
        <a:graphic>
          <a:graphicData uri="http://schemas.openxmlformats.org/drawingml/2006/table">
            <a:tbl>
              <a:tblPr firstRow="1" firstCol="1" bandRow="1">
                <a:tableStyleId>{5202B0CA-FC54-4496-8BCA-5EF66A818D29}</a:tableStyleId>
              </a:tblPr>
              <a:tblGrid>
                <a:gridCol w="2226477">
                  <a:extLst>
                    <a:ext uri="{9D8B030D-6E8A-4147-A177-3AD203B41FA5}">
                      <a16:colId xmlns:a16="http://schemas.microsoft.com/office/drawing/2014/main" val="2077560862"/>
                    </a:ext>
                  </a:extLst>
                </a:gridCol>
                <a:gridCol w="2226477">
                  <a:extLst>
                    <a:ext uri="{9D8B030D-6E8A-4147-A177-3AD203B41FA5}">
                      <a16:colId xmlns:a16="http://schemas.microsoft.com/office/drawing/2014/main" val="3067271504"/>
                    </a:ext>
                  </a:extLst>
                </a:gridCol>
                <a:gridCol w="2226477">
                  <a:extLst>
                    <a:ext uri="{9D8B030D-6E8A-4147-A177-3AD203B41FA5}">
                      <a16:colId xmlns:a16="http://schemas.microsoft.com/office/drawing/2014/main" val="852037770"/>
                    </a:ext>
                  </a:extLst>
                </a:gridCol>
                <a:gridCol w="2226477">
                  <a:extLst>
                    <a:ext uri="{9D8B030D-6E8A-4147-A177-3AD203B41FA5}">
                      <a16:colId xmlns:a16="http://schemas.microsoft.com/office/drawing/2014/main" val="235072737"/>
                    </a:ext>
                  </a:extLst>
                </a:gridCol>
              </a:tblGrid>
              <a:tr h="253434">
                <a:tc>
                  <a:txBody>
                    <a:bodyPr/>
                    <a:lstStyle/>
                    <a:p>
                      <a:pPr marL="0" marR="0" algn="ctr"/>
                      <a:r>
                        <a:rPr lang="en-US" sz="1000">
                          <a:effectLst/>
                        </a:rPr>
                        <a:t>Scheme</a:t>
                      </a:r>
                      <a:endParaRPr lang="en-US" sz="1000">
                        <a:effectLst/>
                        <a:latin typeface="Times New Roman" panose="02020603050405020304" pitchFamily="18" charset="0"/>
                        <a:ea typeface="Times New Roman" panose="02020603050405020304" pitchFamily="18" charset="0"/>
                      </a:endParaRPr>
                    </a:p>
                  </a:txBody>
                  <a:tcPr marL="48318" marR="48318" marT="48318" marB="48318" anchor="ctr"/>
                </a:tc>
                <a:tc>
                  <a:txBody>
                    <a:bodyPr/>
                    <a:lstStyle/>
                    <a:p>
                      <a:pPr marL="0" marR="0" algn="ctr"/>
                      <a:r>
                        <a:rPr lang="en-US" sz="1000">
                          <a:effectLst/>
                        </a:rPr>
                        <a:t>Parameter</a:t>
                      </a:r>
                      <a:endParaRPr lang="en-US" sz="1000">
                        <a:effectLst/>
                        <a:latin typeface="Times New Roman" panose="02020603050405020304" pitchFamily="18" charset="0"/>
                        <a:ea typeface="Times New Roman" panose="02020603050405020304" pitchFamily="18" charset="0"/>
                      </a:endParaRPr>
                    </a:p>
                  </a:txBody>
                  <a:tcPr marL="48318" marR="48318" marT="48318" marB="48318" anchor="ctr"/>
                </a:tc>
                <a:tc>
                  <a:txBody>
                    <a:bodyPr/>
                    <a:lstStyle/>
                    <a:p>
                      <a:pPr marL="0" marR="0" algn="ctr"/>
                      <a:r>
                        <a:rPr lang="en-US" sz="1000">
                          <a:effectLst/>
                        </a:rPr>
                        <a:t>Description</a:t>
                      </a:r>
                      <a:endParaRPr lang="en-US" sz="1000">
                        <a:effectLst/>
                        <a:latin typeface="Times New Roman" panose="02020603050405020304" pitchFamily="18" charset="0"/>
                        <a:ea typeface="Times New Roman" panose="02020603050405020304" pitchFamily="18" charset="0"/>
                      </a:endParaRPr>
                    </a:p>
                  </a:txBody>
                  <a:tcPr marL="48318" marR="48318" marT="48318" marB="48318" anchor="ctr"/>
                </a:tc>
                <a:tc>
                  <a:txBody>
                    <a:bodyPr/>
                    <a:lstStyle/>
                    <a:p>
                      <a:pPr marL="0" marR="0" algn="ctr"/>
                      <a:r>
                        <a:rPr lang="en-US" sz="1000">
                          <a:effectLst/>
                        </a:rPr>
                        <a:t>Low-Def-High</a:t>
                      </a:r>
                      <a:endParaRPr lang="en-US" sz="1000">
                        <a:effectLst/>
                        <a:latin typeface="Times New Roman" panose="02020603050405020304" pitchFamily="18" charset="0"/>
                        <a:ea typeface="Times New Roman" panose="02020603050405020304" pitchFamily="18" charset="0"/>
                      </a:endParaRPr>
                    </a:p>
                  </a:txBody>
                  <a:tcPr marL="48318" marR="48318" marT="48318" marB="48318" anchor="ctr"/>
                </a:tc>
                <a:extLst>
                  <a:ext uri="{0D108BD9-81ED-4DB2-BD59-A6C34878D82A}">
                    <a16:rowId xmlns:a16="http://schemas.microsoft.com/office/drawing/2014/main" val="1044518265"/>
                  </a:ext>
                </a:extLst>
              </a:tr>
              <a:tr h="410232">
                <a:tc>
                  <a:txBody>
                    <a:bodyPr/>
                    <a:lstStyle/>
                    <a:p>
                      <a:pPr marL="0" marR="0"/>
                      <a:r>
                        <a:rPr lang="en-US" sz="1000" err="1">
                          <a:effectLst/>
                        </a:rPr>
                        <a:t>Clubb</a:t>
                      </a:r>
                      <a:endParaRPr lang="en-US" sz="1000">
                        <a:effectLst/>
                        <a:latin typeface="Times New Roman" panose="02020603050405020304" pitchFamily="18" charset="0"/>
                        <a:ea typeface="Times New Roman" panose="02020603050405020304" pitchFamily="18" charset="0"/>
                      </a:endParaRPr>
                    </a:p>
                  </a:txBody>
                  <a:tcPr marL="48318" marR="48318" marT="48318" marB="48318" anchor="ctr"/>
                </a:tc>
                <a:tc>
                  <a:txBody>
                    <a:bodyPr/>
                    <a:lstStyle/>
                    <a:p>
                      <a:pPr marL="0" marR="0"/>
                      <a:r>
                        <a:rPr lang="en-US" sz="1000">
                          <a:effectLst/>
                        </a:rPr>
                        <a:t>clubb_c1</a:t>
                      </a:r>
                      <a:endParaRPr lang="en-US" sz="1000">
                        <a:effectLst/>
                        <a:latin typeface="Times New Roman" panose="02020603050405020304" pitchFamily="18" charset="0"/>
                        <a:ea typeface="Times New Roman" panose="02020603050405020304" pitchFamily="18" charset="0"/>
                      </a:endParaRPr>
                    </a:p>
                  </a:txBody>
                  <a:tcPr marL="48318" marR="48318" marT="48318" marB="48318" anchor="ctr"/>
                </a:tc>
                <a:tc>
                  <a:txBody>
                    <a:bodyPr/>
                    <a:lstStyle/>
                    <a:p>
                      <a:pPr marL="0" marR="0"/>
                      <a:r>
                        <a:rPr lang="en-US" sz="1000">
                          <a:effectLst/>
                        </a:rPr>
                        <a:t>Constant for dissipation of variance of mean(w’</a:t>
                      </a:r>
                      <a:r>
                        <a:rPr lang="en-US" sz="1000" baseline="30000">
                          <a:effectLst/>
                        </a:rPr>
                        <a:t>2</a:t>
                      </a:r>
                      <a:r>
                        <a:rPr lang="en-US" sz="1000">
                          <a:effectLst/>
                        </a:rPr>
                        <a:t>)</a:t>
                      </a:r>
                      <a:endParaRPr lang="en-US" sz="1000">
                        <a:effectLst/>
                        <a:latin typeface="Times New Roman" panose="02020603050405020304" pitchFamily="18" charset="0"/>
                        <a:ea typeface="Times New Roman" panose="02020603050405020304" pitchFamily="18" charset="0"/>
                      </a:endParaRPr>
                    </a:p>
                  </a:txBody>
                  <a:tcPr marL="48318" marR="48318" marT="48318" marB="48318" anchor="ctr"/>
                </a:tc>
                <a:tc>
                  <a:txBody>
                    <a:bodyPr/>
                    <a:lstStyle/>
                    <a:p>
                      <a:pPr marL="0" marR="0"/>
                      <a:r>
                        <a:rPr lang="en-US" sz="1000">
                          <a:effectLst/>
                        </a:rPr>
                        <a:t>1.0__1.335__5.0</a:t>
                      </a:r>
                      <a:endParaRPr lang="en-US" sz="1000">
                        <a:effectLst/>
                        <a:latin typeface="Times New Roman" panose="02020603050405020304" pitchFamily="18" charset="0"/>
                        <a:ea typeface="Times New Roman" panose="02020603050405020304" pitchFamily="18" charset="0"/>
                      </a:endParaRPr>
                    </a:p>
                  </a:txBody>
                  <a:tcPr marL="48318" marR="48318" marT="48318" marB="48318" anchor="ctr"/>
                </a:tc>
                <a:extLst>
                  <a:ext uri="{0D108BD9-81ED-4DB2-BD59-A6C34878D82A}">
                    <a16:rowId xmlns:a16="http://schemas.microsoft.com/office/drawing/2014/main" val="2184996727"/>
                  </a:ext>
                </a:extLst>
              </a:tr>
              <a:tr h="410232">
                <a:tc>
                  <a:txBody>
                    <a:bodyPr/>
                    <a:lstStyle/>
                    <a:p>
                      <a:pPr marL="0" marR="0"/>
                      <a:r>
                        <a:rPr lang="en-US" sz="1000">
                          <a:effectLst/>
                        </a:rPr>
                        <a:t>Clubb</a:t>
                      </a:r>
                      <a:endParaRPr lang="en-US" sz="1000">
                        <a:effectLst/>
                        <a:latin typeface="Times New Roman" panose="02020603050405020304" pitchFamily="18" charset="0"/>
                        <a:ea typeface="Times New Roman" panose="02020603050405020304" pitchFamily="18" charset="0"/>
                      </a:endParaRPr>
                    </a:p>
                  </a:txBody>
                  <a:tcPr marL="48318" marR="48318" marT="48318" marB="48318" anchor="ctr"/>
                </a:tc>
                <a:tc>
                  <a:txBody>
                    <a:bodyPr/>
                    <a:lstStyle/>
                    <a:p>
                      <a:pPr marL="0" marR="0"/>
                      <a:r>
                        <a:rPr lang="en-US" sz="1000">
                          <a:effectLst/>
                        </a:rPr>
                        <a:t>clubb_gamma_coef</a:t>
                      </a:r>
                      <a:endParaRPr lang="en-US" sz="1000">
                        <a:effectLst/>
                        <a:latin typeface="Times New Roman" panose="02020603050405020304" pitchFamily="18" charset="0"/>
                        <a:ea typeface="Times New Roman" panose="02020603050405020304" pitchFamily="18" charset="0"/>
                      </a:endParaRPr>
                    </a:p>
                  </a:txBody>
                  <a:tcPr marL="48318" marR="48318" marT="48318" marB="48318" anchor="ctr"/>
                </a:tc>
                <a:tc>
                  <a:txBody>
                    <a:bodyPr/>
                    <a:lstStyle/>
                    <a:p>
                      <a:pPr marL="0" marR="0"/>
                      <a:r>
                        <a:rPr lang="en-US" sz="1000">
                          <a:effectLst/>
                        </a:rPr>
                        <a:t>Constant of the width of PDF</a:t>
                      </a:r>
                      <a:br>
                        <a:rPr lang="en-US" sz="1000">
                          <a:effectLst/>
                        </a:rPr>
                      </a:br>
                      <a:r>
                        <a:rPr lang="en-US" sz="1000">
                          <a:effectLst/>
                        </a:rPr>
                        <a:t>in w coordinate</a:t>
                      </a:r>
                      <a:endParaRPr lang="en-US" sz="1000">
                        <a:effectLst/>
                        <a:latin typeface="Times New Roman" panose="02020603050405020304" pitchFamily="18" charset="0"/>
                        <a:ea typeface="Times New Roman" panose="02020603050405020304" pitchFamily="18" charset="0"/>
                      </a:endParaRPr>
                    </a:p>
                  </a:txBody>
                  <a:tcPr marL="48318" marR="48318" marT="48318" marB="48318" anchor="ctr"/>
                </a:tc>
                <a:tc>
                  <a:txBody>
                    <a:bodyPr/>
                    <a:lstStyle/>
                    <a:p>
                      <a:pPr marL="0" marR="0"/>
                      <a:r>
                        <a:rPr lang="en-US" sz="1000">
                          <a:effectLst/>
                        </a:rPr>
                        <a:t>0.1__0.32__0.5</a:t>
                      </a:r>
                      <a:endParaRPr lang="en-US" sz="1000">
                        <a:effectLst/>
                        <a:latin typeface="Times New Roman" panose="02020603050405020304" pitchFamily="18" charset="0"/>
                        <a:ea typeface="Times New Roman" panose="02020603050405020304" pitchFamily="18" charset="0"/>
                      </a:endParaRPr>
                    </a:p>
                  </a:txBody>
                  <a:tcPr marL="48318" marR="48318" marT="48318" marB="48318" anchor="ctr"/>
                </a:tc>
                <a:extLst>
                  <a:ext uri="{0D108BD9-81ED-4DB2-BD59-A6C34878D82A}">
                    <a16:rowId xmlns:a16="http://schemas.microsoft.com/office/drawing/2014/main" val="2922267418"/>
                  </a:ext>
                </a:extLst>
              </a:tr>
              <a:tr h="410232">
                <a:tc>
                  <a:txBody>
                    <a:bodyPr/>
                    <a:lstStyle/>
                    <a:p>
                      <a:pPr marL="0" marR="0"/>
                      <a:r>
                        <a:rPr lang="en-US" sz="1000">
                          <a:effectLst/>
                        </a:rPr>
                        <a:t>ZM conv.</a:t>
                      </a:r>
                      <a:endParaRPr lang="en-US" sz="1000">
                        <a:effectLst/>
                        <a:latin typeface="Times New Roman" panose="02020603050405020304" pitchFamily="18" charset="0"/>
                        <a:ea typeface="Times New Roman" panose="02020603050405020304" pitchFamily="18" charset="0"/>
                      </a:endParaRPr>
                    </a:p>
                  </a:txBody>
                  <a:tcPr marL="48318" marR="48318" marT="48318" marB="48318" anchor="ctr"/>
                </a:tc>
                <a:tc>
                  <a:txBody>
                    <a:bodyPr/>
                    <a:lstStyle/>
                    <a:p>
                      <a:pPr marL="0" marR="0"/>
                      <a:r>
                        <a:rPr lang="en-US" sz="1000">
                          <a:effectLst/>
                        </a:rPr>
                        <a:t>zmconv_tau</a:t>
                      </a:r>
                      <a:endParaRPr lang="en-US" sz="1000">
                        <a:effectLst/>
                        <a:latin typeface="Times New Roman" panose="02020603050405020304" pitchFamily="18" charset="0"/>
                        <a:ea typeface="Times New Roman" panose="02020603050405020304" pitchFamily="18" charset="0"/>
                      </a:endParaRPr>
                    </a:p>
                  </a:txBody>
                  <a:tcPr marL="48318" marR="48318" marT="48318" marB="48318" anchor="ctr"/>
                </a:tc>
                <a:tc>
                  <a:txBody>
                    <a:bodyPr/>
                    <a:lstStyle/>
                    <a:p>
                      <a:pPr marL="0" marR="0"/>
                      <a:r>
                        <a:rPr lang="en-US" sz="1000">
                          <a:effectLst/>
                        </a:rPr>
                        <a:t>Time scale for consumption rate</a:t>
                      </a:r>
                      <a:br>
                        <a:rPr lang="en-US" sz="1000">
                          <a:effectLst/>
                        </a:rPr>
                      </a:br>
                      <a:r>
                        <a:rPr lang="en-US" sz="1000">
                          <a:effectLst/>
                        </a:rPr>
                        <a:t>deep CAPE</a:t>
                      </a:r>
                      <a:endParaRPr lang="en-US" sz="1000">
                        <a:effectLst/>
                        <a:latin typeface="Times New Roman" panose="02020603050405020304" pitchFamily="18" charset="0"/>
                        <a:ea typeface="Times New Roman" panose="02020603050405020304" pitchFamily="18" charset="0"/>
                      </a:endParaRPr>
                    </a:p>
                  </a:txBody>
                  <a:tcPr marL="48318" marR="48318" marT="48318" marB="48318" anchor="ctr"/>
                </a:tc>
                <a:tc>
                  <a:txBody>
                    <a:bodyPr/>
                    <a:lstStyle/>
                    <a:p>
                      <a:pPr marL="0" marR="0"/>
                      <a:r>
                        <a:rPr lang="en-US" sz="1000">
                          <a:effectLst/>
                        </a:rPr>
                        <a:t>1800__3600__14400</a:t>
                      </a:r>
                      <a:endParaRPr lang="en-US" sz="1000">
                        <a:effectLst/>
                        <a:latin typeface="Times New Roman" panose="02020603050405020304" pitchFamily="18" charset="0"/>
                        <a:ea typeface="Times New Roman" panose="02020603050405020304" pitchFamily="18" charset="0"/>
                      </a:endParaRPr>
                    </a:p>
                  </a:txBody>
                  <a:tcPr marL="48318" marR="48318" marT="48318" marB="48318" anchor="ctr"/>
                </a:tc>
                <a:extLst>
                  <a:ext uri="{0D108BD9-81ED-4DB2-BD59-A6C34878D82A}">
                    <a16:rowId xmlns:a16="http://schemas.microsoft.com/office/drawing/2014/main" val="3613525032"/>
                  </a:ext>
                </a:extLst>
              </a:tr>
              <a:tr h="410232">
                <a:tc>
                  <a:txBody>
                    <a:bodyPr/>
                    <a:lstStyle/>
                    <a:p>
                      <a:pPr marL="0" marR="0"/>
                      <a:r>
                        <a:rPr lang="en-US" sz="1000">
                          <a:effectLst/>
                        </a:rPr>
                        <a:t>ZM conv. </a:t>
                      </a:r>
                      <a:endParaRPr lang="en-US" sz="1000">
                        <a:effectLst/>
                        <a:latin typeface="Times New Roman" panose="02020603050405020304" pitchFamily="18" charset="0"/>
                        <a:ea typeface="Times New Roman" panose="02020603050405020304" pitchFamily="18" charset="0"/>
                      </a:endParaRPr>
                    </a:p>
                  </a:txBody>
                  <a:tcPr marL="48318" marR="48318" marT="48318" marB="48318" anchor="ctr"/>
                </a:tc>
                <a:tc>
                  <a:txBody>
                    <a:bodyPr/>
                    <a:lstStyle/>
                    <a:p>
                      <a:pPr marL="0" marR="0"/>
                      <a:r>
                        <a:rPr lang="en-US" sz="1000">
                          <a:effectLst/>
                        </a:rPr>
                        <a:t>zmconv_dmpdz</a:t>
                      </a:r>
                      <a:endParaRPr lang="en-US" sz="1000">
                        <a:effectLst/>
                        <a:latin typeface="Times New Roman" panose="02020603050405020304" pitchFamily="18" charset="0"/>
                        <a:ea typeface="Times New Roman" panose="02020603050405020304" pitchFamily="18" charset="0"/>
                      </a:endParaRPr>
                    </a:p>
                  </a:txBody>
                  <a:tcPr marL="48318" marR="48318" marT="48318" marB="48318" anchor="ctr"/>
                </a:tc>
                <a:tc>
                  <a:txBody>
                    <a:bodyPr/>
                    <a:lstStyle/>
                    <a:p>
                      <a:pPr marL="0" marR="0"/>
                      <a:r>
                        <a:rPr lang="en-US" sz="1000">
                          <a:effectLst/>
                        </a:rPr>
                        <a:t>Parcel fractional mass entrainment</a:t>
                      </a:r>
                      <a:br>
                        <a:rPr lang="en-US" sz="1000">
                          <a:effectLst/>
                        </a:rPr>
                      </a:br>
                      <a:r>
                        <a:rPr lang="en-US" sz="1000">
                          <a:effectLst/>
                        </a:rPr>
                        <a:t>rate</a:t>
                      </a:r>
                      <a:endParaRPr lang="en-US" sz="1000">
                        <a:effectLst/>
                        <a:latin typeface="Times New Roman" panose="02020603050405020304" pitchFamily="18" charset="0"/>
                        <a:ea typeface="Times New Roman" panose="02020603050405020304" pitchFamily="18" charset="0"/>
                      </a:endParaRPr>
                    </a:p>
                  </a:txBody>
                  <a:tcPr marL="48318" marR="48318" marT="48318" marB="48318" anchor="ctr"/>
                </a:tc>
                <a:tc>
                  <a:txBody>
                    <a:bodyPr/>
                    <a:lstStyle/>
                    <a:p>
                      <a:pPr marL="0" marR="0"/>
                      <a:r>
                        <a:rPr lang="en-US" sz="1000">
                          <a:effectLst/>
                        </a:rPr>
                        <a:t>-2.0e-3__-0.7e-3__-0.1e-3</a:t>
                      </a:r>
                      <a:endParaRPr lang="en-US" sz="1000">
                        <a:effectLst/>
                        <a:latin typeface="Times New Roman" panose="02020603050405020304" pitchFamily="18" charset="0"/>
                        <a:ea typeface="Times New Roman" panose="02020603050405020304" pitchFamily="18" charset="0"/>
                      </a:endParaRPr>
                    </a:p>
                  </a:txBody>
                  <a:tcPr marL="48318" marR="48318" marT="48318" marB="48318" anchor="ctr"/>
                </a:tc>
                <a:extLst>
                  <a:ext uri="{0D108BD9-81ED-4DB2-BD59-A6C34878D82A}">
                    <a16:rowId xmlns:a16="http://schemas.microsoft.com/office/drawing/2014/main" val="28784196"/>
                  </a:ext>
                </a:extLst>
              </a:tr>
              <a:tr h="410232">
                <a:tc>
                  <a:txBody>
                    <a:bodyPr/>
                    <a:lstStyle/>
                    <a:p>
                      <a:pPr marL="0" marR="0"/>
                      <a:r>
                        <a:rPr lang="en-US" sz="1000">
                          <a:effectLst/>
                        </a:rPr>
                        <a:t>ZM micro</a:t>
                      </a:r>
                      <a:endParaRPr lang="en-US" sz="1000">
                        <a:effectLst/>
                        <a:latin typeface="Times New Roman" panose="02020603050405020304" pitchFamily="18" charset="0"/>
                        <a:ea typeface="Times New Roman" panose="02020603050405020304" pitchFamily="18" charset="0"/>
                      </a:endParaRPr>
                    </a:p>
                  </a:txBody>
                  <a:tcPr marL="48318" marR="48318" marT="48318" marB="48318" anchor="ctr"/>
                </a:tc>
                <a:tc>
                  <a:txBody>
                    <a:bodyPr/>
                    <a:lstStyle/>
                    <a:p>
                      <a:pPr marL="0" marR="0"/>
                      <a:r>
                        <a:rPr lang="en-US" sz="1000">
                          <a:effectLst/>
                        </a:rPr>
                        <a:t>zmconv_micro_dcs</a:t>
                      </a:r>
                      <a:endParaRPr lang="en-US" sz="1000">
                        <a:effectLst/>
                        <a:latin typeface="Times New Roman" panose="02020603050405020304" pitchFamily="18" charset="0"/>
                        <a:ea typeface="Times New Roman" panose="02020603050405020304" pitchFamily="18" charset="0"/>
                      </a:endParaRPr>
                    </a:p>
                  </a:txBody>
                  <a:tcPr marL="48318" marR="48318" marT="48318" marB="48318" anchor="ctr"/>
                </a:tc>
                <a:tc>
                  <a:txBody>
                    <a:bodyPr/>
                    <a:lstStyle/>
                    <a:p>
                      <a:pPr marL="0" marR="0"/>
                      <a:r>
                        <a:rPr lang="en-US" sz="1000">
                          <a:effectLst/>
                        </a:rPr>
                        <a:t>Autoconversion size threshold for cloud ice (to snow)</a:t>
                      </a:r>
                      <a:endParaRPr lang="en-US" sz="1000">
                        <a:effectLst/>
                        <a:latin typeface="Times New Roman" panose="02020603050405020304" pitchFamily="18" charset="0"/>
                        <a:ea typeface="Times New Roman" panose="02020603050405020304" pitchFamily="18" charset="0"/>
                      </a:endParaRPr>
                    </a:p>
                  </a:txBody>
                  <a:tcPr marL="48318" marR="48318" marT="48318" marB="48318" anchor="ctr"/>
                </a:tc>
                <a:tc>
                  <a:txBody>
                    <a:bodyPr/>
                    <a:lstStyle/>
                    <a:p>
                      <a:pPr marL="0" marR="0"/>
                      <a:r>
                        <a:rPr lang="en-US" sz="1000">
                          <a:effectLst/>
                        </a:rPr>
                        <a:t>100.e-6__150.e-6__400e.-6</a:t>
                      </a:r>
                      <a:endParaRPr lang="en-US" sz="1000">
                        <a:effectLst/>
                        <a:latin typeface="Times New Roman" panose="02020603050405020304" pitchFamily="18" charset="0"/>
                        <a:ea typeface="Times New Roman" panose="02020603050405020304" pitchFamily="18" charset="0"/>
                      </a:endParaRPr>
                    </a:p>
                  </a:txBody>
                  <a:tcPr marL="48318" marR="48318" marT="48318" marB="48318" anchor="ctr"/>
                </a:tc>
                <a:extLst>
                  <a:ext uri="{0D108BD9-81ED-4DB2-BD59-A6C34878D82A}">
                    <a16:rowId xmlns:a16="http://schemas.microsoft.com/office/drawing/2014/main" val="274758719"/>
                  </a:ext>
                </a:extLst>
              </a:tr>
              <a:tr h="723829">
                <a:tc>
                  <a:txBody>
                    <a:bodyPr/>
                    <a:lstStyle/>
                    <a:p>
                      <a:pPr marL="0" marR="0"/>
                      <a:r>
                        <a:rPr lang="en-US" sz="1000">
                          <a:effectLst/>
                        </a:rPr>
                        <a:t>P3 Micro</a:t>
                      </a:r>
                      <a:endParaRPr lang="en-US" sz="1000">
                        <a:effectLst/>
                        <a:latin typeface="Times New Roman" panose="02020603050405020304" pitchFamily="18" charset="0"/>
                        <a:ea typeface="Times New Roman" panose="02020603050405020304" pitchFamily="18" charset="0"/>
                      </a:endParaRPr>
                    </a:p>
                  </a:txBody>
                  <a:tcPr marL="48318" marR="48318" marT="48318" marB="48318" anchor="ctr"/>
                </a:tc>
                <a:tc>
                  <a:txBody>
                    <a:bodyPr/>
                    <a:lstStyle/>
                    <a:p>
                      <a:pPr marL="0" marR="0"/>
                      <a:r>
                        <a:rPr lang="en-US" sz="1000">
                          <a:effectLst/>
                        </a:rPr>
                        <a:t>nucleate_ice_subgrid</a:t>
                      </a:r>
                      <a:endParaRPr lang="en-US" sz="1000">
                        <a:effectLst/>
                        <a:latin typeface="Times New Roman" panose="02020603050405020304" pitchFamily="18" charset="0"/>
                        <a:ea typeface="Times New Roman" panose="02020603050405020304" pitchFamily="18" charset="0"/>
                      </a:endParaRPr>
                    </a:p>
                  </a:txBody>
                  <a:tcPr marL="48318" marR="48318" marT="48318" marB="48318" anchor="ctr"/>
                </a:tc>
                <a:tc>
                  <a:txBody>
                    <a:bodyPr/>
                    <a:lstStyle/>
                    <a:p>
                      <a:pPr marL="0" marR="0"/>
                      <a:r>
                        <a:rPr lang="en-US" sz="1000">
                          <a:effectLst/>
                        </a:rPr>
                        <a:t>Subgrid parameter for ice nucleation</a:t>
                      </a:r>
                      <a:endParaRPr lang="en-US" sz="1000">
                        <a:effectLst/>
                        <a:latin typeface="Times New Roman" panose="02020603050405020304" pitchFamily="18" charset="0"/>
                        <a:ea typeface="Times New Roman" panose="02020603050405020304" pitchFamily="18" charset="0"/>
                      </a:endParaRPr>
                    </a:p>
                  </a:txBody>
                  <a:tcPr marL="48318" marR="48318" marT="48318" marB="48318" anchor="ctr"/>
                </a:tc>
                <a:tc>
                  <a:txBody>
                    <a:bodyPr/>
                    <a:lstStyle/>
                    <a:p>
                      <a:pPr marL="0" marR="0"/>
                      <a:r>
                        <a:rPr lang="en-US" sz="1000">
                          <a:effectLst/>
                        </a:rPr>
                        <a:t>1.0__1.35__1.4 (Range from original developers)</a:t>
                      </a:r>
                    </a:p>
                    <a:p>
                      <a:pPr marL="0" marR="0"/>
                      <a:r>
                        <a:rPr lang="en-US" sz="1000">
                          <a:effectLst/>
                        </a:rPr>
                        <a:t>-consider 1.2__1.35__1.4 based on Wuyin’s experience. </a:t>
                      </a:r>
                      <a:endParaRPr lang="en-US" sz="1000">
                        <a:effectLst/>
                        <a:latin typeface="Times New Roman" panose="02020603050405020304" pitchFamily="18" charset="0"/>
                        <a:ea typeface="Times New Roman" panose="02020603050405020304" pitchFamily="18" charset="0"/>
                      </a:endParaRPr>
                    </a:p>
                  </a:txBody>
                  <a:tcPr marL="48318" marR="48318" marT="48318" marB="48318" anchor="ctr"/>
                </a:tc>
                <a:extLst>
                  <a:ext uri="{0D108BD9-81ED-4DB2-BD59-A6C34878D82A}">
                    <a16:rowId xmlns:a16="http://schemas.microsoft.com/office/drawing/2014/main" val="3833245115"/>
                  </a:ext>
                </a:extLst>
              </a:tr>
              <a:tr h="560484">
                <a:tc>
                  <a:txBody>
                    <a:bodyPr/>
                    <a:lstStyle/>
                    <a:p>
                      <a:pPr marL="0" marR="0"/>
                      <a:r>
                        <a:rPr lang="en-US" sz="1000">
                          <a:effectLst/>
                        </a:rPr>
                        <a:t>P3 Micro</a:t>
                      </a:r>
                      <a:endParaRPr lang="en-US" sz="1000">
                        <a:effectLst/>
                        <a:latin typeface="Times New Roman" panose="02020603050405020304" pitchFamily="18" charset="0"/>
                        <a:ea typeface="Times New Roman" panose="02020603050405020304" pitchFamily="18" charset="0"/>
                      </a:endParaRPr>
                    </a:p>
                  </a:txBody>
                  <a:tcPr marL="48318" marR="48318" marT="48318" marB="48318" anchor="ctr"/>
                </a:tc>
                <a:tc>
                  <a:txBody>
                    <a:bodyPr/>
                    <a:lstStyle/>
                    <a:p>
                      <a:pPr marL="0" marR="0"/>
                      <a:r>
                        <a:rPr lang="en-US" sz="1000">
                          <a:effectLst/>
                        </a:rPr>
                        <a:t>p3_embryonic_rain_size</a:t>
                      </a:r>
                      <a:endParaRPr lang="en-US" sz="1000">
                        <a:effectLst/>
                        <a:latin typeface="Times New Roman" panose="02020603050405020304" pitchFamily="18" charset="0"/>
                        <a:ea typeface="Times New Roman" panose="02020603050405020304" pitchFamily="18" charset="0"/>
                      </a:endParaRPr>
                    </a:p>
                  </a:txBody>
                  <a:tcPr marL="48318" marR="48318" marT="48318" marB="48318" anchor="ctr"/>
                </a:tc>
                <a:tc>
                  <a:txBody>
                    <a:bodyPr/>
                    <a:lstStyle/>
                    <a:p>
                      <a:pPr marL="0" marR="0"/>
                      <a:r>
                        <a:rPr lang="en-US" sz="1000">
                          <a:effectLst/>
                        </a:rPr>
                        <a:t>p3_embryonic_rain_size (micrometers)</a:t>
                      </a:r>
                      <a:endParaRPr lang="en-US" sz="1000">
                        <a:effectLst/>
                        <a:latin typeface="Times New Roman" panose="02020603050405020304" pitchFamily="18" charset="0"/>
                        <a:ea typeface="Times New Roman" panose="02020603050405020304" pitchFamily="18" charset="0"/>
                      </a:endParaRPr>
                    </a:p>
                  </a:txBody>
                  <a:tcPr marL="48318" marR="48318" marT="48318" marB="48318" anchor="ctr"/>
                </a:tc>
                <a:tc>
                  <a:txBody>
                    <a:bodyPr/>
                    <a:lstStyle/>
                    <a:p>
                      <a:pPr marL="0" marR="0"/>
                      <a:r>
                        <a:rPr lang="en-US" sz="1000">
                          <a:effectLst/>
                        </a:rPr>
                        <a:t>15e-6__25e-6__40e-6</a:t>
                      </a:r>
                      <a:endParaRPr lang="en-US" sz="1000">
                        <a:effectLst/>
                        <a:latin typeface="Times New Roman" panose="02020603050405020304" pitchFamily="18" charset="0"/>
                        <a:ea typeface="Times New Roman" panose="02020603050405020304" pitchFamily="18" charset="0"/>
                      </a:endParaRPr>
                    </a:p>
                  </a:txBody>
                  <a:tcPr marL="48318" marR="48318" marT="48318" marB="48318" anchor="ctr"/>
                </a:tc>
                <a:extLst>
                  <a:ext uri="{0D108BD9-81ED-4DB2-BD59-A6C34878D82A}">
                    <a16:rowId xmlns:a16="http://schemas.microsoft.com/office/drawing/2014/main" val="3692864546"/>
                  </a:ext>
                </a:extLst>
              </a:tr>
              <a:tr h="880627">
                <a:tc>
                  <a:txBody>
                    <a:bodyPr/>
                    <a:lstStyle/>
                    <a:p>
                      <a:pPr marL="0" marR="0"/>
                      <a:r>
                        <a:rPr lang="en-US" sz="1000">
                          <a:effectLst/>
                        </a:rPr>
                        <a:t>P3 Micro</a:t>
                      </a:r>
                      <a:endParaRPr lang="en-US" sz="1000">
                        <a:effectLst/>
                        <a:latin typeface="Times New Roman" panose="02020603050405020304" pitchFamily="18" charset="0"/>
                        <a:ea typeface="Times New Roman" panose="02020603050405020304" pitchFamily="18" charset="0"/>
                      </a:endParaRPr>
                    </a:p>
                  </a:txBody>
                  <a:tcPr marL="48318" marR="48318" marT="48318" marB="48318" anchor="ctr"/>
                </a:tc>
                <a:tc>
                  <a:txBody>
                    <a:bodyPr/>
                    <a:lstStyle/>
                    <a:p>
                      <a:pPr marL="0" marR="0"/>
                      <a:r>
                        <a:rPr lang="en-US" sz="1000">
                          <a:effectLst/>
                        </a:rPr>
                        <a:t>p3_qc_accret_expon</a:t>
                      </a:r>
                      <a:endParaRPr lang="en-US" sz="1000">
                        <a:effectLst/>
                        <a:latin typeface="Times New Roman" panose="02020603050405020304" pitchFamily="18" charset="0"/>
                        <a:ea typeface="Times New Roman" panose="02020603050405020304" pitchFamily="18" charset="0"/>
                      </a:endParaRPr>
                    </a:p>
                  </a:txBody>
                  <a:tcPr marL="48318" marR="48318" marT="48318" marB="48318" anchor="ctr"/>
                </a:tc>
                <a:tc>
                  <a:txBody>
                    <a:bodyPr/>
                    <a:lstStyle/>
                    <a:p>
                      <a:pPr marL="0" marR="0"/>
                      <a:r>
                        <a:rPr lang="en-US" sz="1000">
                          <a:effectLst/>
                        </a:rPr>
                        <a:t>Accretion qc/qr exponent. Accretion: growth of a precipitation particle by the collision of a frozen particle with a supercooled liquid water droplet which freezes upon impact.</a:t>
                      </a:r>
                      <a:endParaRPr lang="en-US" sz="1000">
                        <a:effectLst/>
                        <a:latin typeface="Times New Roman" panose="02020603050405020304" pitchFamily="18" charset="0"/>
                        <a:ea typeface="Times New Roman" panose="02020603050405020304" pitchFamily="18" charset="0"/>
                      </a:endParaRPr>
                    </a:p>
                  </a:txBody>
                  <a:tcPr marL="48318" marR="48318" marT="48318" marB="48318" anchor="ctr"/>
                </a:tc>
                <a:tc>
                  <a:txBody>
                    <a:bodyPr/>
                    <a:lstStyle/>
                    <a:p>
                      <a:pPr marL="0" marR="0"/>
                      <a:r>
                        <a:rPr lang="en-US" sz="1000">
                          <a:effectLst/>
                        </a:rPr>
                        <a:t>1.0__1.15__2.0</a:t>
                      </a:r>
                      <a:endParaRPr lang="en-US" sz="1000">
                        <a:effectLst/>
                        <a:latin typeface="Times New Roman" panose="02020603050405020304" pitchFamily="18" charset="0"/>
                        <a:ea typeface="Times New Roman" panose="02020603050405020304" pitchFamily="18" charset="0"/>
                      </a:endParaRPr>
                    </a:p>
                  </a:txBody>
                  <a:tcPr marL="48318" marR="48318" marT="48318" marB="48318" anchor="ctr"/>
                </a:tc>
                <a:extLst>
                  <a:ext uri="{0D108BD9-81ED-4DB2-BD59-A6C34878D82A}">
                    <a16:rowId xmlns:a16="http://schemas.microsoft.com/office/drawing/2014/main" val="1404292163"/>
                  </a:ext>
                </a:extLst>
              </a:tr>
            </a:tbl>
          </a:graphicData>
        </a:graphic>
      </p:graphicFrame>
    </p:spTree>
    <p:extLst>
      <p:ext uri="{BB962C8B-B14F-4D97-AF65-F5344CB8AC3E}">
        <p14:creationId xmlns:p14="http://schemas.microsoft.com/office/powerpoint/2010/main" val="1169266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C6D64C7C-3870-5A68-784B-1BFEADBA6AA1}"/>
              </a:ext>
            </a:extLst>
          </p:cNvPr>
          <p:cNvSpPr>
            <a:spLocks noGrp="1"/>
          </p:cNvSpPr>
          <p:nvPr>
            <p:ph type="title"/>
          </p:nvPr>
        </p:nvSpPr>
        <p:spPr>
          <a:xfrm>
            <a:off x="413062" y="1193661"/>
            <a:ext cx="11365876" cy="586156"/>
          </a:xfrm>
        </p:spPr>
        <p:txBody>
          <a:bodyPr/>
          <a:lstStyle/>
          <a:p>
            <a:r>
              <a:rPr lang="en-US" sz="3600"/>
              <a:t>Optimization: Results</a:t>
            </a:r>
            <a:endParaRPr lang="en-US" sz="3600" b="0">
              <a:solidFill>
                <a:srgbClr val="FF0000"/>
              </a:solidFill>
              <a:effectLst/>
              <a:latin typeface="FiraSans" panose="020B0503050000020004" pitchFamily="34" charset="0"/>
            </a:endParaRPr>
          </a:p>
        </p:txBody>
      </p:sp>
      <p:graphicFrame>
        <p:nvGraphicFramePr>
          <p:cNvPr id="2" name="Table 18">
            <a:extLst>
              <a:ext uri="{FF2B5EF4-FFF2-40B4-BE49-F238E27FC236}">
                <a16:creationId xmlns:a16="http://schemas.microsoft.com/office/drawing/2014/main" id="{DBFF57FA-7F1B-7AAD-FD3D-A30CA5DB261A}"/>
              </a:ext>
            </a:extLst>
          </p:cNvPr>
          <p:cNvGraphicFramePr>
            <a:graphicFrameLocks noGrp="1"/>
          </p:cNvGraphicFramePr>
          <p:nvPr>
            <p:extLst>
              <p:ext uri="{D42A27DB-BD31-4B8C-83A1-F6EECF244321}">
                <p14:modId xmlns:p14="http://schemas.microsoft.com/office/powerpoint/2010/main" val="1897064046"/>
              </p:ext>
            </p:extLst>
          </p:nvPr>
        </p:nvGraphicFramePr>
        <p:xfrm>
          <a:off x="494720" y="2582113"/>
          <a:ext cx="5890814" cy="2945775"/>
        </p:xfrm>
        <a:graphic>
          <a:graphicData uri="http://schemas.openxmlformats.org/drawingml/2006/table">
            <a:tbl>
              <a:tblPr firstRow="1" bandRow="1">
                <a:tableStyleId>{073A0DAA-6AF3-43AB-8588-CEC1D06C72B9}</a:tableStyleId>
              </a:tblPr>
              <a:tblGrid>
                <a:gridCol w="1408598">
                  <a:extLst>
                    <a:ext uri="{9D8B030D-6E8A-4147-A177-3AD203B41FA5}">
                      <a16:colId xmlns:a16="http://schemas.microsoft.com/office/drawing/2014/main" val="432418457"/>
                    </a:ext>
                  </a:extLst>
                </a:gridCol>
                <a:gridCol w="1991766">
                  <a:extLst>
                    <a:ext uri="{9D8B030D-6E8A-4147-A177-3AD203B41FA5}">
                      <a16:colId xmlns:a16="http://schemas.microsoft.com/office/drawing/2014/main" val="1790191958"/>
                    </a:ext>
                  </a:extLst>
                </a:gridCol>
                <a:gridCol w="2490450">
                  <a:extLst>
                    <a:ext uri="{9D8B030D-6E8A-4147-A177-3AD203B41FA5}">
                      <a16:colId xmlns:a16="http://schemas.microsoft.com/office/drawing/2014/main" val="1039726444"/>
                    </a:ext>
                  </a:extLst>
                </a:gridCol>
              </a:tblGrid>
              <a:tr h="373376">
                <a:tc>
                  <a:txBody>
                    <a:bodyPr/>
                    <a:lstStyle/>
                    <a:p>
                      <a:r>
                        <a:rPr lang="en-US" sz="900" b="1"/>
                        <a:t>Parameter</a:t>
                      </a:r>
                      <a:endParaRPr lang="en-US" sz="900"/>
                    </a:p>
                  </a:txBody>
                  <a:tcPr marL="25830" marR="25830" marT="12916" marB="12916" anchor="ctr"/>
                </a:tc>
                <a:tc>
                  <a:txBody>
                    <a:bodyPr/>
                    <a:lstStyle/>
                    <a:p>
                      <a:r>
                        <a:rPr lang="en-US" sz="900" b="1"/>
                        <a:t>Description</a:t>
                      </a:r>
                      <a:endParaRPr lang="en-US" sz="900"/>
                    </a:p>
                  </a:txBody>
                  <a:tcPr marL="25830" marR="25830" marT="12916" marB="12916" anchor="ctr"/>
                </a:tc>
                <a:tc>
                  <a:txBody>
                    <a:bodyPr/>
                    <a:lstStyle/>
                    <a:p>
                      <a:r>
                        <a:rPr lang="en-US" sz="900" b="1"/>
                        <a:t>Low-Default-High (autotuned)</a:t>
                      </a:r>
                      <a:endParaRPr lang="en-US" sz="900"/>
                    </a:p>
                  </a:txBody>
                  <a:tcPr marL="25830" marR="25830" marT="12916" marB="12916" anchor="ctr"/>
                </a:tc>
                <a:extLst>
                  <a:ext uri="{0D108BD9-81ED-4DB2-BD59-A6C34878D82A}">
                    <a16:rowId xmlns:a16="http://schemas.microsoft.com/office/drawing/2014/main" val="2637514648"/>
                  </a:ext>
                </a:extLst>
              </a:tr>
              <a:tr h="439335">
                <a:tc>
                  <a:txBody>
                    <a:bodyPr/>
                    <a:lstStyle/>
                    <a:p>
                      <a:r>
                        <a:rPr lang="en-US" sz="900"/>
                        <a:t>clubb_c1</a:t>
                      </a:r>
                    </a:p>
                  </a:txBody>
                  <a:tcPr marL="25830" marR="25830" marT="12916" marB="12916" anchor="ctr"/>
                </a:tc>
                <a:tc>
                  <a:txBody>
                    <a:bodyPr/>
                    <a:lstStyle/>
                    <a:p>
                      <a:r>
                        <a:rPr lang="en-US" sz="900"/>
                        <a:t>Constant for dissipation of variance of mean(w’</a:t>
                      </a:r>
                      <a:r>
                        <a:rPr lang="en-US" sz="900" baseline="30000"/>
                        <a:t>2</a:t>
                      </a:r>
                      <a:r>
                        <a:rPr lang="en-US" sz="900"/>
                        <a:t>)</a:t>
                      </a:r>
                    </a:p>
                  </a:txBody>
                  <a:tcPr marL="25830" marR="25830" marT="12916" marB="12916" anchor="ctr"/>
                </a:tc>
                <a:tc>
                  <a:txBody>
                    <a:bodyPr/>
                    <a:lstStyle/>
                    <a:p>
                      <a:r>
                        <a:rPr lang="en-US" sz="900"/>
                        <a:t>1.0__</a:t>
                      </a:r>
                      <a:r>
                        <a:rPr lang="en-US" sz="900" b="1"/>
                        <a:t>1.335</a:t>
                      </a:r>
                      <a:r>
                        <a:rPr lang="en-US" sz="900"/>
                        <a:t>__5.0 (1.13)</a:t>
                      </a:r>
                    </a:p>
                  </a:txBody>
                  <a:tcPr marL="25830" marR="25830" marT="12916" marB="12916" anchor="ctr"/>
                </a:tc>
                <a:extLst>
                  <a:ext uri="{0D108BD9-81ED-4DB2-BD59-A6C34878D82A}">
                    <a16:rowId xmlns:a16="http://schemas.microsoft.com/office/drawing/2014/main" val="3532902578"/>
                  </a:ext>
                </a:extLst>
              </a:tr>
              <a:tr h="439335">
                <a:tc>
                  <a:txBody>
                    <a:bodyPr/>
                    <a:lstStyle/>
                    <a:p>
                      <a:r>
                        <a:rPr lang="en-US" sz="900" err="1"/>
                        <a:t>clubb_gamma_coef</a:t>
                      </a:r>
                      <a:endParaRPr lang="en-US" sz="900"/>
                    </a:p>
                  </a:txBody>
                  <a:tcPr marL="25830" marR="25830" marT="12916" marB="12916" anchor="ctr"/>
                </a:tc>
                <a:tc>
                  <a:txBody>
                    <a:bodyPr/>
                    <a:lstStyle/>
                    <a:p>
                      <a:r>
                        <a:rPr lang="en-US" sz="900"/>
                        <a:t>Constant of the width of PDF</a:t>
                      </a:r>
                      <a:br>
                        <a:rPr lang="en-US" sz="900"/>
                      </a:br>
                      <a:r>
                        <a:rPr lang="en-US" sz="900"/>
                        <a:t>in w coordinate</a:t>
                      </a:r>
                    </a:p>
                  </a:txBody>
                  <a:tcPr marL="25830" marR="25830" marT="12916" marB="12916" anchor="ctr"/>
                </a:tc>
                <a:tc>
                  <a:txBody>
                    <a:bodyPr/>
                    <a:lstStyle/>
                    <a:p>
                      <a:r>
                        <a:rPr lang="en-US" sz="900"/>
                        <a:t>0.1__</a:t>
                      </a:r>
                      <a:r>
                        <a:rPr lang="en-US" sz="900" b="1"/>
                        <a:t>0.32</a:t>
                      </a:r>
                      <a:r>
                        <a:rPr lang="en-US" sz="900"/>
                        <a:t>__0.5 (0.265)</a:t>
                      </a:r>
                    </a:p>
                  </a:txBody>
                  <a:tcPr marL="25830" marR="25830" marT="12916" marB="12916" anchor="ctr"/>
                </a:tc>
                <a:extLst>
                  <a:ext uri="{0D108BD9-81ED-4DB2-BD59-A6C34878D82A}">
                    <a16:rowId xmlns:a16="http://schemas.microsoft.com/office/drawing/2014/main" val="1619705426"/>
                  </a:ext>
                </a:extLst>
              </a:tr>
              <a:tr h="627197">
                <a:tc>
                  <a:txBody>
                    <a:bodyPr/>
                    <a:lstStyle/>
                    <a:p>
                      <a:r>
                        <a:rPr lang="en-US" sz="900" err="1"/>
                        <a:t>zmconv_tau</a:t>
                      </a:r>
                      <a:endParaRPr lang="en-US" sz="900"/>
                    </a:p>
                  </a:txBody>
                  <a:tcPr marL="25830" marR="25830" marT="12916" marB="12916" anchor="ctr"/>
                </a:tc>
                <a:tc>
                  <a:txBody>
                    <a:bodyPr/>
                    <a:lstStyle/>
                    <a:p>
                      <a:r>
                        <a:rPr lang="en-US" sz="900"/>
                        <a:t>Time scale for consumption rate deep CAPE</a:t>
                      </a:r>
                    </a:p>
                  </a:txBody>
                  <a:tcPr marL="25830" marR="25830" marT="12916" marB="12916" anchor="ctr"/>
                </a:tc>
                <a:tc>
                  <a:txBody>
                    <a:bodyPr/>
                    <a:lstStyle/>
                    <a:p>
                      <a:r>
                        <a:rPr lang="en-US" sz="900"/>
                        <a:t>1800__</a:t>
                      </a:r>
                      <a:r>
                        <a:rPr lang="en-US" sz="900" b="1"/>
                        <a:t>3600</a:t>
                      </a:r>
                      <a:r>
                        <a:rPr lang="en-US" sz="900"/>
                        <a:t>__14400 (4049.74)</a:t>
                      </a:r>
                    </a:p>
                  </a:txBody>
                  <a:tcPr marL="25830" marR="25830" marT="12916" marB="12916" anchor="ctr"/>
                </a:tc>
                <a:extLst>
                  <a:ext uri="{0D108BD9-81ED-4DB2-BD59-A6C34878D82A}">
                    <a16:rowId xmlns:a16="http://schemas.microsoft.com/office/drawing/2014/main" val="388862700"/>
                  </a:ext>
                </a:extLst>
              </a:tr>
              <a:tr h="627197">
                <a:tc>
                  <a:txBody>
                    <a:bodyPr/>
                    <a:lstStyle/>
                    <a:p>
                      <a:r>
                        <a:rPr lang="en-US" sz="900" err="1"/>
                        <a:t>zmconv_dmpdz</a:t>
                      </a:r>
                      <a:endParaRPr lang="en-US" sz="900"/>
                    </a:p>
                  </a:txBody>
                  <a:tcPr marL="25830" marR="25830" marT="12916" marB="12916" anchor="ctr"/>
                </a:tc>
                <a:tc>
                  <a:txBody>
                    <a:bodyPr/>
                    <a:lstStyle/>
                    <a:p>
                      <a:r>
                        <a:rPr lang="en-US" sz="900"/>
                        <a:t>Parcel fractional mass entrainment rate</a:t>
                      </a:r>
                    </a:p>
                  </a:txBody>
                  <a:tcPr marL="25830" marR="25830" marT="12916" marB="12916" anchor="ctr"/>
                </a:tc>
                <a:tc>
                  <a:txBody>
                    <a:bodyPr/>
                    <a:lstStyle/>
                    <a:p>
                      <a:r>
                        <a:rPr lang="en-US" sz="900"/>
                        <a:t>-2.0e-3</a:t>
                      </a:r>
                      <a:r>
                        <a:rPr lang="en-US" sz="900" b="1"/>
                        <a:t>__-0.7e-3</a:t>
                      </a:r>
                      <a:r>
                        <a:rPr lang="en-US" sz="900"/>
                        <a:t>__-0.1e-3 (-0.49e-3)</a:t>
                      </a:r>
                    </a:p>
                  </a:txBody>
                  <a:tcPr marL="25830" marR="25830" marT="12916" marB="12916" anchor="ctr"/>
                </a:tc>
                <a:extLst>
                  <a:ext uri="{0D108BD9-81ED-4DB2-BD59-A6C34878D82A}">
                    <a16:rowId xmlns:a16="http://schemas.microsoft.com/office/drawing/2014/main" val="1574849413"/>
                  </a:ext>
                </a:extLst>
              </a:tr>
              <a:tr h="439335">
                <a:tc>
                  <a:txBody>
                    <a:bodyPr/>
                    <a:lstStyle/>
                    <a:p>
                      <a:r>
                        <a:rPr lang="en-US" sz="900" err="1"/>
                        <a:t>micro_mg_ai</a:t>
                      </a:r>
                      <a:endParaRPr lang="en-US" sz="900"/>
                    </a:p>
                  </a:txBody>
                  <a:tcPr marL="25830" marR="25830" marT="12916" marB="12916" anchor="ctr"/>
                </a:tc>
                <a:tc>
                  <a:txBody>
                    <a:bodyPr/>
                    <a:lstStyle/>
                    <a:p>
                      <a:r>
                        <a:rPr lang="en-US" sz="900"/>
                        <a:t>Fall speed parameter for cloud ice</a:t>
                      </a:r>
                    </a:p>
                  </a:txBody>
                  <a:tcPr marL="25830" marR="25830" marT="12916" marB="12916" anchor="ctr"/>
                </a:tc>
                <a:tc>
                  <a:txBody>
                    <a:bodyPr/>
                    <a:lstStyle/>
                    <a:p>
                      <a:r>
                        <a:rPr lang="en-US" sz="900"/>
                        <a:t>350__</a:t>
                      </a:r>
                      <a:r>
                        <a:rPr lang="en-US" sz="900" b="1"/>
                        <a:t>500</a:t>
                      </a:r>
                      <a:r>
                        <a:rPr lang="en-US" sz="900"/>
                        <a:t>__1400 (360.25)</a:t>
                      </a:r>
                    </a:p>
                  </a:txBody>
                  <a:tcPr marL="25830" marR="25830" marT="12916" marB="12916" anchor="ctr"/>
                </a:tc>
                <a:extLst>
                  <a:ext uri="{0D108BD9-81ED-4DB2-BD59-A6C34878D82A}">
                    <a16:rowId xmlns:a16="http://schemas.microsoft.com/office/drawing/2014/main" val="3612301989"/>
                  </a:ext>
                </a:extLst>
              </a:tr>
            </a:tbl>
          </a:graphicData>
        </a:graphic>
      </p:graphicFrame>
      <p:sp>
        <p:nvSpPr>
          <p:cNvPr id="3" name="TextBox 2">
            <a:extLst>
              <a:ext uri="{FF2B5EF4-FFF2-40B4-BE49-F238E27FC236}">
                <a16:creationId xmlns:a16="http://schemas.microsoft.com/office/drawing/2014/main" id="{1D51F649-6D2F-E8FF-31B0-EE76DC1ABFCB}"/>
              </a:ext>
            </a:extLst>
          </p:cNvPr>
          <p:cNvSpPr txBox="1"/>
          <p:nvPr/>
        </p:nvSpPr>
        <p:spPr>
          <a:xfrm>
            <a:off x="7272867" y="4652433"/>
            <a:ext cx="3860800" cy="1477328"/>
          </a:xfrm>
          <a:prstGeom prst="rect">
            <a:avLst/>
          </a:prstGeom>
          <a:noFill/>
        </p:spPr>
        <p:txBody>
          <a:bodyPr wrap="square" rtlCol="0">
            <a:spAutoFit/>
          </a:bodyPr>
          <a:lstStyle/>
          <a:p>
            <a:pPr algn="l"/>
            <a:r>
              <a:rPr lang="en-US">
                <a:solidFill>
                  <a:schemeClr val="tx1">
                    <a:lumMod val="75000"/>
                    <a:lumOff val="25000"/>
                  </a:schemeClr>
                </a:solidFill>
              </a:rPr>
              <a:t>V2 Control parameters are likely influenced by output fields we have not considered here (climate sensitivity, El Niño, AMOC, coupling).</a:t>
            </a:r>
          </a:p>
        </p:txBody>
      </p:sp>
      <p:pic>
        <p:nvPicPr>
          <p:cNvPr id="4" name="Picture 3">
            <a:extLst>
              <a:ext uri="{FF2B5EF4-FFF2-40B4-BE49-F238E27FC236}">
                <a16:creationId xmlns:a16="http://schemas.microsoft.com/office/drawing/2014/main" id="{EBCC8420-B526-E741-5670-1CED1DCF2537}"/>
              </a:ext>
            </a:extLst>
          </p:cNvPr>
          <p:cNvPicPr>
            <a:picLocks noChangeAspect="1"/>
          </p:cNvPicPr>
          <p:nvPr/>
        </p:nvPicPr>
        <p:blipFill>
          <a:blip r:embed="rId3"/>
          <a:stretch>
            <a:fillRect/>
          </a:stretch>
        </p:blipFill>
        <p:spPr>
          <a:xfrm>
            <a:off x="6999945" y="1779817"/>
            <a:ext cx="4480301" cy="2757108"/>
          </a:xfrm>
          <a:prstGeom prst="rect">
            <a:avLst/>
          </a:prstGeom>
        </p:spPr>
      </p:pic>
    </p:spTree>
    <p:extLst>
      <p:ext uri="{BB962C8B-B14F-4D97-AF65-F5344CB8AC3E}">
        <p14:creationId xmlns:p14="http://schemas.microsoft.com/office/powerpoint/2010/main" val="2236560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BE16-12BD-13F0-528A-FF0EF86EAF51}"/>
              </a:ext>
            </a:extLst>
          </p:cNvPr>
          <p:cNvSpPr>
            <a:spLocks noGrp="1"/>
          </p:cNvSpPr>
          <p:nvPr>
            <p:ph type="title"/>
          </p:nvPr>
        </p:nvSpPr>
        <p:spPr/>
        <p:txBody>
          <a:bodyPr/>
          <a:lstStyle/>
          <a:p>
            <a:r>
              <a:rPr lang="en-US"/>
              <a:t>Calibration strategy (SWAP in from pdf or eliminate)</a:t>
            </a:r>
          </a:p>
        </p:txBody>
      </p:sp>
      <p:sp>
        <p:nvSpPr>
          <p:cNvPr id="3" name="Content Placeholder 2">
            <a:extLst>
              <a:ext uri="{FF2B5EF4-FFF2-40B4-BE49-F238E27FC236}">
                <a16:creationId xmlns:a16="http://schemas.microsoft.com/office/drawing/2014/main" id="{E42A8DFA-BA1B-276B-0518-700D7D72D4CF}"/>
              </a:ext>
            </a:extLst>
          </p:cNvPr>
          <p:cNvSpPr>
            <a:spLocks noGrp="1"/>
          </p:cNvSpPr>
          <p:nvPr>
            <p:ph idx="1"/>
          </p:nvPr>
        </p:nvSpPr>
        <p:spPr/>
        <p:txBody>
          <a:bodyPr/>
          <a:lstStyle/>
          <a:p>
            <a:pPr algn="l"/>
            <a:r>
              <a:rPr lang="en-US" sz="2400">
                <a:solidFill>
                  <a:schemeClr val="tx1">
                    <a:lumMod val="75000"/>
                    <a:lumOff val="25000"/>
                  </a:schemeClr>
                </a:solidFill>
              </a:rPr>
              <a:t>Bayesian formulation for how different output fields are weighted in the optimization problem.</a:t>
            </a:r>
          </a:p>
          <a:p>
            <a:pPr marL="0" indent="0" algn="l">
              <a:buNone/>
            </a:pPr>
            <a:endParaRPr lang="en-US" sz="2400">
              <a:solidFill>
                <a:schemeClr val="tx1">
                  <a:lumMod val="75000"/>
                  <a:lumOff val="25000"/>
                </a:schemeClr>
              </a:solidFill>
            </a:endParaRPr>
          </a:p>
          <a:p>
            <a:pPr marL="285750" indent="-285750" algn="l">
              <a:buFont typeface="Arial" panose="020B0604020202020204" pitchFamily="34" charset="0"/>
              <a:buChar char="•"/>
            </a:pPr>
            <a:r>
              <a:rPr lang="en-US" sz="2400">
                <a:solidFill>
                  <a:schemeClr val="tx1">
                    <a:lumMod val="75000"/>
                    <a:lumOff val="25000"/>
                  </a:schemeClr>
                </a:solidFill>
              </a:rPr>
              <a:t>Markov Chain Monte Carlo (MCMC) sampling</a:t>
            </a:r>
          </a:p>
          <a:p>
            <a:pPr marL="285750" indent="-285750" algn="l">
              <a:buFont typeface="Arial" panose="020B0604020202020204" pitchFamily="34" charset="0"/>
              <a:buChar char="•"/>
            </a:pPr>
            <a:endParaRPr lang="en-US" sz="2400">
              <a:solidFill>
                <a:schemeClr val="tx1">
                  <a:lumMod val="75000"/>
                  <a:lumOff val="25000"/>
                </a:schemeClr>
              </a:solidFill>
            </a:endParaRPr>
          </a:p>
          <a:p>
            <a:pPr marL="0" indent="0">
              <a:buNone/>
            </a:pPr>
            <a:endParaRPr lang="en-US"/>
          </a:p>
        </p:txBody>
      </p:sp>
    </p:spTree>
    <p:extLst>
      <p:ext uri="{BB962C8B-B14F-4D97-AF65-F5344CB8AC3E}">
        <p14:creationId xmlns:p14="http://schemas.microsoft.com/office/powerpoint/2010/main" val="33917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C6D64C7C-3870-5A68-784B-1BFEADBA6AA1}"/>
              </a:ext>
            </a:extLst>
          </p:cNvPr>
          <p:cNvSpPr>
            <a:spLocks noGrp="1"/>
          </p:cNvSpPr>
          <p:nvPr>
            <p:ph type="title"/>
          </p:nvPr>
        </p:nvSpPr>
        <p:spPr>
          <a:xfrm>
            <a:off x="413062" y="1193661"/>
            <a:ext cx="11365876" cy="586156"/>
          </a:xfrm>
        </p:spPr>
        <p:txBody>
          <a:bodyPr/>
          <a:lstStyle/>
          <a:p>
            <a:r>
              <a:rPr lang="en-US" sz="3600" b="0">
                <a:solidFill>
                  <a:srgbClr val="284251"/>
                </a:solidFill>
                <a:effectLst/>
              </a:rPr>
              <a:t>How many </a:t>
            </a:r>
            <a:r>
              <a:rPr lang="en-US" sz="3600">
                <a:solidFill>
                  <a:srgbClr val="284251"/>
                </a:solidFill>
              </a:rPr>
              <a:t>simulations do we need?</a:t>
            </a:r>
            <a:endParaRPr lang="en-US" sz="2000">
              <a:effectLst/>
            </a:endParaRPr>
          </a:p>
        </p:txBody>
      </p:sp>
      <p:sp>
        <p:nvSpPr>
          <p:cNvPr id="6" name="TextBox 5">
            <a:extLst>
              <a:ext uri="{FF2B5EF4-FFF2-40B4-BE49-F238E27FC236}">
                <a16:creationId xmlns:a16="http://schemas.microsoft.com/office/drawing/2014/main" id="{6A6FD965-FF79-143A-DD33-CFA11FC12E79}"/>
              </a:ext>
            </a:extLst>
          </p:cNvPr>
          <p:cNvSpPr txBox="1"/>
          <p:nvPr/>
        </p:nvSpPr>
        <p:spPr>
          <a:xfrm>
            <a:off x="413062" y="2108201"/>
            <a:ext cx="11369207" cy="3416320"/>
          </a:xfrm>
          <a:prstGeom prst="rect">
            <a:avLst/>
          </a:prstGeom>
          <a:noFill/>
        </p:spPr>
        <p:txBody>
          <a:bodyPr wrap="square" rtlCol="0">
            <a:spAutoFit/>
          </a:bodyPr>
          <a:lstStyle/>
          <a:p>
            <a:pPr algn="l"/>
            <a:r>
              <a:rPr lang="en-US">
                <a:solidFill>
                  <a:schemeClr val="tx1">
                    <a:lumMod val="75000"/>
                    <a:lumOff val="25000"/>
                  </a:schemeClr>
                </a:solidFill>
              </a:rPr>
              <a:t>Randomly sample k = 50, 75, 100, …, 225 of the 250 perturbed parameter ensemble runs.</a:t>
            </a:r>
          </a:p>
          <a:p>
            <a:pPr algn="l"/>
            <a:endParaRPr lang="en-US">
              <a:solidFill>
                <a:schemeClr val="tx1">
                  <a:lumMod val="75000"/>
                  <a:lumOff val="25000"/>
                </a:schemeClr>
              </a:solidFill>
            </a:endParaRPr>
          </a:p>
          <a:p>
            <a:pPr marL="285750" indent="-285750" algn="l">
              <a:buFont typeface="Arial" panose="020B0604020202020204" pitchFamily="34" charset="0"/>
              <a:buChar char="•"/>
            </a:pPr>
            <a:r>
              <a:rPr lang="en-US">
                <a:solidFill>
                  <a:schemeClr val="tx1">
                    <a:lumMod val="75000"/>
                    <a:lumOff val="25000"/>
                  </a:schemeClr>
                </a:solidFill>
              </a:rPr>
              <a:t>Perform surrogate construction and optimization using only the sampled runs.</a:t>
            </a:r>
          </a:p>
          <a:p>
            <a:pPr marL="285750" indent="-285750" algn="l">
              <a:buFont typeface="Arial" panose="020B0604020202020204" pitchFamily="34" charset="0"/>
              <a:buChar char="•"/>
            </a:pPr>
            <a:endParaRPr lang="en-US">
              <a:solidFill>
                <a:schemeClr val="tx1">
                  <a:lumMod val="75000"/>
                  <a:lumOff val="25000"/>
                </a:schemeClr>
              </a:solidFill>
            </a:endParaRPr>
          </a:p>
          <a:p>
            <a:pPr marL="285750" indent="-285750" algn="l">
              <a:buFont typeface="Arial" panose="020B0604020202020204" pitchFamily="34" charset="0"/>
              <a:buChar char="•"/>
            </a:pPr>
            <a:r>
              <a:rPr lang="en-US">
                <a:solidFill>
                  <a:schemeClr val="tx1">
                    <a:lumMod val="75000"/>
                    <a:lumOff val="25000"/>
                  </a:schemeClr>
                </a:solidFill>
              </a:rPr>
              <a:t>Repeat with 20 different random samples for each k.</a:t>
            </a:r>
          </a:p>
          <a:p>
            <a:pPr marL="285750" indent="-285750" algn="l">
              <a:buFont typeface="Arial" panose="020B0604020202020204" pitchFamily="34" charset="0"/>
              <a:buChar char="•"/>
            </a:pPr>
            <a:endParaRPr lang="en-US">
              <a:solidFill>
                <a:schemeClr val="tx1">
                  <a:lumMod val="75000"/>
                  <a:lumOff val="25000"/>
                </a:schemeClr>
              </a:solidFill>
            </a:endParaRPr>
          </a:p>
          <a:p>
            <a:pPr marL="285750" indent="-285750" algn="l">
              <a:buFont typeface="Arial" panose="020B0604020202020204" pitchFamily="34" charset="0"/>
              <a:buChar char="•"/>
            </a:pPr>
            <a:r>
              <a:rPr lang="en-US">
                <a:solidFill>
                  <a:schemeClr val="tx1">
                    <a:lumMod val="75000"/>
                    <a:lumOff val="25000"/>
                  </a:schemeClr>
                </a:solidFill>
              </a:rPr>
              <a:t>Evaluate:</a:t>
            </a:r>
          </a:p>
          <a:p>
            <a:pPr marL="742950" lvl="1" indent="-285750">
              <a:buFont typeface="Arial" panose="020B0604020202020204" pitchFamily="34" charset="0"/>
              <a:buChar char="•"/>
            </a:pPr>
            <a:r>
              <a:rPr lang="en-US">
                <a:solidFill>
                  <a:schemeClr val="tx1">
                    <a:lumMod val="75000"/>
                    <a:lumOff val="25000"/>
                  </a:schemeClr>
                </a:solidFill>
              </a:rPr>
              <a:t>5 year and 10 year time-averaged fields</a:t>
            </a:r>
          </a:p>
          <a:p>
            <a:pPr marL="742950" lvl="1" indent="-285750">
              <a:buFont typeface="Arial" panose="020B0604020202020204" pitchFamily="34" charset="0"/>
              <a:buChar char="•"/>
            </a:pPr>
            <a:r>
              <a:rPr lang="en-US">
                <a:solidFill>
                  <a:schemeClr val="tx1">
                    <a:lumMod val="75000"/>
                    <a:lumOff val="25000"/>
                  </a:schemeClr>
                </a:solidFill>
              </a:rPr>
              <a:t>24x48 and 180x360 latitude/longitude resolution</a:t>
            </a:r>
          </a:p>
          <a:p>
            <a:pPr marL="285750" indent="-285750" algn="l">
              <a:buFont typeface="Arial" panose="020B0604020202020204" pitchFamily="34" charset="0"/>
              <a:buChar char="•"/>
            </a:pPr>
            <a:endParaRPr lang="en-US">
              <a:solidFill>
                <a:schemeClr val="tx1">
                  <a:lumMod val="75000"/>
                  <a:lumOff val="25000"/>
                </a:schemeClr>
              </a:solidFill>
            </a:endParaRPr>
          </a:p>
          <a:p>
            <a:pPr marL="285750" indent="-285750" algn="l">
              <a:buFont typeface="Arial" panose="020B0604020202020204" pitchFamily="34" charset="0"/>
              <a:buChar char="•"/>
            </a:pPr>
            <a:r>
              <a:rPr lang="en-US">
                <a:solidFill>
                  <a:schemeClr val="tx1">
                    <a:lumMod val="75000"/>
                    <a:lumOff val="25000"/>
                  </a:schemeClr>
                </a:solidFill>
              </a:rPr>
              <a:t>Gives very rough idea of sensitivity to the number of simulations used and the replicability of autotuned parameter sets. </a:t>
            </a:r>
          </a:p>
        </p:txBody>
      </p:sp>
    </p:spTree>
    <p:extLst>
      <p:ext uri="{BB962C8B-B14F-4D97-AF65-F5344CB8AC3E}">
        <p14:creationId xmlns:p14="http://schemas.microsoft.com/office/powerpoint/2010/main" val="3734318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C6D64C7C-3870-5A68-784B-1BFEADBA6AA1}"/>
              </a:ext>
            </a:extLst>
          </p:cNvPr>
          <p:cNvSpPr>
            <a:spLocks noGrp="1"/>
          </p:cNvSpPr>
          <p:nvPr>
            <p:ph type="title"/>
          </p:nvPr>
        </p:nvSpPr>
        <p:spPr>
          <a:xfrm>
            <a:off x="413062" y="1193661"/>
            <a:ext cx="11365876" cy="586156"/>
          </a:xfrm>
        </p:spPr>
        <p:txBody>
          <a:bodyPr/>
          <a:lstStyle/>
          <a:p>
            <a:r>
              <a:rPr lang="en-US" sz="3600" b="0">
                <a:solidFill>
                  <a:srgbClr val="284251"/>
                </a:solidFill>
                <a:effectLst/>
              </a:rPr>
              <a:t>How many </a:t>
            </a:r>
            <a:r>
              <a:rPr lang="en-US" sz="3600">
                <a:solidFill>
                  <a:srgbClr val="284251"/>
                </a:solidFill>
              </a:rPr>
              <a:t>simulations? Surrogate fit in terms of R</a:t>
            </a:r>
            <a:r>
              <a:rPr lang="en-US" sz="3600" baseline="30000">
                <a:solidFill>
                  <a:srgbClr val="284251"/>
                </a:solidFill>
              </a:rPr>
              <a:t>2</a:t>
            </a:r>
            <a:endParaRPr lang="en-US" sz="2000">
              <a:effectLst/>
            </a:endParaRPr>
          </a:p>
        </p:txBody>
      </p:sp>
      <p:pic>
        <p:nvPicPr>
          <p:cNvPr id="2" name="Picture 1">
            <a:extLst>
              <a:ext uri="{FF2B5EF4-FFF2-40B4-BE49-F238E27FC236}">
                <a16:creationId xmlns:a16="http://schemas.microsoft.com/office/drawing/2014/main" id="{AE498F4C-83CA-0B65-CEF9-E47412DD976A}"/>
              </a:ext>
            </a:extLst>
          </p:cNvPr>
          <p:cNvPicPr>
            <a:picLocks noChangeAspect="1"/>
          </p:cNvPicPr>
          <p:nvPr/>
        </p:nvPicPr>
        <p:blipFill>
          <a:blip r:embed="rId3"/>
          <a:stretch>
            <a:fillRect/>
          </a:stretch>
        </p:blipFill>
        <p:spPr>
          <a:xfrm>
            <a:off x="2013262" y="1779817"/>
            <a:ext cx="7041838" cy="4687852"/>
          </a:xfrm>
          <a:prstGeom prst="rect">
            <a:avLst/>
          </a:prstGeom>
        </p:spPr>
      </p:pic>
      <p:sp>
        <p:nvSpPr>
          <p:cNvPr id="3" name="TextBox 2">
            <a:extLst>
              <a:ext uri="{FF2B5EF4-FFF2-40B4-BE49-F238E27FC236}">
                <a16:creationId xmlns:a16="http://schemas.microsoft.com/office/drawing/2014/main" id="{42F14AA2-9A09-73FF-313A-0A9FAB6D6689}"/>
              </a:ext>
            </a:extLst>
          </p:cNvPr>
          <p:cNvSpPr txBox="1"/>
          <p:nvPr/>
        </p:nvSpPr>
        <p:spPr>
          <a:xfrm>
            <a:off x="9253728" y="2843784"/>
            <a:ext cx="2404872" cy="646331"/>
          </a:xfrm>
          <a:prstGeom prst="rect">
            <a:avLst/>
          </a:prstGeom>
          <a:noFill/>
        </p:spPr>
        <p:txBody>
          <a:bodyPr wrap="square" rtlCol="0">
            <a:spAutoFit/>
          </a:bodyPr>
          <a:lstStyle/>
          <a:p>
            <a:pPr algn="l"/>
            <a:r>
              <a:rPr lang="en-US">
                <a:solidFill>
                  <a:schemeClr val="tx1">
                    <a:lumMod val="75000"/>
                    <a:lumOff val="25000"/>
                  </a:schemeClr>
                </a:solidFill>
              </a:rPr>
              <a:t>Based on this, we use 10 </a:t>
            </a:r>
            <a:r>
              <a:rPr lang="en-US" err="1">
                <a:solidFill>
                  <a:schemeClr val="tx1">
                    <a:lumMod val="75000"/>
                    <a:lumOff val="25000"/>
                  </a:schemeClr>
                </a:solidFill>
              </a:rPr>
              <a:t>yrs</a:t>
            </a:r>
            <a:r>
              <a:rPr lang="en-US">
                <a:solidFill>
                  <a:schemeClr val="tx1">
                    <a:lumMod val="75000"/>
                    <a:lumOff val="25000"/>
                  </a:schemeClr>
                </a:solidFill>
              </a:rPr>
              <a:t>, 24x48 </a:t>
            </a:r>
          </a:p>
        </p:txBody>
      </p:sp>
    </p:spTree>
    <p:extLst>
      <p:ext uri="{BB962C8B-B14F-4D97-AF65-F5344CB8AC3E}">
        <p14:creationId xmlns:p14="http://schemas.microsoft.com/office/powerpoint/2010/main" val="18759790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1D29D-0834-79F4-E333-C8F0EC6354F9}"/>
              </a:ext>
            </a:extLst>
          </p:cNvPr>
          <p:cNvSpPr>
            <a:spLocks noGrp="1"/>
          </p:cNvSpPr>
          <p:nvPr>
            <p:ph type="title"/>
          </p:nvPr>
        </p:nvSpPr>
        <p:spPr/>
        <p:txBody>
          <a:bodyPr/>
          <a:lstStyle/>
          <a:p>
            <a:r>
              <a:rPr lang="en-US" sz="3600" b="1">
                <a:solidFill>
                  <a:schemeClr val="tx1"/>
                </a:solidFill>
              </a:rPr>
              <a:t>Abstract</a:t>
            </a:r>
            <a:endParaRPr lang="en-US" sz="3600" baseline="30000">
              <a:solidFill>
                <a:schemeClr val="tx1"/>
              </a:solidFill>
            </a:endParaRPr>
          </a:p>
        </p:txBody>
      </p:sp>
      <p:sp>
        <p:nvSpPr>
          <p:cNvPr id="4" name="Content Placeholder 2">
            <a:extLst>
              <a:ext uri="{FF2B5EF4-FFF2-40B4-BE49-F238E27FC236}">
                <a16:creationId xmlns:a16="http://schemas.microsoft.com/office/drawing/2014/main" id="{74DAE690-D466-03EC-3F45-6DE34C89B392}"/>
              </a:ext>
            </a:extLst>
          </p:cNvPr>
          <p:cNvSpPr txBox="1">
            <a:spLocks/>
          </p:cNvSpPr>
          <p:nvPr/>
        </p:nvSpPr>
        <p:spPr>
          <a:xfrm>
            <a:off x="1063529" y="4425279"/>
            <a:ext cx="6023748" cy="1439493"/>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85000"/>
                    <a:lumOff val="1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2800">
              <a:solidFill>
                <a:schemeClr val="tx1"/>
              </a:solidFill>
            </a:endParaRPr>
          </a:p>
        </p:txBody>
      </p:sp>
      <p:sp>
        <p:nvSpPr>
          <p:cNvPr id="6" name="TextBox 5">
            <a:extLst>
              <a:ext uri="{FF2B5EF4-FFF2-40B4-BE49-F238E27FC236}">
                <a16:creationId xmlns:a16="http://schemas.microsoft.com/office/drawing/2014/main" id="{894B1DC3-6CB7-4325-2C5A-561EF6A270C8}"/>
              </a:ext>
            </a:extLst>
          </p:cNvPr>
          <p:cNvSpPr txBox="1"/>
          <p:nvPr/>
        </p:nvSpPr>
        <p:spPr>
          <a:xfrm>
            <a:off x="966056" y="2274837"/>
            <a:ext cx="10162415" cy="2308324"/>
          </a:xfrm>
          <a:prstGeom prst="rect">
            <a:avLst/>
          </a:prstGeom>
          <a:noFill/>
        </p:spPr>
        <p:txBody>
          <a:bodyPr wrap="square" rtlCol="0">
            <a:spAutoFit/>
          </a:bodyPr>
          <a:lstStyle/>
          <a:p>
            <a:pPr marL="0" marR="0">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Tuning an Earth system model is a time-consuming effort traditionally led by subject matter experts. We are developing an automated tuning method that uses a perturbed parameter ensemble (PPE) and machine learning (ML)</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/uncertainty quantification (UQ)/optimization tools</a:t>
            </a:r>
            <a:r>
              <a:rPr lang="en-US" sz="1800">
                <a:effectLst/>
                <a:latin typeface="Calibri" panose="020F0502020204030204" pitchFamily="34" charset="0"/>
                <a:ea typeface="Calibri" panose="020F0502020204030204" pitchFamily="34" charset="0"/>
                <a:cs typeface="Calibri" panose="020F0502020204030204" pitchFamily="34" charset="0"/>
              </a:rPr>
              <a:t> to select parameter values. We present the workflow and the results of our optimization for E3SMv2. The automated tuning method reduces the RMSE relative to the E3SMv2 release by 3.9% on average</a:t>
            </a:r>
            <a:r>
              <a:rPr lang="en-US" sz="180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800">
                <a:effectLst/>
                <a:latin typeface="Calibri" panose="020F0502020204030204" pitchFamily="34" charset="0"/>
                <a:ea typeface="Calibri" panose="020F0502020204030204" pitchFamily="34" charset="0"/>
                <a:cs typeface="Calibri" panose="020F0502020204030204" pitchFamily="34" charset="0"/>
              </a:rPr>
              <a:t>for a set of eleven spatial targets over four seasons. We also study the effects of PPE sample size, PPE climatology length (number of simulated years), and surrogate spatial resolution, to determine the most efficient methods for our next effort, the automated tuning of E3SMv3.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83639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C6D64C7C-3870-5A68-784B-1BFEADBA6AA1}"/>
              </a:ext>
            </a:extLst>
          </p:cNvPr>
          <p:cNvSpPr>
            <a:spLocks noGrp="1"/>
          </p:cNvSpPr>
          <p:nvPr>
            <p:ph type="title"/>
          </p:nvPr>
        </p:nvSpPr>
        <p:spPr>
          <a:xfrm>
            <a:off x="413062" y="1193661"/>
            <a:ext cx="11498852" cy="586156"/>
          </a:xfrm>
        </p:spPr>
        <p:txBody>
          <a:bodyPr/>
          <a:lstStyle/>
          <a:p>
            <a:r>
              <a:rPr lang="en-US" sz="3600">
                <a:solidFill>
                  <a:srgbClr val="284251"/>
                </a:solidFill>
              </a:rPr>
              <a:t>What resolution/sim length should we use for the surrogate? </a:t>
            </a:r>
            <a:endParaRPr lang="en-US" sz="2000">
              <a:effectLst/>
            </a:endParaRPr>
          </a:p>
        </p:txBody>
      </p:sp>
      <p:sp>
        <p:nvSpPr>
          <p:cNvPr id="2" name="TextBox 1">
            <a:extLst>
              <a:ext uri="{FF2B5EF4-FFF2-40B4-BE49-F238E27FC236}">
                <a16:creationId xmlns:a16="http://schemas.microsoft.com/office/drawing/2014/main" id="{F8CC8FCA-535D-DAD4-3058-F7DF8AA9DF36}"/>
              </a:ext>
            </a:extLst>
          </p:cNvPr>
          <p:cNvSpPr txBox="1"/>
          <p:nvPr/>
        </p:nvSpPr>
        <p:spPr>
          <a:xfrm>
            <a:off x="7769682" y="3718643"/>
            <a:ext cx="2971800" cy="923330"/>
          </a:xfrm>
          <a:prstGeom prst="rect">
            <a:avLst/>
          </a:prstGeom>
          <a:noFill/>
        </p:spPr>
        <p:txBody>
          <a:bodyPr wrap="square" rtlCol="0">
            <a:spAutoFit/>
          </a:bodyPr>
          <a:lstStyle/>
          <a:p>
            <a:pPr algn="l"/>
            <a:r>
              <a:rPr lang="en-US">
                <a:solidFill>
                  <a:schemeClr val="tx1">
                    <a:lumMod val="75000"/>
                    <a:lumOff val="25000"/>
                  </a:schemeClr>
                </a:solidFill>
              </a:rPr>
              <a:t>Based on this, we use 10 </a:t>
            </a:r>
            <a:r>
              <a:rPr lang="en-US" err="1">
                <a:solidFill>
                  <a:schemeClr val="tx1">
                    <a:lumMod val="75000"/>
                    <a:lumOff val="25000"/>
                  </a:schemeClr>
                </a:solidFill>
              </a:rPr>
              <a:t>yrs</a:t>
            </a:r>
            <a:r>
              <a:rPr lang="en-US">
                <a:solidFill>
                  <a:schemeClr val="tx1">
                    <a:lumMod val="75000"/>
                    <a:lumOff val="25000"/>
                  </a:schemeClr>
                </a:solidFill>
              </a:rPr>
              <a:t>, 24x48 to reliably beat the default  </a:t>
            </a:r>
          </a:p>
        </p:txBody>
      </p:sp>
      <p:pic>
        <p:nvPicPr>
          <p:cNvPr id="5" name="Picture 4">
            <a:extLst>
              <a:ext uri="{FF2B5EF4-FFF2-40B4-BE49-F238E27FC236}">
                <a16:creationId xmlns:a16="http://schemas.microsoft.com/office/drawing/2014/main" id="{46C7D215-6403-CD46-3A46-251603FC7A7F}"/>
              </a:ext>
            </a:extLst>
          </p:cNvPr>
          <p:cNvPicPr>
            <a:picLocks noChangeAspect="1"/>
          </p:cNvPicPr>
          <p:nvPr/>
        </p:nvPicPr>
        <p:blipFill>
          <a:blip r:embed="rId3"/>
          <a:stretch>
            <a:fillRect/>
          </a:stretch>
        </p:blipFill>
        <p:spPr>
          <a:xfrm>
            <a:off x="1033749" y="2315302"/>
            <a:ext cx="6400800" cy="4254500"/>
          </a:xfrm>
          <a:prstGeom prst="rect">
            <a:avLst/>
          </a:prstGeom>
        </p:spPr>
      </p:pic>
    </p:spTree>
    <p:extLst>
      <p:ext uri="{BB962C8B-B14F-4D97-AF65-F5344CB8AC3E}">
        <p14:creationId xmlns:p14="http://schemas.microsoft.com/office/powerpoint/2010/main" val="13980224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C6D64C7C-3870-5A68-784B-1BFEADBA6AA1}"/>
              </a:ext>
            </a:extLst>
          </p:cNvPr>
          <p:cNvSpPr>
            <a:spLocks noGrp="1"/>
          </p:cNvSpPr>
          <p:nvPr>
            <p:ph type="title"/>
          </p:nvPr>
        </p:nvSpPr>
        <p:spPr>
          <a:xfrm>
            <a:off x="413062" y="1193661"/>
            <a:ext cx="11365876" cy="586156"/>
          </a:xfrm>
        </p:spPr>
        <p:txBody>
          <a:bodyPr/>
          <a:lstStyle/>
          <a:p>
            <a:r>
              <a:rPr lang="en-US" sz="3600" b="0">
                <a:solidFill>
                  <a:srgbClr val="284251"/>
                </a:solidFill>
                <a:effectLst/>
              </a:rPr>
              <a:t>How many </a:t>
            </a:r>
            <a:r>
              <a:rPr lang="en-US" sz="3600">
                <a:solidFill>
                  <a:srgbClr val="284251"/>
                </a:solidFill>
              </a:rPr>
              <a:t>simulations? Optimized parameters</a:t>
            </a:r>
            <a:endParaRPr lang="en-US" sz="2000">
              <a:effectLst/>
            </a:endParaRPr>
          </a:p>
        </p:txBody>
      </p:sp>
      <p:pic>
        <p:nvPicPr>
          <p:cNvPr id="2" name="Picture 1">
            <a:extLst>
              <a:ext uri="{FF2B5EF4-FFF2-40B4-BE49-F238E27FC236}">
                <a16:creationId xmlns:a16="http://schemas.microsoft.com/office/drawing/2014/main" id="{3E3E2CFF-F73F-E5B7-936C-F29376D9EADB}"/>
              </a:ext>
            </a:extLst>
          </p:cNvPr>
          <p:cNvPicPr>
            <a:picLocks noChangeAspect="1"/>
          </p:cNvPicPr>
          <p:nvPr/>
        </p:nvPicPr>
        <p:blipFill>
          <a:blip r:embed="rId3"/>
          <a:stretch>
            <a:fillRect/>
          </a:stretch>
        </p:blipFill>
        <p:spPr>
          <a:xfrm>
            <a:off x="139700" y="2032000"/>
            <a:ext cx="5679461" cy="3780898"/>
          </a:xfrm>
          <a:prstGeom prst="rect">
            <a:avLst/>
          </a:prstGeom>
        </p:spPr>
      </p:pic>
      <p:pic>
        <p:nvPicPr>
          <p:cNvPr id="5" name="Picture 4">
            <a:extLst>
              <a:ext uri="{FF2B5EF4-FFF2-40B4-BE49-F238E27FC236}">
                <a16:creationId xmlns:a16="http://schemas.microsoft.com/office/drawing/2014/main" id="{A7868F08-2858-9454-A942-9AFFAE9B9CC2}"/>
              </a:ext>
            </a:extLst>
          </p:cNvPr>
          <p:cNvPicPr>
            <a:picLocks noChangeAspect="1"/>
          </p:cNvPicPr>
          <p:nvPr/>
        </p:nvPicPr>
        <p:blipFill>
          <a:blip r:embed="rId4"/>
          <a:stretch>
            <a:fillRect/>
          </a:stretch>
        </p:blipFill>
        <p:spPr>
          <a:xfrm>
            <a:off x="5991840" y="2032000"/>
            <a:ext cx="5679460" cy="3780897"/>
          </a:xfrm>
          <a:prstGeom prst="rect">
            <a:avLst/>
          </a:prstGeom>
        </p:spPr>
      </p:pic>
    </p:spTree>
    <p:extLst>
      <p:ext uri="{BB962C8B-B14F-4D97-AF65-F5344CB8AC3E}">
        <p14:creationId xmlns:p14="http://schemas.microsoft.com/office/powerpoint/2010/main" val="24644598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C6D64C7C-3870-5A68-784B-1BFEADBA6AA1}"/>
              </a:ext>
            </a:extLst>
          </p:cNvPr>
          <p:cNvSpPr>
            <a:spLocks noGrp="1"/>
          </p:cNvSpPr>
          <p:nvPr>
            <p:ph type="title"/>
          </p:nvPr>
        </p:nvSpPr>
        <p:spPr>
          <a:xfrm>
            <a:off x="413062" y="1193661"/>
            <a:ext cx="11365876" cy="586156"/>
          </a:xfrm>
        </p:spPr>
        <p:txBody>
          <a:bodyPr/>
          <a:lstStyle/>
          <a:p>
            <a:r>
              <a:rPr lang="en-US" sz="3600" b="0">
                <a:solidFill>
                  <a:srgbClr val="284251"/>
                </a:solidFill>
                <a:effectLst/>
              </a:rPr>
              <a:t>How many </a:t>
            </a:r>
            <a:r>
              <a:rPr lang="en-US" sz="3600">
                <a:solidFill>
                  <a:srgbClr val="284251"/>
                </a:solidFill>
              </a:rPr>
              <a:t>simulations? Optimized parameters</a:t>
            </a:r>
            <a:endParaRPr lang="en-US" sz="2000">
              <a:effectLst/>
            </a:endParaRPr>
          </a:p>
        </p:txBody>
      </p:sp>
      <p:pic>
        <p:nvPicPr>
          <p:cNvPr id="3" name="Picture 2">
            <a:extLst>
              <a:ext uri="{FF2B5EF4-FFF2-40B4-BE49-F238E27FC236}">
                <a16:creationId xmlns:a16="http://schemas.microsoft.com/office/drawing/2014/main" id="{4BAEB831-BE84-C2C9-44AA-5A75F22FDAE3}"/>
              </a:ext>
            </a:extLst>
          </p:cNvPr>
          <p:cNvPicPr>
            <a:picLocks noChangeAspect="1"/>
          </p:cNvPicPr>
          <p:nvPr/>
        </p:nvPicPr>
        <p:blipFill>
          <a:blip r:embed="rId3"/>
          <a:stretch>
            <a:fillRect/>
          </a:stretch>
        </p:blipFill>
        <p:spPr>
          <a:xfrm>
            <a:off x="1054100" y="1779817"/>
            <a:ext cx="7429500" cy="4945924"/>
          </a:xfrm>
          <a:prstGeom prst="rect">
            <a:avLst/>
          </a:prstGeom>
        </p:spPr>
      </p:pic>
    </p:spTree>
    <p:extLst>
      <p:ext uri="{BB962C8B-B14F-4D97-AF65-F5344CB8AC3E}">
        <p14:creationId xmlns:p14="http://schemas.microsoft.com/office/powerpoint/2010/main" val="3472719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1D29D-0834-79F4-E333-C8F0EC6354F9}"/>
              </a:ext>
            </a:extLst>
          </p:cNvPr>
          <p:cNvSpPr>
            <a:spLocks noGrp="1"/>
          </p:cNvSpPr>
          <p:nvPr>
            <p:ph type="title"/>
          </p:nvPr>
        </p:nvSpPr>
        <p:spPr/>
        <p:txBody>
          <a:bodyPr/>
          <a:lstStyle/>
          <a:p>
            <a:r>
              <a:rPr lang="en-US" sz="3600" b="1">
                <a:solidFill>
                  <a:schemeClr val="tx1"/>
                </a:solidFill>
              </a:rPr>
              <a:t>E3SM PPE creation using Dakota</a:t>
            </a:r>
            <a:r>
              <a:rPr lang="en-US" sz="3600" b="1" baseline="30000">
                <a:solidFill>
                  <a:schemeClr val="tx1"/>
                </a:solidFill>
              </a:rPr>
              <a:t>[1]</a:t>
            </a:r>
            <a:endParaRPr lang="en-US" sz="3600" baseline="30000">
              <a:solidFill>
                <a:schemeClr val="tx1"/>
              </a:solidFill>
            </a:endParaRPr>
          </a:p>
        </p:txBody>
      </p:sp>
      <p:sp>
        <p:nvSpPr>
          <p:cNvPr id="4" name="Content Placeholder 2">
            <a:extLst>
              <a:ext uri="{FF2B5EF4-FFF2-40B4-BE49-F238E27FC236}">
                <a16:creationId xmlns:a16="http://schemas.microsoft.com/office/drawing/2014/main" id="{74DAE690-D466-03EC-3F45-6DE34C89B392}"/>
              </a:ext>
            </a:extLst>
          </p:cNvPr>
          <p:cNvSpPr txBox="1">
            <a:spLocks/>
          </p:cNvSpPr>
          <p:nvPr/>
        </p:nvSpPr>
        <p:spPr>
          <a:xfrm>
            <a:off x="1063529" y="4425279"/>
            <a:ext cx="6023748" cy="1439493"/>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85000"/>
                    <a:lumOff val="1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2800">
              <a:solidFill>
                <a:schemeClr val="tx1"/>
              </a:solidFill>
            </a:endParaRPr>
          </a:p>
        </p:txBody>
      </p:sp>
      <p:graphicFrame>
        <p:nvGraphicFramePr>
          <p:cNvPr id="7" name="Content Placeholder 7">
            <a:extLst>
              <a:ext uri="{FF2B5EF4-FFF2-40B4-BE49-F238E27FC236}">
                <a16:creationId xmlns:a16="http://schemas.microsoft.com/office/drawing/2014/main" id="{01876634-617B-6656-D051-44CDC67CE3B9}"/>
              </a:ext>
            </a:extLst>
          </p:cNvPr>
          <p:cNvGraphicFramePr>
            <a:graphicFrameLocks/>
          </p:cNvGraphicFramePr>
          <p:nvPr>
            <p:extLst>
              <p:ext uri="{D42A27DB-BD31-4B8C-83A1-F6EECF244321}">
                <p14:modId xmlns:p14="http://schemas.microsoft.com/office/powerpoint/2010/main" val="2913603602"/>
              </p:ext>
            </p:extLst>
          </p:nvPr>
        </p:nvGraphicFramePr>
        <p:xfrm>
          <a:off x="6528390" y="932519"/>
          <a:ext cx="8114212" cy="27700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5D64673A-E240-3D00-F385-D5C852266527}"/>
              </a:ext>
            </a:extLst>
          </p:cNvPr>
          <p:cNvSpPr txBox="1"/>
          <p:nvPr/>
        </p:nvSpPr>
        <p:spPr>
          <a:xfrm>
            <a:off x="120462" y="6378337"/>
            <a:ext cx="1858266" cy="300082"/>
          </a:xfrm>
          <a:prstGeom prst="rect">
            <a:avLst/>
          </a:prstGeom>
          <a:noFill/>
        </p:spPr>
        <p:txBody>
          <a:bodyPr wrap="none" rtlCol="0">
            <a:spAutoFit/>
          </a:bodyPr>
          <a:lstStyle/>
          <a:p>
            <a:r>
              <a:rPr lang="en-US" sz="1350"/>
              <a:t>[1] Adams et al., 2021</a:t>
            </a:r>
          </a:p>
        </p:txBody>
      </p:sp>
      <p:sp>
        <p:nvSpPr>
          <p:cNvPr id="5" name="TextBox 4">
            <a:extLst>
              <a:ext uri="{FF2B5EF4-FFF2-40B4-BE49-F238E27FC236}">
                <a16:creationId xmlns:a16="http://schemas.microsoft.com/office/drawing/2014/main" id="{B349885E-DCDE-7194-57D2-5456E4209DE9}"/>
              </a:ext>
            </a:extLst>
          </p:cNvPr>
          <p:cNvSpPr txBox="1"/>
          <p:nvPr/>
        </p:nvSpPr>
        <p:spPr>
          <a:xfrm>
            <a:off x="149902" y="2098623"/>
            <a:ext cx="6851556" cy="3416320"/>
          </a:xfrm>
          <a:prstGeom prst="rect">
            <a:avLst/>
          </a:prstGeom>
          <a:noFill/>
        </p:spPr>
        <p:txBody>
          <a:bodyPr wrap="none" lIns="91440" tIns="45720" rIns="91440" bIns="45720" rtlCol="0" anchor="t">
            <a:spAutoFit/>
          </a:bodyPr>
          <a:lstStyle/>
          <a:p>
            <a:r>
              <a:rPr lang="en-US" b="1">
                <a:solidFill>
                  <a:schemeClr val="tx1">
                    <a:lumMod val="75000"/>
                    <a:lumOff val="25000"/>
                  </a:schemeClr>
                </a:solidFill>
              </a:rPr>
              <a:t>Workflow</a:t>
            </a:r>
          </a:p>
          <a:p>
            <a:pPr marL="285750" indent="-285750">
              <a:buFont typeface="Arial" panose="020B0604020202020204" pitchFamily="34" charset="0"/>
              <a:buChar char="•"/>
            </a:pPr>
            <a:r>
              <a:rPr lang="en-US">
                <a:solidFill>
                  <a:schemeClr val="tx1">
                    <a:lumMod val="75000"/>
                    <a:lumOff val="25000"/>
                  </a:schemeClr>
                </a:solidFill>
              </a:rPr>
              <a:t>Dakota</a:t>
            </a:r>
            <a:endParaRPr lang="en-US">
              <a:solidFill>
                <a:schemeClr val="tx1">
                  <a:lumMod val="75000"/>
                  <a:lumOff val="25000"/>
                </a:schemeClr>
              </a:solidFill>
              <a:cs typeface="Arial"/>
            </a:endParaRPr>
          </a:p>
          <a:p>
            <a:pPr marL="742950" lvl="1" indent="-285750">
              <a:buFont typeface="Arial" panose="020B0604020202020204" pitchFamily="34" charset="0"/>
              <a:buChar char="•"/>
            </a:pPr>
            <a:r>
              <a:rPr lang="en-US">
                <a:solidFill>
                  <a:schemeClr val="tx1">
                    <a:lumMod val="75000"/>
                    <a:lumOff val="25000"/>
                  </a:schemeClr>
                </a:solidFill>
                <a:cs typeface="Arial"/>
              </a:rPr>
              <a:t>Reads </a:t>
            </a:r>
            <a:r>
              <a:rPr lang="en-US">
                <a:solidFill>
                  <a:schemeClr val="tx1">
                    <a:lumMod val="75000"/>
                    <a:lumOff val="25000"/>
                  </a:schemeClr>
                </a:solidFill>
                <a:latin typeface="Arial"/>
                <a:cs typeface="Arial" panose="020B0604020202020204"/>
              </a:rPr>
              <a:t>user-defined </a:t>
            </a:r>
            <a:r>
              <a:rPr lang="en-US" err="1">
                <a:solidFill>
                  <a:schemeClr val="tx1">
                    <a:lumMod val="75000"/>
                    <a:lumOff val="25000"/>
                  </a:schemeClr>
                </a:solidFill>
                <a:latin typeface="Menlo"/>
                <a:cs typeface="Arial" panose="020B0604020202020204"/>
              </a:rPr>
              <a:t>config_ensemble.yaml</a:t>
            </a:r>
            <a:endParaRPr lang="en-US">
              <a:solidFill>
                <a:schemeClr val="tx1">
                  <a:lumMod val="75000"/>
                  <a:lumOff val="25000"/>
                </a:schemeClr>
              </a:solidFill>
              <a:latin typeface="Menlo"/>
              <a:cs typeface="Arial" panose="020B0604020202020204"/>
            </a:endParaRPr>
          </a:p>
          <a:p>
            <a:pPr marL="742950" lvl="1" indent="-285750">
              <a:buFont typeface="Arial" panose="020B0604020202020204" pitchFamily="34" charset="0"/>
              <a:buChar char="•"/>
            </a:pPr>
            <a:r>
              <a:rPr lang="en-US">
                <a:solidFill>
                  <a:schemeClr val="tx1">
                    <a:lumMod val="75000"/>
                    <a:lumOff val="25000"/>
                  </a:schemeClr>
                </a:solidFill>
              </a:rPr>
              <a:t>Does Latin hypercube sampling (LHS)</a:t>
            </a:r>
            <a:endParaRPr lang="en-US">
              <a:solidFill>
                <a:schemeClr val="tx1">
                  <a:lumMod val="75000"/>
                  <a:lumOff val="25000"/>
                </a:schemeClr>
              </a:solidFill>
              <a:cs typeface="Arial"/>
            </a:endParaRPr>
          </a:p>
          <a:p>
            <a:pPr marL="742950" lvl="1" indent="-285750">
              <a:buFont typeface="Arial" panose="020B0604020202020204" pitchFamily="34" charset="0"/>
              <a:buChar char="•"/>
            </a:pPr>
            <a:r>
              <a:rPr lang="en-US">
                <a:solidFill>
                  <a:schemeClr val="tx1">
                    <a:lumMod val="75000"/>
                    <a:lumOff val="25000"/>
                  </a:schemeClr>
                </a:solidFill>
                <a:cs typeface="Arial"/>
              </a:rPr>
              <a:t>Calls </a:t>
            </a:r>
            <a:r>
              <a:rPr lang="en-US" err="1">
                <a:solidFill>
                  <a:srgbClr val="000000"/>
                </a:solidFill>
                <a:latin typeface="Menlo"/>
                <a:cs typeface="Arial"/>
              </a:rPr>
              <a:t>cime</a:t>
            </a:r>
            <a:r>
              <a:rPr lang="en-US">
                <a:solidFill>
                  <a:srgbClr val="000000"/>
                </a:solidFill>
                <a:latin typeface="Menlo"/>
                <a:cs typeface="Arial"/>
              </a:rPr>
              <a:t>/scripts/</a:t>
            </a:r>
            <a:r>
              <a:rPr lang="en-US" err="1">
                <a:solidFill>
                  <a:srgbClr val="000000"/>
                </a:solidFill>
                <a:latin typeface="Menlo"/>
                <a:cs typeface="Arial"/>
              </a:rPr>
              <a:t>create_clone</a:t>
            </a:r>
            <a:endParaRPr lang="en-US" err="1">
              <a:solidFill>
                <a:schemeClr val="tx1">
                  <a:lumMod val="75000"/>
                  <a:lumOff val="25000"/>
                </a:schemeClr>
              </a:solidFill>
            </a:endParaRPr>
          </a:p>
          <a:p>
            <a:pPr marL="742950" lvl="1" indent="-285750">
              <a:buFont typeface="Arial" panose="020B0604020202020204" pitchFamily="34" charset="0"/>
              <a:buChar char="•"/>
            </a:pPr>
            <a:r>
              <a:rPr lang="en-US">
                <a:solidFill>
                  <a:schemeClr val="tx1">
                    <a:lumMod val="75000"/>
                    <a:lumOff val="25000"/>
                  </a:schemeClr>
                </a:solidFill>
              </a:rPr>
              <a:t>Propagates LHS parameters to each clone's </a:t>
            </a:r>
            <a:r>
              <a:rPr lang="en-US" err="1">
                <a:solidFill>
                  <a:schemeClr val="tx1">
                    <a:lumMod val="75000"/>
                    <a:lumOff val="25000"/>
                  </a:schemeClr>
                </a:solidFill>
              </a:rPr>
              <a:t>user_nl_eam</a:t>
            </a:r>
            <a:endParaRPr lang="en-US">
              <a:solidFill>
                <a:schemeClr val="tx1">
                  <a:lumMod val="75000"/>
                  <a:lumOff val="25000"/>
                </a:schemeClr>
              </a:solidFill>
            </a:endParaRPr>
          </a:p>
          <a:p>
            <a:pPr marL="285750" indent="-285750">
              <a:buFont typeface="Arial" panose="020B0604020202020204" pitchFamily="34" charset="0"/>
              <a:buChar char="•"/>
            </a:pPr>
            <a:r>
              <a:rPr lang="en-US">
                <a:solidFill>
                  <a:srgbClr val="000000"/>
                </a:solidFill>
                <a:latin typeface="Arial"/>
                <a:ea typeface="Menlo" panose="020B0609030804020204" pitchFamily="49" charset="0"/>
                <a:cs typeface="Menlo" panose="020B0609030804020204" pitchFamily="49" charset="0"/>
              </a:rPr>
              <a:t>Additional python scripts</a:t>
            </a:r>
          </a:p>
          <a:p>
            <a:pPr marL="742950" lvl="1" indent="-285750">
              <a:buFont typeface="Arial" panose="020B0604020202020204" pitchFamily="34" charset="0"/>
              <a:buChar char="•"/>
            </a:pPr>
            <a:r>
              <a:rPr lang="en-US">
                <a:solidFill>
                  <a:srgbClr val="000000"/>
                </a:solidFill>
                <a:latin typeface="Arial"/>
                <a:ea typeface="Menlo" panose="020B0609030804020204" pitchFamily="49" charset="0"/>
                <a:cs typeface="Menlo" panose="020B0609030804020204" pitchFamily="49" charset="0"/>
              </a:rPr>
              <a:t>Submit simulations in bundles</a:t>
            </a:r>
          </a:p>
          <a:p>
            <a:pPr marL="742950" lvl="1" indent="-285750">
              <a:buFont typeface="Arial"/>
              <a:buChar char="•"/>
            </a:pPr>
            <a:r>
              <a:rPr lang="en-US">
                <a:solidFill>
                  <a:srgbClr val="000000"/>
                </a:solidFill>
                <a:latin typeface="Arial"/>
                <a:ea typeface="Menlo" panose="020B0609030804020204" pitchFamily="49" charset="0"/>
                <a:cs typeface="Menlo" panose="020B0609030804020204" pitchFamily="49" charset="0"/>
              </a:rPr>
              <a:t>Post-process target fields using </a:t>
            </a:r>
            <a:r>
              <a:rPr lang="en-US" err="1">
                <a:solidFill>
                  <a:srgbClr val="000000"/>
                </a:solidFill>
                <a:latin typeface="Arial"/>
                <a:ea typeface="Menlo" panose="020B0609030804020204" pitchFamily="49" charset="0"/>
                <a:cs typeface="Menlo" panose="020B0609030804020204" pitchFamily="49" charset="0"/>
              </a:rPr>
              <a:t>zppy</a:t>
            </a:r>
            <a:endParaRPr lang="en-US">
              <a:solidFill>
                <a:srgbClr val="000000"/>
              </a:solidFill>
              <a:latin typeface="Arial"/>
              <a:ea typeface="Menlo" panose="020B0609030804020204" pitchFamily="49" charset="0"/>
              <a:cs typeface="Menlo" panose="020B0609030804020204" pitchFamily="49" charset="0"/>
            </a:endParaRPr>
          </a:p>
          <a:p>
            <a:pPr marL="742950" lvl="1" indent="-285750">
              <a:buFont typeface="Arial"/>
              <a:buChar char="•"/>
            </a:pPr>
            <a:endParaRPr lang="en-US">
              <a:solidFill>
                <a:srgbClr val="000000"/>
              </a:solidFill>
              <a:latin typeface="Menlo" panose="020B0609030804020204" pitchFamily="49" charset="0"/>
              <a:ea typeface="Menlo" panose="020B0609030804020204" pitchFamily="49" charset="0"/>
              <a:cs typeface="Menlo" panose="020B0609030804020204" pitchFamily="49" charset="0"/>
            </a:endParaRPr>
          </a:p>
          <a:p>
            <a:r>
              <a:rPr lang="en-US" b="1">
                <a:solidFill>
                  <a:srgbClr val="000000"/>
                </a:solidFill>
                <a:latin typeface="Arial"/>
                <a:ea typeface="Menlo" panose="020B0609030804020204" pitchFamily="49" charset="0"/>
                <a:cs typeface="Menlo" panose="020B0609030804020204" pitchFamily="49" charset="0"/>
              </a:rPr>
              <a:t>Code</a:t>
            </a:r>
          </a:p>
          <a:p>
            <a:pPr marL="285750" indent="-285750">
              <a:buFont typeface="Arial" panose="020B0604020202020204" pitchFamily="34" charset="0"/>
              <a:buChar char="•"/>
            </a:pPr>
            <a:r>
              <a:rPr lang="en-US">
                <a:solidFill>
                  <a:srgbClr val="000000"/>
                </a:solidFill>
                <a:latin typeface="Menlo"/>
                <a:ea typeface="Menlo" panose="020B0609030804020204" pitchFamily="49" charset="0"/>
                <a:cs typeface="Menlo" panose="020B0609030804020204" pitchFamily="49" charset="0"/>
              </a:rPr>
              <a:t>https://github.com/E3SM-Project/Autotuning-NGD.git</a:t>
            </a:r>
            <a:endParaRPr lang="en-US">
              <a:solidFill>
                <a:srgbClr val="000000"/>
              </a:solidFill>
              <a:latin typeface="Menlo" panose="020B0609030804020204" pitchFamily="49" charset="0"/>
              <a:ea typeface="Menlo" panose="020B0609030804020204" pitchFamily="49" charset="0"/>
              <a:cs typeface="Menlo" panose="020B0609030804020204" pitchFamily="49" charset="0"/>
            </a:endParaRPr>
          </a:p>
        </p:txBody>
      </p:sp>
    </p:spTree>
    <p:extLst>
      <p:ext uri="{BB962C8B-B14F-4D97-AF65-F5344CB8AC3E}">
        <p14:creationId xmlns:p14="http://schemas.microsoft.com/office/powerpoint/2010/main" val="18524569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3">
            <a:extLst>
              <a:ext uri="{FF2B5EF4-FFF2-40B4-BE49-F238E27FC236}">
                <a16:creationId xmlns:a16="http://schemas.microsoft.com/office/drawing/2014/main" id="{D4D35D23-5B66-A5F8-F8FA-08AF30641010}"/>
              </a:ext>
            </a:extLst>
          </p:cNvPr>
          <p:cNvSpPr>
            <a:spLocks noGrp="1"/>
          </p:cNvSpPr>
          <p:nvPr>
            <p:ph type="title"/>
          </p:nvPr>
        </p:nvSpPr>
        <p:spPr>
          <a:xfrm>
            <a:off x="1026556" y="1168933"/>
            <a:ext cx="5556754" cy="914468"/>
          </a:xfrm>
        </p:spPr>
        <p:txBody>
          <a:bodyPr/>
          <a:lstStyle/>
          <a:p>
            <a:r>
              <a:rPr lang="en-US" sz="2800"/>
              <a:t>1. Generate Ensemble </a:t>
            </a:r>
          </a:p>
        </p:txBody>
      </p:sp>
      <p:sp>
        <p:nvSpPr>
          <p:cNvPr id="25" name="Title 3">
            <a:extLst>
              <a:ext uri="{FF2B5EF4-FFF2-40B4-BE49-F238E27FC236}">
                <a16:creationId xmlns:a16="http://schemas.microsoft.com/office/drawing/2014/main" id="{010E4B3E-5786-4F4D-EE06-724E060DACC2}"/>
              </a:ext>
            </a:extLst>
          </p:cNvPr>
          <p:cNvSpPr txBox="1">
            <a:spLocks/>
          </p:cNvSpPr>
          <p:nvPr/>
        </p:nvSpPr>
        <p:spPr>
          <a:xfrm>
            <a:off x="7093026" y="1196961"/>
            <a:ext cx="6413348" cy="914468"/>
          </a:xfrm>
          <a:prstGeom prst="rect">
            <a:avLst/>
          </a:prstGeom>
        </p:spPr>
        <p:txBody>
          <a:bodyPr vert="horz" lIns="0" tIns="45720" rIns="0" bIns="45720" rtlCol="0" anchor="t" anchorCtr="0">
            <a:noAutofit/>
          </a:bodyPr>
          <a:lstStyle>
            <a:lvl1pPr algn="l" defTabSz="914400" rtl="0" eaLnBrk="1" latinLnBrk="0" hangingPunct="1">
              <a:lnSpc>
                <a:spcPct val="90000"/>
              </a:lnSpc>
              <a:spcBef>
                <a:spcPct val="0"/>
              </a:spcBef>
              <a:buNone/>
              <a:defRPr sz="3400" kern="1200">
                <a:solidFill>
                  <a:schemeClr val="tx1">
                    <a:lumMod val="85000"/>
                    <a:lumOff val="15000"/>
                  </a:schemeClr>
                </a:solidFill>
                <a:latin typeface="+mj-lt"/>
                <a:ea typeface="+mj-ea"/>
                <a:cs typeface="+mj-cs"/>
              </a:defRPr>
            </a:lvl1pPr>
          </a:lstStyle>
          <a:p>
            <a:r>
              <a:rPr lang="en-US" sz="2800"/>
              <a:t>2. Build Surrogate Model</a:t>
            </a:r>
          </a:p>
        </p:txBody>
      </p:sp>
      <p:sp>
        <p:nvSpPr>
          <p:cNvPr id="26" name="TextBox 25">
            <a:extLst>
              <a:ext uri="{FF2B5EF4-FFF2-40B4-BE49-F238E27FC236}">
                <a16:creationId xmlns:a16="http://schemas.microsoft.com/office/drawing/2014/main" id="{443334AE-7968-F37C-1D04-3EB9664E99AA}"/>
              </a:ext>
            </a:extLst>
          </p:cNvPr>
          <p:cNvSpPr txBox="1"/>
          <p:nvPr/>
        </p:nvSpPr>
        <p:spPr>
          <a:xfrm>
            <a:off x="604658" y="5746076"/>
            <a:ext cx="5091948" cy="600164"/>
          </a:xfrm>
          <a:prstGeom prst="rect">
            <a:avLst/>
          </a:prstGeom>
          <a:noFill/>
        </p:spPr>
        <p:txBody>
          <a:bodyPr wrap="square">
            <a:spAutoFit/>
          </a:bodyPr>
          <a:lstStyle/>
          <a:p>
            <a:r>
              <a:rPr lang="en-US" sz="1100" b="1">
                <a:ea typeface="Menlo" panose="020B0609030804020204" pitchFamily="49" charset="0"/>
                <a:cs typeface="Menlo" panose="020B0609030804020204" pitchFamily="49" charset="0"/>
              </a:rPr>
              <a:t>Figure</a:t>
            </a:r>
            <a:r>
              <a:rPr lang="en-US" sz="1100">
                <a:ea typeface="Menlo" panose="020B0609030804020204" pitchFamily="49" charset="0"/>
                <a:cs typeface="Menlo" panose="020B0609030804020204" pitchFamily="49" charset="0"/>
              </a:rPr>
              <a:t>: SWCF RMSE [Wm</a:t>
            </a:r>
            <a:r>
              <a:rPr lang="en-US" sz="1100" baseline="30000">
                <a:ea typeface="Menlo" panose="020B0609030804020204" pitchFamily="49" charset="0"/>
                <a:cs typeface="Menlo" panose="020B0609030804020204" pitchFamily="49" charset="0"/>
              </a:rPr>
              <a:t>-2</a:t>
            </a:r>
            <a:r>
              <a:rPr lang="en-US" sz="1100">
                <a:ea typeface="Menlo" panose="020B0609030804020204" pitchFamily="49" charset="0"/>
                <a:cs typeface="Menlo" panose="020B0609030804020204" pitchFamily="49" charset="0"/>
              </a:rPr>
              <a:t>] for autotuning ensemble (green dots) as a function of two deep convection parameters. Error computed with respect to default model tuning. </a:t>
            </a:r>
          </a:p>
        </p:txBody>
      </p:sp>
      <p:grpSp>
        <p:nvGrpSpPr>
          <p:cNvPr id="28" name="Group 27">
            <a:extLst>
              <a:ext uri="{FF2B5EF4-FFF2-40B4-BE49-F238E27FC236}">
                <a16:creationId xmlns:a16="http://schemas.microsoft.com/office/drawing/2014/main" id="{7CFEF26E-8849-827D-E2CD-A56AFF0A328B}"/>
              </a:ext>
            </a:extLst>
          </p:cNvPr>
          <p:cNvGrpSpPr/>
          <p:nvPr/>
        </p:nvGrpSpPr>
        <p:grpSpPr>
          <a:xfrm>
            <a:off x="6503240" y="2555893"/>
            <a:ext cx="5207847" cy="3071473"/>
            <a:chOff x="2226309" y="1805292"/>
            <a:chExt cx="7771614" cy="4232027"/>
          </a:xfrm>
        </p:grpSpPr>
        <mc:AlternateContent xmlns:mc="http://schemas.openxmlformats.org/markup-compatibility/2006" xmlns:a14="http://schemas.microsoft.com/office/drawing/2010/main">
          <mc:Choice Requires="a14">
            <p:sp>
              <p:nvSpPr>
                <p:cNvPr id="29" name="Rounded Rectangle 28">
                  <a:extLst>
                    <a:ext uri="{FF2B5EF4-FFF2-40B4-BE49-F238E27FC236}">
                      <a16:creationId xmlns:a16="http://schemas.microsoft.com/office/drawing/2014/main" id="{74F8DB6B-E1AB-4D89-E72C-ECC574003D80}"/>
                    </a:ext>
                  </a:extLst>
                </p:cNvPr>
                <p:cNvSpPr/>
                <p:nvPr/>
              </p:nvSpPr>
              <p:spPr>
                <a:xfrm>
                  <a:off x="2226309" y="4289928"/>
                  <a:ext cx="1655180" cy="87967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0">
                      <a:ea typeface="Cambria Math" panose="02040503050406030204" pitchFamily="18" charset="0"/>
                    </a:rPr>
                    <a:t>E3SM parameters </a:t>
                  </a:r>
                  <a14:m>
                    <m:oMath xmlns:m="http://schemas.openxmlformats.org/officeDocument/2006/math">
                      <m:r>
                        <a:rPr lang="en-US" sz="1100" i="1" smtClean="0">
                          <a:latin typeface="Cambria Math" panose="02040503050406030204" pitchFamily="18" charset="0"/>
                          <a:ea typeface="Cambria Math" panose="02040503050406030204" pitchFamily="18" charset="0"/>
                        </a:rPr>
                        <m:t>𝑋</m:t>
                      </m:r>
                    </m:oMath>
                  </a14:m>
                  <a:r>
                    <a:rPr lang="en-US" sz="1100" b="0">
                      <a:ea typeface="Cambria Math" panose="02040503050406030204" pitchFamily="18" charset="0"/>
                    </a:rPr>
                    <a:t> </a:t>
                  </a:r>
                  <a:endParaRPr lang="en-US" sz="1100"/>
                </a:p>
              </p:txBody>
            </p:sp>
          </mc:Choice>
          <mc:Fallback xmlns="">
            <p:sp>
              <p:nvSpPr>
                <p:cNvPr id="29" name="Rounded Rectangle 28">
                  <a:extLst>
                    <a:ext uri="{FF2B5EF4-FFF2-40B4-BE49-F238E27FC236}">
                      <a16:creationId xmlns:a16="http://schemas.microsoft.com/office/drawing/2014/main" id="{74F8DB6B-E1AB-4D89-E72C-ECC574003D80}"/>
                    </a:ext>
                  </a:extLst>
                </p:cNvPr>
                <p:cNvSpPr>
                  <a:spLocks noRot="1" noChangeAspect="1" noMove="1" noResize="1" noEditPoints="1" noAdjustHandles="1" noChangeArrowheads="1" noChangeShapeType="1" noTextEdit="1"/>
                </p:cNvSpPr>
                <p:nvPr/>
              </p:nvSpPr>
              <p:spPr>
                <a:xfrm>
                  <a:off x="2226309" y="4289928"/>
                  <a:ext cx="1655180" cy="879676"/>
                </a:xfrm>
                <a:prstGeom prst="round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ounded Rectangle 29">
                  <a:extLst>
                    <a:ext uri="{FF2B5EF4-FFF2-40B4-BE49-F238E27FC236}">
                      <a16:creationId xmlns:a16="http://schemas.microsoft.com/office/drawing/2014/main" id="{0E7BF3F9-97C0-B0D0-59C1-2C69E2F58E89}"/>
                    </a:ext>
                  </a:extLst>
                </p:cNvPr>
                <p:cNvSpPr/>
                <p:nvPr/>
              </p:nvSpPr>
              <p:spPr>
                <a:xfrm>
                  <a:off x="5268411" y="1805292"/>
                  <a:ext cx="1655179" cy="1122180"/>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t>E3SM climatological spatial fields </a:t>
                  </a:r>
                </a:p>
                <a:p>
                  <a:pPr algn="ctr"/>
                  <a14:m>
                    <m:oMathPara xmlns:m="http://schemas.openxmlformats.org/officeDocument/2006/math">
                      <m:oMathParaPr>
                        <m:jc m:val="centerGroup"/>
                      </m:oMathParaPr>
                      <m:oMath xmlns:m="http://schemas.openxmlformats.org/officeDocument/2006/math">
                        <m:r>
                          <a:rPr lang="en-US" sz="1100" b="0" i="1" smtClean="0">
                            <a:latin typeface="Cambria Math" panose="02040503050406030204" pitchFamily="18" charset="0"/>
                          </a:rPr>
                          <m:t>𝑌</m:t>
                        </m:r>
                      </m:oMath>
                    </m:oMathPara>
                  </a14:m>
                  <a:endParaRPr lang="en-US" sz="1100"/>
                </a:p>
              </p:txBody>
            </p:sp>
          </mc:Choice>
          <mc:Fallback xmlns="">
            <p:sp>
              <p:nvSpPr>
                <p:cNvPr id="30" name="Rounded Rectangle 29">
                  <a:extLst>
                    <a:ext uri="{FF2B5EF4-FFF2-40B4-BE49-F238E27FC236}">
                      <a16:creationId xmlns:a16="http://schemas.microsoft.com/office/drawing/2014/main" id="{0E7BF3F9-97C0-B0D0-59C1-2C69E2F58E89}"/>
                    </a:ext>
                  </a:extLst>
                </p:cNvPr>
                <p:cNvSpPr>
                  <a:spLocks noRot="1" noChangeAspect="1" noMove="1" noResize="1" noEditPoints="1" noAdjustHandles="1" noChangeArrowheads="1" noChangeShapeType="1" noTextEdit="1"/>
                </p:cNvSpPr>
                <p:nvPr/>
              </p:nvSpPr>
              <p:spPr>
                <a:xfrm>
                  <a:off x="5268411" y="1805292"/>
                  <a:ext cx="1655179" cy="1122180"/>
                </a:xfrm>
                <a:prstGeom prst="round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Diamond 30">
                  <a:extLst>
                    <a:ext uri="{FF2B5EF4-FFF2-40B4-BE49-F238E27FC236}">
                      <a16:creationId xmlns:a16="http://schemas.microsoft.com/office/drawing/2014/main" id="{0B2379FB-616D-5CB5-D361-6C0B3E97FA07}"/>
                    </a:ext>
                  </a:extLst>
                </p:cNvPr>
                <p:cNvSpPr/>
                <p:nvPr/>
              </p:nvSpPr>
              <p:spPr>
                <a:xfrm>
                  <a:off x="4960864" y="3955968"/>
                  <a:ext cx="2270272" cy="1462492"/>
                </a:xfrm>
                <a:prstGeom prst="diamond">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acc>
                          <m:accPr>
                            <m:chr m:val="̂"/>
                            <m:ctrlPr>
                              <a:rPr lang="en-US" sz="1700" i="1" smtClean="0">
                                <a:latin typeface="Cambria Math" panose="02040503050406030204" pitchFamily="18" charset="0"/>
                                <a:ea typeface="Cambria Math" panose="02040503050406030204" pitchFamily="18" charset="0"/>
                              </a:rPr>
                            </m:ctrlPr>
                          </m:accPr>
                          <m:e>
                            <m:r>
                              <a:rPr lang="en-US" sz="1700" b="0" i="1" smtClean="0">
                                <a:latin typeface="Cambria Math" panose="02040503050406030204" pitchFamily="18" charset="0"/>
                                <a:ea typeface="Cambria Math" panose="02040503050406030204" pitchFamily="18" charset="0"/>
                              </a:rPr>
                              <m:t>𝑌</m:t>
                            </m:r>
                          </m:e>
                        </m:acc>
                      </m:oMath>
                    </m:oMathPara>
                  </a14:m>
                  <a:endParaRPr lang="en-US" sz="1700"/>
                </a:p>
              </p:txBody>
            </p:sp>
          </mc:Choice>
          <mc:Fallback xmlns="">
            <p:sp>
              <p:nvSpPr>
                <p:cNvPr id="31" name="Diamond 30">
                  <a:extLst>
                    <a:ext uri="{FF2B5EF4-FFF2-40B4-BE49-F238E27FC236}">
                      <a16:creationId xmlns:a16="http://schemas.microsoft.com/office/drawing/2014/main" id="{0B2379FB-616D-5CB5-D361-6C0B3E97FA07}"/>
                    </a:ext>
                  </a:extLst>
                </p:cNvPr>
                <p:cNvSpPr>
                  <a:spLocks noRot="1" noChangeAspect="1" noMove="1" noResize="1" noEditPoints="1" noAdjustHandles="1" noChangeArrowheads="1" noChangeShapeType="1" noTextEdit="1"/>
                </p:cNvSpPr>
                <p:nvPr/>
              </p:nvSpPr>
              <p:spPr>
                <a:xfrm>
                  <a:off x="4960864" y="3955968"/>
                  <a:ext cx="2270272" cy="1462492"/>
                </a:xfrm>
                <a:prstGeom prst="diamond">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ounded Rectangle 31">
                  <a:extLst>
                    <a:ext uri="{FF2B5EF4-FFF2-40B4-BE49-F238E27FC236}">
                      <a16:creationId xmlns:a16="http://schemas.microsoft.com/office/drawing/2014/main" id="{5DA6B5E0-9556-8C9A-6401-BB07841BB335}"/>
                    </a:ext>
                  </a:extLst>
                </p:cNvPr>
                <p:cNvSpPr/>
                <p:nvPr/>
              </p:nvSpPr>
              <p:spPr>
                <a:xfrm>
                  <a:off x="8270081" y="4289928"/>
                  <a:ext cx="1655180" cy="879676"/>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𝑌</m:t>
                            </m:r>
                          </m:e>
                        </m:acc>
                      </m:oMath>
                    </m:oMathPara>
                  </a14:m>
                  <a:endParaRPr lang="en-US"/>
                </a:p>
              </p:txBody>
            </p:sp>
          </mc:Choice>
          <mc:Fallback xmlns="">
            <p:sp>
              <p:nvSpPr>
                <p:cNvPr id="32" name="Rounded Rectangle 31">
                  <a:extLst>
                    <a:ext uri="{FF2B5EF4-FFF2-40B4-BE49-F238E27FC236}">
                      <a16:creationId xmlns:a16="http://schemas.microsoft.com/office/drawing/2014/main" id="{5DA6B5E0-9556-8C9A-6401-BB07841BB335}"/>
                    </a:ext>
                  </a:extLst>
                </p:cNvPr>
                <p:cNvSpPr>
                  <a:spLocks noRot="1" noChangeAspect="1" noMove="1" noResize="1" noEditPoints="1" noAdjustHandles="1" noChangeArrowheads="1" noChangeShapeType="1" noTextEdit="1"/>
                </p:cNvSpPr>
                <p:nvPr/>
              </p:nvSpPr>
              <p:spPr>
                <a:xfrm>
                  <a:off x="8270081" y="4289928"/>
                  <a:ext cx="1655180" cy="879676"/>
                </a:xfrm>
                <a:prstGeom prst="roundRect">
                  <a:avLst/>
                </a:prstGeom>
                <a:blipFill>
                  <a:blip r:embed="rId6"/>
                  <a:stretch>
                    <a:fillRect/>
                  </a:stretch>
                </a:blipFill>
              </p:spPr>
              <p:txBody>
                <a:bodyPr/>
                <a:lstStyle/>
                <a:p>
                  <a:r>
                    <a:rPr lang="en-US">
                      <a:noFill/>
                    </a:rPr>
                    <a:t> </a:t>
                  </a:r>
                </a:p>
              </p:txBody>
            </p:sp>
          </mc:Fallback>
        </mc:AlternateContent>
        <p:cxnSp>
          <p:nvCxnSpPr>
            <p:cNvPr id="33" name="Straight Arrow Connector 32">
              <a:extLst>
                <a:ext uri="{FF2B5EF4-FFF2-40B4-BE49-F238E27FC236}">
                  <a16:creationId xmlns:a16="http://schemas.microsoft.com/office/drawing/2014/main" id="{9334C8CA-1137-7530-593D-723FE2283832}"/>
                </a:ext>
              </a:extLst>
            </p:cNvPr>
            <p:cNvCxnSpPr/>
            <p:nvPr/>
          </p:nvCxnSpPr>
          <p:spPr>
            <a:xfrm>
              <a:off x="4022015" y="4729766"/>
              <a:ext cx="829707" cy="0"/>
            </a:xfrm>
            <a:prstGeom prst="straightConnector1">
              <a:avLst/>
            </a:prstGeom>
            <a:ln w="44450">
              <a:tailEnd type="triangle" w="med" len="sm"/>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0C557134-7DB8-294A-B6E1-704155CA12EF}"/>
                </a:ext>
              </a:extLst>
            </p:cNvPr>
            <p:cNvCxnSpPr>
              <a:cxnSpLocks/>
            </p:cNvCxnSpPr>
            <p:nvPr/>
          </p:nvCxnSpPr>
          <p:spPr>
            <a:xfrm>
              <a:off x="6096000" y="3090930"/>
              <a:ext cx="0" cy="786684"/>
            </a:xfrm>
            <a:prstGeom prst="straightConnector1">
              <a:avLst/>
            </a:prstGeom>
            <a:ln w="44450">
              <a:tailEnd type="triangle" w="med" len="sm"/>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5E2AC298-FD0C-5093-4F60-CFC774B434B6}"/>
                </a:ext>
              </a:extLst>
            </p:cNvPr>
            <p:cNvCxnSpPr/>
            <p:nvPr/>
          </p:nvCxnSpPr>
          <p:spPr>
            <a:xfrm>
              <a:off x="7231137" y="4729766"/>
              <a:ext cx="829707" cy="0"/>
            </a:xfrm>
            <a:prstGeom prst="straightConnector1">
              <a:avLst/>
            </a:prstGeom>
            <a:ln w="44450">
              <a:tailEnd type="triangle" w="med" len="sm"/>
            </a:ln>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8BAD71FB-DA35-1C13-760D-F6B2808AED60}"/>
                </a:ext>
              </a:extLst>
            </p:cNvPr>
            <p:cNvSpPr txBox="1"/>
            <p:nvPr/>
          </p:nvSpPr>
          <p:spPr>
            <a:xfrm>
              <a:off x="6121142" y="3045859"/>
              <a:ext cx="1649681" cy="890547"/>
            </a:xfrm>
            <a:prstGeom prst="rect">
              <a:avLst/>
            </a:prstGeom>
            <a:noFill/>
          </p:spPr>
          <p:txBody>
            <a:bodyPr wrap="square" rtlCol="0">
              <a:spAutoFit/>
            </a:bodyPr>
            <a:lstStyle/>
            <a:p>
              <a:r>
                <a:rPr lang="en-US" sz="1200"/>
                <a:t> (1) PCA Dimension Reduction</a:t>
              </a:r>
            </a:p>
          </p:txBody>
        </p:sp>
        <p:sp>
          <p:nvSpPr>
            <p:cNvPr id="37" name="TextBox 36">
              <a:extLst>
                <a:ext uri="{FF2B5EF4-FFF2-40B4-BE49-F238E27FC236}">
                  <a16:creationId xmlns:a16="http://schemas.microsoft.com/office/drawing/2014/main" id="{AFA8A87F-BE7D-4E9C-921C-BC4D172248D1}"/>
                </a:ext>
              </a:extLst>
            </p:cNvPr>
            <p:cNvSpPr txBox="1"/>
            <p:nvPr/>
          </p:nvSpPr>
          <p:spPr>
            <a:xfrm>
              <a:off x="3820530" y="4902332"/>
              <a:ext cx="2062385" cy="890547"/>
            </a:xfrm>
            <a:prstGeom prst="rect">
              <a:avLst/>
            </a:prstGeom>
            <a:noFill/>
          </p:spPr>
          <p:txBody>
            <a:bodyPr wrap="square" rtlCol="0">
              <a:spAutoFit/>
            </a:bodyPr>
            <a:lstStyle/>
            <a:p>
              <a:r>
                <a:rPr lang="en-US" sz="1200"/>
                <a:t>(2) Build surrogate for latent space</a:t>
              </a:r>
            </a:p>
          </p:txBody>
        </p:sp>
        <p:sp>
          <p:nvSpPr>
            <p:cNvPr id="38" name="TextBox 37">
              <a:extLst>
                <a:ext uri="{FF2B5EF4-FFF2-40B4-BE49-F238E27FC236}">
                  <a16:creationId xmlns:a16="http://schemas.microsoft.com/office/drawing/2014/main" id="{A7FED61E-B6B6-9C9D-85C5-A61DDF517109}"/>
                </a:ext>
              </a:extLst>
            </p:cNvPr>
            <p:cNvSpPr txBox="1"/>
            <p:nvPr/>
          </p:nvSpPr>
          <p:spPr>
            <a:xfrm>
              <a:off x="8310511" y="5146772"/>
              <a:ext cx="1687412" cy="890547"/>
            </a:xfrm>
            <a:prstGeom prst="rect">
              <a:avLst/>
            </a:prstGeom>
            <a:noFill/>
          </p:spPr>
          <p:txBody>
            <a:bodyPr wrap="square" rtlCol="0">
              <a:spAutoFit/>
            </a:bodyPr>
            <a:lstStyle/>
            <a:p>
              <a:r>
                <a:rPr lang="en-US" sz="1200"/>
                <a:t>(3) Inverse transform latent space</a:t>
              </a:r>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42F93CF2-1324-E017-AAB4-7D76A3E3ECDF}"/>
                    </a:ext>
                  </a:extLst>
                </p:cNvPr>
                <p:cNvSpPr txBox="1"/>
                <p:nvPr/>
              </p:nvSpPr>
              <p:spPr>
                <a:xfrm>
                  <a:off x="5583659" y="3332679"/>
                  <a:ext cx="41870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Φ</m:t>
                        </m:r>
                      </m:oMath>
                    </m:oMathPara>
                  </a14:m>
                  <a:endParaRPr lang="en-US"/>
                </a:p>
              </p:txBody>
            </p:sp>
          </mc:Choice>
          <mc:Fallback xmlns="">
            <p:sp>
              <p:nvSpPr>
                <p:cNvPr id="39" name="TextBox 38">
                  <a:extLst>
                    <a:ext uri="{FF2B5EF4-FFF2-40B4-BE49-F238E27FC236}">
                      <a16:creationId xmlns:a16="http://schemas.microsoft.com/office/drawing/2014/main" id="{42F93CF2-1324-E017-AAB4-7D76A3E3ECDF}"/>
                    </a:ext>
                  </a:extLst>
                </p:cNvPr>
                <p:cNvSpPr txBox="1">
                  <a:spLocks noRot="1" noChangeAspect="1" noMove="1" noResize="1" noEditPoints="1" noAdjustHandles="1" noChangeArrowheads="1" noChangeShapeType="1" noTextEdit="1"/>
                </p:cNvSpPr>
                <p:nvPr/>
              </p:nvSpPr>
              <p:spPr>
                <a:xfrm>
                  <a:off x="5583659" y="3332679"/>
                  <a:ext cx="418704" cy="369332"/>
                </a:xfrm>
                <a:prstGeom prst="rect">
                  <a:avLst/>
                </a:prstGeom>
                <a:blipFill>
                  <a:blip r:embed="rId7"/>
                  <a:stretch>
                    <a:fillRect r="-26087" b="-29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3FA775D7-E6D3-F7AE-23B3-3693BE4A3973}"/>
                    </a:ext>
                  </a:extLst>
                </p:cNvPr>
                <p:cNvSpPr txBox="1"/>
                <p:nvPr/>
              </p:nvSpPr>
              <p:spPr>
                <a:xfrm>
                  <a:off x="7374986" y="4249240"/>
                  <a:ext cx="66838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l-GR" i="1" smtClean="0">
                                <a:latin typeface="Cambria Math" panose="02040503050406030204" pitchFamily="18" charset="0"/>
                                <a:ea typeface="Cambria Math" panose="02040503050406030204" pitchFamily="18" charset="0"/>
                              </a:rPr>
                            </m:ctrlPr>
                          </m:sSupPr>
                          <m:e>
                            <m:r>
                              <m:rPr>
                                <m:sty m:val="p"/>
                              </m:rPr>
                              <a:rPr lang="el-GR" i="1" smtClean="0">
                                <a:latin typeface="Cambria Math" panose="02040503050406030204" pitchFamily="18" charset="0"/>
                                <a:ea typeface="Cambria Math" panose="02040503050406030204" pitchFamily="18" charset="0"/>
                              </a:rPr>
                              <m:t>Φ</m:t>
                            </m:r>
                          </m:e>
                          <m:sup>
                            <m:r>
                              <a:rPr lang="en-US" b="0" i="1" smtClean="0">
                                <a:latin typeface="Cambria Math" panose="02040503050406030204" pitchFamily="18" charset="0"/>
                                <a:ea typeface="Cambria Math" panose="02040503050406030204" pitchFamily="18" charset="0"/>
                              </a:rPr>
                              <m:t>−1</m:t>
                            </m:r>
                          </m:sup>
                        </m:sSup>
                      </m:oMath>
                    </m:oMathPara>
                  </a14:m>
                  <a:endParaRPr lang="en-US"/>
                </a:p>
              </p:txBody>
            </p:sp>
          </mc:Choice>
          <mc:Fallback xmlns="">
            <p:sp>
              <p:nvSpPr>
                <p:cNvPr id="40" name="TextBox 39">
                  <a:extLst>
                    <a:ext uri="{FF2B5EF4-FFF2-40B4-BE49-F238E27FC236}">
                      <a16:creationId xmlns:a16="http://schemas.microsoft.com/office/drawing/2014/main" id="{3FA775D7-E6D3-F7AE-23B3-3693BE4A3973}"/>
                    </a:ext>
                  </a:extLst>
                </p:cNvPr>
                <p:cNvSpPr txBox="1">
                  <a:spLocks noRot="1" noChangeAspect="1" noMove="1" noResize="1" noEditPoints="1" noAdjustHandles="1" noChangeArrowheads="1" noChangeShapeType="1" noTextEdit="1"/>
                </p:cNvSpPr>
                <p:nvPr/>
              </p:nvSpPr>
              <p:spPr>
                <a:xfrm>
                  <a:off x="7374986" y="4249240"/>
                  <a:ext cx="668388" cy="369332"/>
                </a:xfrm>
                <a:prstGeom prst="rect">
                  <a:avLst/>
                </a:prstGeom>
                <a:blipFill>
                  <a:blip r:embed="rId8"/>
                  <a:stretch>
                    <a:fillRect r="-24658" b="-29545"/>
                  </a:stretch>
                </a:blipFill>
              </p:spPr>
              <p:txBody>
                <a:bodyPr/>
                <a:lstStyle/>
                <a:p>
                  <a:r>
                    <a:rPr lang="en-US">
                      <a:noFill/>
                    </a:rPr>
                    <a:t> </a:t>
                  </a:r>
                </a:p>
              </p:txBody>
            </p:sp>
          </mc:Fallback>
        </mc:AlternateContent>
      </p:grpSp>
      <p:cxnSp>
        <p:nvCxnSpPr>
          <p:cNvPr id="43" name="Straight Connector 42">
            <a:extLst>
              <a:ext uri="{FF2B5EF4-FFF2-40B4-BE49-F238E27FC236}">
                <a16:creationId xmlns:a16="http://schemas.microsoft.com/office/drawing/2014/main" id="{1CF12EB2-21A2-24B3-1233-3B5F0A29933E}"/>
              </a:ext>
            </a:extLst>
          </p:cNvPr>
          <p:cNvCxnSpPr>
            <a:cxnSpLocks/>
          </p:cNvCxnSpPr>
          <p:nvPr/>
        </p:nvCxnSpPr>
        <p:spPr>
          <a:xfrm>
            <a:off x="6096000" y="1543792"/>
            <a:ext cx="0" cy="5157463"/>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80787D3A-9398-2389-B7DA-16ACF7394345}"/>
                  </a:ext>
                </a:extLst>
              </p:cNvPr>
              <p:cNvSpPr txBox="1"/>
              <p:nvPr/>
            </p:nvSpPr>
            <p:spPr>
              <a:xfrm>
                <a:off x="6550389" y="5784548"/>
                <a:ext cx="5091948" cy="603242"/>
              </a:xfrm>
              <a:prstGeom prst="rect">
                <a:avLst/>
              </a:prstGeom>
              <a:noFill/>
            </p:spPr>
            <p:txBody>
              <a:bodyPr wrap="square">
                <a:spAutoFit/>
              </a:bodyPr>
              <a:lstStyle/>
              <a:p>
                <a:r>
                  <a:rPr lang="en-US" sz="1100" b="1">
                    <a:ea typeface="Menlo" panose="020B0609030804020204" pitchFamily="49" charset="0"/>
                    <a:cs typeface="Menlo" panose="020B0609030804020204" pitchFamily="49" charset="0"/>
                  </a:rPr>
                  <a:t>Figure</a:t>
                </a:r>
                <a:r>
                  <a:rPr lang="en-US" sz="1100">
                    <a:ea typeface="Menlo" panose="020B0609030804020204" pitchFamily="49" charset="0"/>
                    <a:cs typeface="Menlo" panose="020B0609030804020204" pitchFamily="49" charset="0"/>
                  </a:rPr>
                  <a:t>: Surrogate model construction steps for spatial fields of E3SM output </a:t>
                </a:r>
                <a14:m>
                  <m:oMath xmlns:m="http://schemas.openxmlformats.org/officeDocument/2006/math">
                    <m:acc>
                      <m:accPr>
                        <m:chr m:val="̃"/>
                        <m:ctrlPr>
                          <a:rPr lang="en-US" sz="1100" i="1" smtClean="0">
                            <a:latin typeface="Cambria Math" panose="02040503050406030204" pitchFamily="18" charset="0"/>
                            <a:ea typeface="Cambria Math" panose="02040503050406030204" pitchFamily="18" charset="0"/>
                          </a:rPr>
                        </m:ctrlPr>
                      </m:accPr>
                      <m:e>
                        <m:r>
                          <a:rPr lang="en-US" sz="1100" b="0" i="1" smtClean="0">
                            <a:latin typeface="Cambria Math" panose="02040503050406030204" pitchFamily="18" charset="0"/>
                            <a:ea typeface="Cambria Math" panose="02040503050406030204" pitchFamily="18" charset="0"/>
                          </a:rPr>
                          <m:t>𝑌</m:t>
                        </m:r>
                      </m:e>
                    </m:acc>
                    <m:r>
                      <a:rPr lang="en-US" sz="1100" b="0" i="1" smtClean="0">
                        <a:latin typeface="Cambria Math" panose="02040503050406030204" pitchFamily="18" charset="0"/>
                        <a:ea typeface="Cambria Math" panose="02040503050406030204" pitchFamily="18" charset="0"/>
                      </a:rPr>
                      <m:t> </m:t>
                    </m:r>
                  </m:oMath>
                </a14:m>
                <a:r>
                  <a:rPr lang="en-US" sz="1100">
                    <a:ea typeface="Menlo" panose="020B0609030804020204" pitchFamily="49" charset="0"/>
                    <a:cs typeface="Menlo" panose="020B0609030804020204" pitchFamily="49" charset="0"/>
                  </a:rPr>
                  <a:t>as a function of E3SM uncertain parameters </a:t>
                </a:r>
                <a14:m>
                  <m:oMath xmlns:m="http://schemas.openxmlformats.org/officeDocument/2006/math">
                    <m:r>
                      <a:rPr lang="en-US" sz="1100" i="1">
                        <a:latin typeface="Cambria Math" panose="02040503050406030204" pitchFamily="18" charset="0"/>
                        <a:ea typeface="Cambria Math" panose="02040503050406030204" pitchFamily="18" charset="0"/>
                      </a:rPr>
                      <m:t>𝑋</m:t>
                    </m:r>
                  </m:oMath>
                </a14:m>
                <a:r>
                  <a:rPr lang="en-US" sz="1100"/>
                  <a:t>. </a:t>
                </a:r>
              </a:p>
              <a:p>
                <a:r>
                  <a:rPr lang="en-US" sz="1100">
                    <a:ea typeface="Menlo" panose="020B0609030804020204" pitchFamily="49" charset="0"/>
                    <a:cs typeface="Menlo" panose="020B0609030804020204" pitchFamily="49" charset="0"/>
                  </a:rPr>
                  <a:t> </a:t>
                </a:r>
              </a:p>
            </p:txBody>
          </p:sp>
        </mc:Choice>
        <mc:Fallback xmlns="">
          <p:sp>
            <p:nvSpPr>
              <p:cNvPr id="48" name="TextBox 47">
                <a:extLst>
                  <a:ext uri="{FF2B5EF4-FFF2-40B4-BE49-F238E27FC236}">
                    <a16:creationId xmlns:a16="http://schemas.microsoft.com/office/drawing/2014/main" id="{80787D3A-9398-2389-B7DA-16ACF7394345}"/>
                  </a:ext>
                </a:extLst>
              </p:cNvPr>
              <p:cNvSpPr txBox="1">
                <a:spLocks noRot="1" noChangeAspect="1" noMove="1" noResize="1" noEditPoints="1" noAdjustHandles="1" noChangeArrowheads="1" noChangeShapeType="1" noTextEdit="1"/>
              </p:cNvSpPr>
              <p:nvPr/>
            </p:nvSpPr>
            <p:spPr>
              <a:xfrm>
                <a:off x="6550389" y="5784548"/>
                <a:ext cx="5091948" cy="603242"/>
              </a:xfrm>
              <a:prstGeom prst="rect">
                <a:avLst/>
              </a:prstGeom>
              <a:blipFill>
                <a:blip r:embed="rId9"/>
                <a:stretch>
                  <a:fillRect t="-1010"/>
                </a:stretch>
              </a:blipFill>
            </p:spPr>
            <p:txBody>
              <a:bodyPr/>
              <a:lstStyle/>
              <a:p>
                <a:r>
                  <a:rPr lang="en-US">
                    <a:noFill/>
                  </a:rPr>
                  <a:t> </a:t>
                </a:r>
              </a:p>
            </p:txBody>
          </p:sp>
        </mc:Fallback>
      </mc:AlternateContent>
      <p:grpSp>
        <p:nvGrpSpPr>
          <p:cNvPr id="51" name="Group 50">
            <a:extLst>
              <a:ext uri="{FF2B5EF4-FFF2-40B4-BE49-F238E27FC236}">
                <a16:creationId xmlns:a16="http://schemas.microsoft.com/office/drawing/2014/main" id="{79803172-0F63-1F04-BBDF-A0A98993530E}"/>
              </a:ext>
            </a:extLst>
          </p:cNvPr>
          <p:cNvGrpSpPr/>
          <p:nvPr/>
        </p:nvGrpSpPr>
        <p:grpSpPr>
          <a:xfrm>
            <a:off x="325590" y="1783083"/>
            <a:ext cx="5679256" cy="3905984"/>
            <a:chOff x="198590" y="1797269"/>
            <a:chExt cx="5679256" cy="3905984"/>
          </a:xfrm>
        </p:grpSpPr>
        <p:pic>
          <p:nvPicPr>
            <p:cNvPr id="27" name="Content Placeholder 11">
              <a:extLst>
                <a:ext uri="{FF2B5EF4-FFF2-40B4-BE49-F238E27FC236}">
                  <a16:creationId xmlns:a16="http://schemas.microsoft.com/office/drawing/2014/main" id="{AE677F7E-9C2F-B695-FDEB-AE68C66ACFB5}"/>
                </a:ext>
              </a:extLst>
            </p:cNvPr>
            <p:cNvPicPr>
              <a:picLocks noChangeAspect="1"/>
            </p:cNvPicPr>
            <p:nvPr/>
          </p:nvPicPr>
          <p:blipFill rotWithShape="1">
            <a:blip r:embed="rId10"/>
            <a:srcRect t="11654" b="18998"/>
            <a:stretch/>
          </p:blipFill>
          <p:spPr>
            <a:xfrm>
              <a:off x="198590" y="1797269"/>
              <a:ext cx="5632498" cy="3905984"/>
            </a:xfrm>
            <a:prstGeom prst="rect">
              <a:avLst/>
            </a:prstGeom>
          </p:spPr>
        </p:pic>
        <p:sp>
          <p:nvSpPr>
            <p:cNvPr id="50" name="TextBox 49">
              <a:extLst>
                <a:ext uri="{FF2B5EF4-FFF2-40B4-BE49-F238E27FC236}">
                  <a16:creationId xmlns:a16="http://schemas.microsoft.com/office/drawing/2014/main" id="{0CF9B55A-97FA-A7CA-E59B-0437672D7AFC}"/>
                </a:ext>
              </a:extLst>
            </p:cNvPr>
            <p:cNvSpPr txBox="1"/>
            <p:nvPr/>
          </p:nvSpPr>
          <p:spPr>
            <a:xfrm>
              <a:off x="4495818" y="2330406"/>
              <a:ext cx="1382028" cy="276999"/>
            </a:xfrm>
            <a:prstGeom prst="rect">
              <a:avLst/>
            </a:prstGeom>
            <a:noFill/>
          </p:spPr>
          <p:txBody>
            <a:bodyPr wrap="square" rtlCol="0">
              <a:spAutoFit/>
            </a:bodyPr>
            <a:lstStyle/>
            <a:p>
              <a:r>
                <a:rPr lang="en-US" sz="1200"/>
                <a:t>SWCF RMSE</a:t>
              </a:r>
            </a:p>
          </p:txBody>
        </p:sp>
      </p:grpSp>
    </p:spTree>
    <p:extLst>
      <p:ext uri="{BB962C8B-B14F-4D97-AF65-F5344CB8AC3E}">
        <p14:creationId xmlns:p14="http://schemas.microsoft.com/office/powerpoint/2010/main" val="32880271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F0C51787-28BE-7AFD-6C9D-A2ABEE1318C5}"/>
              </a:ext>
            </a:extLst>
          </p:cNvPr>
          <p:cNvSpPr>
            <a:spLocks noGrp="1"/>
          </p:cNvSpPr>
          <p:nvPr>
            <p:ph type="title"/>
          </p:nvPr>
        </p:nvSpPr>
        <p:spPr>
          <a:xfrm>
            <a:off x="153573" y="1137203"/>
            <a:ext cx="5556754" cy="914468"/>
          </a:xfrm>
        </p:spPr>
        <p:txBody>
          <a:bodyPr/>
          <a:lstStyle/>
          <a:p>
            <a:r>
              <a:rPr lang="en-US" sz="2800"/>
              <a:t>3. Optimize and calibrate surrogate</a:t>
            </a:r>
          </a:p>
        </p:txBody>
      </p:sp>
      <p:sp>
        <p:nvSpPr>
          <p:cNvPr id="6" name="Title 3">
            <a:extLst>
              <a:ext uri="{FF2B5EF4-FFF2-40B4-BE49-F238E27FC236}">
                <a16:creationId xmlns:a16="http://schemas.microsoft.com/office/drawing/2014/main" id="{5A5C1B7C-FDB3-2AF7-DCFC-31FB6FF8ED19}"/>
              </a:ext>
            </a:extLst>
          </p:cNvPr>
          <p:cNvSpPr txBox="1">
            <a:spLocks/>
          </p:cNvSpPr>
          <p:nvPr/>
        </p:nvSpPr>
        <p:spPr>
          <a:xfrm>
            <a:off x="7544388" y="1137203"/>
            <a:ext cx="6413348" cy="914468"/>
          </a:xfrm>
          <a:prstGeom prst="rect">
            <a:avLst/>
          </a:prstGeom>
        </p:spPr>
        <p:txBody>
          <a:bodyPr vert="horz" lIns="0" tIns="45720" rIns="0" bIns="45720" rtlCol="0" anchor="t" anchorCtr="0">
            <a:noAutofit/>
          </a:bodyPr>
          <a:lstStyle>
            <a:lvl1pPr algn="l" defTabSz="914400" rtl="0" eaLnBrk="1" latinLnBrk="0" hangingPunct="1">
              <a:lnSpc>
                <a:spcPct val="90000"/>
              </a:lnSpc>
              <a:spcBef>
                <a:spcPct val="0"/>
              </a:spcBef>
              <a:buNone/>
              <a:defRPr sz="3400" kern="1200">
                <a:solidFill>
                  <a:schemeClr val="tx1">
                    <a:lumMod val="85000"/>
                    <a:lumOff val="15000"/>
                  </a:schemeClr>
                </a:solidFill>
                <a:latin typeface="+mj-lt"/>
                <a:ea typeface="+mj-ea"/>
                <a:cs typeface="+mj-cs"/>
              </a:defRPr>
            </a:lvl1pPr>
          </a:lstStyle>
          <a:p>
            <a:r>
              <a:rPr lang="en-US" sz="2800"/>
              <a:t>4. Validate in E3SM</a:t>
            </a:r>
          </a:p>
        </p:txBody>
      </p:sp>
      <p:sp>
        <p:nvSpPr>
          <p:cNvPr id="7" name="TextBox 6">
            <a:extLst>
              <a:ext uri="{FF2B5EF4-FFF2-40B4-BE49-F238E27FC236}">
                <a16:creationId xmlns:a16="http://schemas.microsoft.com/office/drawing/2014/main" id="{0C96BB06-13E3-FC01-EEFE-AFB23FAA7B93}"/>
              </a:ext>
            </a:extLst>
          </p:cNvPr>
          <p:cNvSpPr txBox="1"/>
          <p:nvPr/>
        </p:nvSpPr>
        <p:spPr>
          <a:xfrm>
            <a:off x="597587" y="6050474"/>
            <a:ext cx="5091948" cy="430887"/>
          </a:xfrm>
          <a:prstGeom prst="rect">
            <a:avLst/>
          </a:prstGeom>
          <a:noFill/>
        </p:spPr>
        <p:txBody>
          <a:bodyPr wrap="square">
            <a:spAutoFit/>
          </a:bodyPr>
          <a:lstStyle/>
          <a:p>
            <a:r>
              <a:rPr lang="en-US" sz="1100" b="1">
                <a:ea typeface="Menlo" panose="020B0609030804020204" pitchFamily="49" charset="0"/>
                <a:cs typeface="Menlo" panose="020B0609030804020204" pitchFamily="49" charset="0"/>
              </a:rPr>
              <a:t>Figure</a:t>
            </a:r>
            <a:r>
              <a:rPr lang="en-US" sz="1100">
                <a:ea typeface="Menlo" panose="020B0609030804020204" pitchFamily="49" charset="0"/>
                <a:cs typeface="Menlo" panose="020B0609030804020204" pitchFamily="49" charset="0"/>
              </a:rPr>
              <a:t>: Corner plot of E3SMv2 ne30 parameter calibration for SWCF, LWCF, and PRECT against observations. More details on </a:t>
            </a:r>
            <a:r>
              <a:rPr lang="en-US" sz="1100">
                <a:ea typeface="Menlo" panose="020B0609030804020204" pitchFamily="49" charset="0"/>
                <a:cs typeface="Menlo" panose="020B0609030804020204" pitchFamily="49" charset="0"/>
                <a:hlinkClick r:id="rId3"/>
              </a:rPr>
              <a:t>E3SM confluence</a:t>
            </a:r>
            <a:r>
              <a:rPr lang="en-US" sz="1100">
                <a:ea typeface="Menlo" panose="020B0609030804020204" pitchFamily="49" charset="0"/>
                <a:cs typeface="Menlo" panose="020B0609030804020204" pitchFamily="49" charset="0"/>
              </a:rPr>
              <a:t>.</a:t>
            </a:r>
          </a:p>
        </p:txBody>
      </p:sp>
      <p:grpSp>
        <p:nvGrpSpPr>
          <p:cNvPr id="9" name="Group 8">
            <a:extLst>
              <a:ext uri="{FF2B5EF4-FFF2-40B4-BE49-F238E27FC236}">
                <a16:creationId xmlns:a16="http://schemas.microsoft.com/office/drawing/2014/main" id="{EC31059C-16E3-3136-E37E-FB8480DEFFE5}"/>
              </a:ext>
            </a:extLst>
          </p:cNvPr>
          <p:cNvGrpSpPr/>
          <p:nvPr/>
        </p:nvGrpSpPr>
        <p:grpSpPr>
          <a:xfrm>
            <a:off x="676417" y="2189969"/>
            <a:ext cx="5239439" cy="5218436"/>
            <a:chOff x="6052879" y="1117195"/>
            <a:chExt cx="7479758" cy="7449772"/>
          </a:xfrm>
          <a:solidFill>
            <a:schemeClr val="bg1"/>
          </a:solidFill>
        </p:grpSpPr>
        <p:grpSp>
          <p:nvGrpSpPr>
            <p:cNvPr id="11" name="Group 10">
              <a:extLst>
                <a:ext uri="{FF2B5EF4-FFF2-40B4-BE49-F238E27FC236}">
                  <a16:creationId xmlns:a16="http://schemas.microsoft.com/office/drawing/2014/main" id="{847B21F5-5A0F-9792-B187-DD508CBC6EFD}"/>
                </a:ext>
              </a:extLst>
            </p:cNvPr>
            <p:cNvGrpSpPr/>
            <p:nvPr/>
          </p:nvGrpSpPr>
          <p:grpSpPr>
            <a:xfrm>
              <a:off x="6052879" y="1425204"/>
              <a:ext cx="5811152" cy="4677539"/>
              <a:chOff x="2416920" y="2138819"/>
              <a:chExt cx="5444037" cy="4382039"/>
            </a:xfrm>
            <a:grpFill/>
          </p:grpSpPr>
          <p:pic>
            <p:nvPicPr>
              <p:cNvPr id="14" name="Picture 13">
                <a:extLst>
                  <a:ext uri="{FF2B5EF4-FFF2-40B4-BE49-F238E27FC236}">
                    <a16:creationId xmlns:a16="http://schemas.microsoft.com/office/drawing/2014/main" id="{F5A7026A-38B9-D0E8-7A2C-C5CF16C10BB3}"/>
                  </a:ext>
                </a:extLst>
              </p:cNvPr>
              <p:cNvPicPr>
                <a:picLocks noChangeAspect="1"/>
              </p:cNvPicPr>
              <p:nvPr/>
            </p:nvPicPr>
            <p:blipFill rotWithShape="1">
              <a:blip r:embed="rId4"/>
              <a:srcRect l="2583" r="-1" b="6369"/>
              <a:stretch/>
            </p:blipFill>
            <p:spPr>
              <a:xfrm>
                <a:off x="4169129" y="2138819"/>
                <a:ext cx="3691828" cy="3548311"/>
              </a:xfrm>
              <a:prstGeom prst="rect">
                <a:avLst/>
              </a:prstGeom>
              <a:grpFill/>
            </p:spPr>
          </p:pic>
          <p:sp>
            <p:nvSpPr>
              <p:cNvPr id="15" name="TextBox 14">
                <a:extLst>
                  <a:ext uri="{FF2B5EF4-FFF2-40B4-BE49-F238E27FC236}">
                    <a16:creationId xmlns:a16="http://schemas.microsoft.com/office/drawing/2014/main" id="{A5090980-D59F-E0B2-571F-6623D2CD3DA7}"/>
                  </a:ext>
                </a:extLst>
              </p:cNvPr>
              <p:cNvSpPr txBox="1"/>
              <p:nvPr/>
            </p:nvSpPr>
            <p:spPr>
              <a:xfrm rot="18900000">
                <a:off x="7029741" y="5868171"/>
                <a:ext cx="713381" cy="358827"/>
              </a:xfrm>
              <a:prstGeom prst="rect">
                <a:avLst/>
              </a:prstGeom>
              <a:grpFill/>
            </p:spPr>
            <p:txBody>
              <a:bodyPr wrap="none" rtlCol="0">
                <a:spAutoFit/>
              </a:bodyPr>
              <a:lstStyle/>
              <a:p>
                <a:r>
                  <a:rPr lang="en-US" sz="800"/>
                  <a:t>sigma</a:t>
                </a:r>
              </a:p>
            </p:txBody>
          </p:sp>
          <p:sp>
            <p:nvSpPr>
              <p:cNvPr id="16" name="TextBox 15">
                <a:extLst>
                  <a:ext uri="{FF2B5EF4-FFF2-40B4-BE49-F238E27FC236}">
                    <a16:creationId xmlns:a16="http://schemas.microsoft.com/office/drawing/2014/main" id="{16060059-B6FD-4CC2-66D1-A25B2A7A08B4}"/>
                  </a:ext>
                </a:extLst>
              </p:cNvPr>
              <p:cNvSpPr txBox="1"/>
              <p:nvPr/>
            </p:nvSpPr>
            <p:spPr>
              <a:xfrm rot="18900000">
                <a:off x="5950828" y="6085009"/>
                <a:ext cx="1402200" cy="358827"/>
              </a:xfrm>
              <a:prstGeom prst="rect">
                <a:avLst/>
              </a:prstGeom>
              <a:grpFill/>
            </p:spPr>
            <p:txBody>
              <a:bodyPr wrap="none" rtlCol="0">
                <a:spAutoFit/>
              </a:bodyPr>
              <a:lstStyle/>
              <a:p>
                <a:r>
                  <a:rPr lang="en-US" sz="800" err="1"/>
                  <a:t>zmconv_dmpdz</a:t>
                </a:r>
                <a:endParaRPr lang="en-US" sz="800"/>
              </a:p>
            </p:txBody>
          </p:sp>
          <p:sp>
            <p:nvSpPr>
              <p:cNvPr id="17" name="TextBox 16">
                <a:extLst>
                  <a:ext uri="{FF2B5EF4-FFF2-40B4-BE49-F238E27FC236}">
                    <a16:creationId xmlns:a16="http://schemas.microsoft.com/office/drawing/2014/main" id="{12B260F9-E081-FDB3-0314-81E921CCAA68}"/>
                  </a:ext>
                </a:extLst>
              </p:cNvPr>
              <p:cNvSpPr txBox="1"/>
              <p:nvPr/>
            </p:nvSpPr>
            <p:spPr>
              <a:xfrm>
                <a:off x="2895155" y="4061966"/>
                <a:ext cx="1156575" cy="358827"/>
              </a:xfrm>
              <a:prstGeom prst="rect">
                <a:avLst/>
              </a:prstGeom>
              <a:grpFill/>
            </p:spPr>
            <p:txBody>
              <a:bodyPr wrap="none" rtlCol="0">
                <a:spAutoFit/>
              </a:bodyPr>
              <a:lstStyle/>
              <a:p>
                <a:r>
                  <a:rPr lang="en-US" sz="800" err="1"/>
                  <a:t>zmconv_tau</a:t>
                </a:r>
                <a:endParaRPr lang="en-US" sz="800"/>
              </a:p>
            </p:txBody>
          </p:sp>
          <p:sp>
            <p:nvSpPr>
              <p:cNvPr id="18" name="TextBox 17">
                <a:extLst>
                  <a:ext uri="{FF2B5EF4-FFF2-40B4-BE49-F238E27FC236}">
                    <a16:creationId xmlns:a16="http://schemas.microsoft.com/office/drawing/2014/main" id="{046C939B-856D-5D8C-AF21-379FFDF3C80A}"/>
                  </a:ext>
                </a:extLst>
              </p:cNvPr>
              <p:cNvSpPr txBox="1"/>
              <p:nvPr/>
            </p:nvSpPr>
            <p:spPr>
              <a:xfrm>
                <a:off x="2416920" y="3522741"/>
                <a:ext cx="1682534" cy="358827"/>
              </a:xfrm>
              <a:prstGeom prst="rect">
                <a:avLst/>
              </a:prstGeom>
              <a:grpFill/>
            </p:spPr>
            <p:txBody>
              <a:bodyPr wrap="none" rtlCol="0">
                <a:spAutoFit/>
              </a:bodyPr>
              <a:lstStyle/>
              <a:p>
                <a:r>
                  <a:rPr lang="en-US" sz="800" err="1"/>
                  <a:t>clubb_gamma_coef</a:t>
                </a:r>
                <a:endParaRPr lang="en-US" sz="800"/>
              </a:p>
            </p:txBody>
          </p:sp>
          <p:sp>
            <p:nvSpPr>
              <p:cNvPr id="19" name="TextBox 18">
                <a:extLst>
                  <a:ext uri="{FF2B5EF4-FFF2-40B4-BE49-F238E27FC236}">
                    <a16:creationId xmlns:a16="http://schemas.microsoft.com/office/drawing/2014/main" id="{1987E548-66E6-1711-AD87-5752720E0E43}"/>
                  </a:ext>
                </a:extLst>
              </p:cNvPr>
              <p:cNvSpPr txBox="1"/>
              <p:nvPr/>
            </p:nvSpPr>
            <p:spPr>
              <a:xfrm>
                <a:off x="3383884" y="2957926"/>
                <a:ext cx="934979" cy="358827"/>
              </a:xfrm>
              <a:prstGeom prst="rect">
                <a:avLst/>
              </a:prstGeom>
              <a:grpFill/>
            </p:spPr>
            <p:txBody>
              <a:bodyPr wrap="none" rtlCol="0">
                <a:spAutoFit/>
              </a:bodyPr>
              <a:lstStyle/>
              <a:p>
                <a:r>
                  <a:rPr lang="en-US" sz="800"/>
                  <a:t>clubb_c1</a:t>
                </a:r>
              </a:p>
            </p:txBody>
          </p:sp>
          <p:sp>
            <p:nvSpPr>
              <p:cNvPr id="20" name="TextBox 19">
                <a:extLst>
                  <a:ext uri="{FF2B5EF4-FFF2-40B4-BE49-F238E27FC236}">
                    <a16:creationId xmlns:a16="http://schemas.microsoft.com/office/drawing/2014/main" id="{F96965A4-F984-1267-6B32-7517844DC930}"/>
                  </a:ext>
                </a:extLst>
              </p:cNvPr>
              <p:cNvSpPr txBox="1"/>
              <p:nvPr/>
            </p:nvSpPr>
            <p:spPr>
              <a:xfrm>
                <a:off x="3287703" y="2318396"/>
                <a:ext cx="1041772" cy="358827"/>
              </a:xfrm>
              <a:prstGeom prst="rect">
                <a:avLst/>
              </a:prstGeom>
              <a:grpFill/>
            </p:spPr>
            <p:txBody>
              <a:bodyPr wrap="none" rtlCol="0">
                <a:spAutoFit/>
              </a:bodyPr>
              <a:lstStyle/>
              <a:p>
                <a:r>
                  <a:rPr lang="en-US" sz="800" err="1"/>
                  <a:t>ice_sed_ai</a:t>
                </a:r>
                <a:endParaRPr lang="en-US" sz="800"/>
              </a:p>
            </p:txBody>
          </p:sp>
          <p:sp>
            <p:nvSpPr>
              <p:cNvPr id="21" name="TextBox 20">
                <a:extLst>
                  <a:ext uri="{FF2B5EF4-FFF2-40B4-BE49-F238E27FC236}">
                    <a16:creationId xmlns:a16="http://schemas.microsoft.com/office/drawing/2014/main" id="{999ED753-F209-4F6C-566A-0A3F383374CF}"/>
                  </a:ext>
                </a:extLst>
              </p:cNvPr>
              <p:cNvSpPr txBox="1"/>
              <p:nvPr/>
            </p:nvSpPr>
            <p:spPr>
              <a:xfrm>
                <a:off x="2967744" y="4662821"/>
                <a:ext cx="1402200" cy="358827"/>
              </a:xfrm>
              <a:prstGeom prst="rect">
                <a:avLst/>
              </a:prstGeom>
              <a:grpFill/>
            </p:spPr>
            <p:txBody>
              <a:bodyPr wrap="none" rtlCol="0">
                <a:spAutoFit/>
              </a:bodyPr>
              <a:lstStyle/>
              <a:p>
                <a:r>
                  <a:rPr lang="en-US" sz="800" err="1"/>
                  <a:t>zmconv_dmpdz</a:t>
                </a:r>
                <a:endParaRPr lang="en-US" sz="800"/>
              </a:p>
            </p:txBody>
          </p:sp>
          <p:sp>
            <p:nvSpPr>
              <p:cNvPr id="22" name="TextBox 21">
                <a:extLst>
                  <a:ext uri="{FF2B5EF4-FFF2-40B4-BE49-F238E27FC236}">
                    <a16:creationId xmlns:a16="http://schemas.microsoft.com/office/drawing/2014/main" id="{96617E10-5CC0-FEE3-B9FB-2F1D94852A2E}"/>
                  </a:ext>
                </a:extLst>
              </p:cNvPr>
              <p:cNvSpPr txBox="1"/>
              <p:nvPr/>
            </p:nvSpPr>
            <p:spPr>
              <a:xfrm>
                <a:off x="3581053" y="5270956"/>
                <a:ext cx="713381" cy="358827"/>
              </a:xfrm>
              <a:prstGeom prst="rect">
                <a:avLst/>
              </a:prstGeom>
              <a:grpFill/>
            </p:spPr>
            <p:txBody>
              <a:bodyPr wrap="none" rtlCol="0">
                <a:spAutoFit/>
              </a:bodyPr>
              <a:lstStyle/>
              <a:p>
                <a:r>
                  <a:rPr lang="en-US" sz="800"/>
                  <a:t>sigma</a:t>
                </a:r>
              </a:p>
            </p:txBody>
          </p:sp>
          <p:sp>
            <p:nvSpPr>
              <p:cNvPr id="23" name="TextBox 22">
                <a:extLst>
                  <a:ext uri="{FF2B5EF4-FFF2-40B4-BE49-F238E27FC236}">
                    <a16:creationId xmlns:a16="http://schemas.microsoft.com/office/drawing/2014/main" id="{3D9C992C-708D-6B70-9E9D-4B9C9F954AA1}"/>
                  </a:ext>
                </a:extLst>
              </p:cNvPr>
              <p:cNvSpPr txBox="1"/>
              <p:nvPr/>
            </p:nvSpPr>
            <p:spPr>
              <a:xfrm rot="18900000">
                <a:off x="5477672" y="6006706"/>
                <a:ext cx="1156575" cy="358827"/>
              </a:xfrm>
              <a:prstGeom prst="rect">
                <a:avLst/>
              </a:prstGeom>
              <a:grpFill/>
            </p:spPr>
            <p:txBody>
              <a:bodyPr wrap="none" rtlCol="0">
                <a:spAutoFit/>
              </a:bodyPr>
              <a:lstStyle/>
              <a:p>
                <a:r>
                  <a:rPr lang="en-US" sz="800" err="1"/>
                  <a:t>zmconv_tau</a:t>
                </a:r>
                <a:endParaRPr lang="en-US" sz="800"/>
              </a:p>
            </p:txBody>
          </p:sp>
          <p:sp>
            <p:nvSpPr>
              <p:cNvPr id="24" name="TextBox 23">
                <a:extLst>
                  <a:ext uri="{FF2B5EF4-FFF2-40B4-BE49-F238E27FC236}">
                    <a16:creationId xmlns:a16="http://schemas.microsoft.com/office/drawing/2014/main" id="{6E2FBA31-8541-3C94-4591-25F637ED293E}"/>
                  </a:ext>
                </a:extLst>
              </p:cNvPr>
              <p:cNvSpPr txBox="1"/>
              <p:nvPr/>
            </p:nvSpPr>
            <p:spPr>
              <a:xfrm rot="18900000">
                <a:off x="4561706" y="6162031"/>
                <a:ext cx="1682534" cy="358827"/>
              </a:xfrm>
              <a:prstGeom prst="rect">
                <a:avLst/>
              </a:prstGeom>
              <a:grpFill/>
            </p:spPr>
            <p:txBody>
              <a:bodyPr wrap="none" rtlCol="0">
                <a:spAutoFit/>
              </a:bodyPr>
              <a:lstStyle/>
              <a:p>
                <a:r>
                  <a:rPr lang="en-US" sz="800" err="1"/>
                  <a:t>clubb_gamma_coef</a:t>
                </a:r>
                <a:endParaRPr lang="en-US" sz="800"/>
              </a:p>
            </p:txBody>
          </p:sp>
          <p:sp>
            <p:nvSpPr>
              <p:cNvPr id="25" name="TextBox 24">
                <a:extLst>
                  <a:ext uri="{FF2B5EF4-FFF2-40B4-BE49-F238E27FC236}">
                    <a16:creationId xmlns:a16="http://schemas.microsoft.com/office/drawing/2014/main" id="{0761A8AC-4414-D430-F6E7-95BDEF25FA8C}"/>
                  </a:ext>
                </a:extLst>
              </p:cNvPr>
              <p:cNvSpPr txBox="1"/>
              <p:nvPr/>
            </p:nvSpPr>
            <p:spPr>
              <a:xfrm rot="18900000">
                <a:off x="4524486" y="5937880"/>
                <a:ext cx="934979" cy="358827"/>
              </a:xfrm>
              <a:prstGeom prst="rect">
                <a:avLst/>
              </a:prstGeom>
              <a:grpFill/>
            </p:spPr>
            <p:txBody>
              <a:bodyPr wrap="none" rtlCol="0">
                <a:spAutoFit/>
              </a:bodyPr>
              <a:lstStyle/>
              <a:p>
                <a:r>
                  <a:rPr lang="en-US" sz="800"/>
                  <a:t>clubb_c1</a:t>
                </a:r>
              </a:p>
            </p:txBody>
          </p:sp>
          <p:sp>
            <p:nvSpPr>
              <p:cNvPr id="26" name="TextBox 25">
                <a:extLst>
                  <a:ext uri="{FF2B5EF4-FFF2-40B4-BE49-F238E27FC236}">
                    <a16:creationId xmlns:a16="http://schemas.microsoft.com/office/drawing/2014/main" id="{4ED6A669-A0C9-E31E-CBBA-F2D6EE3F9C2F}"/>
                  </a:ext>
                </a:extLst>
              </p:cNvPr>
              <p:cNvSpPr txBox="1"/>
              <p:nvPr/>
            </p:nvSpPr>
            <p:spPr>
              <a:xfrm rot="18900000">
                <a:off x="3719825" y="5971887"/>
                <a:ext cx="1041772" cy="358827"/>
              </a:xfrm>
              <a:prstGeom prst="rect">
                <a:avLst/>
              </a:prstGeom>
              <a:grpFill/>
            </p:spPr>
            <p:txBody>
              <a:bodyPr wrap="none" rtlCol="0">
                <a:spAutoFit/>
              </a:bodyPr>
              <a:lstStyle/>
              <a:p>
                <a:r>
                  <a:rPr lang="en-US" sz="800" err="1"/>
                  <a:t>ice_sed_ai</a:t>
                </a:r>
                <a:endParaRPr lang="en-US" sz="800"/>
              </a:p>
            </p:txBody>
          </p:sp>
        </p:grpSp>
        <p:sp>
          <p:nvSpPr>
            <p:cNvPr id="12" name="Content Placeholder 2">
              <a:extLst>
                <a:ext uri="{FF2B5EF4-FFF2-40B4-BE49-F238E27FC236}">
                  <a16:creationId xmlns:a16="http://schemas.microsoft.com/office/drawing/2014/main" id="{25245C5E-1E12-E892-2A18-CC440489AD01}"/>
                </a:ext>
              </a:extLst>
            </p:cNvPr>
            <p:cNvSpPr txBox="1">
              <a:spLocks/>
            </p:cNvSpPr>
            <p:nvPr/>
          </p:nvSpPr>
          <p:spPr>
            <a:xfrm>
              <a:off x="11465766" y="6547929"/>
              <a:ext cx="2066871" cy="2019038"/>
            </a:xfrm>
            <a:prstGeom prst="rect">
              <a:avLst/>
            </a:prstGeom>
            <a:grpFill/>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800" b="1"/>
                <a:t>Season</a:t>
              </a:r>
              <a:r>
                <a:rPr lang="en-US" sz="800"/>
                <a:t>: DJF-only</a:t>
              </a:r>
            </a:p>
            <a:p>
              <a:pPr marL="0" indent="0">
                <a:buNone/>
              </a:pPr>
              <a:r>
                <a:rPr lang="en-US" sz="800" b="1"/>
                <a:t>Fields</a:t>
              </a:r>
              <a:r>
                <a:rPr lang="en-US" sz="800"/>
                <a:t>: PRECT, SWCF, LWCF</a:t>
              </a:r>
            </a:p>
            <a:p>
              <a:pPr marL="0" indent="0">
                <a:buNone/>
              </a:pPr>
              <a:r>
                <a:rPr lang="en-US" sz="800"/>
                <a:t>       : MAP</a:t>
              </a:r>
            </a:p>
            <a:p>
              <a:pPr marL="0" indent="0">
                <a:buNone/>
              </a:pPr>
              <a:r>
                <a:rPr lang="en-US" sz="800" b="1"/>
                <a:t>Sampling</a:t>
              </a:r>
              <a:r>
                <a:rPr lang="en-US" sz="800"/>
                <a:t>: MCMC</a:t>
              </a:r>
            </a:p>
            <a:p>
              <a:pPr marL="0" indent="0">
                <a:buNone/>
              </a:pPr>
              <a:r>
                <a:rPr lang="en-US" sz="800" b="1"/>
                <a:t>Chains</a:t>
              </a:r>
              <a:r>
                <a:rPr lang="en-US" sz="800"/>
                <a:t>: 200</a:t>
              </a:r>
            </a:p>
            <a:p>
              <a:pPr marL="0" indent="0">
                <a:buFont typeface="Arial"/>
                <a:buNone/>
              </a:pPr>
              <a:endParaRPr lang="en-US" sz="800"/>
            </a:p>
            <a:p>
              <a:endParaRPr lang="en-US" sz="800"/>
            </a:p>
          </p:txBody>
        </p:sp>
        <p:cxnSp>
          <p:nvCxnSpPr>
            <p:cNvPr id="13" name="Straight Connector 12">
              <a:extLst>
                <a:ext uri="{FF2B5EF4-FFF2-40B4-BE49-F238E27FC236}">
                  <a16:creationId xmlns:a16="http://schemas.microsoft.com/office/drawing/2014/main" id="{C89E1133-5AFC-625F-115F-CBF270166932}"/>
                </a:ext>
              </a:extLst>
            </p:cNvPr>
            <p:cNvCxnSpPr>
              <a:cxnSpLocks/>
            </p:cNvCxnSpPr>
            <p:nvPr/>
          </p:nvCxnSpPr>
          <p:spPr>
            <a:xfrm>
              <a:off x="9111374" y="1425204"/>
              <a:ext cx="202151" cy="0"/>
            </a:xfrm>
            <a:prstGeom prst="line">
              <a:avLst/>
            </a:prstGeom>
            <a:grpFill/>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775CB532-FF99-E1C0-F2D9-957EF6E149CA}"/>
                </a:ext>
              </a:extLst>
            </p:cNvPr>
            <p:cNvPicPr>
              <a:picLocks noChangeAspect="1"/>
            </p:cNvPicPr>
            <p:nvPr/>
          </p:nvPicPr>
          <p:blipFill>
            <a:blip r:embed="rId5"/>
            <a:stretch>
              <a:fillRect/>
            </a:stretch>
          </p:blipFill>
          <p:spPr>
            <a:xfrm>
              <a:off x="9405778" y="1117195"/>
              <a:ext cx="3377332" cy="554540"/>
            </a:xfrm>
            <a:prstGeom prst="rect">
              <a:avLst/>
            </a:prstGeom>
            <a:grpFill/>
          </p:spPr>
        </p:pic>
      </p:grpSp>
      <p:grpSp>
        <p:nvGrpSpPr>
          <p:cNvPr id="27" name="Group 26">
            <a:extLst>
              <a:ext uri="{FF2B5EF4-FFF2-40B4-BE49-F238E27FC236}">
                <a16:creationId xmlns:a16="http://schemas.microsoft.com/office/drawing/2014/main" id="{B92AF820-5263-B643-0279-9097B752227E}"/>
              </a:ext>
            </a:extLst>
          </p:cNvPr>
          <p:cNvGrpSpPr/>
          <p:nvPr/>
        </p:nvGrpSpPr>
        <p:grpSpPr>
          <a:xfrm>
            <a:off x="7183517" y="1810251"/>
            <a:ext cx="3894159" cy="3844085"/>
            <a:chOff x="2111111" y="158378"/>
            <a:chExt cx="5961739" cy="5885079"/>
          </a:xfrm>
        </p:grpSpPr>
        <p:pic>
          <p:nvPicPr>
            <p:cNvPr id="28" name="Content Placeholder 27">
              <a:extLst>
                <a:ext uri="{FF2B5EF4-FFF2-40B4-BE49-F238E27FC236}">
                  <a16:creationId xmlns:a16="http://schemas.microsoft.com/office/drawing/2014/main" id="{7EFF8643-B0FE-42E3-245A-049D28240089}"/>
                </a:ext>
              </a:extLst>
            </p:cNvPr>
            <p:cNvPicPr>
              <a:picLocks noChangeAspect="1"/>
            </p:cNvPicPr>
            <p:nvPr/>
          </p:nvPicPr>
          <p:blipFill rotWithShape="1">
            <a:blip r:embed="rId6"/>
            <a:srcRect r="50000"/>
            <a:stretch/>
          </p:blipFill>
          <p:spPr>
            <a:xfrm>
              <a:off x="2111111" y="158378"/>
              <a:ext cx="5939617" cy="3084787"/>
            </a:xfrm>
            <a:prstGeom prst="rect">
              <a:avLst/>
            </a:prstGeom>
          </p:spPr>
        </p:pic>
        <p:pic>
          <p:nvPicPr>
            <p:cNvPr id="29" name="Content Placeholder 27">
              <a:extLst>
                <a:ext uri="{FF2B5EF4-FFF2-40B4-BE49-F238E27FC236}">
                  <a16:creationId xmlns:a16="http://schemas.microsoft.com/office/drawing/2014/main" id="{DEEFEFEA-4A9C-0A2C-DD18-BE529D31C06E}"/>
                </a:ext>
              </a:extLst>
            </p:cNvPr>
            <p:cNvPicPr>
              <a:picLocks noChangeAspect="1"/>
            </p:cNvPicPr>
            <p:nvPr/>
          </p:nvPicPr>
          <p:blipFill rotWithShape="1">
            <a:blip r:embed="rId6"/>
            <a:srcRect l="50000" t="9223"/>
            <a:stretch/>
          </p:blipFill>
          <p:spPr>
            <a:xfrm>
              <a:off x="2133233" y="3243165"/>
              <a:ext cx="5939617" cy="2800292"/>
            </a:xfrm>
            <a:prstGeom prst="rect">
              <a:avLst/>
            </a:prstGeom>
          </p:spPr>
        </p:pic>
      </p:grpSp>
      <p:sp>
        <p:nvSpPr>
          <p:cNvPr id="30" name="TextBox 29">
            <a:extLst>
              <a:ext uri="{FF2B5EF4-FFF2-40B4-BE49-F238E27FC236}">
                <a16:creationId xmlns:a16="http://schemas.microsoft.com/office/drawing/2014/main" id="{A75E7DAC-0CA1-0050-89F8-023A399FE7EC}"/>
              </a:ext>
            </a:extLst>
          </p:cNvPr>
          <p:cNvSpPr txBox="1"/>
          <p:nvPr/>
        </p:nvSpPr>
        <p:spPr>
          <a:xfrm>
            <a:off x="7183517" y="5703039"/>
            <a:ext cx="4007341" cy="769441"/>
          </a:xfrm>
          <a:prstGeom prst="rect">
            <a:avLst/>
          </a:prstGeom>
          <a:noFill/>
        </p:spPr>
        <p:txBody>
          <a:bodyPr wrap="square">
            <a:spAutoFit/>
          </a:bodyPr>
          <a:lstStyle/>
          <a:p>
            <a:r>
              <a:rPr lang="en-US" sz="1100" b="1">
                <a:ea typeface="Menlo" panose="020B0609030804020204" pitchFamily="49" charset="0"/>
                <a:cs typeface="Menlo" panose="020B0609030804020204" pitchFamily="49" charset="0"/>
              </a:rPr>
              <a:t>Figure</a:t>
            </a:r>
            <a:r>
              <a:rPr lang="en-US" sz="1100">
                <a:ea typeface="Menlo" panose="020B0609030804020204" pitchFamily="49" charset="0"/>
                <a:cs typeface="Menlo" panose="020B0609030804020204" pitchFamily="49" charset="0"/>
              </a:rPr>
              <a:t>: Intercomparison of E3SM diagnostics of precipitation climatology vs. observations for autotuned E3SMv2 (top) and default E3SMv2 (bottom). </a:t>
            </a:r>
            <a:r>
              <a:rPr lang="en-US" sz="1100">
                <a:hlinkClick r:id="rId7"/>
              </a:rPr>
              <a:t>Intercomparison of e3sm diags</a:t>
            </a:r>
            <a:endParaRPr lang="en-US" sz="1100"/>
          </a:p>
          <a:p>
            <a:endParaRPr lang="en-US" sz="1100">
              <a:ea typeface="Menlo" panose="020B0609030804020204" pitchFamily="49" charset="0"/>
              <a:cs typeface="Menlo" panose="020B0609030804020204" pitchFamily="49" charset="0"/>
            </a:endParaRPr>
          </a:p>
        </p:txBody>
      </p:sp>
      <p:cxnSp>
        <p:nvCxnSpPr>
          <p:cNvPr id="31" name="Straight Connector 30">
            <a:extLst>
              <a:ext uri="{FF2B5EF4-FFF2-40B4-BE49-F238E27FC236}">
                <a16:creationId xmlns:a16="http://schemas.microsoft.com/office/drawing/2014/main" id="{84298B31-2EDB-3C07-EDF1-49174AE4A1A9}"/>
              </a:ext>
            </a:extLst>
          </p:cNvPr>
          <p:cNvCxnSpPr>
            <a:cxnSpLocks/>
          </p:cNvCxnSpPr>
          <p:nvPr/>
        </p:nvCxnSpPr>
        <p:spPr>
          <a:xfrm>
            <a:off x="6096000" y="1543792"/>
            <a:ext cx="0" cy="5157463"/>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0EFF4F1C-1106-014E-CC1D-4F0C3418F063}"/>
              </a:ext>
            </a:extLst>
          </p:cNvPr>
          <p:cNvSpPr/>
          <p:nvPr/>
        </p:nvSpPr>
        <p:spPr>
          <a:xfrm>
            <a:off x="10452747" y="3391455"/>
            <a:ext cx="570689" cy="215630"/>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FBB76A4-F91A-1A9B-08DF-AB0B4FEC9398}"/>
              </a:ext>
            </a:extLst>
          </p:cNvPr>
          <p:cNvSpPr/>
          <p:nvPr/>
        </p:nvSpPr>
        <p:spPr>
          <a:xfrm>
            <a:off x="10452822" y="5220568"/>
            <a:ext cx="570689" cy="215630"/>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24690E7-A749-CC96-867E-ED8EC35F0394}"/>
              </a:ext>
            </a:extLst>
          </p:cNvPr>
          <p:cNvSpPr txBox="1"/>
          <p:nvPr/>
        </p:nvSpPr>
        <p:spPr>
          <a:xfrm>
            <a:off x="7566043" y="2183603"/>
            <a:ext cx="1236236" cy="369332"/>
          </a:xfrm>
          <a:prstGeom prst="rect">
            <a:avLst/>
          </a:prstGeom>
          <a:solidFill>
            <a:schemeClr val="bg1"/>
          </a:solidFill>
        </p:spPr>
        <p:txBody>
          <a:bodyPr wrap="none" rtlCol="0">
            <a:spAutoFit/>
          </a:bodyPr>
          <a:lstStyle/>
          <a:p>
            <a:pPr algn="l"/>
            <a:r>
              <a:rPr lang="en-US">
                <a:solidFill>
                  <a:schemeClr val="tx1">
                    <a:lumMod val="75000"/>
                    <a:lumOff val="25000"/>
                  </a:schemeClr>
                </a:solidFill>
              </a:rPr>
              <a:t>Autotuned</a:t>
            </a:r>
          </a:p>
        </p:txBody>
      </p:sp>
      <p:sp>
        <p:nvSpPr>
          <p:cNvPr id="35" name="TextBox 34">
            <a:extLst>
              <a:ext uri="{FF2B5EF4-FFF2-40B4-BE49-F238E27FC236}">
                <a16:creationId xmlns:a16="http://schemas.microsoft.com/office/drawing/2014/main" id="{E3356AB1-8EDF-C9F4-4165-DC0FFD56B90D}"/>
              </a:ext>
            </a:extLst>
          </p:cNvPr>
          <p:cNvSpPr txBox="1"/>
          <p:nvPr/>
        </p:nvSpPr>
        <p:spPr>
          <a:xfrm>
            <a:off x="7566043" y="4036532"/>
            <a:ext cx="979755" cy="369332"/>
          </a:xfrm>
          <a:prstGeom prst="rect">
            <a:avLst/>
          </a:prstGeom>
          <a:solidFill>
            <a:schemeClr val="bg1"/>
          </a:solidFill>
        </p:spPr>
        <p:txBody>
          <a:bodyPr wrap="none" rtlCol="0">
            <a:spAutoFit/>
          </a:bodyPr>
          <a:lstStyle/>
          <a:p>
            <a:pPr algn="l"/>
            <a:r>
              <a:rPr lang="en-US">
                <a:solidFill>
                  <a:schemeClr val="tx1">
                    <a:lumMod val="75000"/>
                    <a:lumOff val="25000"/>
                  </a:schemeClr>
                </a:solidFill>
              </a:rPr>
              <a:t>Default </a:t>
            </a:r>
          </a:p>
        </p:txBody>
      </p:sp>
    </p:spTree>
    <p:extLst>
      <p:ext uri="{BB962C8B-B14F-4D97-AF65-F5344CB8AC3E}">
        <p14:creationId xmlns:p14="http://schemas.microsoft.com/office/powerpoint/2010/main" val="29174215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1D29D-0834-79F4-E333-C8F0EC6354F9}"/>
              </a:ext>
            </a:extLst>
          </p:cNvPr>
          <p:cNvSpPr>
            <a:spLocks noGrp="1"/>
          </p:cNvSpPr>
          <p:nvPr>
            <p:ph type="title"/>
          </p:nvPr>
        </p:nvSpPr>
        <p:spPr/>
        <p:txBody>
          <a:bodyPr/>
          <a:lstStyle/>
          <a:p>
            <a:r>
              <a:rPr lang="en-US" sz="3600" b="1">
                <a:solidFill>
                  <a:schemeClr val="tx1"/>
                </a:solidFill>
              </a:rPr>
              <a:t>E3SM PPE creation using Dakota</a:t>
            </a:r>
            <a:r>
              <a:rPr lang="en-US" sz="3600" b="1" baseline="30000">
                <a:solidFill>
                  <a:schemeClr val="tx1"/>
                </a:solidFill>
              </a:rPr>
              <a:t>[1]</a:t>
            </a:r>
            <a:endParaRPr lang="en-US" sz="3600" baseline="30000">
              <a:solidFill>
                <a:schemeClr val="tx1"/>
              </a:solidFill>
            </a:endParaRPr>
          </a:p>
        </p:txBody>
      </p:sp>
      <p:sp>
        <p:nvSpPr>
          <p:cNvPr id="4" name="Content Placeholder 2">
            <a:extLst>
              <a:ext uri="{FF2B5EF4-FFF2-40B4-BE49-F238E27FC236}">
                <a16:creationId xmlns:a16="http://schemas.microsoft.com/office/drawing/2014/main" id="{74DAE690-D466-03EC-3F45-6DE34C89B392}"/>
              </a:ext>
            </a:extLst>
          </p:cNvPr>
          <p:cNvSpPr txBox="1">
            <a:spLocks/>
          </p:cNvSpPr>
          <p:nvPr/>
        </p:nvSpPr>
        <p:spPr>
          <a:xfrm>
            <a:off x="1063529" y="4425279"/>
            <a:ext cx="6023748" cy="1439493"/>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85000"/>
                    <a:lumOff val="1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2800">
              <a:solidFill>
                <a:schemeClr val="tx1"/>
              </a:solidFill>
            </a:endParaRPr>
          </a:p>
        </p:txBody>
      </p:sp>
      <p:graphicFrame>
        <p:nvGraphicFramePr>
          <p:cNvPr id="7" name="Content Placeholder 7">
            <a:extLst>
              <a:ext uri="{FF2B5EF4-FFF2-40B4-BE49-F238E27FC236}">
                <a16:creationId xmlns:a16="http://schemas.microsoft.com/office/drawing/2014/main" id="{01876634-617B-6656-D051-44CDC67CE3B9}"/>
              </a:ext>
            </a:extLst>
          </p:cNvPr>
          <p:cNvGraphicFramePr>
            <a:graphicFrameLocks/>
          </p:cNvGraphicFramePr>
          <p:nvPr/>
        </p:nvGraphicFramePr>
        <p:xfrm>
          <a:off x="6528390" y="932519"/>
          <a:ext cx="8114212" cy="27700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5D64673A-E240-3D00-F385-D5C852266527}"/>
              </a:ext>
            </a:extLst>
          </p:cNvPr>
          <p:cNvSpPr txBox="1"/>
          <p:nvPr/>
        </p:nvSpPr>
        <p:spPr>
          <a:xfrm>
            <a:off x="120462" y="6378337"/>
            <a:ext cx="1858266" cy="300082"/>
          </a:xfrm>
          <a:prstGeom prst="rect">
            <a:avLst/>
          </a:prstGeom>
          <a:noFill/>
        </p:spPr>
        <p:txBody>
          <a:bodyPr wrap="none" rtlCol="0">
            <a:spAutoFit/>
          </a:bodyPr>
          <a:lstStyle/>
          <a:p>
            <a:r>
              <a:rPr lang="en-US" sz="1350"/>
              <a:t>[1] Adams et al., 2021</a:t>
            </a:r>
          </a:p>
        </p:txBody>
      </p:sp>
      <p:sp>
        <p:nvSpPr>
          <p:cNvPr id="5" name="TextBox 4">
            <a:extLst>
              <a:ext uri="{FF2B5EF4-FFF2-40B4-BE49-F238E27FC236}">
                <a16:creationId xmlns:a16="http://schemas.microsoft.com/office/drawing/2014/main" id="{B349885E-DCDE-7194-57D2-5456E4209DE9}"/>
              </a:ext>
            </a:extLst>
          </p:cNvPr>
          <p:cNvSpPr txBox="1"/>
          <p:nvPr/>
        </p:nvSpPr>
        <p:spPr>
          <a:xfrm>
            <a:off x="149902" y="2098623"/>
            <a:ext cx="3070071" cy="369332"/>
          </a:xfrm>
          <a:prstGeom prst="rect">
            <a:avLst/>
          </a:prstGeom>
          <a:noFill/>
        </p:spPr>
        <p:txBody>
          <a:bodyPr wrap="none" rtlCol="0">
            <a:spAutoFit/>
          </a:bodyPr>
          <a:lstStyle/>
          <a:p>
            <a:r>
              <a:rPr lang="en-US" b="1">
                <a:solidFill>
                  <a:schemeClr val="tx1">
                    <a:lumMod val="75000"/>
                    <a:lumOff val="25000"/>
                  </a:schemeClr>
                </a:solidFill>
              </a:rPr>
              <a:t>Screen recording example</a:t>
            </a:r>
            <a:endParaRPr lang="en-US">
              <a:solidFill>
                <a:srgbClr val="000000"/>
              </a:solidFill>
              <a:latin typeface="Menlo" panose="020B0609030804020204" pitchFamily="49" charset="0"/>
              <a:ea typeface="Menlo" panose="020B0609030804020204" pitchFamily="49" charset="0"/>
              <a:cs typeface="Menlo" panose="020B0609030804020204" pitchFamily="49" charset="0"/>
            </a:endParaRPr>
          </a:p>
        </p:txBody>
      </p:sp>
    </p:spTree>
    <p:extLst>
      <p:ext uri="{BB962C8B-B14F-4D97-AF65-F5344CB8AC3E}">
        <p14:creationId xmlns:p14="http://schemas.microsoft.com/office/powerpoint/2010/main" val="36937729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Rectangle"/>
          <p:cNvSpPr/>
          <p:nvPr/>
        </p:nvSpPr>
        <p:spPr>
          <a:xfrm>
            <a:off x="360567" y="4611285"/>
            <a:ext cx="10851408" cy="1650659"/>
          </a:xfrm>
          <a:prstGeom prst="rect">
            <a:avLst/>
          </a:prstGeom>
          <a:solidFill>
            <a:srgbClr val="00FDFF">
              <a:alpha val="22000"/>
            </a:srgbClr>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158" name="Rectangle"/>
          <p:cNvSpPr/>
          <p:nvPr/>
        </p:nvSpPr>
        <p:spPr>
          <a:xfrm>
            <a:off x="360567" y="2068762"/>
            <a:ext cx="10851408" cy="1360238"/>
          </a:xfrm>
          <a:prstGeom prst="rect">
            <a:avLst/>
          </a:prstGeom>
          <a:solidFill>
            <a:schemeClr val="accent6">
              <a:lumMod val="40000"/>
              <a:lumOff val="60000"/>
              <a:alpha val="35622"/>
            </a:schemeClr>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59" name="Current Workflow"/>
          <p:cNvSpPr txBox="1">
            <a:spLocks noGrp="1"/>
          </p:cNvSpPr>
          <p:nvPr>
            <p:ph type="title"/>
          </p:nvPr>
        </p:nvSpPr>
        <p:spPr>
          <a:xfrm>
            <a:off x="360567" y="1189903"/>
            <a:ext cx="10972800" cy="914468"/>
          </a:xfrm>
          <a:prstGeom prst="rect">
            <a:avLst/>
          </a:prstGeom>
        </p:spPr>
        <p:txBody>
          <a:bodyPr/>
          <a:lstStyle/>
          <a:p>
            <a:r>
              <a:t>Current Workflow</a:t>
            </a:r>
          </a:p>
        </p:txBody>
      </p:sp>
      <p:sp>
        <p:nvSpPr>
          <p:cNvPr id="160" name="High-Dimensional Output Y…"/>
          <p:cNvSpPr/>
          <p:nvPr/>
        </p:nvSpPr>
        <p:spPr>
          <a:xfrm>
            <a:off x="574639" y="5003299"/>
            <a:ext cx="1660791" cy="1001987"/>
          </a:xfrm>
          <a:prstGeom prst="roundRect">
            <a:avLst>
              <a:gd name="adj" fmla="val 11416"/>
            </a:avLst>
          </a:prstGeom>
          <a:solidFill>
            <a:schemeClr val="accent1">
              <a:lumOff val="16847"/>
            </a:scheme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5400" tIns="25400" rIns="25400" bIns="25400" anchor="ctr"/>
          <a:lstStyle/>
          <a:p>
            <a:pPr defTabSz="412750">
              <a:defRPr sz="2800">
                <a:solidFill>
                  <a:srgbClr val="000000"/>
                </a:solidFill>
                <a:latin typeface="Helvetica Neue Medium"/>
                <a:ea typeface="Helvetica Neue Medium"/>
                <a:cs typeface="Helvetica Neue Medium"/>
                <a:sym typeface="Helvetica Neue Medium"/>
              </a:defRPr>
            </a:pPr>
            <a:r>
              <a:rPr sz="1400"/>
              <a:t>High-Dimensional Output Y</a:t>
            </a:r>
          </a:p>
          <a:p>
            <a:pPr defTabSz="412750">
              <a:defRPr sz="2800">
                <a:solidFill>
                  <a:srgbClr val="000000"/>
                </a:solidFill>
                <a:latin typeface="Helvetica Neue Medium"/>
                <a:ea typeface="Helvetica Neue Medium"/>
                <a:cs typeface="Helvetica Neue Medium"/>
                <a:sym typeface="Helvetica Neue Medium"/>
              </a:defRPr>
            </a:pPr>
            <a:r>
              <a:rPr sz="1400"/>
              <a:t>(N spatial fields)</a:t>
            </a:r>
          </a:p>
        </p:txBody>
      </p:sp>
      <p:sp>
        <p:nvSpPr>
          <p:cNvPr id="161" name="Reduced Output Z…"/>
          <p:cNvSpPr/>
          <p:nvPr/>
        </p:nvSpPr>
        <p:spPr>
          <a:xfrm>
            <a:off x="3674661" y="5003299"/>
            <a:ext cx="1287299" cy="1001987"/>
          </a:xfrm>
          <a:prstGeom prst="roundRect">
            <a:avLst>
              <a:gd name="adj" fmla="val 11416"/>
            </a:avLst>
          </a:prstGeom>
          <a:solidFill>
            <a:srgbClr val="00A1FF"/>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5400" tIns="25400" rIns="25400" bIns="25400" anchor="ctr"/>
          <a:lstStyle/>
          <a:p>
            <a:pPr defTabSz="412750">
              <a:defRPr sz="2800">
                <a:solidFill>
                  <a:srgbClr val="000000"/>
                </a:solidFill>
                <a:latin typeface="Helvetica Neue Medium"/>
                <a:ea typeface="Helvetica Neue Medium"/>
                <a:cs typeface="Helvetica Neue Medium"/>
                <a:sym typeface="Helvetica Neue Medium"/>
              </a:defRPr>
            </a:pPr>
            <a:r>
              <a:rPr sz="1400"/>
              <a:t>Reduced Output Z</a:t>
            </a:r>
          </a:p>
          <a:p>
            <a:pPr defTabSz="412750">
              <a:defRPr sz="2800">
                <a:solidFill>
                  <a:srgbClr val="000000"/>
                </a:solidFill>
                <a:latin typeface="Helvetica Neue Medium"/>
                <a:ea typeface="Helvetica Neue Medium"/>
                <a:cs typeface="Helvetica Neue Medium"/>
                <a:sym typeface="Helvetica Neue Medium"/>
              </a:defRPr>
            </a:pPr>
            <a:r>
              <a:rPr sz="1400"/>
              <a:t>(K&lt;N)</a:t>
            </a:r>
          </a:p>
        </p:txBody>
      </p:sp>
      <p:sp>
        <p:nvSpPr>
          <p:cNvPr id="162" name="High-Dimensional Input X…"/>
          <p:cNvSpPr/>
          <p:nvPr/>
        </p:nvSpPr>
        <p:spPr>
          <a:xfrm>
            <a:off x="2077257" y="2260946"/>
            <a:ext cx="1660791" cy="1001987"/>
          </a:xfrm>
          <a:prstGeom prst="roundRect">
            <a:avLst>
              <a:gd name="adj" fmla="val 11416"/>
            </a:avLst>
          </a:prstGeom>
          <a:solidFill>
            <a:schemeClr val="accent6">
              <a:lumMod val="60000"/>
              <a:lumOff val="40000"/>
            </a:scheme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5400" tIns="25400" rIns="25400" bIns="25400" anchor="ctr"/>
          <a:lstStyle/>
          <a:p>
            <a:pPr defTabSz="412750">
              <a:defRPr sz="2800">
                <a:solidFill>
                  <a:srgbClr val="000000"/>
                </a:solidFill>
                <a:latin typeface="Helvetica Neue Medium"/>
                <a:ea typeface="Helvetica Neue Medium"/>
                <a:cs typeface="Helvetica Neue Medium"/>
                <a:sym typeface="Helvetica Neue Medium"/>
              </a:defRPr>
            </a:pPr>
            <a:r>
              <a:rPr sz="1400"/>
              <a:t>High-Dimensional Input X</a:t>
            </a:r>
          </a:p>
          <a:p>
            <a:pPr defTabSz="412750">
              <a:defRPr sz="2800">
                <a:solidFill>
                  <a:srgbClr val="000000"/>
                </a:solidFill>
                <a:latin typeface="Helvetica Neue Medium"/>
                <a:ea typeface="Helvetica Neue Medium"/>
                <a:cs typeface="Helvetica Neue Medium"/>
                <a:sym typeface="Helvetica Neue Medium"/>
              </a:defRPr>
            </a:pPr>
            <a:r>
              <a:rPr sz="1400"/>
              <a:t>(m scalar values)</a:t>
            </a:r>
          </a:p>
        </p:txBody>
      </p:sp>
      <p:sp>
        <p:nvSpPr>
          <p:cNvPr id="163" name="Line"/>
          <p:cNvSpPr/>
          <p:nvPr/>
        </p:nvSpPr>
        <p:spPr>
          <a:xfrm flipH="1">
            <a:off x="1405034" y="3778244"/>
            <a:ext cx="907235" cy="1097995"/>
          </a:xfrm>
          <a:prstGeom prst="line">
            <a:avLst/>
          </a:prstGeom>
          <a:ln w="25400">
            <a:solidFill>
              <a:srgbClr val="000000"/>
            </a:solidFill>
            <a:miter lim="400000"/>
            <a:tailEnd type="triangle"/>
          </a:ln>
        </p:spPr>
        <p:txBody>
          <a:bodyPr lIns="25400" tIns="25400" rIns="25400" bIns="25400" anchor="ctr"/>
          <a:lstStyle/>
          <a:p>
            <a:endParaRPr sz="900"/>
          </a:p>
        </p:txBody>
      </p:sp>
      <p:sp>
        <p:nvSpPr>
          <p:cNvPr id="164" name="Perturbed Parameter…"/>
          <p:cNvSpPr txBox="1"/>
          <p:nvPr/>
        </p:nvSpPr>
        <p:spPr>
          <a:xfrm>
            <a:off x="558440" y="3788005"/>
            <a:ext cx="1235717" cy="32829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5400" tIns="25400" rIns="25400" bIns="25400" anchor="ctr">
            <a:spAutoFit/>
          </a:bodyPr>
          <a:lstStyle/>
          <a:p>
            <a:pPr>
              <a:defRPr b="1"/>
            </a:pPr>
            <a:r>
              <a:rPr sz="900"/>
              <a:t>Perturbed Parameter </a:t>
            </a:r>
          </a:p>
          <a:p>
            <a:pPr>
              <a:defRPr b="1"/>
            </a:pPr>
            <a:r>
              <a:rPr sz="900"/>
              <a:t>Ensemble Generation</a:t>
            </a:r>
          </a:p>
        </p:txBody>
      </p:sp>
      <p:sp>
        <p:nvSpPr>
          <p:cNvPr id="165" name="Line"/>
          <p:cNvSpPr/>
          <p:nvPr/>
        </p:nvSpPr>
        <p:spPr>
          <a:xfrm>
            <a:off x="2343733" y="5504292"/>
            <a:ext cx="1127838" cy="1"/>
          </a:xfrm>
          <a:prstGeom prst="line">
            <a:avLst/>
          </a:prstGeom>
          <a:ln w="25400">
            <a:solidFill>
              <a:srgbClr val="000000"/>
            </a:solidFill>
            <a:miter lim="400000"/>
            <a:tailEnd type="triangle"/>
          </a:ln>
        </p:spPr>
        <p:txBody>
          <a:bodyPr lIns="25400" tIns="25400" rIns="25400" bIns="25400" anchor="ctr"/>
          <a:lstStyle/>
          <a:p>
            <a:endParaRPr sz="900"/>
          </a:p>
        </p:txBody>
      </p:sp>
      <mc:AlternateContent xmlns:mc="http://schemas.openxmlformats.org/markup-compatibility/2006" xmlns:a14="http://schemas.microsoft.com/office/drawing/2010/main">
        <mc:Choice Requires="a14">
          <p:sp>
            <p:nvSpPr>
              <p:cNvPr id="166" name="Dimension Reduction"/>
              <p:cNvSpPr txBox="1"/>
              <p:nvPr/>
            </p:nvSpPr>
            <p:spPr>
              <a:xfrm>
                <a:off x="2289794" y="4892401"/>
                <a:ext cx="1235717" cy="432170"/>
              </a:xfrm>
              <a:prstGeom prst="rect">
                <a:avLst/>
              </a:prstGeom>
              <a:ln w="12700">
                <a:miter lim="400000"/>
              </a:ln>
              <a:extLst>
                <a:ext uri="{C572A759-6A51-4108-AA02-DFA0A04FC94B}">
                  <ma14:wrappingTextBoxFlag xmlns="" xmlns:ma14="http://schemas.microsoft.com/office/mac/drawingml/2011/main" xmlns:m="http://schemas.openxmlformats.org/officeDocument/2006/math" val="1"/>
                </a:ext>
              </a:extLst>
            </p:spPr>
            <p:txBody>
              <a:bodyPr lIns="25400" tIns="25400" rIns="25400" bIns="25400" anchor="ctr">
                <a:spAutoFit/>
              </a:bodyPr>
              <a:lstStyle/>
              <a:p>
                <a:pPr>
                  <a:defRPr b="1"/>
                </a:pPr>
                <a:r>
                  <a:rPr sz="900"/>
                  <a:t>Dimension Reduction</a:t>
                </a:r>
              </a:p>
              <a:p>
                <a:pPr>
                  <a:defRPr b="1"/>
                </a:pPr>
                <a14:m>
                  <m:oMathPara xmlns:m="http://schemas.openxmlformats.org/officeDocument/2006/math">
                    <m:oMathParaPr>
                      <m:jc m:val="center"/>
                    </m:oMathParaPr>
                    <m:oMath xmlns:m="http://schemas.openxmlformats.org/officeDocument/2006/math">
                      <m:r>
                        <m:rPr>
                          <m:sty m:val="p"/>
                        </m:rPr>
                        <a:rPr sz="1575" i="1">
                          <a:solidFill>
                            <a:srgbClr val="5E5E5E"/>
                          </a:solidFill>
                          <a:latin typeface="Cambria Math" panose="02040503050406030204" pitchFamily="18" charset="0"/>
                        </a:rPr>
                        <m:t>Φ</m:t>
                      </m:r>
                    </m:oMath>
                  </m:oMathPara>
                </a14:m>
                <a:endParaRPr sz="900"/>
              </a:p>
            </p:txBody>
          </p:sp>
        </mc:Choice>
        <mc:Fallback xmlns="">
          <p:sp>
            <p:nvSpPr>
              <p:cNvPr id="166" name="Dimension Reduction"/>
              <p:cNvSpPr txBox="1">
                <a:spLocks noRot="1" noChangeAspect="1" noMove="1" noResize="1" noEditPoints="1" noAdjustHandles="1" noChangeArrowheads="1" noChangeShapeType="1" noTextEdit="1"/>
              </p:cNvSpPr>
              <p:nvPr/>
            </p:nvSpPr>
            <p:spPr>
              <a:xfrm>
                <a:off x="2289794" y="4892401"/>
                <a:ext cx="1235717" cy="432170"/>
              </a:xfrm>
              <a:prstGeom prst="rect">
                <a:avLst/>
              </a:prstGeom>
              <a:blipFill>
                <a:blip r:embed="rId2"/>
                <a:stretch>
                  <a:fillRect l="-3960" t="-4286" r="-3960"/>
                </a:stretch>
              </a:blipFill>
              <a:ln w="12700">
                <a:miter lim="400000"/>
              </a:ln>
              <a:extLst>
                <a:ext uri="{C572A759-6A51-4108-AA02-DFA0A04FC94B}">
                  <ma14:wrappingTextBoxFlag xmlns:a14="http://schemas.microsoft.com/office/drawing/2010/main" xmlns:m="http://schemas.openxmlformats.org/officeDocument/2006/math" xmlns:ma14="http://schemas.microsoft.com/office/mac/drawingml/2011/main" xmlns="" val="1"/>
                </a:ext>
              </a:extLst>
            </p:spPr>
            <p:txBody>
              <a:bodyPr/>
              <a:lstStyle/>
              <a:p>
                <a:r>
                  <a:rPr lang="en-US">
                    <a:noFill/>
                  </a:rPr>
                  <a:t> </a:t>
                </a:r>
              </a:p>
            </p:txBody>
          </p:sp>
        </mc:Fallback>
      </mc:AlternateContent>
      <p:sp>
        <p:nvSpPr>
          <p:cNvPr id="167" name="Line"/>
          <p:cNvSpPr/>
          <p:nvPr/>
        </p:nvSpPr>
        <p:spPr>
          <a:xfrm>
            <a:off x="5071071" y="5504292"/>
            <a:ext cx="822682" cy="1"/>
          </a:xfrm>
          <a:prstGeom prst="line">
            <a:avLst/>
          </a:prstGeom>
          <a:ln w="25400">
            <a:solidFill>
              <a:srgbClr val="000000"/>
            </a:solidFill>
            <a:miter lim="400000"/>
            <a:tailEnd type="triangle"/>
          </a:ln>
        </p:spPr>
        <p:txBody>
          <a:bodyPr lIns="25400" tIns="25400" rIns="25400" bIns="25400" anchor="ctr"/>
          <a:lstStyle/>
          <a:p>
            <a:endParaRPr sz="900"/>
          </a:p>
        </p:txBody>
      </p:sp>
      <p:sp>
        <p:nvSpPr>
          <p:cNvPr id="168" name="Line"/>
          <p:cNvSpPr/>
          <p:nvPr/>
        </p:nvSpPr>
        <p:spPr>
          <a:xfrm flipV="1">
            <a:off x="9737285" y="3589269"/>
            <a:ext cx="1" cy="1253760"/>
          </a:xfrm>
          <a:prstGeom prst="line">
            <a:avLst/>
          </a:prstGeom>
          <a:ln w="25400">
            <a:solidFill>
              <a:srgbClr val="000000"/>
            </a:solidFill>
            <a:miter lim="400000"/>
            <a:tailEnd type="triangle"/>
          </a:ln>
        </p:spPr>
        <p:txBody>
          <a:bodyPr lIns="25400" tIns="25400" rIns="25400" bIns="25400" anchor="ctr"/>
          <a:lstStyle/>
          <a:p>
            <a:endParaRPr sz="900"/>
          </a:p>
        </p:txBody>
      </p:sp>
      <mc:AlternateContent xmlns:mc="http://schemas.openxmlformats.org/markup-compatibility/2006" xmlns:a14="http://schemas.microsoft.com/office/drawing/2010/main">
        <mc:Choice Requires="a14">
          <p:sp>
            <p:nvSpPr>
              <p:cNvPr id="169" name="Optimal Parameter"/>
              <p:cNvSpPr/>
              <p:nvPr/>
            </p:nvSpPr>
            <p:spPr>
              <a:xfrm>
                <a:off x="9093635" y="2268925"/>
                <a:ext cx="1287299" cy="1001987"/>
              </a:xfrm>
              <a:prstGeom prst="roundRect">
                <a:avLst>
                  <a:gd name="adj" fmla="val 11416"/>
                </a:avLst>
              </a:prstGeom>
              <a:solidFill>
                <a:schemeClr val="accent6">
                  <a:lumMod val="75000"/>
                </a:schemeClr>
              </a:solidFill>
              <a:ln w="12700">
                <a:miter lim="400000"/>
              </a:ln>
              <a:extLst>
                <a:ext uri="{C572A759-6A51-4108-AA02-DFA0A04FC94B}">
                  <ma14:wrappingTextBoxFlag xmlns="" xmlns:ma14="http://schemas.microsoft.com/office/mac/drawingml/2011/main" xmlns:m="http://schemas.openxmlformats.org/officeDocument/2006/math" val="1"/>
                </a:ext>
              </a:extLst>
            </p:spPr>
            <p:txBody>
              <a:bodyPr lIns="25400" tIns="25400" rIns="25400" bIns="25400" anchor="ctr"/>
              <a:lstStyle/>
              <a:p>
                <a:pPr defTabSz="412750">
                  <a:defRPr sz="2800">
                    <a:solidFill>
                      <a:srgbClr val="000000"/>
                    </a:solidFill>
                    <a:latin typeface="Helvetica Neue Medium"/>
                    <a:ea typeface="Helvetica Neue Medium"/>
                    <a:cs typeface="Helvetica Neue Medium"/>
                    <a:sym typeface="Helvetica Neue Medium"/>
                  </a:defRPr>
                </a:pPr>
                <a:r>
                  <a:rPr sz="1400"/>
                  <a:t>Optimal Parameter </a:t>
                </a:r>
                <a14:m>
                  <m:oMath xmlns:m="http://schemas.openxmlformats.org/officeDocument/2006/math">
                    <m:sSup>
                      <m:sSupPr>
                        <m:ctrlPr>
                          <a:rPr sz="1750" i="1">
                            <a:solidFill>
                              <a:srgbClr val="000000"/>
                            </a:solidFill>
                            <a:latin typeface="Cambria Math" panose="02040503050406030204" pitchFamily="18" charset="0"/>
                          </a:rPr>
                        </m:ctrlPr>
                      </m:sSupPr>
                      <m:e>
                        <m:r>
                          <a:rPr sz="1750" i="1">
                            <a:solidFill>
                              <a:srgbClr val="000000"/>
                            </a:solidFill>
                            <a:latin typeface="Cambria Math" panose="02040503050406030204" pitchFamily="18" charset="0"/>
                          </a:rPr>
                          <m:t>𝑋</m:t>
                        </m:r>
                      </m:e>
                      <m:sup>
                        <m:r>
                          <a:rPr sz="1750" i="1">
                            <a:solidFill>
                              <a:srgbClr val="000000"/>
                            </a:solidFill>
                            <a:latin typeface="Cambria Math" panose="02040503050406030204" pitchFamily="18" charset="0"/>
                          </a:rPr>
                          <m:t>∗</m:t>
                        </m:r>
                      </m:sup>
                    </m:sSup>
                  </m:oMath>
                </a14:m>
                <a:endParaRPr sz="1400"/>
              </a:p>
            </p:txBody>
          </p:sp>
        </mc:Choice>
        <mc:Fallback xmlns="">
          <p:sp>
            <p:nvSpPr>
              <p:cNvPr id="169" name="Optimal Parameter"/>
              <p:cNvSpPr>
                <a:spLocks noRot="1" noChangeAspect="1" noMove="1" noResize="1" noEditPoints="1" noAdjustHandles="1" noChangeArrowheads="1" noChangeShapeType="1" noTextEdit="1"/>
              </p:cNvSpPr>
              <p:nvPr/>
            </p:nvSpPr>
            <p:spPr>
              <a:xfrm>
                <a:off x="9093635" y="2268925"/>
                <a:ext cx="1287299" cy="1001987"/>
              </a:xfrm>
              <a:prstGeom prst="roundRect">
                <a:avLst>
                  <a:gd name="adj" fmla="val 11416"/>
                </a:avLst>
              </a:prstGeom>
              <a:blipFill>
                <a:blip r:embed="rId3"/>
                <a:stretch>
                  <a:fillRect l="-4265"/>
                </a:stretch>
              </a:blipFill>
              <a:ln w="12700">
                <a:miter lim="400000"/>
              </a:ln>
              <a:extLst>
                <a:ext uri="{C572A759-6A51-4108-AA02-DFA0A04FC94B}">
                  <ma14:wrappingTextBoxFlag xmlns:a14="http://schemas.microsoft.com/office/drawing/2010/main" xmlns:m="http://schemas.openxmlformats.org/officeDocument/2006/math" xmlns:ma14="http://schemas.microsoft.com/office/mac/drawingml/2011/main" xmlns="" val="1"/>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0" name="Optimization over specified loss function"/>
              <p:cNvSpPr txBox="1"/>
              <p:nvPr/>
            </p:nvSpPr>
            <p:spPr>
              <a:xfrm>
                <a:off x="9930481" y="3680684"/>
                <a:ext cx="1235717" cy="839461"/>
              </a:xfrm>
              <a:prstGeom prst="rect">
                <a:avLst/>
              </a:prstGeom>
              <a:ln w="12700">
                <a:miter lim="400000"/>
              </a:ln>
              <a:extLst>
                <a:ext uri="{C572A759-6A51-4108-AA02-DFA0A04FC94B}">
                  <ma14:wrappingTextBoxFlag xmlns="" xmlns:ma14="http://schemas.microsoft.com/office/mac/drawingml/2011/main" xmlns:m="http://schemas.openxmlformats.org/officeDocument/2006/math" val="1"/>
                </a:ext>
              </a:extLst>
            </p:spPr>
            <p:txBody>
              <a:bodyPr lIns="25400" tIns="25400" rIns="25400" bIns="25400" anchor="ctr">
                <a:spAutoFit/>
              </a:bodyPr>
              <a:lstStyle/>
              <a:p>
                <a:pPr>
                  <a:defRPr b="1"/>
                </a:pPr>
                <a:r>
                  <a:rPr sz="900"/>
                  <a:t>Optimization over specified loss function</a:t>
                </a:r>
              </a:p>
              <a:p>
                <a:pPr>
                  <a:defRPr b="1"/>
                </a:pPr>
                <a14:m>
                  <m:oMathPara xmlns:m="http://schemas.openxmlformats.org/officeDocument/2006/math">
                    <m:oMathParaPr>
                      <m:jc m:val="center"/>
                    </m:oMathParaPr>
                    <m:oMath xmlns:m="http://schemas.openxmlformats.org/officeDocument/2006/math">
                      <m:sSup>
                        <m:sSupPr>
                          <m:ctrlPr>
                            <a:rPr sz="1225" i="1">
                              <a:solidFill>
                                <a:srgbClr val="5E5E5E"/>
                              </a:solidFill>
                              <a:latin typeface="Cambria Math" panose="02040503050406030204" pitchFamily="18" charset="0"/>
                            </a:rPr>
                          </m:ctrlPr>
                        </m:sSupPr>
                        <m:e>
                          <m:r>
                            <a:rPr sz="1225" i="1">
                              <a:solidFill>
                                <a:srgbClr val="5E5E5E"/>
                              </a:solidFill>
                              <a:latin typeface="Cambria Math" panose="02040503050406030204" pitchFamily="18" charset="0"/>
                            </a:rPr>
                            <m:t>𝑋</m:t>
                          </m:r>
                        </m:e>
                        <m:sup>
                          <m:r>
                            <a:rPr sz="1225" i="1">
                              <a:solidFill>
                                <a:srgbClr val="5E5E5E"/>
                              </a:solidFill>
                              <a:latin typeface="Cambria Math" panose="02040503050406030204" pitchFamily="18" charset="0"/>
                            </a:rPr>
                            <m:t>∗</m:t>
                          </m:r>
                        </m:sup>
                      </m:sSup>
                      <m:r>
                        <a:rPr sz="1225" i="1">
                          <a:solidFill>
                            <a:srgbClr val="5E5E5E"/>
                          </a:solidFill>
                          <a:latin typeface="Cambria Math" panose="02040503050406030204" pitchFamily="18" charset="0"/>
                        </a:rPr>
                        <m:t>=</m:t>
                      </m:r>
                      <m:r>
                        <a:rPr sz="1225" i="1">
                          <a:solidFill>
                            <a:srgbClr val="5E5E5E"/>
                          </a:solidFill>
                          <a:latin typeface="Cambria Math" panose="02040503050406030204" pitchFamily="18" charset="0"/>
                        </a:rPr>
                        <m:t>𝑎𝑟𝑔𝑚𝑖</m:t>
                      </m:r>
                      <m:sSub>
                        <m:sSubPr>
                          <m:ctrlPr>
                            <a:rPr sz="1225" i="1">
                              <a:solidFill>
                                <a:srgbClr val="5E5E5E"/>
                              </a:solidFill>
                              <a:latin typeface="Cambria Math" panose="02040503050406030204" pitchFamily="18" charset="0"/>
                            </a:rPr>
                          </m:ctrlPr>
                        </m:sSubPr>
                        <m:e>
                          <m:r>
                            <a:rPr sz="1225" i="1">
                              <a:solidFill>
                                <a:srgbClr val="5E5E5E"/>
                              </a:solidFill>
                              <a:latin typeface="Cambria Math" panose="02040503050406030204" pitchFamily="18" charset="0"/>
                            </a:rPr>
                            <m:t>𝑛</m:t>
                          </m:r>
                        </m:e>
                        <m:sub>
                          <m:r>
                            <a:rPr sz="1225" i="1">
                              <a:solidFill>
                                <a:srgbClr val="5E5E5E"/>
                              </a:solidFill>
                              <a:latin typeface="Cambria Math" panose="02040503050406030204" pitchFamily="18" charset="0"/>
                            </a:rPr>
                            <m:t>𝑋</m:t>
                          </m:r>
                        </m:sub>
                      </m:sSub>
                      <m:r>
                        <a:rPr sz="1225" i="1">
                          <a:solidFill>
                            <a:srgbClr val="5E5E5E"/>
                          </a:solidFill>
                          <a:latin typeface="Cambria Math" panose="02040503050406030204" pitchFamily="18" charset="0"/>
                        </a:rPr>
                        <m:t>𝑔</m:t>
                      </m:r>
                      <m:r>
                        <a:rPr sz="1225" i="1">
                          <a:solidFill>
                            <a:srgbClr val="5E5E5E"/>
                          </a:solidFill>
                          <a:latin typeface="Cambria Math" panose="02040503050406030204" pitchFamily="18" charset="0"/>
                        </a:rPr>
                        <m:t>(</m:t>
                      </m:r>
                      <m:r>
                        <a:rPr sz="1225" i="1">
                          <a:solidFill>
                            <a:srgbClr val="5E5E5E"/>
                          </a:solidFill>
                          <a:latin typeface="Cambria Math" panose="02040503050406030204" pitchFamily="18" charset="0"/>
                        </a:rPr>
                        <m:t>𝑋</m:t>
                      </m:r>
                      <m:r>
                        <a:rPr sz="1225" i="1">
                          <a:solidFill>
                            <a:srgbClr val="5E5E5E"/>
                          </a:solidFill>
                          <a:latin typeface="Cambria Math" panose="02040503050406030204" pitchFamily="18" charset="0"/>
                        </a:rPr>
                        <m:t>)</m:t>
                      </m:r>
                    </m:oMath>
                  </m:oMathPara>
                </a14:m>
                <a:endParaRPr sz="900"/>
              </a:p>
            </p:txBody>
          </p:sp>
        </mc:Choice>
        <mc:Fallback xmlns="">
          <p:sp>
            <p:nvSpPr>
              <p:cNvPr id="170" name="Optimization over specified loss function"/>
              <p:cNvSpPr txBox="1">
                <a:spLocks noRot="1" noChangeAspect="1" noMove="1" noResize="1" noEditPoints="1" noAdjustHandles="1" noChangeArrowheads="1" noChangeShapeType="1" noTextEdit="1"/>
              </p:cNvSpPr>
              <p:nvPr/>
            </p:nvSpPr>
            <p:spPr>
              <a:xfrm>
                <a:off x="9930481" y="3680684"/>
                <a:ext cx="1235717" cy="839461"/>
              </a:xfrm>
              <a:prstGeom prst="rect">
                <a:avLst/>
              </a:prstGeom>
              <a:blipFill>
                <a:blip r:embed="rId4"/>
                <a:stretch>
                  <a:fillRect l="-3941" t="-2190" r="-1478" b="-5839"/>
                </a:stretch>
              </a:blipFill>
              <a:ln w="12700">
                <a:miter lim="400000"/>
              </a:ln>
              <a:extLst>
                <a:ext uri="{C572A759-6A51-4108-AA02-DFA0A04FC94B}">
                  <ma14:wrappingTextBoxFlag xmlns:a14="http://schemas.microsoft.com/office/drawing/2010/main" xmlns:m="http://schemas.openxmlformats.org/officeDocument/2006/math" xmlns:ma14="http://schemas.microsoft.com/office/mac/drawingml/2011/main" xmlns="" val="1"/>
                </a:ext>
              </a:extLst>
            </p:spPr>
            <p:txBody>
              <a:bodyPr/>
              <a:lstStyle/>
              <a:p>
                <a:r>
                  <a:rPr lang="en-US">
                    <a:noFill/>
                  </a:rPr>
                  <a:t> </a:t>
                </a:r>
              </a:p>
            </p:txBody>
          </p:sp>
        </mc:Fallback>
      </mc:AlternateContent>
      <p:sp>
        <p:nvSpPr>
          <p:cNvPr id="171" name="Fitted Values"/>
          <p:cNvSpPr/>
          <p:nvPr/>
        </p:nvSpPr>
        <p:spPr>
          <a:xfrm>
            <a:off x="6125784" y="5003299"/>
            <a:ext cx="1287299" cy="1001987"/>
          </a:xfrm>
          <a:prstGeom prst="roundRect">
            <a:avLst>
              <a:gd name="adj" fmla="val 11416"/>
            </a:avLst>
          </a:prstGeom>
          <a:solidFill>
            <a:srgbClr val="00A1FF"/>
          </a:solidFill>
          <a:ln w="12700">
            <a:miter lim="400000"/>
          </a:ln>
          <a:extLst>
            <a:ext uri="{C572A759-6A51-4108-AA02-DFA0A04FC94B}">
              <ma14:wrappingTextBoxFlag xmlns="" xmlns:mc="http://schemas.openxmlformats.org/markup-compatibility/2006" xmlns:a14="http://schemas.microsoft.com/office/drawing/2010/main" xmlns:ma14="http://schemas.microsoft.com/office/mac/drawingml/2011/main" xmlns:m="http://schemas.openxmlformats.org/officeDocument/2006/math" val="1"/>
            </a:ext>
          </a:extLst>
        </p:spPr>
        <p:txBody>
          <a:bodyPr lIns="25400" tIns="25400" rIns="25400" bIns="25400" anchor="ctr"/>
          <a:lstStyle/>
          <a:p>
            <a:pPr defTabSz="412750">
              <a:defRPr sz="2800">
                <a:solidFill>
                  <a:srgbClr val="000000"/>
                </a:solidFill>
                <a:latin typeface="Helvetica Neue Medium"/>
                <a:ea typeface="Helvetica Neue Medium"/>
                <a:cs typeface="Helvetica Neue Medium"/>
                <a:sym typeface="Helvetica Neue Medium"/>
              </a:defRPr>
            </a:pPr>
            <a:r>
              <a:rPr sz="1400"/>
              <a:t>Fitted Values </a:t>
            </a:r>
            <a:r>
              <a:rPr lang="en-US" sz="1400"/>
              <a:t>Ẑ</a:t>
            </a:r>
            <a:endParaRPr sz="1400"/>
          </a:p>
        </p:txBody>
      </p:sp>
      <p:sp>
        <p:nvSpPr>
          <p:cNvPr id="172" name="Line"/>
          <p:cNvSpPr/>
          <p:nvPr/>
        </p:nvSpPr>
        <p:spPr>
          <a:xfrm>
            <a:off x="3878017" y="3703787"/>
            <a:ext cx="2098429" cy="1248321"/>
          </a:xfrm>
          <a:prstGeom prst="line">
            <a:avLst/>
          </a:prstGeom>
          <a:ln w="25400">
            <a:solidFill>
              <a:srgbClr val="000000"/>
            </a:solidFill>
            <a:miter lim="400000"/>
            <a:tailEnd type="triangle"/>
          </a:ln>
        </p:spPr>
        <p:txBody>
          <a:bodyPr lIns="25400" tIns="25400" rIns="25400" bIns="25400" anchor="ctr"/>
          <a:lstStyle/>
          <a:p>
            <a:endParaRPr sz="900"/>
          </a:p>
        </p:txBody>
      </p:sp>
      <p:sp>
        <p:nvSpPr>
          <p:cNvPr id="173" name="Fitted Output"/>
          <p:cNvSpPr/>
          <p:nvPr/>
        </p:nvSpPr>
        <p:spPr>
          <a:xfrm>
            <a:off x="8941002" y="5003299"/>
            <a:ext cx="1475007" cy="1001987"/>
          </a:xfrm>
          <a:prstGeom prst="roundRect">
            <a:avLst>
              <a:gd name="adj" fmla="val 11416"/>
            </a:avLst>
          </a:prstGeom>
          <a:solidFill>
            <a:schemeClr val="accent1">
              <a:lumOff val="16847"/>
            </a:schemeClr>
          </a:solidFill>
          <a:ln w="12700">
            <a:miter lim="400000"/>
          </a:ln>
          <a:extLst>
            <a:ext uri="{C572A759-6A51-4108-AA02-DFA0A04FC94B}">
              <ma14:wrappingTextBoxFlag xmlns="" xmlns:mc="http://schemas.openxmlformats.org/markup-compatibility/2006" xmlns:a14="http://schemas.microsoft.com/office/drawing/2010/main" xmlns:ma14="http://schemas.microsoft.com/office/mac/drawingml/2011/main" xmlns:m="http://schemas.openxmlformats.org/officeDocument/2006/math" val="1"/>
            </a:ext>
          </a:extLst>
        </p:spPr>
        <p:txBody>
          <a:bodyPr lIns="25400" tIns="25400" rIns="25400" bIns="25400" anchor="ctr"/>
          <a:lstStyle/>
          <a:p>
            <a:pPr defTabSz="412750">
              <a:defRPr sz="2800">
                <a:solidFill>
                  <a:srgbClr val="000000"/>
                </a:solidFill>
                <a:latin typeface="Helvetica Neue Medium"/>
                <a:ea typeface="Helvetica Neue Medium"/>
                <a:cs typeface="Helvetica Neue Medium"/>
                <a:sym typeface="Helvetica Neue Medium"/>
              </a:defRPr>
            </a:pPr>
            <a:r>
              <a:rPr sz="1400"/>
              <a:t>Fitted Output</a:t>
            </a:r>
            <a:r>
              <a:rPr lang="en-US" sz="1400"/>
              <a:t> Ŷ</a:t>
            </a:r>
            <a:endParaRPr sz="1400"/>
          </a:p>
        </p:txBody>
      </p:sp>
      <p:sp>
        <p:nvSpPr>
          <p:cNvPr id="174" name="Line"/>
          <p:cNvSpPr/>
          <p:nvPr/>
        </p:nvSpPr>
        <p:spPr>
          <a:xfrm>
            <a:off x="7645114" y="5504292"/>
            <a:ext cx="1127838" cy="1"/>
          </a:xfrm>
          <a:prstGeom prst="line">
            <a:avLst/>
          </a:prstGeom>
          <a:ln w="25400">
            <a:solidFill>
              <a:srgbClr val="000000"/>
            </a:solidFill>
            <a:miter lim="400000"/>
            <a:tailEnd type="triangle"/>
          </a:ln>
        </p:spPr>
        <p:txBody>
          <a:bodyPr lIns="25400" tIns="25400" rIns="25400" bIns="25400" anchor="ctr"/>
          <a:lstStyle/>
          <a:p>
            <a:endParaRPr sz="900"/>
          </a:p>
        </p:txBody>
      </p:sp>
      <mc:AlternateContent xmlns:mc="http://schemas.openxmlformats.org/markup-compatibility/2006" xmlns:a14="http://schemas.microsoft.com/office/drawing/2010/main">
        <mc:Choice Requires="a14">
          <p:sp>
            <p:nvSpPr>
              <p:cNvPr id="175" name="Projecting back to original space"/>
              <p:cNvSpPr txBox="1"/>
              <p:nvPr/>
            </p:nvSpPr>
            <p:spPr>
              <a:xfrm>
                <a:off x="7560802" y="4825075"/>
                <a:ext cx="1235717" cy="566822"/>
              </a:xfrm>
              <a:prstGeom prst="rect">
                <a:avLst/>
              </a:prstGeom>
              <a:ln w="12700">
                <a:miter lim="400000"/>
              </a:ln>
              <a:extLst>
                <a:ext uri="{C572A759-6A51-4108-AA02-DFA0A04FC94B}">
                  <ma14:wrappingTextBoxFlag xmlns="" xmlns:ma14="http://schemas.microsoft.com/office/mac/drawingml/2011/main" xmlns:m="http://schemas.openxmlformats.org/officeDocument/2006/math" val="1"/>
                </a:ext>
              </a:extLst>
            </p:spPr>
            <p:txBody>
              <a:bodyPr lIns="25400" tIns="25400" rIns="25400" bIns="25400" anchor="ctr">
                <a:spAutoFit/>
              </a:bodyPr>
              <a:lstStyle/>
              <a:p>
                <a:pPr>
                  <a:defRPr b="1"/>
                </a:pPr>
                <a:r>
                  <a:rPr sz="900"/>
                  <a:t>Projecting back to original space</a:t>
                </a:r>
              </a:p>
              <a:p>
                <a:pPr>
                  <a:defRPr b="1"/>
                </a:pPr>
                <a14:m>
                  <m:oMathPara xmlns:m="http://schemas.openxmlformats.org/officeDocument/2006/math">
                    <m:oMathParaPr>
                      <m:jc m:val="center"/>
                    </m:oMathParaPr>
                    <m:oMath xmlns:m="http://schemas.openxmlformats.org/officeDocument/2006/math">
                      <m:sSup>
                        <m:sSupPr>
                          <m:ctrlPr>
                            <a:rPr sz="1550" i="1">
                              <a:solidFill>
                                <a:srgbClr val="5E5E5E"/>
                              </a:solidFill>
                              <a:latin typeface="Cambria Math" panose="02040503050406030204" pitchFamily="18" charset="0"/>
                            </a:rPr>
                          </m:ctrlPr>
                        </m:sSupPr>
                        <m:e>
                          <m:r>
                            <m:rPr>
                              <m:sty m:val="p"/>
                            </m:rPr>
                            <a:rPr sz="1550" i="1">
                              <a:solidFill>
                                <a:srgbClr val="5E5E5E"/>
                              </a:solidFill>
                              <a:latin typeface="Cambria Math" panose="02040503050406030204" pitchFamily="18" charset="0"/>
                            </a:rPr>
                            <m:t>Φ</m:t>
                          </m:r>
                        </m:e>
                        <m:sup>
                          <m:r>
                            <a:rPr sz="1550" i="1">
                              <a:solidFill>
                                <a:srgbClr val="5E5E5E"/>
                              </a:solidFill>
                              <a:latin typeface="Cambria Math" panose="02040503050406030204" pitchFamily="18" charset="0"/>
                            </a:rPr>
                            <m:t>−1</m:t>
                          </m:r>
                        </m:sup>
                      </m:sSup>
                    </m:oMath>
                  </m:oMathPara>
                </a14:m>
                <a:endParaRPr sz="900"/>
              </a:p>
            </p:txBody>
          </p:sp>
        </mc:Choice>
        <mc:Fallback xmlns="">
          <p:sp>
            <p:nvSpPr>
              <p:cNvPr id="175" name="Projecting back to original space"/>
              <p:cNvSpPr txBox="1">
                <a:spLocks noRot="1" noChangeAspect="1" noMove="1" noResize="1" noEditPoints="1" noAdjustHandles="1" noChangeArrowheads="1" noChangeShapeType="1" noTextEdit="1"/>
              </p:cNvSpPr>
              <p:nvPr/>
            </p:nvSpPr>
            <p:spPr>
              <a:xfrm>
                <a:off x="7560802" y="4825075"/>
                <a:ext cx="1235717" cy="566822"/>
              </a:xfrm>
              <a:prstGeom prst="rect">
                <a:avLst/>
              </a:prstGeom>
              <a:blipFill>
                <a:blip r:embed="rId5"/>
                <a:stretch>
                  <a:fillRect l="-3941" t="-3261"/>
                </a:stretch>
              </a:blipFill>
              <a:ln w="12700">
                <a:miter lim="400000"/>
              </a:ln>
              <a:extLst>
                <a:ext uri="{C572A759-6A51-4108-AA02-DFA0A04FC94B}">
                  <ma14:wrappingTextBoxFlag xmlns:a14="http://schemas.microsoft.com/office/drawing/2010/main" xmlns:m="http://schemas.openxmlformats.org/officeDocument/2006/math" xmlns:ma14="http://schemas.microsoft.com/office/mac/drawingml/2011/main" xmlns="" val="1"/>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6" name="Surrogate Construction"/>
              <p:cNvSpPr txBox="1"/>
              <p:nvPr/>
            </p:nvSpPr>
            <p:spPr>
              <a:xfrm>
                <a:off x="3500742" y="3821014"/>
                <a:ext cx="1235717" cy="547586"/>
              </a:xfrm>
              <a:prstGeom prst="rect">
                <a:avLst/>
              </a:prstGeom>
              <a:ln w="12700">
                <a:miter lim="400000"/>
              </a:ln>
              <a:extLst>
                <a:ext uri="{C572A759-6A51-4108-AA02-DFA0A04FC94B}">
                  <ma14:wrappingTextBoxFlag xmlns="" xmlns:ma14="http://schemas.microsoft.com/office/mac/drawingml/2011/main" xmlns:m="http://schemas.openxmlformats.org/officeDocument/2006/math" val="1"/>
                </a:ext>
              </a:extLst>
            </p:spPr>
            <p:txBody>
              <a:bodyPr lIns="25400" tIns="25400" rIns="25400" bIns="25400" anchor="ctr">
                <a:spAutoFit/>
              </a:bodyPr>
              <a:lstStyle/>
              <a:p>
                <a:pPr>
                  <a:defRPr b="1"/>
                </a:pPr>
                <a:r>
                  <a:rPr sz="900"/>
                  <a:t>Surrogate Construction </a:t>
                </a:r>
              </a:p>
              <a:p>
                <a:pPr>
                  <a:defRPr b="1"/>
                </a:pPr>
                <a14:m>
                  <m:oMathPara xmlns:m="http://schemas.openxmlformats.org/officeDocument/2006/math">
                    <m:oMathParaPr>
                      <m:jc m:val="center"/>
                    </m:oMathParaPr>
                    <m:oMath xmlns:m="http://schemas.openxmlformats.org/officeDocument/2006/math">
                      <m:r>
                        <a:rPr sz="1425" i="1">
                          <a:solidFill>
                            <a:srgbClr val="5E5E5E"/>
                          </a:solidFill>
                          <a:latin typeface="Cambria Math" panose="02040503050406030204" pitchFamily="18" charset="0"/>
                        </a:rPr>
                        <m:t>𝑍</m:t>
                      </m:r>
                      <m:r>
                        <a:rPr sz="1425" i="1">
                          <a:solidFill>
                            <a:srgbClr val="5E5E5E"/>
                          </a:solidFill>
                          <a:latin typeface="Cambria Math" panose="02040503050406030204" pitchFamily="18" charset="0"/>
                        </a:rPr>
                        <m:t>=</m:t>
                      </m:r>
                      <m:r>
                        <a:rPr sz="1425" i="1">
                          <a:solidFill>
                            <a:srgbClr val="5E5E5E"/>
                          </a:solidFill>
                          <a:latin typeface="Cambria Math" panose="02040503050406030204" pitchFamily="18" charset="0"/>
                        </a:rPr>
                        <m:t>𝑓</m:t>
                      </m:r>
                      <m:r>
                        <a:rPr sz="1425" i="1">
                          <a:solidFill>
                            <a:srgbClr val="5E5E5E"/>
                          </a:solidFill>
                          <a:latin typeface="Cambria Math" panose="02040503050406030204" pitchFamily="18" charset="0"/>
                        </a:rPr>
                        <m:t>(</m:t>
                      </m:r>
                      <m:r>
                        <a:rPr sz="1425" i="1">
                          <a:solidFill>
                            <a:srgbClr val="5E5E5E"/>
                          </a:solidFill>
                          <a:latin typeface="Cambria Math" panose="02040503050406030204" pitchFamily="18" charset="0"/>
                        </a:rPr>
                        <m:t>𝑋</m:t>
                      </m:r>
                      <m:r>
                        <a:rPr sz="1425" i="1">
                          <a:solidFill>
                            <a:srgbClr val="5E5E5E"/>
                          </a:solidFill>
                          <a:latin typeface="Cambria Math" panose="02040503050406030204" pitchFamily="18" charset="0"/>
                        </a:rPr>
                        <m:t>)</m:t>
                      </m:r>
                    </m:oMath>
                  </m:oMathPara>
                </a14:m>
                <a:endParaRPr sz="900"/>
              </a:p>
            </p:txBody>
          </p:sp>
        </mc:Choice>
        <mc:Fallback xmlns="">
          <p:sp>
            <p:nvSpPr>
              <p:cNvPr id="176" name="Surrogate Construction"/>
              <p:cNvSpPr txBox="1">
                <a:spLocks noRot="1" noChangeAspect="1" noMove="1" noResize="1" noEditPoints="1" noAdjustHandles="1" noChangeArrowheads="1" noChangeShapeType="1" noTextEdit="1"/>
              </p:cNvSpPr>
              <p:nvPr/>
            </p:nvSpPr>
            <p:spPr>
              <a:xfrm>
                <a:off x="3500742" y="3821014"/>
                <a:ext cx="1235717" cy="547586"/>
              </a:xfrm>
              <a:prstGeom prst="rect">
                <a:avLst/>
              </a:prstGeom>
              <a:blipFill>
                <a:blip r:embed="rId6"/>
                <a:stretch>
                  <a:fillRect l="-3941" t="-3333" b="-11111"/>
                </a:stretch>
              </a:blipFill>
              <a:ln w="12700">
                <a:miter lim="400000"/>
              </a:ln>
              <a:extLst>
                <a:ext uri="{C572A759-6A51-4108-AA02-DFA0A04FC94B}">
                  <ma14:wrappingTextBoxFlag xmlns:a14="http://schemas.microsoft.com/office/drawing/2010/main" xmlns:m="http://schemas.openxmlformats.org/officeDocument/2006/math" xmlns:ma14="http://schemas.microsoft.com/office/mac/drawingml/2011/main" xmlns="" val="1"/>
                </a:ext>
              </a:extLst>
            </p:spPr>
            <p:txBody>
              <a:bodyPr/>
              <a:lstStyle/>
              <a:p>
                <a:r>
                  <a:rPr lang="en-US">
                    <a:noFill/>
                  </a:rPr>
                  <a:t> </a:t>
                </a:r>
              </a:p>
            </p:txBody>
          </p:sp>
        </mc:Fallback>
      </mc:AlternateContent>
      <p:sp>
        <p:nvSpPr>
          <p:cNvPr id="178" name="INPUT:…"/>
          <p:cNvSpPr txBox="1"/>
          <p:nvPr/>
        </p:nvSpPr>
        <p:spPr>
          <a:xfrm>
            <a:off x="494385" y="2228015"/>
            <a:ext cx="1025922" cy="32829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p>
            <a:pPr algn="l">
              <a:defRPr b="1">
                <a:solidFill>
                  <a:schemeClr val="accent4">
                    <a:hueOff val="-1247790"/>
                    <a:lumOff val="-12326"/>
                  </a:schemeClr>
                </a:solidFill>
              </a:defRPr>
            </a:pPr>
            <a:r>
              <a:rPr sz="900">
                <a:solidFill>
                  <a:schemeClr val="accent6">
                    <a:lumMod val="75000"/>
                  </a:schemeClr>
                </a:solidFill>
              </a:rPr>
              <a:t>INPUT: </a:t>
            </a:r>
          </a:p>
          <a:p>
            <a:pPr algn="l">
              <a:defRPr b="1">
                <a:solidFill>
                  <a:schemeClr val="accent4">
                    <a:hueOff val="-1247790"/>
                    <a:lumOff val="-12326"/>
                  </a:schemeClr>
                </a:solidFill>
              </a:defRPr>
            </a:pPr>
            <a:r>
              <a:rPr sz="900">
                <a:solidFill>
                  <a:schemeClr val="accent6">
                    <a:lumMod val="75000"/>
                  </a:schemeClr>
                </a:solidFill>
              </a:rPr>
              <a:t>E3SM Parameters</a:t>
            </a:r>
          </a:p>
        </p:txBody>
      </p:sp>
      <p:sp>
        <p:nvSpPr>
          <p:cNvPr id="179" name="OUTPUT"/>
          <p:cNvSpPr txBox="1"/>
          <p:nvPr/>
        </p:nvSpPr>
        <p:spPr>
          <a:xfrm>
            <a:off x="568394" y="4666076"/>
            <a:ext cx="525785" cy="18979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a:defRPr b="1">
                <a:solidFill>
                  <a:schemeClr val="accent1">
                    <a:hueOff val="114395"/>
                    <a:lumOff val="-24975"/>
                  </a:schemeClr>
                </a:solidFill>
              </a:defRPr>
            </a:lvl1pPr>
          </a:lstStyle>
          <a:p>
            <a:r>
              <a:rPr sz="900"/>
              <a:t>OUTPUT</a:t>
            </a:r>
          </a:p>
        </p:txBody>
      </p:sp>
      <p:sp>
        <p:nvSpPr>
          <p:cNvPr id="2" name="TextBox 1">
            <a:extLst>
              <a:ext uri="{FF2B5EF4-FFF2-40B4-BE49-F238E27FC236}">
                <a16:creationId xmlns:a16="http://schemas.microsoft.com/office/drawing/2014/main" id="{A499D441-7D33-38E0-51BC-02A529E00BEB}"/>
              </a:ext>
            </a:extLst>
          </p:cNvPr>
          <p:cNvSpPr txBox="1">
            <a:spLocks noChangeAspect="1"/>
          </p:cNvSpPr>
          <p:nvPr/>
        </p:nvSpPr>
        <p:spPr>
          <a:xfrm>
            <a:off x="6051379" y="3887302"/>
            <a:ext cx="2723407" cy="646331"/>
          </a:xfrm>
          <a:prstGeom prst="rect">
            <a:avLst/>
          </a:prstGeom>
          <a:noFill/>
        </p:spPr>
        <p:txBody>
          <a:bodyPr wrap="square">
            <a:spAutoFit/>
          </a:bodyPr>
          <a:lstStyle/>
          <a:p>
            <a:r>
              <a:rPr lang="en-US" sz="900" b="1">
                <a:ea typeface="Menlo" panose="020B0609030804020204" pitchFamily="49" charset="0"/>
                <a:cs typeface="Menlo" panose="020B0609030804020204" pitchFamily="49" charset="0"/>
              </a:rPr>
              <a:t>Figure</a:t>
            </a:r>
            <a:r>
              <a:rPr lang="en-US" sz="900">
                <a:ea typeface="Menlo" panose="020B0609030804020204" pitchFamily="49" charset="0"/>
                <a:cs typeface="Menlo" panose="020B0609030804020204" pitchFamily="49" charset="0"/>
              </a:rPr>
              <a:t>: SWCF RMSE [Wm</a:t>
            </a:r>
            <a:r>
              <a:rPr lang="en-US" sz="900" baseline="30000">
                <a:ea typeface="Menlo" panose="020B0609030804020204" pitchFamily="49" charset="0"/>
                <a:cs typeface="Menlo" panose="020B0609030804020204" pitchFamily="49" charset="0"/>
              </a:rPr>
              <a:t>-2</a:t>
            </a:r>
            <a:r>
              <a:rPr lang="en-US" sz="900">
                <a:ea typeface="Menlo" panose="020B0609030804020204" pitchFamily="49" charset="0"/>
                <a:cs typeface="Menlo" panose="020B0609030804020204" pitchFamily="49" charset="0"/>
              </a:rPr>
              <a:t>] for autotuning ensemble (green dots) as a function of two deep convection parameters. Error computed with respect to default model tuning. </a:t>
            </a:r>
          </a:p>
        </p:txBody>
      </p:sp>
      <p:pic>
        <p:nvPicPr>
          <p:cNvPr id="4" name="Content Placeholder 11">
            <a:extLst>
              <a:ext uri="{FF2B5EF4-FFF2-40B4-BE49-F238E27FC236}">
                <a16:creationId xmlns:a16="http://schemas.microsoft.com/office/drawing/2014/main" id="{7D8D68E0-B17C-C264-82DB-16F2F96C2494}"/>
              </a:ext>
            </a:extLst>
          </p:cNvPr>
          <p:cNvPicPr>
            <a:picLocks noChangeAspect="1"/>
          </p:cNvPicPr>
          <p:nvPr/>
        </p:nvPicPr>
        <p:blipFill rotWithShape="1">
          <a:blip r:embed="rId7"/>
          <a:srcRect t="11654" b="18998"/>
          <a:stretch/>
        </p:blipFill>
        <p:spPr>
          <a:xfrm>
            <a:off x="4736458" y="1065598"/>
            <a:ext cx="4163969" cy="2887598"/>
          </a:xfrm>
          <a:prstGeom prst="rect">
            <a:avLst/>
          </a:prstGeom>
        </p:spPr>
      </p:pic>
    </p:spTree>
    <p:extLst>
      <p:ext uri="{BB962C8B-B14F-4D97-AF65-F5344CB8AC3E}">
        <p14:creationId xmlns:p14="http://schemas.microsoft.com/office/powerpoint/2010/main" val="343402250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2201A69-2A26-56BB-D1B6-A377DAD3F191}"/>
              </a:ext>
            </a:extLst>
          </p:cNvPr>
          <p:cNvSpPr txBox="1">
            <a:spLocks/>
          </p:cNvSpPr>
          <p:nvPr/>
        </p:nvSpPr>
        <p:spPr>
          <a:xfrm>
            <a:off x="274323" y="1159048"/>
            <a:ext cx="7543800" cy="427669"/>
          </a:xfrm>
          <a:prstGeom prst="rect">
            <a:avLst/>
          </a:prstGeom>
        </p:spPr>
        <p:txBody>
          <a:bodyPr vert="horz" lIns="0" tIns="45720" rIns="0" bIns="45720" rtlCol="0" anchor="t" anchorCtr="0">
            <a:noAutofit/>
          </a:bodyPr>
          <a:lstStyle>
            <a:lvl1pPr algn="l" defTabSz="914400" rtl="0" eaLnBrk="1" latinLnBrk="0" hangingPunct="1">
              <a:lnSpc>
                <a:spcPct val="90000"/>
              </a:lnSpc>
              <a:spcBef>
                <a:spcPct val="0"/>
              </a:spcBef>
              <a:buNone/>
              <a:defRPr sz="3400" kern="1200">
                <a:solidFill>
                  <a:schemeClr val="tx1">
                    <a:lumMod val="85000"/>
                    <a:lumOff val="15000"/>
                  </a:schemeClr>
                </a:solidFill>
                <a:latin typeface="+mj-lt"/>
                <a:ea typeface="+mj-ea"/>
                <a:cs typeface="+mj-cs"/>
              </a:defRPr>
            </a:lvl1pPr>
          </a:lstStyle>
          <a:p>
            <a:r>
              <a:rPr lang="en-US"/>
              <a:t>E3SM PPE’s</a:t>
            </a:r>
          </a:p>
        </p:txBody>
      </p:sp>
      <mc:AlternateContent xmlns:mc="http://schemas.openxmlformats.org/markup-compatibility/2006" xmlns:a14="http://schemas.microsoft.com/office/drawing/2010/main">
        <mc:Choice Requires="a14">
          <p:graphicFrame>
            <p:nvGraphicFramePr>
              <p:cNvPr id="5" name="Table 75">
                <a:extLst>
                  <a:ext uri="{FF2B5EF4-FFF2-40B4-BE49-F238E27FC236}">
                    <a16:creationId xmlns:a16="http://schemas.microsoft.com/office/drawing/2014/main" id="{FA7D9DC8-5A31-5D3C-62B5-CABC0439CDD5}"/>
                  </a:ext>
                </a:extLst>
              </p:cNvPr>
              <p:cNvGraphicFramePr>
                <a:graphicFrameLocks noGrp="1"/>
              </p:cNvGraphicFramePr>
              <p:nvPr>
                <p:extLst>
                  <p:ext uri="{D42A27DB-BD31-4B8C-83A1-F6EECF244321}">
                    <p14:modId xmlns:p14="http://schemas.microsoft.com/office/powerpoint/2010/main" val="2517843924"/>
                  </p:ext>
                </p:extLst>
              </p:nvPr>
            </p:nvGraphicFramePr>
            <p:xfrm>
              <a:off x="350998" y="1800323"/>
              <a:ext cx="11576777" cy="2610166"/>
            </p:xfrm>
            <a:graphic>
              <a:graphicData uri="http://schemas.openxmlformats.org/drawingml/2006/table">
                <a:tbl>
                  <a:tblPr firstRow="1" bandRow="1">
                    <a:tableStyleId>{073A0DAA-6AF3-43AB-8588-CEC1D06C72B9}</a:tableStyleId>
                  </a:tblPr>
                  <a:tblGrid>
                    <a:gridCol w="1413447">
                      <a:extLst>
                        <a:ext uri="{9D8B030D-6E8A-4147-A177-3AD203B41FA5}">
                          <a16:colId xmlns:a16="http://schemas.microsoft.com/office/drawing/2014/main" val="3600470143"/>
                        </a:ext>
                      </a:extLst>
                    </a:gridCol>
                    <a:gridCol w="516380">
                      <a:extLst>
                        <a:ext uri="{9D8B030D-6E8A-4147-A177-3AD203B41FA5}">
                          <a16:colId xmlns:a16="http://schemas.microsoft.com/office/drawing/2014/main" val="1007485413"/>
                        </a:ext>
                      </a:extLst>
                    </a:gridCol>
                    <a:gridCol w="834927">
                      <a:extLst>
                        <a:ext uri="{9D8B030D-6E8A-4147-A177-3AD203B41FA5}">
                          <a16:colId xmlns:a16="http://schemas.microsoft.com/office/drawing/2014/main" val="1140592007"/>
                        </a:ext>
                      </a:extLst>
                    </a:gridCol>
                    <a:gridCol w="834927">
                      <a:extLst>
                        <a:ext uri="{9D8B030D-6E8A-4147-A177-3AD203B41FA5}">
                          <a16:colId xmlns:a16="http://schemas.microsoft.com/office/drawing/2014/main" val="552542311"/>
                        </a:ext>
                      </a:extLst>
                    </a:gridCol>
                    <a:gridCol w="999438">
                      <a:extLst>
                        <a:ext uri="{9D8B030D-6E8A-4147-A177-3AD203B41FA5}">
                          <a16:colId xmlns:a16="http://schemas.microsoft.com/office/drawing/2014/main" val="2895224921"/>
                        </a:ext>
                      </a:extLst>
                    </a:gridCol>
                    <a:gridCol w="500108">
                      <a:extLst>
                        <a:ext uri="{9D8B030D-6E8A-4147-A177-3AD203B41FA5}">
                          <a16:colId xmlns:a16="http://schemas.microsoft.com/office/drawing/2014/main" val="3486435686"/>
                        </a:ext>
                      </a:extLst>
                    </a:gridCol>
                    <a:gridCol w="1156042">
                      <a:extLst>
                        <a:ext uri="{9D8B030D-6E8A-4147-A177-3AD203B41FA5}">
                          <a16:colId xmlns:a16="http://schemas.microsoft.com/office/drawing/2014/main" val="4219427327"/>
                        </a:ext>
                      </a:extLst>
                    </a:gridCol>
                    <a:gridCol w="1229194">
                      <a:extLst>
                        <a:ext uri="{9D8B030D-6E8A-4147-A177-3AD203B41FA5}">
                          <a16:colId xmlns:a16="http://schemas.microsoft.com/office/drawing/2014/main" val="1497393738"/>
                        </a:ext>
                      </a:extLst>
                    </a:gridCol>
                    <a:gridCol w="1302838">
                      <a:extLst>
                        <a:ext uri="{9D8B030D-6E8A-4147-A177-3AD203B41FA5}">
                          <a16:colId xmlns:a16="http://schemas.microsoft.com/office/drawing/2014/main" val="3840562429"/>
                        </a:ext>
                      </a:extLst>
                    </a:gridCol>
                    <a:gridCol w="1800636">
                      <a:extLst>
                        <a:ext uri="{9D8B030D-6E8A-4147-A177-3AD203B41FA5}">
                          <a16:colId xmlns:a16="http://schemas.microsoft.com/office/drawing/2014/main" val="1631654158"/>
                        </a:ext>
                      </a:extLst>
                    </a:gridCol>
                    <a:gridCol w="988840">
                      <a:extLst>
                        <a:ext uri="{9D8B030D-6E8A-4147-A177-3AD203B41FA5}">
                          <a16:colId xmlns:a16="http://schemas.microsoft.com/office/drawing/2014/main" val="79154863"/>
                        </a:ext>
                      </a:extLst>
                    </a:gridCol>
                  </a:tblGrid>
                  <a:tr h="779758">
                    <a:tc>
                      <a:txBody>
                        <a:bodyPr/>
                        <a:lstStyle/>
                        <a:p>
                          <a:r>
                            <a:rPr lang="en-US" sz="1200"/>
                            <a:t>Ensemble</a:t>
                          </a:r>
                        </a:p>
                      </a:txBody>
                      <a:tcPr marL="55322" marR="55322" marT="27661" marB="27661"/>
                    </a:tc>
                    <a:tc>
                      <a:txBody>
                        <a:bodyPr/>
                        <a:lstStyle/>
                        <a:p>
                          <a:r>
                            <a:rPr lang="en-US" sz="1200"/>
                            <a:t>Res.</a:t>
                          </a:r>
                        </a:p>
                      </a:txBody>
                      <a:tcPr marL="55322" marR="55322" marT="27661" marB="27661"/>
                    </a:tc>
                    <a:tc>
                      <a:txBody>
                        <a:bodyPr/>
                        <a:lstStyle/>
                        <a:p>
                          <a:r>
                            <a:rPr lang="en-US" sz="1200"/>
                            <a:t>Config.</a:t>
                          </a:r>
                        </a:p>
                      </a:txBody>
                      <a:tcPr marL="55322" marR="55322" marT="27661" marB="27661"/>
                    </a:tc>
                    <a:tc>
                      <a:txBody>
                        <a:bodyPr/>
                        <a:lstStyle/>
                        <a:p>
                          <a:r>
                            <a:rPr lang="en-US" sz="1200"/>
                            <a:t>N param.</a:t>
                          </a:r>
                        </a:p>
                      </a:txBody>
                      <a:tcPr marL="55322" marR="55322" marT="27661" marB="27661"/>
                    </a:tc>
                    <a:tc>
                      <a:txBody>
                        <a:bodyPr/>
                        <a:lstStyle/>
                        <a:p>
                          <a:r>
                            <a:rPr lang="en-US" sz="1200"/>
                            <a:t>N. simulations</a:t>
                          </a:r>
                        </a:p>
                      </a:txBody>
                      <a:tcPr marL="55322" marR="55322" marT="27661" marB="27661"/>
                    </a:tc>
                    <a:tc>
                      <a:txBody>
                        <a:bodyPr/>
                        <a:lstStyle/>
                        <a:p>
                          <a:r>
                            <a:rPr lang="en-US" sz="1200"/>
                            <a:t>N Yr.</a:t>
                          </a:r>
                        </a:p>
                      </a:txBody>
                      <a:tcPr marL="55322" marR="55322" marT="27661" marB="27661"/>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t>Nodes per bundle</a:t>
                          </a:r>
                        </a:p>
                      </a:txBody>
                      <a:tcPr marL="68580" marR="68580" marT="34290" marB="34290"/>
                    </a:tc>
                    <a:tc>
                      <a:txBody>
                        <a:bodyPr/>
                        <a:lstStyle/>
                        <a:p>
                          <a:r>
                            <a:rPr lang="en-US" sz="1200"/>
                            <a:t>Sims. per bundle</a:t>
                          </a:r>
                        </a:p>
                      </a:txBody>
                      <a:tcPr marL="68580" marR="68580" marT="34290" marB="34290"/>
                    </a:tc>
                    <a:tc>
                      <a:txBody>
                        <a:bodyPr/>
                        <a:lstStyle/>
                        <a:p>
                          <a:r>
                            <a:rPr lang="en-US" sz="1200"/>
                            <a:t>SYPD per bundle</a:t>
                          </a:r>
                        </a:p>
                      </a:txBody>
                      <a:tcPr marL="68580" marR="68580" marT="34290" marB="34290"/>
                    </a:tc>
                    <a:tc>
                      <a:txBody>
                        <a:bodyPr/>
                        <a:lstStyle/>
                        <a:p>
                          <a:r>
                            <a:rPr lang="en-US" sz="1200"/>
                            <a:t>Machine</a:t>
                          </a:r>
                        </a:p>
                      </a:txBody>
                      <a:tcPr marL="68580" marR="68580" marT="34290" marB="34290"/>
                    </a:tc>
                    <a:tc>
                      <a:txBody>
                        <a:bodyPr/>
                        <a:lstStyle/>
                        <a:p>
                          <a:r>
                            <a:rPr lang="en-US" sz="1200"/>
                            <a:t>Complete</a:t>
                          </a:r>
                        </a:p>
                      </a:txBody>
                      <a:tcPr marL="68580" marR="68580" marT="34290" marB="34290"/>
                    </a:tc>
                    <a:extLst>
                      <a:ext uri="{0D108BD9-81ED-4DB2-BD59-A6C34878D82A}">
                        <a16:rowId xmlns:a16="http://schemas.microsoft.com/office/drawing/2014/main" val="150638527"/>
                      </a:ext>
                    </a:extLst>
                  </a:tr>
                  <a:tr h="915204">
                    <a:tc>
                      <a:txBody>
                        <a:bodyPr/>
                        <a:lstStyle/>
                        <a:p>
                          <a:r>
                            <a:rPr lang="en-US" sz="1200"/>
                            <a:t>V2 ultra-low resolution (ULR)</a:t>
                          </a:r>
                        </a:p>
                      </a:txBody>
                      <a:tcPr marL="55322" marR="55322" marT="27661" marB="27661">
                        <a:solidFill>
                          <a:schemeClr val="bg1">
                            <a:lumMod val="95000"/>
                          </a:schemeClr>
                        </a:solidFill>
                      </a:tcPr>
                    </a:tc>
                    <a:tc>
                      <a:txBody>
                        <a:bodyPr/>
                        <a:lstStyle/>
                        <a:p>
                          <a14:m>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a14:m>
                          <a:r>
                            <a:rPr lang="en-US" sz="1200"/>
                            <a:t>7.5</a:t>
                          </a:r>
                          <a14:m>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a14:m>
                          <a:endParaRPr lang="en-US" sz="1200"/>
                        </a:p>
                      </a:txBody>
                      <a:tcPr marL="55322" marR="55322" marT="27661" marB="27661">
                        <a:solidFill>
                          <a:schemeClr val="bg1">
                            <a:lumMod val="95000"/>
                          </a:schemeClr>
                        </a:solidFill>
                      </a:tcPr>
                    </a:tc>
                    <a:tc>
                      <a:txBody>
                        <a:bodyPr/>
                        <a:lstStyle/>
                        <a:p>
                          <a:r>
                            <a:rPr lang="en-US" sz="1200"/>
                            <a:t>F2010</a:t>
                          </a:r>
                        </a:p>
                      </a:txBody>
                      <a:tcPr marL="55322" marR="55322" marT="27661" marB="27661">
                        <a:solidFill>
                          <a:schemeClr val="bg1">
                            <a:lumMod val="95000"/>
                          </a:schemeClr>
                        </a:solidFill>
                      </a:tcPr>
                    </a:tc>
                    <a:tc>
                      <a:txBody>
                        <a:bodyPr/>
                        <a:lstStyle/>
                        <a:p>
                          <a:r>
                            <a:rPr lang="en-US" sz="1200"/>
                            <a:t>5</a:t>
                          </a:r>
                        </a:p>
                      </a:txBody>
                      <a:tcPr marL="55322" marR="55322" marT="27661" marB="27661">
                        <a:solidFill>
                          <a:schemeClr val="bg1">
                            <a:lumMod val="95000"/>
                          </a:schemeClr>
                        </a:solidFill>
                      </a:tcPr>
                    </a:tc>
                    <a:tc>
                      <a:txBody>
                        <a:bodyPr/>
                        <a:lstStyle/>
                        <a:p>
                          <a:r>
                            <a:rPr lang="en-US" sz="1200"/>
                            <a:t>500</a:t>
                          </a:r>
                        </a:p>
                      </a:txBody>
                      <a:tcPr marL="55322" marR="55322" marT="27661" marB="27661">
                        <a:solidFill>
                          <a:schemeClr val="bg1">
                            <a:lumMod val="95000"/>
                          </a:schemeClr>
                        </a:solidFill>
                      </a:tcPr>
                    </a:tc>
                    <a:tc>
                      <a:txBody>
                        <a:bodyPr/>
                        <a:lstStyle/>
                        <a:p>
                          <a:r>
                            <a:rPr lang="en-US" sz="1200"/>
                            <a:t>10</a:t>
                          </a:r>
                        </a:p>
                      </a:txBody>
                      <a:tcPr marL="55322" marR="55322" marT="27661" marB="27661">
                        <a:solidFill>
                          <a:schemeClr val="bg1">
                            <a:lumMod val="95000"/>
                          </a:schemeClr>
                        </a:solidFill>
                      </a:tcPr>
                    </a:tc>
                    <a:tc>
                      <a:txBody>
                        <a:bodyPr/>
                        <a:lstStyle/>
                        <a:p>
                          <a:r>
                            <a:rPr lang="en-US" sz="1200"/>
                            <a:t>100</a:t>
                          </a:r>
                        </a:p>
                      </a:txBody>
                      <a:tcPr marL="68580" marR="68580" marT="34290" marB="34290">
                        <a:solidFill>
                          <a:schemeClr val="bg1">
                            <a:lumMod val="95000"/>
                          </a:schemeClr>
                        </a:solidFill>
                      </a:tcPr>
                    </a:tc>
                    <a:tc>
                      <a:txBody>
                        <a:bodyPr/>
                        <a:lstStyle/>
                        <a:p>
                          <a:r>
                            <a:rPr lang="en-US" sz="1200"/>
                            <a:t>50</a:t>
                          </a:r>
                        </a:p>
                      </a:txBody>
                      <a:tcPr marL="68580" marR="68580" marT="34290" marB="34290">
                        <a:solidFill>
                          <a:schemeClr val="bg1">
                            <a:lumMod val="95000"/>
                          </a:schemeClr>
                        </a:solidFill>
                      </a:tcPr>
                    </a:tc>
                    <a:tc>
                      <a:txBody>
                        <a:bodyPr/>
                        <a:lstStyle/>
                        <a:p>
                          <a:r>
                            <a:rPr lang="en-US" sz="1200"/>
                            <a:t>5100</a:t>
                          </a:r>
                        </a:p>
                      </a:txBody>
                      <a:tcPr marL="68580" marR="68580" marT="34290" marB="34290">
                        <a:solidFill>
                          <a:schemeClr val="bg1">
                            <a:lumMod val="95000"/>
                          </a:schemeClr>
                        </a:solidFill>
                      </a:tcPr>
                    </a:tc>
                    <a:tc>
                      <a:txBody>
                        <a:bodyPr/>
                        <a:lstStyle/>
                        <a:p>
                          <a:r>
                            <a:rPr lang="en-US" sz="1200"/>
                            <a:t>Chrysalis</a:t>
                          </a:r>
                        </a:p>
                      </a:txBody>
                      <a:tcPr marL="68580" marR="68580" marT="34290" marB="34290">
                        <a:solidFill>
                          <a:schemeClr val="bg1">
                            <a:lumMod val="95000"/>
                          </a:schemeClr>
                        </a:solidFill>
                      </a:tcPr>
                    </a:tc>
                    <a:tc>
                      <a:txBody>
                        <a:bodyPr/>
                        <a:lstStyle/>
                        <a:p>
                          <a:pPr algn="ctr"/>
                          <a:r>
                            <a:rPr lang="en-US" sz="1200"/>
                            <a:t>✅</a:t>
                          </a:r>
                        </a:p>
                      </a:txBody>
                      <a:tcPr marL="68580" marR="68580" marT="34290" marB="34290">
                        <a:solidFill>
                          <a:schemeClr val="bg1">
                            <a:lumMod val="95000"/>
                          </a:schemeClr>
                        </a:solidFill>
                      </a:tcPr>
                    </a:tc>
                    <a:extLst>
                      <a:ext uri="{0D108BD9-81ED-4DB2-BD59-A6C34878D82A}">
                        <a16:rowId xmlns:a16="http://schemas.microsoft.com/office/drawing/2014/main" val="464666943"/>
                      </a:ext>
                    </a:extLst>
                  </a:tr>
                  <a:tr h="915204">
                    <a:tc>
                      <a:txBody>
                        <a:bodyPr/>
                        <a:lstStyle/>
                        <a:p>
                          <a:r>
                            <a:rPr lang="en-US" sz="1200" b="1"/>
                            <a:t>V2 Low resolution (LR)</a:t>
                          </a:r>
                        </a:p>
                      </a:txBody>
                      <a:tcPr marL="55322" marR="55322" marT="27661" marB="27661">
                        <a:solidFill>
                          <a:schemeClr val="bg1">
                            <a:lumMod val="95000"/>
                          </a:schemeClr>
                        </a:solid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US" sz="1200" b="1" i="1" dirty="0" smtClean="0">
                                    <a:latin typeface="Cambria Math" panose="02040503050406030204" pitchFamily="18" charset="0"/>
                                    <a:ea typeface="Cambria Math" panose="02040503050406030204" pitchFamily="18" charset="0"/>
                                  </a:rPr>
                                  <m:t>~</m:t>
                                </m:r>
                                <m:r>
                                  <a:rPr lang="en-US" sz="1200" b="1" i="0" dirty="0" smtClean="0">
                                    <a:latin typeface="Cambria Math" panose="02040503050406030204" pitchFamily="18" charset="0"/>
                                    <a:ea typeface="Cambria Math" panose="02040503050406030204" pitchFamily="18" charset="0"/>
                                  </a:rPr>
                                  <m:t>1</m:t>
                                </m:r>
                                <m:r>
                                  <a:rPr lang="en-US" sz="1200" i="1" dirty="0" smtClean="0">
                                    <a:latin typeface="Cambria Math" panose="02040503050406030204" pitchFamily="18" charset="0"/>
                                    <a:ea typeface="Cambria Math" panose="02040503050406030204" pitchFamily="18" charset="0"/>
                                  </a:rPr>
                                  <m:t>°</m:t>
                                </m:r>
                              </m:oMath>
                            </m:oMathPara>
                          </a14:m>
                          <a:endParaRPr lang="en-US" sz="1200"/>
                        </a:p>
                        <a:p>
                          <a:endParaRPr lang="en-US" sz="1200"/>
                        </a:p>
                      </a:txBody>
                      <a:tcPr marL="55322" marR="55322" marT="27661" marB="27661">
                        <a:solidFill>
                          <a:schemeClr val="bg1">
                            <a:lumMod val="95000"/>
                          </a:schemeClr>
                        </a:solidFill>
                      </a:tcPr>
                    </a:tc>
                    <a:tc>
                      <a:txBody>
                        <a:bodyPr/>
                        <a:lstStyle/>
                        <a:p>
                          <a:r>
                            <a:rPr lang="en-US" sz="1200" b="1"/>
                            <a:t>F2010</a:t>
                          </a:r>
                        </a:p>
                      </a:txBody>
                      <a:tcPr marL="55322" marR="55322" marT="27661" marB="27661">
                        <a:solidFill>
                          <a:schemeClr val="bg1">
                            <a:lumMod val="95000"/>
                          </a:schemeClr>
                        </a:solidFill>
                      </a:tcPr>
                    </a:tc>
                    <a:tc>
                      <a:txBody>
                        <a:bodyPr/>
                        <a:lstStyle/>
                        <a:p>
                          <a:r>
                            <a:rPr lang="en-US" sz="1200" b="1"/>
                            <a:t>5</a:t>
                          </a:r>
                        </a:p>
                      </a:txBody>
                      <a:tcPr marL="55322" marR="55322" marT="27661" marB="27661">
                        <a:solidFill>
                          <a:schemeClr val="bg1">
                            <a:lumMod val="95000"/>
                          </a:schemeClr>
                        </a:solidFill>
                      </a:tcPr>
                    </a:tc>
                    <a:tc>
                      <a:txBody>
                        <a:bodyPr/>
                        <a:lstStyle/>
                        <a:p>
                          <a:r>
                            <a:rPr lang="en-US" sz="1200" b="1"/>
                            <a:t>250</a:t>
                          </a:r>
                        </a:p>
                      </a:txBody>
                      <a:tcPr marL="55322" marR="55322" marT="27661" marB="27661">
                        <a:solidFill>
                          <a:schemeClr val="bg1">
                            <a:lumMod val="95000"/>
                          </a:schemeClr>
                        </a:solidFill>
                      </a:tcPr>
                    </a:tc>
                    <a:tc>
                      <a:txBody>
                        <a:bodyPr/>
                        <a:lstStyle/>
                        <a:p>
                          <a:r>
                            <a:rPr lang="en-US" sz="1200" b="1"/>
                            <a:t>10</a:t>
                          </a:r>
                        </a:p>
                      </a:txBody>
                      <a:tcPr marL="55322" marR="55322" marT="27661" marB="27661">
                        <a:solidFill>
                          <a:schemeClr val="bg1">
                            <a:lumMod val="95000"/>
                          </a:schemeClr>
                        </a:solidFill>
                      </a:tcPr>
                    </a:tc>
                    <a:tc>
                      <a:txBody>
                        <a:bodyPr/>
                        <a:lstStyle/>
                        <a:p>
                          <a:r>
                            <a:rPr lang="en-US" sz="1200" b="1"/>
                            <a:t>100</a:t>
                          </a:r>
                        </a:p>
                      </a:txBody>
                      <a:tcPr marL="68580" marR="68580" marT="34290" marB="34290">
                        <a:solidFill>
                          <a:schemeClr val="bg1">
                            <a:lumMod val="95000"/>
                          </a:schemeClr>
                        </a:solidFill>
                      </a:tcPr>
                    </a:tc>
                    <a:tc>
                      <a:txBody>
                        <a:bodyPr/>
                        <a:lstStyle/>
                        <a:p>
                          <a:r>
                            <a:rPr lang="en-US" sz="1200" b="1"/>
                            <a:t>10</a:t>
                          </a:r>
                        </a:p>
                      </a:txBody>
                      <a:tcPr marL="68580" marR="68580" marT="34290" marB="34290">
                        <a:solidFill>
                          <a:schemeClr val="bg1">
                            <a:lumMod val="95000"/>
                          </a:schemeClr>
                        </a:solidFill>
                      </a:tcPr>
                    </a:tc>
                    <a:tc>
                      <a:txBody>
                        <a:bodyPr/>
                        <a:lstStyle/>
                        <a:p>
                          <a:r>
                            <a:rPr lang="en-US" sz="1200" b="1"/>
                            <a:t>95</a:t>
                          </a:r>
                        </a:p>
                      </a:txBody>
                      <a:tcPr marL="68580" marR="68580" marT="34290" marB="34290">
                        <a:solidFill>
                          <a:schemeClr val="bg1">
                            <a:lumMod val="95000"/>
                          </a:schemeClr>
                        </a:solidFill>
                      </a:tcPr>
                    </a:tc>
                    <a:tc>
                      <a:txBody>
                        <a:bodyPr/>
                        <a:lstStyle/>
                        <a:p>
                          <a:r>
                            <a:rPr lang="en-US" sz="1200" b="1"/>
                            <a:t>Chrysalis</a:t>
                          </a:r>
                        </a:p>
                      </a:txBody>
                      <a:tcPr marL="68580" marR="68580" marT="34290" marB="34290">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t>✅</a:t>
                          </a:r>
                        </a:p>
                        <a:p>
                          <a:endParaRPr lang="en-US" sz="1200" b="1"/>
                        </a:p>
                      </a:txBody>
                      <a:tcPr marL="68580" marR="68580" marT="34290" marB="34290">
                        <a:solidFill>
                          <a:schemeClr val="bg1">
                            <a:lumMod val="95000"/>
                          </a:schemeClr>
                        </a:solidFill>
                      </a:tcPr>
                    </a:tc>
                    <a:extLst>
                      <a:ext uri="{0D108BD9-81ED-4DB2-BD59-A6C34878D82A}">
                        <a16:rowId xmlns:a16="http://schemas.microsoft.com/office/drawing/2014/main" val="3941219680"/>
                      </a:ext>
                    </a:extLst>
                  </a:tr>
                </a:tbl>
              </a:graphicData>
            </a:graphic>
          </p:graphicFrame>
        </mc:Choice>
        <mc:Fallback xmlns="">
          <p:graphicFrame>
            <p:nvGraphicFramePr>
              <p:cNvPr id="5" name="Table 75">
                <a:extLst>
                  <a:ext uri="{FF2B5EF4-FFF2-40B4-BE49-F238E27FC236}">
                    <a16:creationId xmlns:a16="http://schemas.microsoft.com/office/drawing/2014/main" id="{FA7D9DC8-5A31-5D3C-62B5-CABC0439CDD5}"/>
                  </a:ext>
                </a:extLst>
              </p:cNvPr>
              <p:cNvGraphicFramePr>
                <a:graphicFrameLocks noGrp="1"/>
              </p:cNvGraphicFramePr>
              <p:nvPr>
                <p:extLst>
                  <p:ext uri="{D42A27DB-BD31-4B8C-83A1-F6EECF244321}">
                    <p14:modId xmlns:p14="http://schemas.microsoft.com/office/powerpoint/2010/main" val="2517843924"/>
                  </p:ext>
                </p:extLst>
              </p:nvPr>
            </p:nvGraphicFramePr>
            <p:xfrm>
              <a:off x="350998" y="1800323"/>
              <a:ext cx="11576777" cy="2610166"/>
            </p:xfrm>
            <a:graphic>
              <a:graphicData uri="http://schemas.openxmlformats.org/drawingml/2006/table">
                <a:tbl>
                  <a:tblPr firstRow="1" bandRow="1">
                    <a:tableStyleId>{073A0DAA-6AF3-43AB-8588-CEC1D06C72B9}</a:tableStyleId>
                  </a:tblPr>
                  <a:tblGrid>
                    <a:gridCol w="1413447">
                      <a:extLst>
                        <a:ext uri="{9D8B030D-6E8A-4147-A177-3AD203B41FA5}">
                          <a16:colId xmlns:a16="http://schemas.microsoft.com/office/drawing/2014/main" val="3600470143"/>
                        </a:ext>
                      </a:extLst>
                    </a:gridCol>
                    <a:gridCol w="516380">
                      <a:extLst>
                        <a:ext uri="{9D8B030D-6E8A-4147-A177-3AD203B41FA5}">
                          <a16:colId xmlns:a16="http://schemas.microsoft.com/office/drawing/2014/main" val="1007485413"/>
                        </a:ext>
                      </a:extLst>
                    </a:gridCol>
                    <a:gridCol w="834927">
                      <a:extLst>
                        <a:ext uri="{9D8B030D-6E8A-4147-A177-3AD203B41FA5}">
                          <a16:colId xmlns:a16="http://schemas.microsoft.com/office/drawing/2014/main" val="1140592007"/>
                        </a:ext>
                      </a:extLst>
                    </a:gridCol>
                    <a:gridCol w="834927">
                      <a:extLst>
                        <a:ext uri="{9D8B030D-6E8A-4147-A177-3AD203B41FA5}">
                          <a16:colId xmlns:a16="http://schemas.microsoft.com/office/drawing/2014/main" val="552542311"/>
                        </a:ext>
                      </a:extLst>
                    </a:gridCol>
                    <a:gridCol w="999438">
                      <a:extLst>
                        <a:ext uri="{9D8B030D-6E8A-4147-A177-3AD203B41FA5}">
                          <a16:colId xmlns:a16="http://schemas.microsoft.com/office/drawing/2014/main" val="2895224921"/>
                        </a:ext>
                      </a:extLst>
                    </a:gridCol>
                    <a:gridCol w="500108">
                      <a:extLst>
                        <a:ext uri="{9D8B030D-6E8A-4147-A177-3AD203B41FA5}">
                          <a16:colId xmlns:a16="http://schemas.microsoft.com/office/drawing/2014/main" val="3486435686"/>
                        </a:ext>
                      </a:extLst>
                    </a:gridCol>
                    <a:gridCol w="1156042">
                      <a:extLst>
                        <a:ext uri="{9D8B030D-6E8A-4147-A177-3AD203B41FA5}">
                          <a16:colId xmlns:a16="http://schemas.microsoft.com/office/drawing/2014/main" val="4219427327"/>
                        </a:ext>
                      </a:extLst>
                    </a:gridCol>
                    <a:gridCol w="1229194">
                      <a:extLst>
                        <a:ext uri="{9D8B030D-6E8A-4147-A177-3AD203B41FA5}">
                          <a16:colId xmlns:a16="http://schemas.microsoft.com/office/drawing/2014/main" val="1497393738"/>
                        </a:ext>
                      </a:extLst>
                    </a:gridCol>
                    <a:gridCol w="1302838">
                      <a:extLst>
                        <a:ext uri="{9D8B030D-6E8A-4147-A177-3AD203B41FA5}">
                          <a16:colId xmlns:a16="http://schemas.microsoft.com/office/drawing/2014/main" val="3840562429"/>
                        </a:ext>
                      </a:extLst>
                    </a:gridCol>
                    <a:gridCol w="1800636">
                      <a:extLst>
                        <a:ext uri="{9D8B030D-6E8A-4147-A177-3AD203B41FA5}">
                          <a16:colId xmlns:a16="http://schemas.microsoft.com/office/drawing/2014/main" val="1631654158"/>
                        </a:ext>
                      </a:extLst>
                    </a:gridCol>
                    <a:gridCol w="988840">
                      <a:extLst>
                        <a:ext uri="{9D8B030D-6E8A-4147-A177-3AD203B41FA5}">
                          <a16:colId xmlns:a16="http://schemas.microsoft.com/office/drawing/2014/main" val="79154863"/>
                        </a:ext>
                      </a:extLst>
                    </a:gridCol>
                  </a:tblGrid>
                  <a:tr h="779758">
                    <a:tc>
                      <a:txBody>
                        <a:bodyPr/>
                        <a:lstStyle/>
                        <a:p>
                          <a:r>
                            <a:rPr lang="en-US" sz="1200"/>
                            <a:t>Ensemble</a:t>
                          </a:r>
                        </a:p>
                      </a:txBody>
                      <a:tcPr marL="55322" marR="55322" marT="27661" marB="27661"/>
                    </a:tc>
                    <a:tc>
                      <a:txBody>
                        <a:bodyPr/>
                        <a:lstStyle/>
                        <a:p>
                          <a:r>
                            <a:rPr lang="en-US" sz="1200"/>
                            <a:t>Res.</a:t>
                          </a:r>
                        </a:p>
                      </a:txBody>
                      <a:tcPr marL="55322" marR="55322" marT="27661" marB="27661"/>
                    </a:tc>
                    <a:tc>
                      <a:txBody>
                        <a:bodyPr/>
                        <a:lstStyle/>
                        <a:p>
                          <a:r>
                            <a:rPr lang="en-US" sz="1200"/>
                            <a:t>Config.</a:t>
                          </a:r>
                        </a:p>
                      </a:txBody>
                      <a:tcPr marL="55322" marR="55322" marT="27661" marB="27661"/>
                    </a:tc>
                    <a:tc>
                      <a:txBody>
                        <a:bodyPr/>
                        <a:lstStyle/>
                        <a:p>
                          <a:r>
                            <a:rPr lang="en-US" sz="1200"/>
                            <a:t>N param.</a:t>
                          </a:r>
                        </a:p>
                      </a:txBody>
                      <a:tcPr marL="55322" marR="55322" marT="27661" marB="27661"/>
                    </a:tc>
                    <a:tc>
                      <a:txBody>
                        <a:bodyPr/>
                        <a:lstStyle/>
                        <a:p>
                          <a:r>
                            <a:rPr lang="en-US" sz="1200"/>
                            <a:t>N. simulations</a:t>
                          </a:r>
                        </a:p>
                      </a:txBody>
                      <a:tcPr marL="55322" marR="55322" marT="27661" marB="27661"/>
                    </a:tc>
                    <a:tc>
                      <a:txBody>
                        <a:bodyPr/>
                        <a:lstStyle/>
                        <a:p>
                          <a:r>
                            <a:rPr lang="en-US" sz="1200"/>
                            <a:t>N Yr.</a:t>
                          </a:r>
                        </a:p>
                      </a:txBody>
                      <a:tcPr marL="55322" marR="55322" marT="27661" marB="27661"/>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t>Nodes per bundle</a:t>
                          </a:r>
                        </a:p>
                      </a:txBody>
                      <a:tcPr marL="68580" marR="68580" marT="34290" marB="34290"/>
                    </a:tc>
                    <a:tc>
                      <a:txBody>
                        <a:bodyPr/>
                        <a:lstStyle/>
                        <a:p>
                          <a:r>
                            <a:rPr lang="en-US" sz="1200"/>
                            <a:t>Sims. per bundle</a:t>
                          </a:r>
                        </a:p>
                      </a:txBody>
                      <a:tcPr marL="68580" marR="68580" marT="34290" marB="34290"/>
                    </a:tc>
                    <a:tc>
                      <a:txBody>
                        <a:bodyPr/>
                        <a:lstStyle/>
                        <a:p>
                          <a:r>
                            <a:rPr lang="en-US" sz="1200"/>
                            <a:t>SYPD per bundle</a:t>
                          </a:r>
                        </a:p>
                      </a:txBody>
                      <a:tcPr marL="68580" marR="68580" marT="34290" marB="34290"/>
                    </a:tc>
                    <a:tc>
                      <a:txBody>
                        <a:bodyPr/>
                        <a:lstStyle/>
                        <a:p>
                          <a:r>
                            <a:rPr lang="en-US" sz="1200"/>
                            <a:t>Machine</a:t>
                          </a:r>
                        </a:p>
                      </a:txBody>
                      <a:tcPr marL="68580" marR="68580" marT="34290" marB="34290"/>
                    </a:tc>
                    <a:tc>
                      <a:txBody>
                        <a:bodyPr/>
                        <a:lstStyle/>
                        <a:p>
                          <a:r>
                            <a:rPr lang="en-US" sz="1200"/>
                            <a:t>Complete</a:t>
                          </a:r>
                        </a:p>
                      </a:txBody>
                      <a:tcPr marL="68580" marR="68580" marT="34290" marB="34290"/>
                    </a:tc>
                    <a:extLst>
                      <a:ext uri="{0D108BD9-81ED-4DB2-BD59-A6C34878D82A}">
                        <a16:rowId xmlns:a16="http://schemas.microsoft.com/office/drawing/2014/main" val="150638527"/>
                      </a:ext>
                    </a:extLst>
                  </a:tr>
                  <a:tr h="915204">
                    <a:tc>
                      <a:txBody>
                        <a:bodyPr/>
                        <a:lstStyle/>
                        <a:p>
                          <a:r>
                            <a:rPr lang="en-US" sz="1200"/>
                            <a:t>V2 ultra-low resolution (ULR)</a:t>
                          </a:r>
                        </a:p>
                      </a:txBody>
                      <a:tcPr marL="55322" marR="55322" marT="27661" marB="27661">
                        <a:solidFill>
                          <a:schemeClr val="bg1">
                            <a:lumMod val="95000"/>
                          </a:schemeClr>
                        </a:solidFill>
                      </a:tcPr>
                    </a:tc>
                    <a:tc>
                      <a:txBody>
                        <a:bodyPr/>
                        <a:lstStyle/>
                        <a:p>
                          <a:endParaRPr lang="en-US"/>
                        </a:p>
                      </a:txBody>
                      <a:tcPr marL="55322" marR="55322" marT="27661" marB="27661">
                        <a:blipFill>
                          <a:blip r:embed="rId2"/>
                          <a:stretch>
                            <a:fillRect l="-274118" t="-87417" r="-1867059" b="-100662"/>
                          </a:stretch>
                        </a:blipFill>
                      </a:tcPr>
                    </a:tc>
                    <a:tc>
                      <a:txBody>
                        <a:bodyPr/>
                        <a:lstStyle/>
                        <a:p>
                          <a:r>
                            <a:rPr lang="en-US" sz="1200"/>
                            <a:t>F2010</a:t>
                          </a:r>
                        </a:p>
                      </a:txBody>
                      <a:tcPr marL="55322" marR="55322" marT="27661" marB="27661">
                        <a:solidFill>
                          <a:schemeClr val="bg1">
                            <a:lumMod val="95000"/>
                          </a:schemeClr>
                        </a:solidFill>
                      </a:tcPr>
                    </a:tc>
                    <a:tc>
                      <a:txBody>
                        <a:bodyPr/>
                        <a:lstStyle/>
                        <a:p>
                          <a:r>
                            <a:rPr lang="en-US" sz="1200"/>
                            <a:t>5</a:t>
                          </a:r>
                        </a:p>
                      </a:txBody>
                      <a:tcPr marL="55322" marR="55322" marT="27661" marB="27661">
                        <a:solidFill>
                          <a:schemeClr val="bg1">
                            <a:lumMod val="95000"/>
                          </a:schemeClr>
                        </a:solidFill>
                      </a:tcPr>
                    </a:tc>
                    <a:tc>
                      <a:txBody>
                        <a:bodyPr/>
                        <a:lstStyle/>
                        <a:p>
                          <a:r>
                            <a:rPr lang="en-US" sz="1200"/>
                            <a:t>500</a:t>
                          </a:r>
                        </a:p>
                      </a:txBody>
                      <a:tcPr marL="55322" marR="55322" marT="27661" marB="27661">
                        <a:solidFill>
                          <a:schemeClr val="bg1">
                            <a:lumMod val="95000"/>
                          </a:schemeClr>
                        </a:solidFill>
                      </a:tcPr>
                    </a:tc>
                    <a:tc>
                      <a:txBody>
                        <a:bodyPr/>
                        <a:lstStyle/>
                        <a:p>
                          <a:r>
                            <a:rPr lang="en-US" sz="1200"/>
                            <a:t>10</a:t>
                          </a:r>
                        </a:p>
                      </a:txBody>
                      <a:tcPr marL="55322" marR="55322" marT="27661" marB="27661">
                        <a:solidFill>
                          <a:schemeClr val="bg1">
                            <a:lumMod val="95000"/>
                          </a:schemeClr>
                        </a:solidFill>
                      </a:tcPr>
                    </a:tc>
                    <a:tc>
                      <a:txBody>
                        <a:bodyPr/>
                        <a:lstStyle/>
                        <a:p>
                          <a:r>
                            <a:rPr lang="en-US" sz="1200"/>
                            <a:t>100</a:t>
                          </a:r>
                        </a:p>
                      </a:txBody>
                      <a:tcPr marL="68580" marR="68580" marT="34290" marB="34290">
                        <a:solidFill>
                          <a:schemeClr val="bg1">
                            <a:lumMod val="95000"/>
                          </a:schemeClr>
                        </a:solidFill>
                      </a:tcPr>
                    </a:tc>
                    <a:tc>
                      <a:txBody>
                        <a:bodyPr/>
                        <a:lstStyle/>
                        <a:p>
                          <a:r>
                            <a:rPr lang="en-US" sz="1200"/>
                            <a:t>50</a:t>
                          </a:r>
                        </a:p>
                      </a:txBody>
                      <a:tcPr marL="68580" marR="68580" marT="34290" marB="34290">
                        <a:solidFill>
                          <a:schemeClr val="bg1">
                            <a:lumMod val="95000"/>
                          </a:schemeClr>
                        </a:solidFill>
                      </a:tcPr>
                    </a:tc>
                    <a:tc>
                      <a:txBody>
                        <a:bodyPr/>
                        <a:lstStyle/>
                        <a:p>
                          <a:r>
                            <a:rPr lang="en-US" sz="1200"/>
                            <a:t>5100</a:t>
                          </a:r>
                        </a:p>
                      </a:txBody>
                      <a:tcPr marL="68580" marR="68580" marT="34290" marB="34290">
                        <a:solidFill>
                          <a:schemeClr val="bg1">
                            <a:lumMod val="95000"/>
                          </a:schemeClr>
                        </a:solidFill>
                      </a:tcPr>
                    </a:tc>
                    <a:tc>
                      <a:txBody>
                        <a:bodyPr/>
                        <a:lstStyle/>
                        <a:p>
                          <a:r>
                            <a:rPr lang="en-US" sz="1200"/>
                            <a:t>Chrysalis</a:t>
                          </a:r>
                        </a:p>
                      </a:txBody>
                      <a:tcPr marL="68580" marR="68580" marT="34290" marB="34290">
                        <a:solidFill>
                          <a:schemeClr val="bg1">
                            <a:lumMod val="95000"/>
                          </a:schemeClr>
                        </a:solidFill>
                      </a:tcPr>
                    </a:tc>
                    <a:tc>
                      <a:txBody>
                        <a:bodyPr/>
                        <a:lstStyle/>
                        <a:p>
                          <a:pPr algn="ctr"/>
                          <a:r>
                            <a:rPr lang="en-US" sz="1200"/>
                            <a:t>✅</a:t>
                          </a:r>
                        </a:p>
                      </a:txBody>
                      <a:tcPr marL="68580" marR="68580" marT="34290" marB="34290">
                        <a:solidFill>
                          <a:schemeClr val="bg1">
                            <a:lumMod val="95000"/>
                          </a:schemeClr>
                        </a:solidFill>
                      </a:tcPr>
                    </a:tc>
                    <a:extLst>
                      <a:ext uri="{0D108BD9-81ED-4DB2-BD59-A6C34878D82A}">
                        <a16:rowId xmlns:a16="http://schemas.microsoft.com/office/drawing/2014/main" val="464666943"/>
                      </a:ext>
                    </a:extLst>
                  </a:tr>
                  <a:tr h="915204">
                    <a:tc>
                      <a:txBody>
                        <a:bodyPr/>
                        <a:lstStyle/>
                        <a:p>
                          <a:r>
                            <a:rPr lang="en-US" sz="1200" b="1"/>
                            <a:t>V2 Low resolution (LR)</a:t>
                          </a:r>
                        </a:p>
                      </a:txBody>
                      <a:tcPr marL="55322" marR="55322" marT="27661" marB="27661">
                        <a:solidFill>
                          <a:schemeClr val="bg1">
                            <a:lumMod val="95000"/>
                          </a:schemeClr>
                        </a:solidFill>
                      </a:tcPr>
                    </a:tc>
                    <a:tc>
                      <a:txBody>
                        <a:bodyPr/>
                        <a:lstStyle/>
                        <a:p>
                          <a:endParaRPr lang="en-US"/>
                        </a:p>
                      </a:txBody>
                      <a:tcPr marL="55322" marR="55322" marT="27661" marB="27661">
                        <a:blipFill>
                          <a:blip r:embed="rId2"/>
                          <a:stretch>
                            <a:fillRect l="-274118" t="-188667" r="-1867059" b="-1333"/>
                          </a:stretch>
                        </a:blipFill>
                      </a:tcPr>
                    </a:tc>
                    <a:tc>
                      <a:txBody>
                        <a:bodyPr/>
                        <a:lstStyle/>
                        <a:p>
                          <a:r>
                            <a:rPr lang="en-US" sz="1200" b="1"/>
                            <a:t>F2010</a:t>
                          </a:r>
                        </a:p>
                      </a:txBody>
                      <a:tcPr marL="55322" marR="55322" marT="27661" marB="27661">
                        <a:solidFill>
                          <a:schemeClr val="bg1">
                            <a:lumMod val="95000"/>
                          </a:schemeClr>
                        </a:solidFill>
                      </a:tcPr>
                    </a:tc>
                    <a:tc>
                      <a:txBody>
                        <a:bodyPr/>
                        <a:lstStyle/>
                        <a:p>
                          <a:r>
                            <a:rPr lang="en-US" sz="1200" b="1"/>
                            <a:t>5</a:t>
                          </a:r>
                        </a:p>
                      </a:txBody>
                      <a:tcPr marL="55322" marR="55322" marT="27661" marB="27661">
                        <a:solidFill>
                          <a:schemeClr val="bg1">
                            <a:lumMod val="95000"/>
                          </a:schemeClr>
                        </a:solidFill>
                      </a:tcPr>
                    </a:tc>
                    <a:tc>
                      <a:txBody>
                        <a:bodyPr/>
                        <a:lstStyle/>
                        <a:p>
                          <a:r>
                            <a:rPr lang="en-US" sz="1200" b="1"/>
                            <a:t>250</a:t>
                          </a:r>
                        </a:p>
                      </a:txBody>
                      <a:tcPr marL="55322" marR="55322" marT="27661" marB="27661">
                        <a:solidFill>
                          <a:schemeClr val="bg1">
                            <a:lumMod val="95000"/>
                          </a:schemeClr>
                        </a:solidFill>
                      </a:tcPr>
                    </a:tc>
                    <a:tc>
                      <a:txBody>
                        <a:bodyPr/>
                        <a:lstStyle/>
                        <a:p>
                          <a:r>
                            <a:rPr lang="en-US" sz="1200" b="1"/>
                            <a:t>10</a:t>
                          </a:r>
                        </a:p>
                      </a:txBody>
                      <a:tcPr marL="55322" marR="55322" marT="27661" marB="27661">
                        <a:solidFill>
                          <a:schemeClr val="bg1">
                            <a:lumMod val="95000"/>
                          </a:schemeClr>
                        </a:solidFill>
                      </a:tcPr>
                    </a:tc>
                    <a:tc>
                      <a:txBody>
                        <a:bodyPr/>
                        <a:lstStyle/>
                        <a:p>
                          <a:r>
                            <a:rPr lang="en-US" sz="1200" b="1"/>
                            <a:t>100</a:t>
                          </a:r>
                        </a:p>
                      </a:txBody>
                      <a:tcPr marL="68580" marR="68580" marT="34290" marB="34290">
                        <a:solidFill>
                          <a:schemeClr val="bg1">
                            <a:lumMod val="95000"/>
                          </a:schemeClr>
                        </a:solidFill>
                      </a:tcPr>
                    </a:tc>
                    <a:tc>
                      <a:txBody>
                        <a:bodyPr/>
                        <a:lstStyle/>
                        <a:p>
                          <a:r>
                            <a:rPr lang="en-US" sz="1200" b="1"/>
                            <a:t>10</a:t>
                          </a:r>
                        </a:p>
                      </a:txBody>
                      <a:tcPr marL="68580" marR="68580" marT="34290" marB="34290">
                        <a:solidFill>
                          <a:schemeClr val="bg1">
                            <a:lumMod val="95000"/>
                          </a:schemeClr>
                        </a:solidFill>
                      </a:tcPr>
                    </a:tc>
                    <a:tc>
                      <a:txBody>
                        <a:bodyPr/>
                        <a:lstStyle/>
                        <a:p>
                          <a:r>
                            <a:rPr lang="en-US" sz="1200" b="1"/>
                            <a:t>95</a:t>
                          </a:r>
                        </a:p>
                      </a:txBody>
                      <a:tcPr marL="68580" marR="68580" marT="34290" marB="34290">
                        <a:solidFill>
                          <a:schemeClr val="bg1">
                            <a:lumMod val="95000"/>
                          </a:schemeClr>
                        </a:solidFill>
                      </a:tcPr>
                    </a:tc>
                    <a:tc>
                      <a:txBody>
                        <a:bodyPr/>
                        <a:lstStyle/>
                        <a:p>
                          <a:r>
                            <a:rPr lang="en-US" sz="1200" b="1"/>
                            <a:t>Chrysalis</a:t>
                          </a:r>
                        </a:p>
                      </a:txBody>
                      <a:tcPr marL="68580" marR="68580" marT="34290" marB="34290">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t>✅</a:t>
                          </a:r>
                        </a:p>
                        <a:p>
                          <a:endParaRPr lang="en-US" sz="1200" b="1"/>
                        </a:p>
                      </a:txBody>
                      <a:tcPr marL="68580" marR="68580" marT="34290" marB="34290">
                        <a:solidFill>
                          <a:schemeClr val="bg1">
                            <a:lumMod val="95000"/>
                          </a:schemeClr>
                        </a:solidFill>
                      </a:tcPr>
                    </a:tc>
                    <a:extLst>
                      <a:ext uri="{0D108BD9-81ED-4DB2-BD59-A6C34878D82A}">
                        <a16:rowId xmlns:a16="http://schemas.microsoft.com/office/drawing/2014/main" val="3941219680"/>
                      </a:ext>
                    </a:extLst>
                  </a:tr>
                </a:tbl>
              </a:graphicData>
            </a:graphic>
          </p:graphicFrame>
        </mc:Fallback>
      </mc:AlternateContent>
      <p:sp>
        <p:nvSpPr>
          <p:cNvPr id="6" name="TextBox 5">
            <a:extLst>
              <a:ext uri="{FF2B5EF4-FFF2-40B4-BE49-F238E27FC236}">
                <a16:creationId xmlns:a16="http://schemas.microsoft.com/office/drawing/2014/main" id="{153FEB0D-1258-2E3A-3F7C-D9BEB64D4A48}"/>
              </a:ext>
            </a:extLst>
          </p:cNvPr>
          <p:cNvSpPr txBox="1"/>
          <p:nvPr/>
        </p:nvSpPr>
        <p:spPr>
          <a:xfrm>
            <a:off x="228600" y="6396438"/>
            <a:ext cx="6870878" cy="369332"/>
          </a:xfrm>
          <a:prstGeom prst="rect">
            <a:avLst/>
          </a:prstGeom>
          <a:noFill/>
        </p:spPr>
        <p:txBody>
          <a:bodyPr wrap="square">
            <a:spAutoFit/>
          </a:bodyPr>
          <a:lstStyle/>
          <a:p>
            <a:pPr marL="0" indent="0">
              <a:buNone/>
            </a:pPr>
            <a:r>
              <a:rPr lang="en-US" sz="1800">
                <a:hlinkClick r:id="rId3"/>
              </a:rPr>
              <a:t>Autotuning PPE’s</a:t>
            </a:r>
            <a:r>
              <a:rPr lang="en-US" sz="1800"/>
              <a:t> (E3SM confluence)</a:t>
            </a:r>
          </a:p>
        </p:txBody>
      </p:sp>
    </p:spTree>
    <p:extLst>
      <p:ext uri="{BB962C8B-B14F-4D97-AF65-F5344CB8AC3E}">
        <p14:creationId xmlns:p14="http://schemas.microsoft.com/office/powerpoint/2010/main" val="2005918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C965BD-CA6B-1A6C-3107-E8E959D92FFD}"/>
              </a:ext>
            </a:extLst>
          </p:cNvPr>
          <p:cNvSpPr txBox="1"/>
          <p:nvPr/>
        </p:nvSpPr>
        <p:spPr>
          <a:xfrm>
            <a:off x="330324" y="6048553"/>
            <a:ext cx="2733441" cy="300082"/>
          </a:xfrm>
          <a:prstGeom prst="rect">
            <a:avLst/>
          </a:prstGeom>
          <a:noFill/>
        </p:spPr>
        <p:txBody>
          <a:bodyPr wrap="none" rtlCol="0">
            <a:spAutoFit/>
          </a:bodyPr>
          <a:lstStyle/>
          <a:p>
            <a:r>
              <a:rPr lang="en-US" sz="1350"/>
              <a:t>[1] Ranges from Qian et al., 2018</a:t>
            </a:r>
          </a:p>
        </p:txBody>
      </p:sp>
      <p:graphicFrame>
        <p:nvGraphicFramePr>
          <p:cNvPr id="5" name="Table 18">
            <a:extLst>
              <a:ext uri="{FF2B5EF4-FFF2-40B4-BE49-F238E27FC236}">
                <a16:creationId xmlns:a16="http://schemas.microsoft.com/office/drawing/2014/main" id="{BA00DC86-7D1B-C06E-5A77-D27BFDF869EA}"/>
              </a:ext>
            </a:extLst>
          </p:cNvPr>
          <p:cNvGraphicFramePr>
            <a:graphicFrameLocks noGrp="1"/>
          </p:cNvGraphicFramePr>
          <p:nvPr>
            <p:extLst>
              <p:ext uri="{D42A27DB-BD31-4B8C-83A1-F6EECF244321}">
                <p14:modId xmlns:p14="http://schemas.microsoft.com/office/powerpoint/2010/main" val="3611897205"/>
              </p:ext>
            </p:extLst>
          </p:nvPr>
        </p:nvGraphicFramePr>
        <p:xfrm>
          <a:off x="369825" y="2185656"/>
          <a:ext cx="5473290" cy="3870370"/>
        </p:xfrm>
        <a:graphic>
          <a:graphicData uri="http://schemas.openxmlformats.org/drawingml/2006/table">
            <a:tbl>
              <a:tblPr firstRow="1" bandRow="1">
                <a:tableStyleId>{073A0DAA-6AF3-43AB-8588-CEC1D06C72B9}</a:tableStyleId>
              </a:tblPr>
              <a:tblGrid>
                <a:gridCol w="1707081">
                  <a:extLst>
                    <a:ext uri="{9D8B030D-6E8A-4147-A177-3AD203B41FA5}">
                      <a16:colId xmlns:a16="http://schemas.microsoft.com/office/drawing/2014/main" val="432418457"/>
                    </a:ext>
                  </a:extLst>
                </a:gridCol>
                <a:gridCol w="1865316">
                  <a:extLst>
                    <a:ext uri="{9D8B030D-6E8A-4147-A177-3AD203B41FA5}">
                      <a16:colId xmlns:a16="http://schemas.microsoft.com/office/drawing/2014/main" val="1790191958"/>
                    </a:ext>
                  </a:extLst>
                </a:gridCol>
                <a:gridCol w="1900893">
                  <a:extLst>
                    <a:ext uri="{9D8B030D-6E8A-4147-A177-3AD203B41FA5}">
                      <a16:colId xmlns:a16="http://schemas.microsoft.com/office/drawing/2014/main" val="1039726444"/>
                    </a:ext>
                  </a:extLst>
                </a:gridCol>
              </a:tblGrid>
              <a:tr h="427472">
                <a:tc>
                  <a:txBody>
                    <a:bodyPr/>
                    <a:lstStyle/>
                    <a:p>
                      <a:r>
                        <a:rPr lang="en-US" sz="1200" b="1" dirty="0"/>
                        <a:t>Parameter</a:t>
                      </a:r>
                      <a:endParaRPr lang="en-US" sz="1200" dirty="0"/>
                    </a:p>
                  </a:txBody>
                  <a:tcPr marL="34568" marR="34568" marT="17285" marB="17285" anchor="ctr"/>
                </a:tc>
                <a:tc>
                  <a:txBody>
                    <a:bodyPr/>
                    <a:lstStyle/>
                    <a:p>
                      <a:r>
                        <a:rPr lang="en-US" sz="1200" b="1" dirty="0"/>
                        <a:t>Description</a:t>
                      </a:r>
                      <a:endParaRPr lang="en-US" sz="1200" dirty="0"/>
                    </a:p>
                  </a:txBody>
                  <a:tcPr marL="34568" marR="34568" marT="17285" marB="17285" anchor="ctr"/>
                </a:tc>
                <a:tc>
                  <a:txBody>
                    <a:bodyPr/>
                    <a:lstStyle/>
                    <a:p>
                      <a:r>
                        <a:rPr lang="en-US" sz="1200" b="1" dirty="0" err="1"/>
                        <a:t>Low__Default__High</a:t>
                      </a:r>
                      <a:r>
                        <a:rPr lang="en-US" sz="1200" b="1" dirty="0"/>
                        <a:t> [1]</a:t>
                      </a:r>
                      <a:endParaRPr lang="en-US" sz="1200" dirty="0"/>
                    </a:p>
                  </a:txBody>
                  <a:tcPr marL="34568" marR="34568" marT="17285" marB="17285" anchor="ctr"/>
                </a:tc>
                <a:extLst>
                  <a:ext uri="{0D108BD9-81ED-4DB2-BD59-A6C34878D82A}">
                    <a16:rowId xmlns:a16="http://schemas.microsoft.com/office/drawing/2014/main" val="2637514648"/>
                  </a:ext>
                </a:extLst>
              </a:tr>
              <a:tr h="575163">
                <a:tc>
                  <a:txBody>
                    <a:bodyPr/>
                    <a:lstStyle/>
                    <a:p>
                      <a:r>
                        <a:rPr lang="en-US" sz="1200" dirty="0"/>
                        <a:t>clubb_c1</a:t>
                      </a:r>
                    </a:p>
                  </a:txBody>
                  <a:tcPr marL="34568" marR="34568" marT="17285" marB="17285" anchor="ctr"/>
                </a:tc>
                <a:tc>
                  <a:txBody>
                    <a:bodyPr/>
                    <a:lstStyle/>
                    <a:p>
                      <a:r>
                        <a:rPr lang="en-US" sz="1200" dirty="0"/>
                        <a:t>Constant for dissipation of variance of mean(w’</a:t>
                      </a:r>
                      <a:r>
                        <a:rPr lang="en-US" sz="1200" baseline="30000" dirty="0"/>
                        <a:t>2</a:t>
                      </a:r>
                      <a:r>
                        <a:rPr lang="en-US" sz="1200" dirty="0"/>
                        <a:t>)</a:t>
                      </a:r>
                    </a:p>
                  </a:txBody>
                  <a:tcPr marL="34568" marR="34568" marT="17285" marB="17285" anchor="ctr"/>
                </a:tc>
                <a:tc>
                  <a:txBody>
                    <a:bodyPr/>
                    <a:lstStyle/>
                    <a:p>
                      <a:r>
                        <a:rPr lang="en-US" sz="1200" dirty="0"/>
                        <a:t>1.0__</a:t>
                      </a:r>
                      <a:r>
                        <a:rPr lang="en-US" sz="1200" b="1" dirty="0"/>
                        <a:t>2.4</a:t>
                      </a:r>
                      <a:r>
                        <a:rPr lang="en-US" sz="1200" dirty="0"/>
                        <a:t>__5.0</a:t>
                      </a:r>
                    </a:p>
                  </a:txBody>
                  <a:tcPr marL="34568" marR="34568" marT="17285" marB="17285" anchor="ctr"/>
                </a:tc>
                <a:extLst>
                  <a:ext uri="{0D108BD9-81ED-4DB2-BD59-A6C34878D82A}">
                    <a16:rowId xmlns:a16="http://schemas.microsoft.com/office/drawing/2014/main" val="3532902578"/>
                  </a:ext>
                </a:extLst>
              </a:tr>
              <a:tr h="650360">
                <a:tc>
                  <a:txBody>
                    <a:bodyPr/>
                    <a:lstStyle/>
                    <a:p>
                      <a:r>
                        <a:rPr lang="en-US" sz="1200" err="1"/>
                        <a:t>clubb_gamma_coef</a:t>
                      </a:r>
                      <a:endParaRPr lang="en-US" sz="1200"/>
                    </a:p>
                  </a:txBody>
                  <a:tcPr marL="34568" marR="34568" marT="17285" marB="17285" anchor="ctr"/>
                </a:tc>
                <a:tc>
                  <a:txBody>
                    <a:bodyPr/>
                    <a:lstStyle/>
                    <a:p>
                      <a:r>
                        <a:rPr lang="en-US" sz="1200" dirty="0"/>
                        <a:t>Constant of the width of PDF</a:t>
                      </a:r>
                      <a:br>
                        <a:rPr lang="en-US" sz="1200" dirty="0"/>
                      </a:br>
                      <a:r>
                        <a:rPr lang="en-US" sz="1200" dirty="0"/>
                        <a:t>in w coordinate</a:t>
                      </a:r>
                    </a:p>
                  </a:txBody>
                  <a:tcPr marL="34568" marR="34568" marT="17285" marB="17285" anchor="ctr"/>
                </a:tc>
                <a:tc>
                  <a:txBody>
                    <a:bodyPr/>
                    <a:lstStyle/>
                    <a:p>
                      <a:r>
                        <a:rPr lang="en-US" sz="1200" dirty="0"/>
                        <a:t>0.1__</a:t>
                      </a:r>
                      <a:r>
                        <a:rPr lang="en-US" sz="1200" b="1" dirty="0"/>
                        <a:t>0.12</a:t>
                      </a:r>
                      <a:r>
                        <a:rPr lang="en-US" sz="1200" dirty="0"/>
                        <a:t>__0.5</a:t>
                      </a:r>
                    </a:p>
                  </a:txBody>
                  <a:tcPr marL="34568" marR="34568" marT="17285" marB="17285" anchor="ctr"/>
                </a:tc>
                <a:extLst>
                  <a:ext uri="{0D108BD9-81ED-4DB2-BD59-A6C34878D82A}">
                    <a16:rowId xmlns:a16="http://schemas.microsoft.com/office/drawing/2014/main" val="1619705426"/>
                  </a:ext>
                </a:extLst>
              </a:tr>
              <a:tr h="821106">
                <a:tc>
                  <a:txBody>
                    <a:bodyPr/>
                    <a:lstStyle/>
                    <a:p>
                      <a:r>
                        <a:rPr lang="en-US" sz="1200" err="1"/>
                        <a:t>zmconv_tau</a:t>
                      </a:r>
                      <a:endParaRPr lang="en-US" sz="1200"/>
                    </a:p>
                  </a:txBody>
                  <a:tcPr marL="34568" marR="34568" marT="17285" marB="17285" anchor="ctr"/>
                </a:tc>
                <a:tc>
                  <a:txBody>
                    <a:bodyPr/>
                    <a:lstStyle/>
                    <a:p>
                      <a:r>
                        <a:rPr lang="en-US" sz="1200" dirty="0"/>
                        <a:t>Time scale for consumption rate deep CAPE</a:t>
                      </a:r>
                    </a:p>
                  </a:txBody>
                  <a:tcPr marL="34568" marR="34568" marT="17285" marB="17285" anchor="ctr"/>
                </a:tc>
                <a:tc>
                  <a:txBody>
                    <a:bodyPr/>
                    <a:lstStyle/>
                    <a:p>
                      <a:r>
                        <a:rPr lang="en-US" sz="1200" dirty="0"/>
                        <a:t>1800__</a:t>
                      </a:r>
                      <a:r>
                        <a:rPr lang="en-US" sz="1200" b="1" dirty="0"/>
                        <a:t>3600</a:t>
                      </a:r>
                      <a:r>
                        <a:rPr lang="en-US" sz="1200" dirty="0"/>
                        <a:t>__14400</a:t>
                      </a:r>
                    </a:p>
                  </a:txBody>
                  <a:tcPr marL="34568" marR="34568" marT="17285" marB="17285" anchor="ctr"/>
                </a:tc>
                <a:extLst>
                  <a:ext uri="{0D108BD9-81ED-4DB2-BD59-A6C34878D82A}">
                    <a16:rowId xmlns:a16="http://schemas.microsoft.com/office/drawing/2014/main" val="388862700"/>
                  </a:ext>
                </a:extLst>
              </a:tr>
              <a:tr h="821106">
                <a:tc>
                  <a:txBody>
                    <a:bodyPr/>
                    <a:lstStyle/>
                    <a:p>
                      <a:r>
                        <a:rPr lang="en-US" sz="1200" err="1"/>
                        <a:t>zmconv_dmpdz</a:t>
                      </a:r>
                      <a:endParaRPr lang="en-US" sz="1200"/>
                    </a:p>
                  </a:txBody>
                  <a:tcPr marL="34568" marR="34568" marT="17285" marB="17285" anchor="ctr"/>
                </a:tc>
                <a:tc>
                  <a:txBody>
                    <a:bodyPr/>
                    <a:lstStyle/>
                    <a:p>
                      <a:r>
                        <a:rPr lang="en-US" sz="1200" dirty="0"/>
                        <a:t>Parcel fractional mass entrainment rate</a:t>
                      </a:r>
                    </a:p>
                  </a:txBody>
                  <a:tcPr marL="34568" marR="34568" marT="17285" marB="17285" anchor="ctr"/>
                </a:tc>
                <a:tc>
                  <a:txBody>
                    <a:bodyPr/>
                    <a:lstStyle/>
                    <a:p>
                      <a:r>
                        <a:rPr lang="en-US" sz="1200" dirty="0"/>
                        <a:t>-2.0e-3</a:t>
                      </a:r>
                      <a:r>
                        <a:rPr lang="en-US" sz="1200" b="1" dirty="0"/>
                        <a:t>__-0.7e-3</a:t>
                      </a:r>
                      <a:r>
                        <a:rPr lang="en-US" sz="1200" dirty="0"/>
                        <a:t>__-0.1e-3</a:t>
                      </a:r>
                    </a:p>
                  </a:txBody>
                  <a:tcPr marL="34568" marR="34568" marT="17285" marB="17285" anchor="ctr"/>
                </a:tc>
                <a:extLst>
                  <a:ext uri="{0D108BD9-81ED-4DB2-BD59-A6C34878D82A}">
                    <a16:rowId xmlns:a16="http://schemas.microsoft.com/office/drawing/2014/main" val="1574849413"/>
                  </a:ext>
                </a:extLst>
              </a:tr>
              <a:tr h="575163">
                <a:tc>
                  <a:txBody>
                    <a:bodyPr/>
                    <a:lstStyle/>
                    <a:p>
                      <a:r>
                        <a:rPr lang="en-US" sz="1200" err="1"/>
                        <a:t>micro_mg_ai</a:t>
                      </a:r>
                      <a:endParaRPr lang="en-US" sz="1200"/>
                    </a:p>
                  </a:txBody>
                  <a:tcPr marL="34568" marR="34568" marT="17285" marB="17285" anchor="ctr"/>
                </a:tc>
                <a:tc>
                  <a:txBody>
                    <a:bodyPr/>
                    <a:lstStyle/>
                    <a:p>
                      <a:r>
                        <a:rPr lang="en-US" sz="1200" dirty="0"/>
                        <a:t>Fall speed parameter for cloud ice</a:t>
                      </a:r>
                    </a:p>
                  </a:txBody>
                  <a:tcPr marL="34568" marR="34568" marT="17285" marB="17285" anchor="ctr"/>
                </a:tc>
                <a:tc>
                  <a:txBody>
                    <a:bodyPr/>
                    <a:lstStyle/>
                    <a:p>
                      <a:r>
                        <a:rPr lang="en-US" sz="1200" dirty="0"/>
                        <a:t>350__</a:t>
                      </a:r>
                      <a:r>
                        <a:rPr lang="en-US" sz="1200" b="1" dirty="0"/>
                        <a:t>500</a:t>
                      </a:r>
                      <a:r>
                        <a:rPr lang="en-US" sz="1200" dirty="0"/>
                        <a:t>__1400</a:t>
                      </a:r>
                    </a:p>
                  </a:txBody>
                  <a:tcPr marL="34568" marR="34568" marT="17285" marB="17285" anchor="ctr"/>
                </a:tc>
                <a:extLst>
                  <a:ext uri="{0D108BD9-81ED-4DB2-BD59-A6C34878D82A}">
                    <a16:rowId xmlns:a16="http://schemas.microsoft.com/office/drawing/2014/main" val="3612301989"/>
                  </a:ext>
                </a:extLst>
              </a:tr>
            </a:tbl>
          </a:graphicData>
        </a:graphic>
      </p:graphicFrame>
      <p:graphicFrame>
        <p:nvGraphicFramePr>
          <p:cNvPr id="6" name="Table 6">
            <a:extLst>
              <a:ext uri="{FF2B5EF4-FFF2-40B4-BE49-F238E27FC236}">
                <a16:creationId xmlns:a16="http://schemas.microsoft.com/office/drawing/2014/main" id="{0027A0AC-08DF-5547-7168-89700546DA73}"/>
              </a:ext>
            </a:extLst>
          </p:cNvPr>
          <p:cNvGraphicFramePr>
            <a:graphicFrameLocks noGrp="1"/>
          </p:cNvGraphicFramePr>
          <p:nvPr>
            <p:extLst>
              <p:ext uri="{D42A27DB-BD31-4B8C-83A1-F6EECF244321}">
                <p14:modId xmlns:p14="http://schemas.microsoft.com/office/powerpoint/2010/main" val="459812504"/>
              </p:ext>
            </p:extLst>
          </p:nvPr>
        </p:nvGraphicFramePr>
        <p:xfrm>
          <a:off x="6476888" y="2185656"/>
          <a:ext cx="5350350" cy="4226162"/>
        </p:xfrm>
        <a:graphic>
          <a:graphicData uri="http://schemas.openxmlformats.org/drawingml/2006/table">
            <a:tbl>
              <a:tblPr firstRow="1" bandRow="1">
                <a:tableStyleId>{073A0DAA-6AF3-43AB-8588-CEC1D06C72B9}</a:tableStyleId>
              </a:tblPr>
              <a:tblGrid>
                <a:gridCol w="1051126">
                  <a:extLst>
                    <a:ext uri="{9D8B030D-6E8A-4147-A177-3AD203B41FA5}">
                      <a16:colId xmlns:a16="http://schemas.microsoft.com/office/drawing/2014/main" val="3106637814"/>
                    </a:ext>
                  </a:extLst>
                </a:gridCol>
                <a:gridCol w="1330714">
                  <a:extLst>
                    <a:ext uri="{9D8B030D-6E8A-4147-A177-3AD203B41FA5}">
                      <a16:colId xmlns:a16="http://schemas.microsoft.com/office/drawing/2014/main" val="544456912"/>
                    </a:ext>
                  </a:extLst>
                </a:gridCol>
                <a:gridCol w="1484255">
                  <a:extLst>
                    <a:ext uri="{9D8B030D-6E8A-4147-A177-3AD203B41FA5}">
                      <a16:colId xmlns:a16="http://schemas.microsoft.com/office/drawing/2014/main" val="2444892748"/>
                    </a:ext>
                  </a:extLst>
                </a:gridCol>
                <a:gridCol w="1484255">
                  <a:extLst>
                    <a:ext uri="{9D8B030D-6E8A-4147-A177-3AD203B41FA5}">
                      <a16:colId xmlns:a16="http://schemas.microsoft.com/office/drawing/2014/main" val="1583802101"/>
                    </a:ext>
                  </a:extLst>
                </a:gridCol>
              </a:tblGrid>
              <a:tr h="676649">
                <a:tc>
                  <a:txBody>
                    <a:bodyPr/>
                    <a:lstStyle/>
                    <a:p>
                      <a:r>
                        <a:rPr lang="en-US" sz="1200"/>
                        <a:t>Field</a:t>
                      </a:r>
                    </a:p>
                  </a:txBody>
                  <a:tcPr marL="60554" marR="60554" marT="30277" marB="30277"/>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t>Coordinates</a:t>
                      </a:r>
                    </a:p>
                    <a:p>
                      <a:endParaRPr lang="en-US" sz="1200"/>
                    </a:p>
                  </a:txBody>
                  <a:tcPr marL="60554" marR="60554" marT="30277" marB="30277"/>
                </a:tc>
                <a:tc>
                  <a:txBody>
                    <a:bodyPr/>
                    <a:lstStyle/>
                    <a:p>
                      <a:r>
                        <a:rPr lang="en-US" sz="1200"/>
                        <a:t>Spatial resolution</a:t>
                      </a:r>
                    </a:p>
                  </a:txBody>
                  <a:tcPr marL="60554" marR="60554" marT="30277" marB="30277"/>
                </a:tc>
                <a:tc>
                  <a:txBody>
                    <a:bodyPr/>
                    <a:lstStyle/>
                    <a:p>
                      <a:r>
                        <a:rPr lang="en-US" sz="1200"/>
                        <a:t>Product</a:t>
                      </a:r>
                    </a:p>
                  </a:txBody>
                  <a:tcPr marL="60554" marR="60554" marT="30277" marB="30277"/>
                </a:tc>
                <a:extLst>
                  <a:ext uri="{0D108BD9-81ED-4DB2-BD59-A6C34878D82A}">
                    <a16:rowId xmlns:a16="http://schemas.microsoft.com/office/drawing/2014/main" val="3244232991"/>
                  </a:ext>
                </a:extLst>
              </a:tr>
              <a:tr h="271780">
                <a:tc>
                  <a:txBody>
                    <a:bodyPr/>
                    <a:lstStyle/>
                    <a:p>
                      <a:r>
                        <a:rPr lang="en-US" sz="1200"/>
                        <a:t>TREFHT</a:t>
                      </a:r>
                    </a:p>
                  </a:txBody>
                  <a:tcPr marL="60554" marR="60554" marT="30277" marB="30277"/>
                </a:tc>
                <a:tc>
                  <a:txBody>
                    <a:bodyPr/>
                    <a:lstStyle/>
                    <a:p>
                      <a:r>
                        <a:rPr lang="en-US" sz="1200" err="1"/>
                        <a:t>lat</a:t>
                      </a:r>
                      <a:r>
                        <a:rPr lang="en-US" sz="1200"/>
                        <a:t> x </a:t>
                      </a:r>
                      <a:r>
                        <a:rPr lang="en-US" sz="1200" err="1"/>
                        <a:t>lon</a:t>
                      </a:r>
                      <a:r>
                        <a:rPr lang="en-US" sz="1200"/>
                        <a:t> </a:t>
                      </a:r>
                    </a:p>
                  </a:txBody>
                  <a:tcPr marL="60554" marR="60554" marT="30277" marB="30277"/>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t>24x48, 180x360 </a:t>
                      </a:r>
                    </a:p>
                  </a:txBody>
                  <a:tcPr marL="60554" marR="60554" marT="30277" marB="30277"/>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t>ERAI</a:t>
                      </a:r>
                    </a:p>
                  </a:txBody>
                  <a:tcPr marL="60554" marR="60554" marT="30277" marB="30277"/>
                </a:tc>
                <a:extLst>
                  <a:ext uri="{0D108BD9-81ED-4DB2-BD59-A6C34878D82A}">
                    <a16:rowId xmlns:a16="http://schemas.microsoft.com/office/drawing/2014/main" val="3122535949"/>
                  </a:ext>
                </a:extLst>
              </a:tr>
              <a:tr h="271780">
                <a:tc>
                  <a:txBody>
                    <a:bodyPr/>
                    <a:lstStyle/>
                    <a:p>
                      <a:r>
                        <a:rPr lang="en-US" sz="1200">
                          <a:solidFill>
                            <a:schemeClr val="tx1"/>
                          </a:solidFill>
                        </a:rPr>
                        <a:t>PRECT</a:t>
                      </a:r>
                    </a:p>
                  </a:txBody>
                  <a:tcPr marL="60554" marR="60554" marT="30277" marB="30277"/>
                </a:tc>
                <a:tc>
                  <a:txBody>
                    <a:bodyPr/>
                    <a:lstStyle/>
                    <a:p>
                      <a:r>
                        <a:rPr lang="en-US" sz="1200" err="1">
                          <a:solidFill>
                            <a:schemeClr val="tx1"/>
                          </a:solidFill>
                        </a:rPr>
                        <a:t>lat</a:t>
                      </a:r>
                      <a:r>
                        <a:rPr lang="en-US" sz="1200">
                          <a:solidFill>
                            <a:schemeClr val="tx1"/>
                          </a:solidFill>
                        </a:rPr>
                        <a:t> x </a:t>
                      </a:r>
                      <a:r>
                        <a:rPr lang="en-US" sz="1200" err="1">
                          <a:solidFill>
                            <a:schemeClr val="tx1"/>
                          </a:solidFill>
                        </a:rPr>
                        <a:t>lon</a:t>
                      </a:r>
                      <a:r>
                        <a:rPr lang="en-US" sz="1200">
                          <a:solidFill>
                            <a:schemeClr val="tx1"/>
                          </a:solidFill>
                        </a:rPr>
                        <a:t> </a:t>
                      </a:r>
                    </a:p>
                  </a:txBody>
                  <a:tcPr marL="60554" marR="60554" marT="30277" marB="30277"/>
                </a:tc>
                <a:tc>
                  <a:txBody>
                    <a:bodyPr/>
                    <a:lstStyle/>
                    <a:p>
                      <a:r>
                        <a:rPr lang="en-US" sz="1200">
                          <a:solidFill>
                            <a:schemeClr val="tx1"/>
                          </a:solidFill>
                        </a:rPr>
                        <a:t>24x48, 180x360</a:t>
                      </a:r>
                    </a:p>
                  </a:txBody>
                  <a:tcPr marL="60554" marR="60554" marT="30277" marB="30277"/>
                </a:tc>
                <a:tc>
                  <a:txBody>
                    <a:bodyPr/>
                    <a:lstStyle/>
                    <a:p>
                      <a:r>
                        <a:rPr lang="en-US" sz="1200">
                          <a:solidFill>
                            <a:schemeClr val="tx1"/>
                          </a:solidFill>
                        </a:rPr>
                        <a:t>GPCP1DD</a:t>
                      </a:r>
                    </a:p>
                  </a:txBody>
                  <a:tcPr marL="60554" marR="60554" marT="30277" marB="30277"/>
                </a:tc>
                <a:extLst>
                  <a:ext uri="{0D108BD9-81ED-4DB2-BD59-A6C34878D82A}">
                    <a16:rowId xmlns:a16="http://schemas.microsoft.com/office/drawing/2014/main" val="1320947697"/>
                  </a:ext>
                </a:extLst>
              </a:tr>
              <a:tr h="271780">
                <a:tc>
                  <a:txBody>
                    <a:bodyPr/>
                    <a:lstStyle/>
                    <a:p>
                      <a:r>
                        <a:rPr lang="en-US" sz="1200">
                          <a:solidFill>
                            <a:schemeClr val="tx1"/>
                          </a:solidFill>
                        </a:rPr>
                        <a:t>SWCF</a:t>
                      </a:r>
                    </a:p>
                  </a:txBody>
                  <a:tcPr marL="60554" marR="60554" marT="30277" marB="30277"/>
                </a:tc>
                <a:tc>
                  <a:txBody>
                    <a:bodyPr/>
                    <a:lstStyle/>
                    <a:p>
                      <a:r>
                        <a:rPr lang="en-US" sz="1200" err="1">
                          <a:solidFill>
                            <a:schemeClr val="tx1"/>
                          </a:solidFill>
                        </a:rPr>
                        <a:t>lat</a:t>
                      </a:r>
                      <a:r>
                        <a:rPr lang="en-US" sz="1200">
                          <a:solidFill>
                            <a:schemeClr val="tx1"/>
                          </a:solidFill>
                        </a:rPr>
                        <a:t> x </a:t>
                      </a:r>
                      <a:r>
                        <a:rPr lang="en-US" sz="1200" err="1">
                          <a:solidFill>
                            <a:schemeClr val="tx1"/>
                          </a:solidFill>
                        </a:rPr>
                        <a:t>lon</a:t>
                      </a:r>
                      <a:r>
                        <a:rPr lang="en-US" sz="1200">
                          <a:solidFill>
                            <a:schemeClr val="tx1"/>
                          </a:solidFill>
                        </a:rPr>
                        <a:t> </a:t>
                      </a:r>
                    </a:p>
                  </a:txBody>
                  <a:tcPr marL="60554" marR="60554" marT="30277" marB="30277"/>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schemeClr val="tx1"/>
                          </a:solidFill>
                        </a:rPr>
                        <a:t>24x48, 180x360 </a:t>
                      </a:r>
                    </a:p>
                  </a:txBody>
                  <a:tcPr marL="60554" marR="60554" marT="30277" marB="30277"/>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err="1">
                          <a:solidFill>
                            <a:schemeClr val="tx1"/>
                          </a:solidFill>
                        </a:rPr>
                        <a:t>ceres_ebaf_toa</a:t>
                      </a:r>
                      <a:endParaRPr lang="en-US" sz="1200">
                        <a:solidFill>
                          <a:schemeClr val="tx1"/>
                        </a:solidFill>
                      </a:endParaRPr>
                    </a:p>
                  </a:txBody>
                  <a:tcPr marL="60554" marR="60554" marT="30277" marB="30277"/>
                </a:tc>
                <a:extLst>
                  <a:ext uri="{0D108BD9-81ED-4DB2-BD59-A6C34878D82A}">
                    <a16:rowId xmlns:a16="http://schemas.microsoft.com/office/drawing/2014/main" val="3540936849"/>
                  </a:ext>
                </a:extLst>
              </a:tr>
              <a:tr h="271780">
                <a:tc>
                  <a:txBody>
                    <a:bodyPr/>
                    <a:lstStyle/>
                    <a:p>
                      <a:r>
                        <a:rPr lang="en-US" sz="1200">
                          <a:solidFill>
                            <a:schemeClr val="tx1"/>
                          </a:solidFill>
                        </a:rPr>
                        <a:t>LWCF</a:t>
                      </a:r>
                    </a:p>
                  </a:txBody>
                  <a:tcPr marL="60554" marR="60554" marT="30277" marB="30277"/>
                </a:tc>
                <a:tc>
                  <a:txBody>
                    <a:bodyPr/>
                    <a:lstStyle/>
                    <a:p>
                      <a:r>
                        <a:rPr lang="en-US" sz="1200" err="1">
                          <a:solidFill>
                            <a:schemeClr val="tx1"/>
                          </a:solidFill>
                        </a:rPr>
                        <a:t>lat</a:t>
                      </a:r>
                      <a:r>
                        <a:rPr lang="en-US" sz="1200">
                          <a:solidFill>
                            <a:schemeClr val="tx1"/>
                          </a:solidFill>
                        </a:rPr>
                        <a:t> x </a:t>
                      </a:r>
                      <a:r>
                        <a:rPr lang="en-US" sz="1200" err="1">
                          <a:solidFill>
                            <a:schemeClr val="tx1"/>
                          </a:solidFill>
                        </a:rPr>
                        <a:t>lon</a:t>
                      </a:r>
                      <a:r>
                        <a:rPr lang="en-US" sz="1200">
                          <a:solidFill>
                            <a:schemeClr val="tx1"/>
                          </a:solidFill>
                        </a:rPr>
                        <a:t> </a:t>
                      </a:r>
                    </a:p>
                  </a:txBody>
                  <a:tcPr marL="60554" marR="60554" marT="30277" marB="30277"/>
                </a:tc>
                <a:tc>
                  <a:txBody>
                    <a:bodyPr/>
                    <a:lstStyle/>
                    <a:p>
                      <a:r>
                        <a:rPr lang="en-US" sz="1200">
                          <a:solidFill>
                            <a:schemeClr val="tx1"/>
                          </a:solidFill>
                        </a:rPr>
                        <a:t>24x48, 180x360</a:t>
                      </a:r>
                    </a:p>
                  </a:txBody>
                  <a:tcPr marL="60554" marR="60554" marT="30277" marB="30277"/>
                </a:tc>
                <a:tc>
                  <a:txBody>
                    <a:bodyPr/>
                    <a:lstStyle/>
                    <a:p>
                      <a:r>
                        <a:rPr lang="en-US" sz="1200" err="1">
                          <a:solidFill>
                            <a:schemeClr val="tx1"/>
                          </a:solidFill>
                        </a:rPr>
                        <a:t>ceres_ebaf_toa</a:t>
                      </a:r>
                      <a:endParaRPr lang="en-US" sz="1200">
                        <a:solidFill>
                          <a:schemeClr val="tx1"/>
                        </a:solidFill>
                      </a:endParaRPr>
                    </a:p>
                  </a:txBody>
                  <a:tcPr marL="60554" marR="60554" marT="30277" marB="30277"/>
                </a:tc>
                <a:extLst>
                  <a:ext uri="{0D108BD9-81ED-4DB2-BD59-A6C34878D82A}">
                    <a16:rowId xmlns:a16="http://schemas.microsoft.com/office/drawing/2014/main" val="2639222951"/>
                  </a:ext>
                </a:extLst>
              </a:tr>
              <a:tr h="271780">
                <a:tc>
                  <a:txBody>
                    <a:bodyPr/>
                    <a:lstStyle/>
                    <a:p>
                      <a:r>
                        <a:rPr lang="en-US" sz="1200">
                          <a:solidFill>
                            <a:schemeClr val="tx1"/>
                          </a:solidFill>
                        </a:rPr>
                        <a:t>PSL</a:t>
                      </a:r>
                    </a:p>
                  </a:txBody>
                  <a:tcPr marL="60554" marR="60554" marT="30277" marB="30277"/>
                </a:tc>
                <a:tc>
                  <a:txBody>
                    <a:bodyPr/>
                    <a:lstStyle/>
                    <a:p>
                      <a:r>
                        <a:rPr lang="en-US" sz="1200" err="1">
                          <a:solidFill>
                            <a:schemeClr val="tx1"/>
                          </a:solidFill>
                        </a:rPr>
                        <a:t>lat</a:t>
                      </a:r>
                      <a:r>
                        <a:rPr lang="en-US" sz="1200">
                          <a:solidFill>
                            <a:schemeClr val="tx1"/>
                          </a:solidFill>
                        </a:rPr>
                        <a:t> x </a:t>
                      </a:r>
                      <a:r>
                        <a:rPr lang="en-US" sz="1200" err="1">
                          <a:solidFill>
                            <a:schemeClr val="tx1"/>
                          </a:solidFill>
                        </a:rPr>
                        <a:t>lon</a:t>
                      </a:r>
                      <a:r>
                        <a:rPr lang="en-US" sz="1200">
                          <a:solidFill>
                            <a:schemeClr val="tx1"/>
                          </a:solidFill>
                        </a:rPr>
                        <a:t> </a:t>
                      </a:r>
                    </a:p>
                  </a:txBody>
                  <a:tcPr marL="60554" marR="60554" marT="30277" marB="30277"/>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schemeClr val="tx1"/>
                          </a:solidFill>
                        </a:rPr>
                        <a:t>24x48, 180x360 </a:t>
                      </a:r>
                    </a:p>
                  </a:txBody>
                  <a:tcPr marL="60554" marR="60554" marT="30277" marB="30277"/>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schemeClr val="tx1"/>
                          </a:solidFill>
                        </a:rPr>
                        <a:t>ERAI</a:t>
                      </a:r>
                    </a:p>
                  </a:txBody>
                  <a:tcPr marL="60554" marR="60554" marT="30277" marB="30277"/>
                </a:tc>
                <a:extLst>
                  <a:ext uri="{0D108BD9-81ED-4DB2-BD59-A6C34878D82A}">
                    <a16:rowId xmlns:a16="http://schemas.microsoft.com/office/drawing/2014/main" val="1671388281"/>
                  </a:ext>
                </a:extLst>
              </a:tr>
              <a:tr h="271780">
                <a:tc>
                  <a:txBody>
                    <a:bodyPr/>
                    <a:lstStyle/>
                    <a:p>
                      <a:r>
                        <a:rPr lang="en-US" sz="1200">
                          <a:solidFill>
                            <a:schemeClr val="tx1"/>
                          </a:solidFill>
                        </a:rPr>
                        <a:t>FLNT</a:t>
                      </a:r>
                    </a:p>
                  </a:txBody>
                  <a:tcPr marL="60554" marR="60554" marT="30277" marB="30277"/>
                </a:tc>
                <a:tc>
                  <a:txBody>
                    <a:bodyPr/>
                    <a:lstStyle/>
                    <a:p>
                      <a:r>
                        <a:rPr lang="en-US" sz="1200" err="1">
                          <a:solidFill>
                            <a:schemeClr val="tx1"/>
                          </a:solidFill>
                        </a:rPr>
                        <a:t>lat</a:t>
                      </a:r>
                      <a:r>
                        <a:rPr lang="en-US" sz="1200">
                          <a:solidFill>
                            <a:schemeClr val="tx1"/>
                          </a:solidFill>
                        </a:rPr>
                        <a:t> x </a:t>
                      </a:r>
                      <a:r>
                        <a:rPr lang="en-US" sz="1200" err="1">
                          <a:solidFill>
                            <a:schemeClr val="tx1"/>
                          </a:solidFill>
                        </a:rPr>
                        <a:t>lon</a:t>
                      </a:r>
                      <a:r>
                        <a:rPr lang="en-US" sz="1200">
                          <a:solidFill>
                            <a:schemeClr val="tx1"/>
                          </a:solidFill>
                        </a:rPr>
                        <a:t> </a:t>
                      </a:r>
                    </a:p>
                  </a:txBody>
                  <a:tcPr marL="60554" marR="60554" marT="30277" marB="30277"/>
                </a:tc>
                <a:tc>
                  <a:txBody>
                    <a:bodyPr/>
                    <a:lstStyle/>
                    <a:p>
                      <a:r>
                        <a:rPr lang="en-US" sz="1200">
                          <a:solidFill>
                            <a:schemeClr val="tx1"/>
                          </a:solidFill>
                        </a:rPr>
                        <a:t>24x48, 180x360</a:t>
                      </a:r>
                    </a:p>
                  </a:txBody>
                  <a:tcPr marL="60554" marR="60554" marT="30277" marB="30277"/>
                </a:tc>
                <a:tc>
                  <a:txBody>
                    <a:bodyPr/>
                    <a:lstStyle/>
                    <a:p>
                      <a:r>
                        <a:rPr lang="en-US" sz="1200">
                          <a:solidFill>
                            <a:schemeClr val="tx1"/>
                          </a:solidFill>
                        </a:rPr>
                        <a:t>N/A</a:t>
                      </a:r>
                    </a:p>
                  </a:txBody>
                  <a:tcPr marL="60554" marR="60554" marT="30277" marB="30277"/>
                </a:tc>
                <a:extLst>
                  <a:ext uri="{0D108BD9-81ED-4DB2-BD59-A6C34878D82A}">
                    <a16:rowId xmlns:a16="http://schemas.microsoft.com/office/drawing/2014/main" val="3695297788"/>
                  </a:ext>
                </a:extLst>
              </a:tr>
              <a:tr h="271780">
                <a:tc>
                  <a:txBody>
                    <a:bodyPr/>
                    <a:lstStyle/>
                    <a:p>
                      <a:r>
                        <a:rPr lang="en-US" sz="1200">
                          <a:solidFill>
                            <a:schemeClr val="tx1"/>
                          </a:solidFill>
                        </a:rPr>
                        <a:t>FSNT</a:t>
                      </a:r>
                    </a:p>
                  </a:txBody>
                  <a:tcPr marL="60554" marR="60554" marT="30277" marB="30277"/>
                </a:tc>
                <a:tc>
                  <a:txBody>
                    <a:bodyPr/>
                    <a:lstStyle/>
                    <a:p>
                      <a:r>
                        <a:rPr lang="en-US" sz="1200" err="1">
                          <a:solidFill>
                            <a:schemeClr val="tx1"/>
                          </a:solidFill>
                        </a:rPr>
                        <a:t>lat</a:t>
                      </a:r>
                      <a:r>
                        <a:rPr lang="en-US" sz="1200">
                          <a:solidFill>
                            <a:schemeClr val="tx1"/>
                          </a:solidFill>
                        </a:rPr>
                        <a:t> x </a:t>
                      </a:r>
                      <a:r>
                        <a:rPr lang="en-US" sz="1200" err="1">
                          <a:solidFill>
                            <a:schemeClr val="tx1"/>
                          </a:solidFill>
                        </a:rPr>
                        <a:t>lon</a:t>
                      </a:r>
                      <a:r>
                        <a:rPr lang="en-US" sz="1200">
                          <a:solidFill>
                            <a:schemeClr val="tx1"/>
                          </a:solidFill>
                        </a:rPr>
                        <a:t> </a:t>
                      </a:r>
                    </a:p>
                  </a:txBody>
                  <a:tcPr marL="60554" marR="60554" marT="30277" marB="30277"/>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schemeClr val="tx1"/>
                          </a:solidFill>
                        </a:rPr>
                        <a:t>24x48, 180x360 </a:t>
                      </a:r>
                    </a:p>
                  </a:txBody>
                  <a:tcPr marL="60554" marR="60554" marT="30277" marB="30277"/>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schemeClr val="tx1"/>
                          </a:solidFill>
                        </a:rPr>
                        <a:t>N/A</a:t>
                      </a:r>
                    </a:p>
                  </a:txBody>
                  <a:tcPr marL="60554" marR="60554" marT="30277" marB="30277"/>
                </a:tc>
                <a:extLst>
                  <a:ext uri="{0D108BD9-81ED-4DB2-BD59-A6C34878D82A}">
                    <a16:rowId xmlns:a16="http://schemas.microsoft.com/office/drawing/2014/main" val="2080654311"/>
                  </a:ext>
                </a:extLst>
              </a:tr>
              <a:tr h="271780">
                <a:tc>
                  <a:txBody>
                    <a:bodyPr/>
                    <a:lstStyle/>
                    <a:p>
                      <a:r>
                        <a:rPr lang="en-US" sz="1200"/>
                        <a:t>Z500</a:t>
                      </a:r>
                    </a:p>
                  </a:txBody>
                  <a:tcPr marL="60554" marR="60554" marT="30277" marB="30277"/>
                </a:tc>
                <a:tc>
                  <a:txBody>
                    <a:bodyPr/>
                    <a:lstStyle/>
                    <a:p>
                      <a:r>
                        <a:rPr lang="en-US" sz="1200" err="1"/>
                        <a:t>lat</a:t>
                      </a:r>
                      <a:r>
                        <a:rPr lang="en-US" sz="1200"/>
                        <a:t> x </a:t>
                      </a:r>
                      <a:r>
                        <a:rPr lang="en-US" sz="1200" err="1"/>
                        <a:t>lon</a:t>
                      </a:r>
                      <a:r>
                        <a:rPr lang="en-US" sz="1200"/>
                        <a:t> </a:t>
                      </a:r>
                    </a:p>
                  </a:txBody>
                  <a:tcPr marL="60554" marR="60554" marT="30277" marB="30277"/>
                </a:tc>
                <a:tc>
                  <a:txBody>
                    <a:bodyPr/>
                    <a:lstStyle/>
                    <a:p>
                      <a:r>
                        <a:rPr lang="en-US" sz="1200"/>
                        <a:t>24x48, 180x360</a:t>
                      </a:r>
                    </a:p>
                  </a:txBody>
                  <a:tcPr marL="60554" marR="60554" marT="30277" marB="30277"/>
                </a:tc>
                <a:tc>
                  <a:txBody>
                    <a:bodyPr/>
                    <a:lstStyle/>
                    <a:p>
                      <a:r>
                        <a:rPr lang="en-US" sz="1200"/>
                        <a:t>ERAI</a:t>
                      </a:r>
                    </a:p>
                  </a:txBody>
                  <a:tcPr marL="60554" marR="60554" marT="30277" marB="30277"/>
                </a:tc>
                <a:extLst>
                  <a:ext uri="{0D108BD9-81ED-4DB2-BD59-A6C34878D82A}">
                    <a16:rowId xmlns:a16="http://schemas.microsoft.com/office/drawing/2014/main" val="3974534364"/>
                  </a:ext>
                </a:extLst>
              </a:tr>
              <a:tr h="271780">
                <a:tc>
                  <a:txBody>
                    <a:bodyPr/>
                    <a:lstStyle/>
                    <a:p>
                      <a:r>
                        <a:rPr lang="en-US" sz="1200"/>
                        <a:t>U200</a:t>
                      </a:r>
                    </a:p>
                  </a:txBody>
                  <a:tcPr marL="60554" marR="60554" marT="30277" marB="30277"/>
                </a:tc>
                <a:tc>
                  <a:txBody>
                    <a:bodyPr/>
                    <a:lstStyle/>
                    <a:p>
                      <a:r>
                        <a:rPr lang="en-US" sz="1200" err="1"/>
                        <a:t>lat</a:t>
                      </a:r>
                      <a:r>
                        <a:rPr lang="en-US" sz="1200"/>
                        <a:t> x </a:t>
                      </a:r>
                      <a:r>
                        <a:rPr lang="en-US" sz="1200" err="1"/>
                        <a:t>lon</a:t>
                      </a:r>
                      <a:r>
                        <a:rPr lang="en-US" sz="1200"/>
                        <a:t> </a:t>
                      </a:r>
                    </a:p>
                  </a:txBody>
                  <a:tcPr marL="60554" marR="60554" marT="30277" marB="30277"/>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t>24x48, 180x360 </a:t>
                      </a:r>
                    </a:p>
                  </a:txBody>
                  <a:tcPr marL="60554" marR="60554" marT="30277" marB="30277"/>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t>ERAI</a:t>
                      </a:r>
                    </a:p>
                  </a:txBody>
                  <a:tcPr marL="60554" marR="60554" marT="30277" marB="30277"/>
                </a:tc>
                <a:extLst>
                  <a:ext uri="{0D108BD9-81ED-4DB2-BD59-A6C34878D82A}">
                    <a16:rowId xmlns:a16="http://schemas.microsoft.com/office/drawing/2014/main" val="2445610134"/>
                  </a:ext>
                </a:extLst>
              </a:tr>
              <a:tr h="271780">
                <a:tc>
                  <a:txBody>
                    <a:bodyPr/>
                    <a:lstStyle/>
                    <a:p>
                      <a:r>
                        <a:rPr lang="en-US" sz="1200"/>
                        <a:t>U850</a:t>
                      </a:r>
                    </a:p>
                  </a:txBody>
                  <a:tcPr marL="60554" marR="60554" marT="30277" marB="30277"/>
                </a:tc>
                <a:tc>
                  <a:txBody>
                    <a:bodyPr/>
                    <a:lstStyle/>
                    <a:p>
                      <a:r>
                        <a:rPr lang="en-US" sz="1200" err="1"/>
                        <a:t>lat</a:t>
                      </a:r>
                      <a:r>
                        <a:rPr lang="en-US" sz="1200"/>
                        <a:t> x </a:t>
                      </a:r>
                      <a:r>
                        <a:rPr lang="en-US" sz="1200" err="1"/>
                        <a:t>lon</a:t>
                      </a:r>
                      <a:r>
                        <a:rPr lang="en-US" sz="1200"/>
                        <a:t> </a:t>
                      </a:r>
                    </a:p>
                  </a:txBody>
                  <a:tcPr marL="60554" marR="60554" marT="30277" marB="30277"/>
                </a:tc>
                <a:tc>
                  <a:txBody>
                    <a:bodyPr/>
                    <a:lstStyle/>
                    <a:p>
                      <a:r>
                        <a:rPr lang="en-US" sz="1200"/>
                        <a:t>24x48, 180x360</a:t>
                      </a:r>
                    </a:p>
                  </a:txBody>
                  <a:tcPr marL="60554" marR="60554" marT="30277" marB="30277"/>
                </a:tc>
                <a:tc>
                  <a:txBody>
                    <a:bodyPr/>
                    <a:lstStyle/>
                    <a:p>
                      <a:r>
                        <a:rPr lang="en-US" sz="1200"/>
                        <a:t>ERAI</a:t>
                      </a:r>
                    </a:p>
                  </a:txBody>
                  <a:tcPr marL="60554" marR="60554" marT="30277" marB="30277"/>
                </a:tc>
                <a:extLst>
                  <a:ext uri="{0D108BD9-81ED-4DB2-BD59-A6C34878D82A}">
                    <a16:rowId xmlns:a16="http://schemas.microsoft.com/office/drawing/2014/main" val="2593517734"/>
                  </a:ext>
                </a:extLst>
              </a:tr>
              <a:tr h="288153">
                <a:tc>
                  <a:txBody>
                    <a:bodyPr/>
                    <a:lstStyle/>
                    <a:p>
                      <a:r>
                        <a:rPr lang="en-US" sz="1200" b="0"/>
                        <a:t>RELHUM</a:t>
                      </a:r>
                    </a:p>
                  </a:txBody>
                  <a:tcPr marL="60554" marR="60554" marT="30277" marB="30277"/>
                </a:tc>
                <a:tc>
                  <a:txBody>
                    <a:bodyPr/>
                    <a:lstStyle/>
                    <a:p>
                      <a:r>
                        <a:rPr lang="en-US" sz="1200" b="0" err="1"/>
                        <a:t>lat</a:t>
                      </a:r>
                      <a:r>
                        <a:rPr lang="en-US" sz="1200" b="0"/>
                        <a:t> x lev</a:t>
                      </a:r>
                    </a:p>
                  </a:txBody>
                  <a:tcPr marL="60554" marR="60554" marT="30277" marB="30277"/>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b="0"/>
                        <a:t>24x37, 180x37</a:t>
                      </a:r>
                    </a:p>
                  </a:txBody>
                  <a:tcPr marL="60554" marR="60554" marT="30277" marB="30277"/>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b="0"/>
                        <a:t>ERAI</a:t>
                      </a:r>
                    </a:p>
                  </a:txBody>
                  <a:tcPr marL="60554" marR="60554" marT="30277" marB="30277"/>
                </a:tc>
                <a:extLst>
                  <a:ext uri="{0D108BD9-81ED-4DB2-BD59-A6C34878D82A}">
                    <a16:rowId xmlns:a16="http://schemas.microsoft.com/office/drawing/2014/main" val="1051222"/>
                  </a:ext>
                </a:extLst>
              </a:tr>
              <a:tr h="271780">
                <a:tc>
                  <a:txBody>
                    <a:bodyPr/>
                    <a:lstStyle/>
                    <a:p>
                      <a:r>
                        <a:rPr lang="en-US" sz="1200" b="0"/>
                        <a:t>T</a:t>
                      </a:r>
                    </a:p>
                  </a:txBody>
                  <a:tcPr marL="60554" marR="60554" marT="30277" marB="30277"/>
                </a:tc>
                <a:tc>
                  <a:txBody>
                    <a:bodyPr/>
                    <a:lstStyle/>
                    <a:p>
                      <a:r>
                        <a:rPr lang="en-US" sz="1200" b="0" err="1"/>
                        <a:t>lat</a:t>
                      </a:r>
                      <a:r>
                        <a:rPr lang="en-US" sz="1200" b="0"/>
                        <a:t> x lev</a:t>
                      </a:r>
                    </a:p>
                  </a:txBody>
                  <a:tcPr marL="60554" marR="60554" marT="30277" marB="30277"/>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b="0"/>
                        <a:t>24x37, 180x37</a:t>
                      </a:r>
                    </a:p>
                  </a:txBody>
                  <a:tcPr marL="60554" marR="60554" marT="30277" marB="30277"/>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b="0"/>
                        <a:t>ERAI</a:t>
                      </a:r>
                    </a:p>
                  </a:txBody>
                  <a:tcPr marL="60554" marR="60554" marT="30277" marB="30277"/>
                </a:tc>
                <a:extLst>
                  <a:ext uri="{0D108BD9-81ED-4DB2-BD59-A6C34878D82A}">
                    <a16:rowId xmlns:a16="http://schemas.microsoft.com/office/drawing/2014/main" val="2424546680"/>
                  </a:ext>
                </a:extLst>
              </a:tr>
              <a:tr h="271780">
                <a:tc>
                  <a:txBody>
                    <a:bodyPr/>
                    <a:lstStyle/>
                    <a:p>
                      <a:r>
                        <a:rPr lang="en-US" sz="1200" b="0"/>
                        <a:t>U</a:t>
                      </a:r>
                    </a:p>
                  </a:txBody>
                  <a:tcPr marL="60554" marR="60554" marT="30277" marB="30277"/>
                </a:tc>
                <a:tc>
                  <a:txBody>
                    <a:bodyPr/>
                    <a:lstStyle/>
                    <a:p>
                      <a:r>
                        <a:rPr lang="en-US" sz="1200" b="0" err="1"/>
                        <a:t>lat</a:t>
                      </a:r>
                      <a:r>
                        <a:rPr lang="en-US" sz="1200" b="0"/>
                        <a:t> x lev</a:t>
                      </a:r>
                    </a:p>
                  </a:txBody>
                  <a:tcPr marL="60554" marR="60554" marT="30277" marB="30277"/>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b="0"/>
                        <a:t>24x37, 180x37</a:t>
                      </a:r>
                    </a:p>
                  </a:txBody>
                  <a:tcPr marL="60554" marR="60554" marT="30277" marB="30277"/>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b="0"/>
                        <a:t>ERAI</a:t>
                      </a:r>
                    </a:p>
                  </a:txBody>
                  <a:tcPr marL="60554" marR="60554" marT="30277" marB="30277"/>
                </a:tc>
                <a:extLst>
                  <a:ext uri="{0D108BD9-81ED-4DB2-BD59-A6C34878D82A}">
                    <a16:rowId xmlns:a16="http://schemas.microsoft.com/office/drawing/2014/main" val="1078841969"/>
                  </a:ext>
                </a:extLst>
              </a:tr>
            </a:tbl>
          </a:graphicData>
        </a:graphic>
      </p:graphicFrame>
      <p:sp>
        <p:nvSpPr>
          <p:cNvPr id="7" name="TextBox 6">
            <a:extLst>
              <a:ext uri="{FF2B5EF4-FFF2-40B4-BE49-F238E27FC236}">
                <a16:creationId xmlns:a16="http://schemas.microsoft.com/office/drawing/2014/main" id="{A7B3718D-0BB2-F782-0F65-332134C8330F}"/>
              </a:ext>
            </a:extLst>
          </p:cNvPr>
          <p:cNvSpPr txBox="1"/>
          <p:nvPr/>
        </p:nvSpPr>
        <p:spPr>
          <a:xfrm>
            <a:off x="6855426" y="1532202"/>
            <a:ext cx="4143185" cy="369332"/>
          </a:xfrm>
          <a:prstGeom prst="rect">
            <a:avLst/>
          </a:prstGeom>
          <a:noFill/>
        </p:spPr>
        <p:txBody>
          <a:bodyPr wrap="none" rtlCol="0">
            <a:spAutoFit/>
          </a:bodyPr>
          <a:lstStyle/>
          <a:p>
            <a:r>
              <a:rPr lang="en-US"/>
              <a:t>E3SMv2 target seasonal </a:t>
            </a:r>
            <a:r>
              <a:rPr lang="en-US" err="1"/>
              <a:t>climatologies</a:t>
            </a:r>
            <a:endParaRPr lang="en-US"/>
          </a:p>
        </p:txBody>
      </p:sp>
      <p:sp>
        <p:nvSpPr>
          <p:cNvPr id="8" name="TextBox 7">
            <a:extLst>
              <a:ext uri="{FF2B5EF4-FFF2-40B4-BE49-F238E27FC236}">
                <a16:creationId xmlns:a16="http://schemas.microsoft.com/office/drawing/2014/main" id="{053C9A9F-F729-6331-6350-2D6C29C4580F}"/>
              </a:ext>
            </a:extLst>
          </p:cNvPr>
          <p:cNvSpPr txBox="1"/>
          <p:nvPr/>
        </p:nvSpPr>
        <p:spPr>
          <a:xfrm>
            <a:off x="1494491" y="1532202"/>
            <a:ext cx="3223959" cy="369332"/>
          </a:xfrm>
          <a:prstGeom prst="rect">
            <a:avLst/>
          </a:prstGeom>
          <a:noFill/>
        </p:spPr>
        <p:txBody>
          <a:bodyPr wrap="none" rtlCol="0">
            <a:spAutoFit/>
          </a:bodyPr>
          <a:lstStyle/>
          <a:p>
            <a:r>
              <a:rPr lang="en-US"/>
              <a:t>E3SMv2 sampled parameters</a:t>
            </a:r>
          </a:p>
        </p:txBody>
      </p:sp>
    </p:spTree>
    <p:extLst>
      <p:ext uri="{BB962C8B-B14F-4D97-AF65-F5344CB8AC3E}">
        <p14:creationId xmlns:p14="http://schemas.microsoft.com/office/powerpoint/2010/main" val="2704980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7">
            <a:extLst>
              <a:ext uri="{FF2B5EF4-FFF2-40B4-BE49-F238E27FC236}">
                <a16:creationId xmlns:a16="http://schemas.microsoft.com/office/drawing/2014/main" id="{9C43B750-B4BB-8C67-67C4-D28B3852B135}"/>
              </a:ext>
            </a:extLst>
          </p:cNvPr>
          <p:cNvGraphicFramePr>
            <a:graphicFrameLocks/>
          </p:cNvGraphicFramePr>
          <p:nvPr>
            <p:extLst>
              <p:ext uri="{D42A27DB-BD31-4B8C-83A1-F6EECF244321}">
                <p14:modId xmlns:p14="http://schemas.microsoft.com/office/powerpoint/2010/main" val="3256675244"/>
              </p:ext>
            </p:extLst>
          </p:nvPr>
        </p:nvGraphicFramePr>
        <p:xfrm>
          <a:off x="897026" y="2595212"/>
          <a:ext cx="10058400" cy="34337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54773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70C4E-1F10-8A4F-68B7-964591D6EA8A}"/>
              </a:ext>
            </a:extLst>
          </p:cNvPr>
          <p:cNvSpPr>
            <a:spLocks noGrp="1"/>
          </p:cNvSpPr>
          <p:nvPr>
            <p:ph type="title"/>
          </p:nvPr>
        </p:nvSpPr>
        <p:spPr/>
        <p:txBody>
          <a:bodyPr/>
          <a:lstStyle/>
          <a:p>
            <a:r>
              <a:rPr lang="en-US"/>
              <a:t>Surrogate function choice: polynomial chaos expansion </a:t>
            </a:r>
            <a:br>
              <a:rPr lang="en-US"/>
            </a:br>
            <a:endParaRPr lang="en-US"/>
          </a:p>
        </p:txBody>
      </p:sp>
      <p:sp>
        <p:nvSpPr>
          <p:cNvPr id="3" name="Content Placeholder 2">
            <a:extLst>
              <a:ext uri="{FF2B5EF4-FFF2-40B4-BE49-F238E27FC236}">
                <a16:creationId xmlns:a16="http://schemas.microsoft.com/office/drawing/2014/main" id="{EC87FA6F-869E-7220-A8CC-26E8D8DF8062}"/>
              </a:ext>
            </a:extLst>
          </p:cNvPr>
          <p:cNvSpPr>
            <a:spLocks noGrp="1"/>
          </p:cNvSpPr>
          <p:nvPr>
            <p:ph idx="1"/>
          </p:nvPr>
        </p:nvSpPr>
        <p:spPr>
          <a:xfrm>
            <a:off x="612818" y="1973914"/>
            <a:ext cx="6200303" cy="4692475"/>
          </a:xfrm>
        </p:spPr>
        <p:txBody>
          <a:bodyPr vert="horz" lIns="91440" tIns="45720" rIns="91440" bIns="45720" rtlCol="0" anchor="t">
            <a:normAutofit fontScale="92500" lnSpcReduction="10000"/>
          </a:bodyPr>
          <a:lstStyle/>
          <a:p>
            <a:pPr>
              <a:spcAft>
                <a:spcPts val="400"/>
              </a:spcAft>
            </a:pPr>
            <a:r>
              <a:rPr lang="en-US"/>
              <a:t>Uses Python’s scikit-learn framework and is based off Kenny Chowdhary’s Autotuning 2020-2022 work at Sandia. </a:t>
            </a:r>
            <a:endParaRPr lang="en-US">
              <a:cs typeface="Arial" panose="020B0604020202020204"/>
            </a:endParaRPr>
          </a:p>
          <a:p>
            <a:pPr lvl="1">
              <a:spcAft>
                <a:spcPts val="400"/>
              </a:spcAft>
            </a:pPr>
            <a:r>
              <a:rPr lang="en-US">
                <a:cs typeface="Arial" panose="020B0604020202020204"/>
              </a:rPr>
              <a:t>Python package </a:t>
            </a:r>
            <a:r>
              <a:rPr lang="en-US" err="1">
                <a:cs typeface="Arial"/>
              </a:rPr>
              <a:t>tesuract</a:t>
            </a:r>
            <a:r>
              <a:rPr lang="en-US">
                <a:cs typeface="Arial"/>
              </a:rPr>
              <a:t>: </a:t>
            </a:r>
            <a:r>
              <a:rPr lang="en-US">
                <a:cs typeface="Arial"/>
                <a:hlinkClick r:id="rId2"/>
              </a:rPr>
              <a:t>https</a:t>
            </a:r>
            <a:r>
              <a:rPr lang="en-US">
                <a:ea typeface="+mn-lt"/>
                <a:cs typeface="+mn-lt"/>
                <a:hlinkClick r:id="rId2"/>
              </a:rPr>
              <a:t>://github.com/kennychowdhary/tesuract</a:t>
            </a:r>
            <a:endParaRPr lang="en-US">
              <a:ea typeface="+mn-lt"/>
              <a:cs typeface="+mn-lt"/>
            </a:endParaRPr>
          </a:p>
          <a:p>
            <a:pPr>
              <a:spcAft>
                <a:spcPts val="400"/>
              </a:spcAft>
            </a:pPr>
            <a:r>
              <a:rPr lang="en-US"/>
              <a:t>PCA and polynomial chaos expansion: similar or better prediction errors compared to</a:t>
            </a:r>
            <a:endParaRPr lang="en-US">
              <a:cs typeface="Arial"/>
            </a:endParaRPr>
          </a:p>
          <a:p>
            <a:pPr lvl="1">
              <a:spcAft>
                <a:spcPts val="400"/>
              </a:spcAft>
            </a:pPr>
            <a:r>
              <a:rPr lang="en-US"/>
              <a:t>neural network, </a:t>
            </a:r>
            <a:endParaRPr lang="en-US">
              <a:cs typeface="Arial"/>
            </a:endParaRPr>
          </a:p>
          <a:p>
            <a:pPr lvl="1">
              <a:spcAft>
                <a:spcPts val="400"/>
              </a:spcAft>
            </a:pPr>
            <a:r>
              <a:rPr lang="en-US"/>
              <a:t>random forest, </a:t>
            </a:r>
            <a:endParaRPr lang="en-US">
              <a:cs typeface="Arial"/>
            </a:endParaRPr>
          </a:p>
          <a:p>
            <a:pPr lvl="1">
              <a:spcAft>
                <a:spcPts val="400"/>
              </a:spcAft>
            </a:pPr>
            <a:r>
              <a:rPr lang="en-US"/>
              <a:t>support vector machines,</a:t>
            </a:r>
            <a:endParaRPr lang="en-US">
              <a:cs typeface="Arial"/>
            </a:endParaRPr>
          </a:p>
          <a:p>
            <a:pPr lvl="1">
              <a:spcAft>
                <a:spcPts val="400"/>
              </a:spcAft>
            </a:pPr>
            <a:r>
              <a:rPr lang="en-US"/>
              <a:t>Gaussian processes.</a:t>
            </a:r>
            <a:endParaRPr lang="en-US">
              <a:cs typeface="Arial"/>
            </a:endParaRPr>
          </a:p>
          <a:p>
            <a:pPr>
              <a:spcAft>
                <a:spcPts val="400"/>
              </a:spcAft>
            </a:pPr>
            <a:r>
              <a:rPr lang="en-US"/>
              <a:t>Hyperparameters of polynomial chaos expansion chosen automatically by cross-validation. </a:t>
            </a:r>
            <a:endParaRPr lang="en-US">
              <a:cs typeface="Arial"/>
            </a:endParaRPr>
          </a:p>
          <a:p>
            <a:endParaRPr lang="en-US"/>
          </a:p>
        </p:txBody>
      </p:sp>
      <p:pic>
        <p:nvPicPr>
          <p:cNvPr id="1025" name="Picture 1" descr="page6image16366000">
            <a:extLst>
              <a:ext uri="{FF2B5EF4-FFF2-40B4-BE49-F238E27FC236}">
                <a16:creationId xmlns:a16="http://schemas.microsoft.com/office/drawing/2014/main" id="{02B46155-1B71-8A75-3C95-EF15C30DBA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9590" y="2338524"/>
            <a:ext cx="5492702" cy="3270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832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7">
            <a:extLst>
              <a:ext uri="{FF2B5EF4-FFF2-40B4-BE49-F238E27FC236}">
                <a16:creationId xmlns:a16="http://schemas.microsoft.com/office/drawing/2014/main" id="{6699ACC3-D9D8-A33D-3F16-34997B4D8578}"/>
              </a:ext>
            </a:extLst>
          </p:cNvPr>
          <p:cNvGraphicFramePr>
            <a:graphicFrameLocks/>
          </p:cNvGraphicFramePr>
          <p:nvPr>
            <p:extLst>
              <p:ext uri="{D42A27DB-BD31-4B8C-83A1-F6EECF244321}">
                <p14:modId xmlns:p14="http://schemas.microsoft.com/office/powerpoint/2010/main" val="3499354850"/>
              </p:ext>
            </p:extLst>
          </p:nvPr>
        </p:nvGraphicFramePr>
        <p:xfrm>
          <a:off x="1881439" y="2656388"/>
          <a:ext cx="8114212" cy="27700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26055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BE16-12BD-13F0-528A-FF0EF86EAF51}"/>
              </a:ext>
            </a:extLst>
          </p:cNvPr>
          <p:cNvSpPr>
            <a:spLocks noGrp="1"/>
          </p:cNvSpPr>
          <p:nvPr>
            <p:ph type="title"/>
          </p:nvPr>
        </p:nvSpPr>
        <p:spPr/>
        <p:txBody>
          <a:bodyPr/>
          <a:lstStyle/>
          <a:p>
            <a:r>
              <a:rPr lang="en-US"/>
              <a:t>Optimization strategy</a:t>
            </a:r>
          </a:p>
        </p:txBody>
      </p:sp>
      <p:sp>
        <p:nvSpPr>
          <p:cNvPr id="3" name="Content Placeholder 2">
            <a:extLst>
              <a:ext uri="{FF2B5EF4-FFF2-40B4-BE49-F238E27FC236}">
                <a16:creationId xmlns:a16="http://schemas.microsoft.com/office/drawing/2014/main" id="{E42A8DFA-BA1B-276B-0518-700D7D72D4CF}"/>
              </a:ext>
            </a:extLst>
          </p:cNvPr>
          <p:cNvSpPr>
            <a:spLocks noGrp="1"/>
          </p:cNvSpPr>
          <p:nvPr>
            <p:ph idx="1"/>
          </p:nvPr>
        </p:nvSpPr>
        <p:spPr>
          <a:xfrm>
            <a:off x="612818" y="1962950"/>
            <a:ext cx="10972800" cy="4027624"/>
          </a:xfrm>
        </p:spPr>
        <p:txBody>
          <a:bodyPr vert="horz" lIns="91440" tIns="45720" rIns="91440" bIns="45720" rtlCol="0" anchor="t">
            <a:normAutofit/>
          </a:bodyPr>
          <a:lstStyle/>
          <a:p>
            <a:r>
              <a:rPr lang="en-US"/>
              <a:t>We minimize the root-mean-squared-error (RMSE) between </a:t>
            </a:r>
          </a:p>
          <a:p>
            <a:pPr marL="914400" lvl="1" indent="-457200">
              <a:buFont typeface="+mj-lt"/>
              <a:buAutoNum type="arabicPeriod"/>
            </a:pPr>
            <a:r>
              <a:rPr lang="en-US"/>
              <a:t>the surrogate predicted fields,</a:t>
            </a:r>
            <a:endParaRPr lang="en-US">
              <a:cs typeface="Arial"/>
            </a:endParaRPr>
          </a:p>
          <a:p>
            <a:pPr marL="914400" lvl="1" indent="-457200">
              <a:buFont typeface="+mj-lt"/>
              <a:buAutoNum type="arabicPeriod"/>
            </a:pPr>
            <a:r>
              <a:rPr lang="en-US"/>
              <a:t>the observational data.</a:t>
            </a:r>
            <a:endParaRPr lang="en-US">
              <a:cs typeface="Arial"/>
            </a:endParaRPr>
          </a:p>
          <a:p>
            <a:pPr marL="457200" lvl="1" indent="0">
              <a:buNone/>
            </a:pPr>
            <a:endParaRPr lang="en-US"/>
          </a:p>
          <a:p>
            <a:r>
              <a:rPr lang="en-US"/>
              <a:t>Regularization terms that normalize the errors from different output fields</a:t>
            </a:r>
            <a:endParaRPr lang="en-US">
              <a:cs typeface="Arial"/>
            </a:endParaRPr>
          </a:p>
          <a:p>
            <a:pPr lvl="1"/>
            <a:r>
              <a:rPr lang="en-US"/>
              <a:t>Any one output field does not dominate the optimization.</a:t>
            </a:r>
            <a:endParaRPr lang="en-US">
              <a:cs typeface="Arial"/>
            </a:endParaRPr>
          </a:p>
          <a:p>
            <a:pPr lvl="1"/>
            <a:r>
              <a:rPr lang="en-US"/>
              <a:t>Allows Bayesian formulation of the normalization.</a:t>
            </a:r>
            <a:endParaRPr lang="en-US">
              <a:cs typeface="Arial"/>
            </a:endParaRPr>
          </a:p>
          <a:p>
            <a:pPr marL="457200" lvl="1" indent="0">
              <a:buNone/>
            </a:pPr>
            <a:endParaRPr lang="en-US"/>
          </a:p>
          <a:p>
            <a:r>
              <a:rPr lang="en-US"/>
              <a:t>Use L-BFGS-B</a:t>
            </a:r>
            <a:r>
              <a:rPr lang="en-US" baseline="30000"/>
              <a:t>[1]</a:t>
            </a:r>
            <a:r>
              <a:rPr lang="en-US"/>
              <a:t> optimization algorithm on the minimization problem.</a:t>
            </a:r>
            <a:endParaRPr lang="en-US">
              <a:cs typeface="Arial"/>
            </a:endParaRPr>
          </a:p>
          <a:p>
            <a:pPr lvl="1"/>
            <a:r>
              <a:rPr lang="en-US" sz="2000">
                <a:solidFill>
                  <a:schemeClr val="tx1">
                    <a:lumMod val="75000"/>
                    <a:lumOff val="25000"/>
                  </a:schemeClr>
                </a:solidFill>
              </a:rPr>
              <a:t>Can also use Markov Chain Monte Carlo (MCMC) sampling to visualize uncertainty in optimized parameters.</a:t>
            </a:r>
            <a:endParaRPr lang="en-US" sz="2000">
              <a:solidFill>
                <a:schemeClr val="tx1">
                  <a:lumMod val="75000"/>
                  <a:lumOff val="25000"/>
                </a:schemeClr>
              </a:solidFill>
              <a:cs typeface="Arial"/>
            </a:endParaRPr>
          </a:p>
          <a:p>
            <a:pPr lvl="1"/>
            <a:endParaRPr lang="en-US"/>
          </a:p>
          <a:p>
            <a:endParaRPr lang="en-US"/>
          </a:p>
        </p:txBody>
      </p:sp>
      <p:sp>
        <p:nvSpPr>
          <p:cNvPr id="4" name="TextBox 3">
            <a:extLst>
              <a:ext uri="{FF2B5EF4-FFF2-40B4-BE49-F238E27FC236}">
                <a16:creationId xmlns:a16="http://schemas.microsoft.com/office/drawing/2014/main" id="{C462F21E-6F8D-3C42-BAB9-59560C398129}"/>
              </a:ext>
            </a:extLst>
          </p:cNvPr>
          <p:cNvSpPr txBox="1"/>
          <p:nvPr/>
        </p:nvSpPr>
        <p:spPr>
          <a:xfrm>
            <a:off x="612098" y="6375094"/>
            <a:ext cx="8252708" cy="646331"/>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1200">
                <a:ea typeface="+mn-lt"/>
                <a:cs typeface="+mn-lt"/>
              </a:rPr>
              <a:t>[1] Byrd, R. H., Lu, P., </a:t>
            </a:r>
            <a:r>
              <a:rPr lang="en-US" sz="1200" err="1">
                <a:ea typeface="+mn-lt"/>
                <a:cs typeface="+mn-lt"/>
              </a:rPr>
              <a:t>Nocedal</a:t>
            </a:r>
            <a:r>
              <a:rPr lang="en-US" sz="1200">
                <a:ea typeface="+mn-lt"/>
                <a:cs typeface="+mn-lt"/>
              </a:rPr>
              <a:t>, J. and Zhu, C. (1995). A limited memory algorithm for bound constrained optimization. </a:t>
            </a:r>
          </a:p>
          <a:p>
            <a:r>
              <a:rPr lang="en-US" sz="1200" i="1">
                <a:ea typeface="+mn-lt"/>
                <a:cs typeface="+mn-lt"/>
              </a:rPr>
              <a:t>SIAM Journal on Scientific Computing</a:t>
            </a:r>
            <a:r>
              <a:rPr lang="en-US" sz="1200">
                <a:ea typeface="+mn-lt"/>
                <a:cs typeface="+mn-lt"/>
              </a:rPr>
              <a:t>, </a:t>
            </a:r>
            <a:r>
              <a:rPr lang="en-US" sz="1200" b="1">
                <a:ea typeface="+mn-lt"/>
                <a:cs typeface="+mn-lt"/>
              </a:rPr>
              <a:t>16</a:t>
            </a:r>
            <a:r>
              <a:rPr lang="en-US" sz="1200">
                <a:ea typeface="+mn-lt"/>
                <a:cs typeface="+mn-lt"/>
              </a:rPr>
              <a:t>, 1190–1208. </a:t>
            </a:r>
            <a:r>
              <a:rPr lang="en-US" sz="1200">
                <a:ea typeface="+mn-lt"/>
                <a:cs typeface="+mn-lt"/>
                <a:hlinkClick r:id="rId2"/>
              </a:rPr>
              <a:t>doi:10.1137/0916069</a:t>
            </a:r>
            <a:r>
              <a:rPr lang="en-US" sz="1200">
                <a:ea typeface="+mn-lt"/>
                <a:cs typeface="+mn-lt"/>
              </a:rPr>
              <a:t>.</a:t>
            </a:r>
            <a:endParaRPr lang="en-US" sz="1200">
              <a:cs typeface="Arial"/>
            </a:endParaRPr>
          </a:p>
          <a:p>
            <a:pPr algn="l"/>
            <a:endParaRPr lang="en-US" sz="1200"/>
          </a:p>
        </p:txBody>
      </p:sp>
    </p:spTree>
    <p:extLst>
      <p:ext uri="{BB962C8B-B14F-4D97-AF65-F5344CB8AC3E}">
        <p14:creationId xmlns:p14="http://schemas.microsoft.com/office/powerpoint/2010/main" val="2671186038"/>
      </p:ext>
    </p:extLst>
  </p:cSld>
  <p:clrMapOvr>
    <a:masterClrMapping/>
  </p:clrMapOvr>
</p:sld>
</file>

<file path=ppt/theme/theme1.xml><?xml version="1.0" encoding="utf-8"?>
<a:theme xmlns:a="http://schemas.openxmlformats.org/drawingml/2006/main" name="E3SM_plain_white_background">
  <a:themeElements>
    <a:clrScheme name="E3SM">
      <a:dk1>
        <a:srgbClr val="000000"/>
      </a:dk1>
      <a:lt1>
        <a:srgbClr val="FFFFFF"/>
      </a:lt1>
      <a:dk2>
        <a:srgbClr val="616165"/>
      </a:dk2>
      <a:lt2>
        <a:srgbClr val="E7E6E6"/>
      </a:lt2>
      <a:accent1>
        <a:srgbClr val="2376BC"/>
      </a:accent1>
      <a:accent2>
        <a:srgbClr val="5CB347"/>
      </a:accent2>
      <a:accent3>
        <a:srgbClr val="283B97"/>
      </a:accent3>
      <a:accent4>
        <a:srgbClr val="007C48"/>
      </a:accent4>
      <a:accent5>
        <a:srgbClr val="BB2438"/>
      </a:accent5>
      <a:accent6>
        <a:srgbClr val="FC981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1">
              <a:lumMod val="8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3SM_topographical_weather_map_footer">
  <a:themeElements>
    <a:clrScheme name="E3SM">
      <a:dk1>
        <a:srgbClr val="000000"/>
      </a:dk1>
      <a:lt1>
        <a:srgbClr val="FFFFFF"/>
      </a:lt1>
      <a:dk2>
        <a:srgbClr val="616165"/>
      </a:dk2>
      <a:lt2>
        <a:srgbClr val="E7E6E6"/>
      </a:lt2>
      <a:accent1>
        <a:srgbClr val="2376BC"/>
      </a:accent1>
      <a:accent2>
        <a:srgbClr val="5CB347"/>
      </a:accent2>
      <a:accent3>
        <a:srgbClr val="283B97"/>
      </a:accent3>
      <a:accent4>
        <a:srgbClr val="007C48"/>
      </a:accent4>
      <a:accent5>
        <a:srgbClr val="BB2438"/>
      </a:accent5>
      <a:accent6>
        <a:srgbClr val="FC981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1">
              <a:lumMod val="8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33</Slides>
  <Notes>21</Notes>
  <HiddenSlides>0</HiddenSlide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E3SM_plain_white_background</vt:lpstr>
      <vt:lpstr>E3SM_topographical_weather_map_footer</vt:lpstr>
      <vt:lpstr>Autotuning E3SM using a surrogate model for climatological spatial fields</vt:lpstr>
      <vt:lpstr>Goal: Use machine learning to expedite and formalize E3SM tuning</vt:lpstr>
      <vt:lpstr>E3SM PPE creation using Dakota[1]</vt:lpstr>
      <vt:lpstr>PowerPoint Presentation</vt:lpstr>
      <vt:lpstr>PowerPoint Presentation</vt:lpstr>
      <vt:lpstr>PowerPoint Presentation</vt:lpstr>
      <vt:lpstr>Surrogate function choice: polynomial chaos expansion  </vt:lpstr>
      <vt:lpstr>PowerPoint Presentation</vt:lpstr>
      <vt:lpstr>Optimization strategy</vt:lpstr>
      <vt:lpstr>Current Workflow</vt:lpstr>
      <vt:lpstr>PowerPoint Presentation</vt:lpstr>
      <vt:lpstr>Autotuned E3SMv2 vs. v2 control: % Change in RMSE</vt:lpstr>
      <vt:lpstr>Autotuned  Control</vt:lpstr>
      <vt:lpstr>Taylor diagram</vt:lpstr>
      <vt:lpstr>Calibration: Results</vt:lpstr>
      <vt:lpstr>Summary</vt:lpstr>
      <vt:lpstr>Next: Auto-tuning E3SMv3</vt:lpstr>
      <vt:lpstr>PowerPoint Presentation</vt:lpstr>
      <vt:lpstr>Additional slides</vt:lpstr>
      <vt:lpstr>PowerPoint Presentation</vt:lpstr>
      <vt:lpstr>Input parameters for E3SMv3 PPE</vt:lpstr>
      <vt:lpstr>Optimization: Results</vt:lpstr>
      <vt:lpstr>Calibration strategy (SWAP in from pdf or eliminate)</vt:lpstr>
      <vt:lpstr>How many simulations do we need?</vt:lpstr>
      <vt:lpstr>How many simulations? Surrogate fit in terms of R2</vt:lpstr>
      <vt:lpstr>Abstract</vt:lpstr>
      <vt:lpstr>What resolution/sim length should we use for the surrogate? </vt:lpstr>
      <vt:lpstr>How many simulations? Optimized parameters</vt:lpstr>
      <vt:lpstr>How many simulations? Optimized parameters</vt:lpstr>
      <vt:lpstr>1. Generate Ensemble </vt:lpstr>
      <vt:lpstr>3. Optimize and calibrate surrogate</vt:lpstr>
      <vt:lpstr>E3SM PPE creation using Dakota[1]</vt:lpstr>
      <vt:lpstr>Current Workflow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Gines, Mary J.</dc:creator>
  <cp:revision>6</cp:revision>
  <dcterms:created xsi:type="dcterms:W3CDTF">2022-06-08T20:40:20Z</dcterms:created>
  <dcterms:modified xsi:type="dcterms:W3CDTF">2023-03-02T17:31:03Z</dcterms:modified>
</cp:coreProperties>
</file>