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8"/>
  </p:notesMasterIdLst>
  <p:sldIdLst>
    <p:sldId id="959" r:id="rId2"/>
    <p:sldId id="316" r:id="rId3"/>
    <p:sldId id="977" r:id="rId4"/>
    <p:sldId id="978" r:id="rId5"/>
    <p:sldId id="983" r:id="rId6"/>
    <p:sldId id="988" r:id="rId7"/>
    <p:sldId id="979" r:id="rId8"/>
    <p:sldId id="981" r:id="rId9"/>
    <p:sldId id="989" r:id="rId10"/>
    <p:sldId id="982" r:id="rId11"/>
    <p:sldId id="984" r:id="rId12"/>
    <p:sldId id="985" r:id="rId13"/>
    <p:sldId id="990" r:id="rId14"/>
    <p:sldId id="986" r:id="rId15"/>
    <p:sldId id="991" r:id="rId16"/>
    <p:sldId id="987" r:id="rId1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7053"/>
    <p:restoredTop sz="79427"/>
  </p:normalViewPr>
  <p:slideViewPr>
    <p:cSldViewPr snapToGrid="0" snapToObjects="1">
      <p:cViewPr varScale="1">
        <p:scale>
          <a:sx n="137" d="100"/>
          <a:sy n="137" d="100"/>
        </p:scale>
        <p:origin x="1368" y="18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" d="1"/>
        <a:sy n="1" d="1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08F2A2-77C1-3B42-904E-2803D7D753A5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1FC4BF6-6BE4-0940-94C2-A52219C5AD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3404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Shape 6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4" name="Shape 6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wrap="square"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17987611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508583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773341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78653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267191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76971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782101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539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16400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51993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1235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38314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930435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3878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353061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907F5D-743B-984A-BC10-2811C644134F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26190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51435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057400"/>
            <a:ext cx="7772400" cy="1028700"/>
          </a:xfrm>
        </p:spPr>
        <p:txBody>
          <a:bodyPr anchor="b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57550"/>
            <a:ext cx="7772400" cy="1314450"/>
          </a:xfrm>
        </p:spPr>
        <p:txBody>
          <a:bodyPr/>
          <a:lstStyle>
            <a:lvl1pPr marL="0" indent="0" algn="l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3049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2902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234440"/>
            <a:ext cx="3886200" cy="308610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251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234440"/>
            <a:ext cx="3886200" cy="342900"/>
          </a:xfrm>
        </p:spPr>
        <p:txBody>
          <a:bodyPr anchor="b"/>
          <a:lstStyle>
            <a:lvl1pPr marL="0" indent="0">
              <a:buNone/>
              <a:defRPr sz="15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00600" y="1748790"/>
            <a:ext cx="3886200" cy="2571750"/>
          </a:xfrm>
        </p:spPr>
        <p:txBody>
          <a:bodyPr/>
          <a:lstStyle>
            <a:lvl1pPr>
              <a:defRPr sz="1500"/>
            </a:lvl1pPr>
            <a:lvl2pPr>
              <a:defRPr sz="1350"/>
            </a:lvl2pPr>
            <a:lvl3pPr>
              <a:defRPr sz="1200"/>
            </a:lvl3pPr>
            <a:lvl4pPr>
              <a:defRPr sz="1050"/>
            </a:lvl4pPr>
            <a:lvl5pPr>
              <a:defRPr sz="105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6198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02103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739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17220"/>
            <a:ext cx="3200400" cy="1371600"/>
          </a:xfrm>
        </p:spPr>
        <p:txBody>
          <a:bodyPr anchor="t" anchorCtr="0"/>
          <a:lstStyle>
            <a:lvl1pPr algn="l">
              <a:defRPr sz="27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6200" y="617220"/>
            <a:ext cx="4800600" cy="3703320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25980"/>
            <a:ext cx="3200400" cy="219456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0786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429000"/>
            <a:ext cx="8229600" cy="44577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" y="514350"/>
            <a:ext cx="8229600" cy="27432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3909060"/>
            <a:ext cx="8229600" cy="514350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E9975-C960-C441-A95D-E879884DDE4A}" type="datetimeFigureOut">
              <a:rPr lang="en-US" smtClean="0"/>
              <a:t>6/8/22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6896CD2-FB3A-5340-99F8-A4C5A2774A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32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wrap="square"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wrap="square"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1433953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jp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8229600" cy="822960"/>
          </a:xfrm>
          <a:prstGeom prst="rect">
            <a:avLst/>
          </a:prstGeom>
        </p:spPr>
        <p:txBody>
          <a:bodyPr vert="horz" lIns="0" tIns="0" rIns="0" bIns="0" rtlCol="0" anchor="b" anchorCtr="0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34440"/>
            <a:ext cx="8229600" cy="30861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86200" y="4767756"/>
            <a:ext cx="1371600" cy="10287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ctr">
              <a:defRPr sz="525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9FFE9975-C960-C441-A95D-E879884DDE4A}" type="datetimeFigureOut">
              <a:rPr lang="en-US" smtClean="0"/>
              <a:pPr/>
              <a:t>6/8/22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86200" y="4878681"/>
            <a:ext cx="1371600" cy="102870"/>
          </a:xfrm>
          <a:prstGeom prst="rect">
            <a:avLst/>
          </a:prstGeom>
        </p:spPr>
        <p:txBody>
          <a:bodyPr vert="horz" lIns="0" tIns="0" rIns="0" bIns="0" rtlCol="0" anchor="b" anchorCtr="0"/>
          <a:lstStyle>
            <a:lvl1pPr algn="ctr">
              <a:defRPr sz="6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</a:lstStyle>
          <a:p>
            <a:fld id="{06896CD2-FB3A-5340-99F8-A4C5A2774A87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EC73BB62-E7BD-394F-AF02-0A171ED3ACC6}"/>
              </a:ext>
            </a:extLst>
          </p:cNvPr>
          <p:cNvPicPr>
            <a:picLocks noChangeAspect="1"/>
          </p:cNvPicPr>
          <p:nvPr userDrawn="1"/>
        </p:nvPicPr>
        <p:blipFill>
          <a:blip r:embed="rId11"/>
          <a:stretch>
            <a:fillRect/>
          </a:stretch>
        </p:blipFill>
        <p:spPr>
          <a:xfrm>
            <a:off x="14293" y="0"/>
            <a:ext cx="9115425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016481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</p:sldLayoutIdLst>
  <p:txStyles>
    <p:titleStyle>
      <a:lvl1pPr algn="l" defTabSz="342900" rtl="0" eaLnBrk="1" latinLnBrk="0" hangingPunct="1">
        <a:spcBef>
          <a:spcPct val="0"/>
        </a:spcBef>
        <a:buNone/>
        <a:defRPr sz="2700" b="1" kern="1200">
          <a:solidFill>
            <a:schemeClr val="accent1">
              <a:lumMod val="75000"/>
            </a:schemeClr>
          </a:solidFill>
          <a:latin typeface="Arial"/>
          <a:ea typeface="+mj-ea"/>
          <a:cs typeface="Arial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800" kern="1200">
          <a:solidFill>
            <a:schemeClr val="tx1"/>
          </a:solidFill>
          <a:latin typeface="Arial"/>
          <a:ea typeface="+mn-ea"/>
          <a:cs typeface="Arial"/>
        </a:defRPr>
      </a:lvl1pPr>
      <a:lvl2pPr marL="557213" indent="-214313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500" kern="1200">
          <a:solidFill>
            <a:schemeClr val="tx1"/>
          </a:solidFill>
          <a:latin typeface="Arial"/>
          <a:ea typeface="+mn-ea"/>
          <a:cs typeface="Arial"/>
        </a:defRPr>
      </a:lvl2pPr>
      <a:lvl3pPr marL="8572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•"/>
        <a:defRPr sz="1350" kern="1200">
          <a:solidFill>
            <a:schemeClr val="tx1"/>
          </a:solidFill>
          <a:latin typeface="Arial"/>
          <a:ea typeface="+mn-ea"/>
          <a:cs typeface="Arial"/>
        </a:defRPr>
      </a:lvl3pPr>
      <a:lvl4pPr marL="12001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–"/>
        <a:defRPr sz="1200" kern="1200">
          <a:solidFill>
            <a:schemeClr val="tx1"/>
          </a:solidFill>
          <a:latin typeface="Arial"/>
          <a:ea typeface="+mn-ea"/>
          <a:cs typeface="Arial"/>
        </a:defRPr>
      </a:lvl4pPr>
      <a:lvl5pPr marL="1543050" indent="-171450" algn="l" defTabSz="342900" rtl="0" eaLnBrk="1" latinLnBrk="0" hangingPunct="1">
        <a:spcBef>
          <a:spcPct val="20000"/>
        </a:spcBef>
        <a:buClr>
          <a:schemeClr val="accent1">
            <a:lumMod val="75000"/>
          </a:schemeClr>
        </a:buClr>
        <a:buFont typeface="Arial"/>
        <a:buChar char="»"/>
        <a:defRPr sz="1200" kern="1200">
          <a:solidFill>
            <a:schemeClr val="tx1"/>
          </a:solidFill>
          <a:latin typeface="Arial"/>
          <a:ea typeface="+mn-ea"/>
          <a:cs typeface="Arial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mataylo@sandia.gov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acme-climate.atlassian.net/wiki/spaces/CNCL/pages/3130818586/phase+1+V2+Case+Studies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e3sm.org/model/running-e3sm/code-review-and-new-feature-process/" TargetMode="Externa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Shape 66"/>
          <p:cNvSpPr txBox="1">
            <a:spLocks noGrp="1"/>
          </p:cNvSpPr>
          <p:nvPr>
            <p:ph type="title"/>
          </p:nvPr>
        </p:nvSpPr>
        <p:spPr>
          <a:xfrm>
            <a:off x="495626" y="356018"/>
            <a:ext cx="8520600" cy="538927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/>
          <a:p>
            <a:pPr algn="ctr"/>
            <a:r>
              <a:rPr lang="en-US" dirty="0">
                <a:latin typeface="+mn-lt"/>
              </a:rPr>
              <a:t>E3SM New Feature Integration and Testing Process</a:t>
            </a:r>
            <a:endParaRPr lang="en" dirty="0">
              <a:latin typeface="+mn-lt"/>
            </a:endParaRP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F235C8-36AD-F34B-8839-22667690BD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311700" y="1450858"/>
            <a:ext cx="8520600" cy="3416400"/>
          </a:xfrm>
        </p:spPr>
        <p:txBody>
          <a:bodyPr/>
          <a:lstStyle/>
          <a:p>
            <a:pPr marL="0" indent="0" algn="ctr">
              <a:buNone/>
            </a:pPr>
            <a:r>
              <a:rPr lang="en-US" dirty="0">
                <a:latin typeface="+mn-lt"/>
              </a:rPr>
              <a:t>Mark Taylor</a:t>
            </a:r>
          </a:p>
          <a:p>
            <a:pPr marL="0" indent="0" algn="ctr">
              <a:buNone/>
            </a:pPr>
            <a:r>
              <a:rPr lang="en-US" dirty="0">
                <a:latin typeface="+mn-lt"/>
                <a:hlinkClick r:id="rId3"/>
              </a:rPr>
              <a:t>mataylo@sandia.gov</a:t>
            </a:r>
            <a:endParaRPr lang="en-US" dirty="0">
              <a:latin typeface="+mn-lt"/>
            </a:endParaRP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Gautam Bisht, Andrew Bradley, Peter Caldwell,  Katherine Calvin, Chris </a:t>
            </a:r>
            <a:r>
              <a:rPr lang="en-US" dirty="0" err="1">
                <a:latin typeface="+mn-lt"/>
              </a:rPr>
              <a:t>Golaz</a:t>
            </a:r>
            <a:r>
              <a:rPr lang="en-US" dirty="0">
                <a:latin typeface="+mn-lt"/>
              </a:rPr>
              <a:t>, Oksana Guba, Ben Hillman, Matt Hoffman, Robert Jacob, Philip Jones, Andrew Roberts, </a:t>
            </a:r>
            <a:r>
              <a:rPr lang="en-US" dirty="0" err="1">
                <a:latin typeface="+mn-lt"/>
              </a:rPr>
              <a:t>Jinyun</a:t>
            </a:r>
            <a:r>
              <a:rPr lang="en-US" dirty="0">
                <a:latin typeface="+mn-lt"/>
              </a:rPr>
              <a:t> Tang, Luke Van Roekel, Jon Wolfe, Walter Hannah</a:t>
            </a: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endParaRPr lang="en-US" dirty="0">
              <a:latin typeface="+mn-lt"/>
            </a:endParaRP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E3SM All-Hands Presentation</a:t>
            </a: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Virtual</a:t>
            </a:r>
          </a:p>
          <a:p>
            <a:pPr marL="0" indent="0" algn="ctr">
              <a:buNone/>
            </a:pPr>
            <a:r>
              <a:rPr lang="en-US" dirty="0">
                <a:latin typeface="+mn-lt"/>
              </a:rPr>
              <a:t>June 9, 2022</a:t>
            </a:r>
          </a:p>
        </p:txBody>
      </p:sp>
    </p:spTree>
    <p:extLst>
      <p:ext uri="{BB962C8B-B14F-4D97-AF65-F5344CB8AC3E}">
        <p14:creationId xmlns:p14="http://schemas.microsoft.com/office/powerpoint/2010/main" val="401502862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53" y="314325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2:  Collect documentation and simulation results needed for the Pull Request 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1137285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BFB changes</a:t>
            </a:r>
          </a:p>
          <a:p>
            <a:pPr lvl="1"/>
            <a:r>
              <a:rPr lang="en-US" dirty="0">
                <a:latin typeface="+mn-lt"/>
              </a:rPr>
              <a:t>Follow current practices</a:t>
            </a:r>
          </a:p>
          <a:p>
            <a:pPr lvl="1"/>
            <a:r>
              <a:rPr lang="en-US" dirty="0">
                <a:latin typeface="+mn-lt"/>
              </a:rPr>
              <a:t>BFB changes that include stealth features:  see stealth features category</a:t>
            </a:r>
          </a:p>
          <a:p>
            <a:r>
              <a:rPr lang="en-US" dirty="0">
                <a:latin typeface="+mn-lt"/>
              </a:rPr>
              <a:t>Roundoff	</a:t>
            </a:r>
          </a:p>
          <a:p>
            <a:pPr lvl="1"/>
            <a:r>
              <a:rPr lang="en-US" dirty="0">
                <a:latin typeface="+mn-lt"/>
              </a:rPr>
              <a:t>Provide evidence that the changes are roundoff</a:t>
            </a:r>
          </a:p>
          <a:p>
            <a:pPr lvl="1"/>
            <a:r>
              <a:rPr lang="en-US" dirty="0">
                <a:latin typeface="+mn-lt"/>
              </a:rPr>
              <a:t>Run the E3SM </a:t>
            </a:r>
            <a:r>
              <a:rPr lang="en-US" dirty="0" err="1">
                <a:latin typeface="+mn-lt"/>
              </a:rPr>
              <a:t>nbfb</a:t>
            </a:r>
            <a:r>
              <a:rPr lang="en-US" dirty="0">
                <a:latin typeface="+mn-lt"/>
              </a:rPr>
              <a:t> test suite.   If any of them fail, additional scrutiny is needed.</a:t>
            </a:r>
            <a:endParaRPr lang="en-US" dirty="0">
              <a:solidFill>
                <a:srgbClr val="FF0000"/>
              </a:solidFill>
              <a:latin typeface="+mn-lt"/>
            </a:endParaRPr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82612969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53" y="314325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2:  Collect documentation and simulation results needed for the Pull Request 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1137285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Stealth Features</a:t>
            </a:r>
          </a:p>
          <a:p>
            <a:pPr lvl="1"/>
            <a:r>
              <a:rPr lang="en-US" dirty="0">
                <a:latin typeface="+mn-lt"/>
              </a:rPr>
              <a:t>Include link to the (previously approved) New Feature Overview Document</a:t>
            </a:r>
          </a:p>
          <a:p>
            <a:pPr lvl="1"/>
            <a:r>
              <a:rPr lang="en-US" dirty="0">
                <a:latin typeface="+mn-lt"/>
              </a:rPr>
              <a:t>Demonstrated that it’s possible to determine if feature is on/off via log file / </a:t>
            </a:r>
            <a:r>
              <a:rPr lang="en-US" dirty="0" err="1">
                <a:latin typeface="+mn-lt"/>
              </a:rPr>
              <a:t>namelists</a:t>
            </a:r>
            <a:endParaRPr lang="en-US" dirty="0">
              <a:latin typeface="+mn-lt"/>
            </a:endParaRPr>
          </a:p>
          <a:p>
            <a:pPr lvl="1"/>
            <a:r>
              <a:rPr lang="en-US" dirty="0">
                <a:latin typeface="+mn-lt"/>
              </a:rPr>
              <a:t>Ensured that it’s covered by a suitable timer</a:t>
            </a:r>
          </a:p>
          <a:p>
            <a:pPr lvl="1"/>
            <a:r>
              <a:rPr lang="en-US" dirty="0">
                <a:latin typeface="+mn-lt"/>
              </a:rPr>
              <a:t>Add a test for the new feature</a:t>
            </a:r>
          </a:p>
          <a:p>
            <a:pPr lvl="1"/>
            <a:r>
              <a:rPr lang="en-US" dirty="0">
                <a:latin typeface="+mn-lt"/>
              </a:rPr>
              <a:t>Verified that it passes the “super-BFB” test suite. </a:t>
            </a:r>
          </a:p>
          <a:p>
            <a:pPr lvl="2"/>
            <a:r>
              <a:rPr lang="en-US" dirty="0">
                <a:latin typeface="+mn-lt"/>
              </a:rPr>
              <a:t>To verify feature preserves existing BFB reproducibility across restarts, MPI and thread changes</a:t>
            </a:r>
          </a:p>
          <a:p>
            <a:pPr lvl="1"/>
            <a:r>
              <a:rPr lang="en-US" dirty="0">
                <a:latin typeface="+mn-lt"/>
              </a:rPr>
              <a:t>Documented performance changes via “HPC” test suite with a link to PACE results</a:t>
            </a:r>
          </a:p>
          <a:p>
            <a:pPr lvl="2"/>
            <a:r>
              <a:rPr lang="en-US" dirty="0">
                <a:latin typeface="+mn-lt"/>
              </a:rPr>
              <a:t>For features with potential performance impact</a:t>
            </a:r>
          </a:p>
          <a:p>
            <a:pPr lvl="1"/>
            <a:r>
              <a:rPr lang="en-US" dirty="0">
                <a:latin typeface="+mn-lt"/>
              </a:rPr>
              <a:t>Compare with component reference solution (when relevant) via E3SM </a:t>
            </a:r>
            <a:r>
              <a:rPr lang="en-US" dirty="0" err="1">
                <a:latin typeface="+mn-lt"/>
              </a:rPr>
              <a:t>diags</a:t>
            </a:r>
            <a:endParaRPr lang="en-US" dirty="0">
              <a:latin typeface="+mn-lt"/>
            </a:endParaRPr>
          </a:p>
          <a:p>
            <a:pPr lvl="2"/>
            <a:r>
              <a:rPr lang="en-US" dirty="0">
                <a:solidFill>
                  <a:srgbClr val="FF0000"/>
                </a:solidFill>
                <a:latin typeface="+mn-lt"/>
              </a:rPr>
              <a:t>E3SM to develop an automated system to produce and archive these results</a:t>
            </a:r>
          </a:p>
          <a:p>
            <a:pPr lvl="1"/>
            <a:r>
              <a:rPr lang="en-US" dirty="0">
                <a:latin typeface="+mn-lt"/>
              </a:rPr>
              <a:t>Sanity check “B </a:t>
            </a:r>
            <a:r>
              <a:rPr lang="en-US" dirty="0" err="1">
                <a:latin typeface="+mn-lt"/>
              </a:rPr>
              <a:t>compset</a:t>
            </a:r>
            <a:r>
              <a:rPr lang="en-US" dirty="0">
                <a:latin typeface="+mn-lt"/>
              </a:rPr>
              <a:t>”:  </a:t>
            </a:r>
          </a:p>
          <a:p>
            <a:pPr lvl="2"/>
            <a:r>
              <a:rPr lang="en-US" dirty="0">
                <a:latin typeface="+mn-lt"/>
              </a:rPr>
              <a:t>10 year coupled simulation, compared with reference B </a:t>
            </a:r>
            <a:r>
              <a:rPr lang="en-US" dirty="0" err="1">
                <a:latin typeface="+mn-lt"/>
              </a:rPr>
              <a:t>compset</a:t>
            </a:r>
            <a:endParaRPr lang="en-US" dirty="0">
              <a:latin typeface="+mn-lt"/>
            </a:endParaRPr>
          </a:p>
          <a:p>
            <a:pPr lvl="2"/>
            <a:r>
              <a:rPr lang="en-US" dirty="0">
                <a:latin typeface="+mn-lt"/>
              </a:rPr>
              <a:t>Stealth features need to work reasonably well in the coupled mode.  </a:t>
            </a:r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8562262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53" y="314325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2:  Collect documentation and simulation results needed for the Pull Request 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1137285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Climate Changing </a:t>
            </a:r>
          </a:p>
          <a:p>
            <a:pPr lvl="1"/>
            <a:r>
              <a:rPr lang="en-US" dirty="0"/>
              <a:t>All material for a stealth feature</a:t>
            </a:r>
          </a:p>
          <a:p>
            <a:pPr lvl="1"/>
            <a:r>
              <a:rPr lang="en-US" dirty="0"/>
              <a:t>B-case “sanity check” is replaced by running the full 100 year coupled simulation and comparing against the reference solution</a:t>
            </a:r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76879845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93634"/>
            <a:ext cx="8538294" cy="822960"/>
          </a:xfrm>
        </p:spPr>
        <p:txBody>
          <a:bodyPr>
            <a:noAutofit/>
          </a:bodyPr>
          <a:lstStyle/>
          <a:p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283243" y="1321037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+mn-lt"/>
              </a:rPr>
              <a:t>Section 3</a:t>
            </a:r>
          </a:p>
          <a:p>
            <a:pPr marL="0" indent="0" algn="ctr">
              <a:buNone/>
            </a:pPr>
            <a:r>
              <a:rPr lang="en-US" sz="3600" dirty="0">
                <a:latin typeface="+mn-lt"/>
              </a:rPr>
              <a:t>Pull Request Review Process</a:t>
            </a:r>
          </a:p>
        </p:txBody>
      </p:sp>
    </p:spTree>
    <p:extLst>
      <p:ext uri="{BB962C8B-B14F-4D97-AF65-F5344CB8AC3E}">
        <p14:creationId xmlns:p14="http://schemas.microsoft.com/office/powerpoint/2010/main" val="38652801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93634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3:  Pull Request Review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1106723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dirty="0">
                <a:latin typeface="+mn-lt"/>
              </a:rPr>
              <a:t>In addition to E3SM’s current review process ( external reviewer and PR assigned to an integrator), the new policy adds one additional review step, depending on the type of code change:</a:t>
            </a:r>
          </a:p>
          <a:p>
            <a:pPr marL="0" indent="0">
              <a:buNone/>
            </a:pPr>
            <a:endParaRPr lang="en-US" sz="2000" dirty="0">
              <a:latin typeface="+mn-lt"/>
            </a:endParaRPr>
          </a:p>
          <a:p>
            <a:r>
              <a:rPr lang="en-US" sz="2000" dirty="0">
                <a:latin typeface="+mn-lt"/>
              </a:rPr>
              <a:t>BFB, Roundoff and Stealth Features:   </a:t>
            </a:r>
          </a:p>
          <a:p>
            <a:pPr lvl="1"/>
            <a:r>
              <a:rPr lang="en-US" sz="1700" b="1" dirty="0">
                <a:latin typeface="+mn-lt"/>
              </a:rPr>
              <a:t>Component lead </a:t>
            </a:r>
            <a:r>
              <a:rPr lang="en-US" sz="1700" dirty="0">
                <a:latin typeface="+mn-lt"/>
              </a:rPr>
              <a:t>(or delegate) ensure PR is correctly characterized, all requested material included in the PR, and reference solution comparisons are acceptable</a:t>
            </a:r>
          </a:p>
          <a:p>
            <a:r>
              <a:rPr lang="en-US" sz="2000" dirty="0">
                <a:latin typeface="+mn-lt"/>
              </a:rPr>
              <a:t>Climate Changing:  </a:t>
            </a:r>
          </a:p>
          <a:p>
            <a:pPr lvl="1"/>
            <a:r>
              <a:rPr lang="en-US" sz="1700" b="1" dirty="0">
                <a:latin typeface="+mn-lt"/>
              </a:rPr>
              <a:t>Simulation group lead </a:t>
            </a:r>
            <a:r>
              <a:rPr lang="en-US" sz="1700" dirty="0">
                <a:latin typeface="+mn-lt"/>
              </a:rPr>
              <a:t>(or delegate):  ensure all requested material included in the PR and reference solution comparisons are acceptable</a:t>
            </a:r>
          </a:p>
          <a:p>
            <a:pPr lvl="1"/>
            <a:r>
              <a:rPr lang="en-US" sz="1700" dirty="0">
                <a:latin typeface="+mn-lt"/>
              </a:rPr>
              <a:t>Update associated reference solutions</a:t>
            </a:r>
          </a:p>
          <a:p>
            <a:pPr lvl="1"/>
            <a:endParaRPr lang="en-US" sz="1700" dirty="0">
              <a:latin typeface="+mn-lt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2790123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-167113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Summary</a:t>
            </a: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1106723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000" dirty="0">
                <a:latin typeface="+mn-lt"/>
              </a:rPr>
              <a:t>New features and stealth features need a overview document and component group lead approval</a:t>
            </a:r>
          </a:p>
          <a:p>
            <a:r>
              <a:rPr lang="en-US" sz="2000" dirty="0">
                <a:latin typeface="+mn-lt"/>
              </a:rPr>
              <a:t>New features need long coupled simulations to compare with reference solutions  ( component only tests insufficient)</a:t>
            </a:r>
          </a:p>
          <a:p>
            <a:r>
              <a:rPr lang="en-US" sz="2000" dirty="0">
                <a:latin typeface="+mn-lt"/>
              </a:rPr>
              <a:t>Stealth features must be fully tested in component simulations and shown to work reasonably well within the coupled system </a:t>
            </a:r>
          </a:p>
          <a:p>
            <a:r>
              <a:rPr lang="en-US" sz="2000" dirty="0">
                <a:latin typeface="+mn-lt"/>
              </a:rPr>
              <a:t>Evaluation will ensure key metrics to be defined by the simulation leads are maintained, in addition to preserving or improving performance, BFB reproducibility, and mass/energy conservation.  </a:t>
            </a:r>
            <a:endParaRPr lang="en-US" sz="1700" dirty="0">
              <a:latin typeface="+mn-lt"/>
            </a:endParaRPr>
          </a:p>
          <a:p>
            <a:pPr lvl="1"/>
            <a:endParaRPr lang="en-US" dirty="0"/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005404891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93634"/>
            <a:ext cx="8538294" cy="822960"/>
          </a:xfrm>
        </p:spPr>
        <p:txBody>
          <a:bodyPr>
            <a:noAutofit/>
          </a:bodyPr>
          <a:lstStyle/>
          <a:p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3347455" y="1836297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4400" dirty="0">
                <a:latin typeface="+mn-lt"/>
              </a:rPr>
              <a:t>Thanks!</a:t>
            </a:r>
          </a:p>
        </p:txBody>
      </p:sp>
    </p:spTree>
    <p:extLst>
      <p:ext uri="{BB962C8B-B14F-4D97-AF65-F5344CB8AC3E}">
        <p14:creationId xmlns:p14="http://schemas.microsoft.com/office/powerpoint/2010/main" val="32667138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-192719"/>
            <a:ext cx="7406640" cy="82296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E3SM Deep Dive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47650">
              <a:buSzPct val="100000"/>
            </a:pPr>
            <a:r>
              <a:rPr lang="en-US" sz="2000" dirty="0">
                <a:latin typeface="+mn-lt"/>
              </a:rPr>
              <a:t>Based on experience putting together the V2, review how new features are brought into the model and tested.   </a:t>
            </a:r>
          </a:p>
          <a:p>
            <a:pPr marL="342900" indent="-247650">
              <a:buSzPct val="100000"/>
            </a:pPr>
            <a:r>
              <a:rPr lang="en-US" sz="2000" dirty="0">
                <a:latin typeface="+mn-lt"/>
              </a:rPr>
              <a:t>16 member committee:  Gautam Bisht, Andrew Bradley, Peter Caldwell,  Katherine Calvin, Chris </a:t>
            </a:r>
            <a:r>
              <a:rPr lang="en-US" sz="2000" dirty="0" err="1">
                <a:latin typeface="+mn-lt"/>
              </a:rPr>
              <a:t>Golaz</a:t>
            </a:r>
            <a:r>
              <a:rPr lang="en-US" sz="2000" dirty="0">
                <a:latin typeface="+mn-lt"/>
              </a:rPr>
              <a:t>, Oksana Guba, Ben Hillman, Matt Hoffman, Robert Jacob, Philip Jones, Andrew Roberts, </a:t>
            </a:r>
            <a:r>
              <a:rPr lang="en-US" sz="2000" dirty="0" err="1">
                <a:latin typeface="+mn-lt"/>
              </a:rPr>
              <a:t>Jinyun</a:t>
            </a:r>
            <a:r>
              <a:rPr lang="en-US" sz="2000" dirty="0">
                <a:latin typeface="+mn-lt"/>
              </a:rPr>
              <a:t> Tang, Luke Van Roekel, Mark Taylor, Jon Wolfe, Walter Hannah</a:t>
            </a:r>
          </a:p>
          <a:p>
            <a:pPr marL="342900" indent="-247650">
              <a:buSzPct val="100000"/>
            </a:pPr>
            <a:r>
              <a:rPr lang="en-US" sz="2000" dirty="0">
                <a:latin typeface="+mn-lt"/>
              </a:rPr>
              <a:t>Weekly meetings 2021/9 through 2022/3</a:t>
            </a:r>
          </a:p>
          <a:p>
            <a:pPr marL="342900" indent="-247650">
              <a:buSzPct val="100000"/>
            </a:pPr>
            <a:endParaRPr lang="en-US" sz="2000" dirty="0">
              <a:latin typeface="+mn-lt"/>
            </a:endParaRPr>
          </a:p>
          <a:p>
            <a:pPr marL="95250" indent="0">
              <a:buSzPct val="100000"/>
              <a:buFont typeface="Arial"/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6367798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-192719"/>
            <a:ext cx="7406640" cy="82296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Outline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247650">
              <a:buSzPct val="100000"/>
            </a:pPr>
            <a:r>
              <a:rPr lang="en-US" sz="2400" dirty="0">
                <a:latin typeface="+mn-lt"/>
              </a:rPr>
              <a:t>V2 case integration case studies</a:t>
            </a:r>
          </a:p>
          <a:p>
            <a:pPr marL="642938" lvl="1" indent="-247650">
              <a:buSzPct val="100000"/>
            </a:pPr>
            <a:r>
              <a:rPr lang="en-US" sz="1800" dirty="0">
                <a:latin typeface="+mn-lt"/>
              </a:rPr>
              <a:t>Documented 11 cases of unexpected setbacks during V2 development and how they could be prevented or caught earlier</a:t>
            </a:r>
          </a:p>
          <a:p>
            <a:pPr marL="642938" lvl="1" indent="-247650">
              <a:buSzPct val="100000"/>
            </a:pPr>
            <a:r>
              <a:rPr lang="en-US" sz="1200" dirty="0">
                <a:latin typeface="+mn-lt"/>
                <a:hlinkClick r:id="rId3"/>
              </a:rPr>
              <a:t>https://acme-climate.atlassian.net/wiki/spaces/CNCL/pages/3130818586/phase+1+V2+Case+Studies</a:t>
            </a:r>
            <a:endParaRPr lang="en-US" sz="1200" dirty="0">
              <a:latin typeface="+mn-lt"/>
            </a:endParaRPr>
          </a:p>
          <a:p>
            <a:pPr marL="342900" indent="-247650">
              <a:buSzPct val="100000"/>
            </a:pPr>
            <a:r>
              <a:rPr lang="en-US" sz="2300" dirty="0">
                <a:latin typeface="+mn-lt"/>
              </a:rPr>
              <a:t>New Policy:</a:t>
            </a:r>
          </a:p>
          <a:p>
            <a:pPr marL="642938" lvl="1" indent="-247650">
              <a:buSzPct val="100000"/>
            </a:pPr>
            <a:r>
              <a:rPr lang="en-US" sz="1800" dirty="0">
                <a:latin typeface="+mn-lt"/>
              </a:rPr>
              <a:t>Section 1:  New Feature Request Process and Documentation Requirements</a:t>
            </a:r>
          </a:p>
          <a:p>
            <a:pPr marL="642938" lvl="1" indent="-247650">
              <a:buSzPct val="100000"/>
            </a:pPr>
            <a:r>
              <a:rPr lang="en-US" sz="1800" dirty="0">
                <a:latin typeface="+mn-lt"/>
              </a:rPr>
              <a:t>Section 2:  PR submission: Documentation and simulation results </a:t>
            </a:r>
          </a:p>
          <a:p>
            <a:pPr marL="642938" lvl="1" indent="-247650">
              <a:buSzPct val="100000"/>
            </a:pPr>
            <a:r>
              <a:rPr lang="en-US" sz="1800" dirty="0">
                <a:latin typeface="+mn-lt"/>
              </a:rPr>
              <a:t>Section 3:  PR review procedures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  <a:hlinkClick r:id="rId4"/>
              </a:rPr>
              <a:t>https://e3sm.org/model/running-e3sm/code-review-and-new-feature-process</a:t>
            </a:r>
            <a:endParaRPr lang="en-US" sz="1600" dirty="0">
              <a:latin typeface="+mn-lt"/>
            </a:endParaRPr>
          </a:p>
          <a:p>
            <a:pPr marL="395288" lvl="1" indent="0">
              <a:buSzPct val="100000"/>
              <a:buNone/>
            </a:pPr>
            <a:endParaRPr lang="en-US" sz="1800" dirty="0">
              <a:latin typeface="+mn-lt"/>
            </a:endParaRPr>
          </a:p>
          <a:p>
            <a:pPr marL="95250" indent="0">
              <a:buSzPct val="100000"/>
              <a:buFont typeface="Arial"/>
              <a:buNone/>
            </a:pPr>
            <a:endParaRPr lang="en-US" sz="20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92606228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-192719"/>
            <a:ext cx="7406640" cy="82296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Terminology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>
              <a:buSzPct val="100000"/>
              <a:buNone/>
            </a:pPr>
            <a:r>
              <a:rPr lang="en-US" b="1" dirty="0">
                <a:latin typeface="+mn-lt"/>
              </a:rPr>
              <a:t>Code changes are divided into 4 categories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BFB:  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New code produces results which are bit-for-bit identical with old code 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Roundoff:   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New code would match old code in exact arithmetic, but will diverge exponentially fast when using finite precision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Climate of new and old code will converge as the averaging time goes to infinity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Climate changing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New feature is brought into the model turned on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Other model configuration change (parameters, resolution, forcing data)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Stealth Feature</a:t>
            </a:r>
          </a:p>
          <a:p>
            <a:pPr marL="642938" lvl="1" indent="-247650">
              <a:buSzPct val="100000"/>
            </a:pPr>
            <a:r>
              <a:rPr lang="en-US" sz="1600" dirty="0">
                <a:latin typeface="+mn-lt"/>
              </a:rPr>
              <a:t>BFB code change that includes a new feature, turned off by default</a:t>
            </a:r>
          </a:p>
          <a:p>
            <a:pPr marL="95250" indent="0">
              <a:buSzPct val="100000"/>
              <a:buFont typeface="Arial"/>
              <a:buNone/>
            </a:pP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470245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6384" y="-192719"/>
            <a:ext cx="7406640" cy="822960"/>
          </a:xfrm>
        </p:spPr>
        <p:txBody>
          <a:bodyPr>
            <a:normAutofit/>
          </a:bodyPr>
          <a:lstStyle/>
          <a:p>
            <a:r>
              <a:rPr lang="en-US" dirty="0">
                <a:latin typeface="+mn-lt"/>
              </a:rPr>
              <a:t>Reference Solutions</a:t>
            </a: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95250" indent="0">
              <a:buSzPct val="100000"/>
              <a:buNone/>
            </a:pPr>
            <a:r>
              <a:rPr lang="en-US" b="1" dirty="0">
                <a:latin typeface="+mn-lt"/>
              </a:rPr>
              <a:t>The E3SM project will maintain reference solutions reflecting the current state of the ‘main’ branch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Coupled model:  B-case runs (~100 years) for WC, cryosphere and BGC configurations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Component models:   F, I and G cases, typically much shorter (e.g. 5 year F case with cyclic year 2010 forcing)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Updated periodically when climate changes are integrated, or monthly ( to check for unintended changes)</a:t>
            </a:r>
          </a:p>
          <a:p>
            <a:pPr marL="342900" indent="-247650">
              <a:buSzPct val="100000"/>
            </a:pPr>
            <a:r>
              <a:rPr lang="en-US" dirty="0">
                <a:latin typeface="+mn-lt"/>
              </a:rPr>
              <a:t>New features will be evaluated with respect to these reference solutions, with documentation on the import metrics</a:t>
            </a:r>
            <a:endParaRPr lang="en-US" sz="1600" dirty="0">
              <a:latin typeface="+mn-lt"/>
            </a:endParaRPr>
          </a:p>
          <a:p>
            <a:pPr marL="95250" indent="0">
              <a:buSzPct val="100000"/>
              <a:buNone/>
            </a:pPr>
            <a:endParaRPr lang="en-US" sz="1600" dirty="0">
              <a:latin typeface="+mn-lt"/>
            </a:endParaRPr>
          </a:p>
          <a:p>
            <a:pPr marL="95250" indent="0">
              <a:buSzPct val="100000"/>
              <a:buNone/>
            </a:pPr>
            <a:r>
              <a:rPr lang="en-US" sz="1600" dirty="0">
                <a:solidFill>
                  <a:srgbClr val="FF0000"/>
                </a:solidFill>
                <a:latin typeface="+mn-lt"/>
              </a:rPr>
              <a:t>Note: E3SM Reference solutions and related documentation not yet ready!</a:t>
            </a:r>
          </a:p>
          <a:p>
            <a:pPr marL="95250" indent="0">
              <a:buSzPct val="100000"/>
              <a:buFont typeface="Arial"/>
              <a:buNone/>
            </a:pP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40237151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93634"/>
            <a:ext cx="8538294" cy="822960"/>
          </a:xfrm>
        </p:spPr>
        <p:txBody>
          <a:bodyPr>
            <a:noAutofit/>
          </a:bodyPr>
          <a:lstStyle/>
          <a:p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617849" y="833378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4400" dirty="0">
                <a:latin typeface="+mn-lt"/>
              </a:rPr>
              <a:t>Section 1</a:t>
            </a:r>
          </a:p>
          <a:p>
            <a:pPr marL="0" indent="0" algn="ctr">
              <a:buNone/>
            </a:pPr>
            <a:r>
              <a:rPr lang="en-US" sz="3600" dirty="0">
                <a:latin typeface="+mn-lt"/>
              </a:rPr>
              <a:t>New Feature Request Process and Documentation Requirements</a:t>
            </a:r>
          </a:p>
        </p:txBody>
      </p:sp>
    </p:spTree>
    <p:extLst>
      <p:ext uri="{BB962C8B-B14F-4D97-AF65-F5344CB8AC3E}">
        <p14:creationId xmlns:p14="http://schemas.microsoft.com/office/powerpoint/2010/main" val="9156366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53" y="63072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1:  New Feature Request Process and Documentation Requirements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New Feature Overview Document</a:t>
            </a:r>
          </a:p>
          <a:p>
            <a:pPr lvl="1"/>
            <a:r>
              <a:rPr lang="en-US" dirty="0">
                <a:latin typeface="+mn-lt"/>
              </a:rPr>
              <a:t>high level description of code changes and/or new code, overview of the design, infrastructure changes</a:t>
            </a:r>
          </a:p>
          <a:p>
            <a:pPr lvl="1"/>
            <a:r>
              <a:rPr lang="en-US" dirty="0">
                <a:latin typeface="+mn-lt"/>
              </a:rPr>
              <a:t>Expected improvements and how these will be demonstrated</a:t>
            </a:r>
          </a:p>
          <a:p>
            <a:pPr lvl="1"/>
            <a:r>
              <a:rPr lang="en-US" dirty="0">
                <a:latin typeface="+mn-lt"/>
              </a:rPr>
              <a:t>Describe needed updates to E3SM documentation</a:t>
            </a:r>
          </a:p>
          <a:p>
            <a:pPr lvl="1"/>
            <a:r>
              <a:rPr lang="en-US" dirty="0">
                <a:latin typeface="+mn-lt"/>
              </a:rPr>
              <a:t>Expected impacts on computational performance and mass/energy budgets.</a:t>
            </a:r>
          </a:p>
          <a:p>
            <a:pPr lvl="1"/>
            <a:r>
              <a:rPr lang="en-US" dirty="0">
                <a:latin typeface="+mn-lt"/>
              </a:rPr>
              <a:t>If relevant: describe papers that will be published</a:t>
            </a:r>
          </a:p>
          <a:p>
            <a:r>
              <a:rPr lang="en-US" dirty="0">
                <a:latin typeface="+mn-lt"/>
              </a:rPr>
              <a:t>E3SM-SFA funded work: feature should appear in that group’s roadmap</a:t>
            </a:r>
          </a:p>
          <a:p>
            <a:r>
              <a:rPr lang="en-US" dirty="0">
                <a:latin typeface="+mn-lt"/>
              </a:rPr>
              <a:t>Externally funded work: developers are encouraged to submit this document early in their development process. This will assist with later possible E3SM acceptance.</a:t>
            </a:r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472511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2853" y="63072"/>
            <a:ext cx="8538294" cy="822960"/>
          </a:xfrm>
        </p:spPr>
        <p:txBody>
          <a:bodyPr>
            <a:noAutofit/>
          </a:bodyPr>
          <a:lstStyle/>
          <a:p>
            <a:r>
              <a:rPr lang="en-US" sz="2000" dirty="0">
                <a:latin typeface="+mn-lt"/>
              </a:rPr>
              <a:t>Section 1:  New Feature Request Process and Documentation Requirements</a:t>
            </a:r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6" name="Content Placeholder 2">
            <a:extLst>
              <a:ext uri="{FF2B5EF4-FFF2-40B4-BE49-F238E27FC236}">
                <a16:creationId xmlns:a16="http://schemas.microsoft.com/office/drawing/2014/main" id="{CDFE2A64-C87D-BE40-AC50-1700D7ACA76B}"/>
              </a:ext>
            </a:extLst>
          </p:cNvPr>
          <p:cNvSpPr txBox="1">
            <a:spLocks/>
          </p:cNvSpPr>
          <p:nvPr/>
        </p:nvSpPr>
        <p:spPr>
          <a:xfrm>
            <a:off x="468068" y="1027931"/>
            <a:ext cx="8313982" cy="4124912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24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20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6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0" indent="0">
              <a:buNone/>
            </a:pPr>
            <a:endParaRPr lang="en-US" sz="1600" dirty="0">
              <a:latin typeface="+mn-lt"/>
            </a:endParaRPr>
          </a:p>
          <a:p>
            <a:pPr marL="457200" lvl="1" indent="0">
              <a:buNone/>
            </a:pPr>
            <a:endParaRPr lang="en-US" sz="1600" dirty="0">
              <a:latin typeface="+mn-lt"/>
            </a:endParaRPr>
          </a:p>
          <a:p>
            <a:pPr marL="57150" indent="0">
              <a:buNone/>
            </a:pPr>
            <a:endParaRPr lang="en-US" sz="1200" dirty="0">
              <a:latin typeface="+mn-lt"/>
            </a:endParaRPr>
          </a:p>
          <a:p>
            <a:pPr marL="0" indent="0">
              <a:buNone/>
            </a:pPr>
            <a:r>
              <a:rPr lang="en-US" sz="1200" dirty="0">
                <a:latin typeface="+mn-lt"/>
              </a:rPr>
              <a:t>						</a:t>
            </a:r>
          </a:p>
          <a:p>
            <a:pPr lvl="2"/>
            <a:endParaRPr lang="en-US" sz="1200" dirty="0">
              <a:latin typeface="+mn-lt"/>
            </a:endParaRPr>
          </a:p>
          <a:p>
            <a:endParaRPr lang="en-US" sz="12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468068" y="886032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>
                <a:latin typeface="+mn-lt"/>
              </a:rPr>
              <a:t>Overview Document</a:t>
            </a:r>
          </a:p>
          <a:p>
            <a:pPr lvl="1"/>
            <a:r>
              <a:rPr lang="en-US" dirty="0">
                <a:latin typeface="+mn-lt"/>
              </a:rPr>
              <a:t>Precise format and detail depends on type of feature and may be an iterative process with the model component lead (or delegate)</a:t>
            </a:r>
          </a:p>
          <a:p>
            <a:pPr lvl="1"/>
            <a:r>
              <a:rPr lang="en-US" dirty="0">
                <a:latin typeface="+mn-lt"/>
              </a:rPr>
              <a:t>Can be quite short: a few sentences within each category  (i.e. recent work in Atmospheric Physics NGD)</a:t>
            </a:r>
          </a:p>
          <a:p>
            <a:pPr lvl="1"/>
            <a:r>
              <a:rPr lang="en-US" dirty="0">
                <a:latin typeface="+mn-lt"/>
              </a:rPr>
              <a:t>More detailed:  Proposed design document for the EAM parameterization interface (adding water loading and nonhydrostatic pressure):  8 pages </a:t>
            </a:r>
          </a:p>
          <a:p>
            <a:pPr lvl="2"/>
            <a:endParaRPr lang="en-US" dirty="0">
              <a:latin typeface="+mn-lt"/>
            </a:endParaRPr>
          </a:p>
          <a:p>
            <a:r>
              <a:rPr lang="en-US" dirty="0">
                <a:latin typeface="+mn-lt"/>
              </a:rPr>
              <a:t>Component lead (or delegate) reviews this document to: </a:t>
            </a:r>
          </a:p>
          <a:p>
            <a:pPr lvl="1"/>
            <a:r>
              <a:rPr lang="en-US" b="1" dirty="0">
                <a:latin typeface="+mn-lt"/>
              </a:rPr>
              <a:t>Determine if there is sufficient benefit to E3SM to justify the E3SM integration and future maintenance costs.</a:t>
            </a:r>
          </a:p>
          <a:p>
            <a:pPr lvl="1"/>
            <a:r>
              <a:rPr lang="en-US" dirty="0">
                <a:latin typeface="+mn-lt"/>
              </a:rPr>
              <a:t>For features needed to support other BER missions – consult with E3SM leadership</a:t>
            </a:r>
          </a:p>
          <a:p>
            <a:pPr lvl="1"/>
            <a:r>
              <a:rPr lang="en-US" dirty="0">
                <a:latin typeface="+mn-lt"/>
              </a:rPr>
              <a:t>Determine if performance and infrastructure group reviews are also needed</a:t>
            </a:r>
          </a:p>
          <a:p>
            <a:r>
              <a:rPr lang="en-US" dirty="0">
                <a:solidFill>
                  <a:srgbClr val="FF0000"/>
                </a:solidFill>
                <a:latin typeface="+mn-lt"/>
              </a:rPr>
              <a:t>Note: E3SM component groups and leads have not been created yet!</a:t>
            </a:r>
          </a:p>
          <a:p>
            <a:pPr marL="0" indent="0">
              <a:buNone/>
            </a:pPr>
            <a:br>
              <a:rPr lang="en-US" dirty="0">
                <a:latin typeface="+mn-lt"/>
              </a:rPr>
            </a:br>
            <a:endParaRPr lang="en-US" sz="1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208867454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068" y="93634"/>
            <a:ext cx="8538294" cy="822960"/>
          </a:xfrm>
        </p:spPr>
        <p:txBody>
          <a:bodyPr>
            <a:noAutofit/>
          </a:bodyPr>
          <a:lstStyle/>
          <a:p>
            <a:br>
              <a:rPr lang="en-US" sz="2000" dirty="0">
                <a:latin typeface="+mn-lt"/>
              </a:rPr>
            </a:br>
            <a:endParaRPr lang="en-US" sz="1800" dirty="0">
              <a:latin typeface="+mn-lt"/>
            </a:endParaRPr>
          </a:p>
        </p:txBody>
      </p:sp>
      <p:sp>
        <p:nvSpPr>
          <p:cNvPr id="7" name="Shape 67">
            <a:extLst>
              <a:ext uri="{FF2B5EF4-FFF2-40B4-BE49-F238E27FC236}">
                <a16:creationId xmlns:a16="http://schemas.microsoft.com/office/drawing/2014/main" id="{19888C17-CECC-4F58-14DC-30133CF5809A}"/>
              </a:ext>
            </a:extLst>
          </p:cNvPr>
          <p:cNvSpPr txBox="1">
            <a:spLocks/>
          </p:cNvSpPr>
          <p:nvPr/>
        </p:nvSpPr>
        <p:spPr>
          <a:xfrm>
            <a:off x="699538" y="1200357"/>
            <a:ext cx="7908301" cy="3943143"/>
          </a:xfrm>
          <a:prstGeom prst="rect">
            <a:avLst/>
          </a:prstGeom>
        </p:spPr>
        <p:txBody>
          <a:bodyPr vert="horz" wrap="square" lIns="68569" tIns="68569" rIns="68569" bIns="68569" rtlCol="0" anchor="t" anchorCtr="0">
            <a:noAutofit/>
          </a:bodyPr>
          <a:lstStyle>
            <a:lvl1pPr marL="257175" indent="-257175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8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1pPr>
            <a:lvl2pPr marL="557213" indent="-214313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5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2pPr>
            <a:lvl3pPr marL="8572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•"/>
              <a:defRPr sz="135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3pPr>
            <a:lvl4pPr marL="12001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–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4pPr>
            <a:lvl5pPr marL="1543050" indent="-171450" algn="l" defTabSz="342900" rtl="0" eaLnBrk="1" latinLnBrk="0" hangingPunct="1">
              <a:spcBef>
                <a:spcPct val="20000"/>
              </a:spcBef>
              <a:buClr>
                <a:schemeClr val="accent1">
                  <a:lumMod val="75000"/>
                </a:schemeClr>
              </a:buClr>
              <a:buFont typeface="Arial"/>
              <a:buChar char="»"/>
              <a:defRPr sz="1200" kern="1200">
                <a:solidFill>
                  <a:schemeClr val="tx1"/>
                </a:solidFill>
                <a:latin typeface="Arial"/>
                <a:ea typeface="+mn-ea"/>
                <a:cs typeface="Arial"/>
              </a:defRPr>
            </a:lvl5pPr>
            <a:lvl6pPr marL="18859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342900" rtl="0" eaLnBrk="1" latinLnBrk="0" hangingPunct="1">
              <a:spcBef>
                <a:spcPct val="20000"/>
              </a:spcBef>
              <a:buFont typeface="Arial"/>
              <a:buChar char="•"/>
              <a:defRPr sz="15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3600" dirty="0">
                <a:latin typeface="+mn-lt"/>
              </a:rPr>
              <a:t>Section 2</a:t>
            </a:r>
          </a:p>
          <a:p>
            <a:pPr marL="0" indent="0" algn="ctr">
              <a:buNone/>
            </a:pPr>
            <a:r>
              <a:rPr lang="en-US" sz="3600" dirty="0">
                <a:latin typeface="+mn-lt"/>
              </a:rPr>
              <a:t>Collect documentation and simulation results needed for the Pull Request</a:t>
            </a:r>
          </a:p>
          <a:p>
            <a:pPr marL="0" indent="0" algn="ctr">
              <a:buNone/>
            </a:pPr>
            <a:endParaRPr lang="en-US" sz="3600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37574186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3303</TotalTime>
  <Words>1246</Words>
  <Application>Microsoft Macintosh PowerPoint</Application>
  <PresentationFormat>On-screen Show (16:9)</PresentationFormat>
  <Paragraphs>192</Paragraphs>
  <Slides>16</Slides>
  <Notes>16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Arial</vt:lpstr>
      <vt:lpstr>Calibri</vt:lpstr>
      <vt:lpstr>Office Theme</vt:lpstr>
      <vt:lpstr>E3SM New Feature Integration and Testing Process</vt:lpstr>
      <vt:lpstr>E3SM Deep Dive</vt:lpstr>
      <vt:lpstr>Outline</vt:lpstr>
      <vt:lpstr>Terminology</vt:lpstr>
      <vt:lpstr>Reference Solutions</vt:lpstr>
      <vt:lpstr> </vt:lpstr>
      <vt:lpstr>Section 1:  New Feature Request Process and Documentation Requirements </vt:lpstr>
      <vt:lpstr>Section 1:  New Feature Request Process and Documentation Requirements </vt:lpstr>
      <vt:lpstr> </vt:lpstr>
      <vt:lpstr>Section 2:  Collect documentation and simulation results needed for the Pull Request  </vt:lpstr>
      <vt:lpstr>Section 2:  Collect documentation and simulation results needed for the Pull Request  </vt:lpstr>
      <vt:lpstr>Section 2:  Collect documentation and simulation results needed for the Pull Request  </vt:lpstr>
      <vt:lpstr> </vt:lpstr>
      <vt:lpstr>Section 3:  Pull Request Review </vt:lpstr>
      <vt:lpstr>Summary</vt:lpstr>
      <vt:lpstr> </vt:lpstr>
    </vt:vector>
  </TitlesOfParts>
  <Company>Pacific Northwest National Laboratory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DeGraaf</dc:creator>
  <cp:lastModifiedBy>Mark Taylor</cp:lastModifiedBy>
  <cp:revision>218</cp:revision>
  <cp:lastPrinted>2020-10-26T14:38:52Z</cp:lastPrinted>
  <dcterms:created xsi:type="dcterms:W3CDTF">2014-12-04T00:15:55Z</dcterms:created>
  <dcterms:modified xsi:type="dcterms:W3CDTF">2022-06-09T05:25:36Z</dcterms:modified>
</cp:coreProperties>
</file>