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4"/>
  </p:notesMasterIdLst>
  <p:sldIdLst>
    <p:sldId id="261" r:id="rId2"/>
    <p:sldId id="286" r:id="rId3"/>
    <p:sldId id="280" r:id="rId4"/>
    <p:sldId id="281" r:id="rId5"/>
    <p:sldId id="282" r:id="rId6"/>
    <p:sldId id="283" r:id="rId7"/>
    <p:sldId id="289" r:id="rId8"/>
    <p:sldId id="267" r:id="rId9"/>
    <p:sldId id="268" r:id="rId10"/>
    <p:sldId id="270" r:id="rId11"/>
    <p:sldId id="265" r:id="rId12"/>
    <p:sldId id="271" r:id="rId13"/>
    <p:sldId id="285" r:id="rId14"/>
    <p:sldId id="269" r:id="rId15"/>
    <p:sldId id="272" r:id="rId16"/>
    <p:sldId id="287" r:id="rId17"/>
    <p:sldId id="274" r:id="rId18"/>
    <p:sldId id="275" r:id="rId19"/>
    <p:sldId id="288" r:id="rId20"/>
    <p:sldId id="276" r:id="rId21"/>
    <p:sldId id="277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3"/>
    <p:restoredTop sz="96107"/>
  </p:normalViewPr>
  <p:slideViewPr>
    <p:cSldViewPr snapToGrid="0" snapToObjects="1">
      <p:cViewPr varScale="1">
        <p:scale>
          <a:sx n="122" d="100"/>
          <a:sy n="122" d="100"/>
        </p:scale>
        <p:origin x="19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41AF7-EDE7-6246-85DF-26E9AD5010EB}" type="datetimeFigureOut">
              <a:rPr lang="en-US" smtClean="0"/>
              <a:t>2/2/22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E32D0-4B58-0E4A-A9E4-422A902F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65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E32D0-4B58-0E4A-A9E4-422A902F7C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82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E32D0-4B58-0E4A-A9E4-422A902F7C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68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E32D0-4B58-0E4A-A9E4-422A902F7C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58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43200"/>
            <a:ext cx="10363200" cy="1371600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343400"/>
            <a:ext cx="10363200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2/2/22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98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2/2/22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4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1816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645920"/>
            <a:ext cx="51816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2/2/22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4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45920"/>
            <a:ext cx="51816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31720"/>
            <a:ext cx="51816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45920"/>
            <a:ext cx="51816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0800" y="2331720"/>
            <a:ext cx="51816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2/2/22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26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2/2/22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33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2/2/22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54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22960"/>
            <a:ext cx="4267200" cy="1828800"/>
          </a:xfrm>
        </p:spPr>
        <p:txBody>
          <a:bodyPr anchor="t" anchorCtr="0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822960"/>
            <a:ext cx="6400800" cy="49377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34640"/>
            <a:ext cx="4267200" cy="29260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2/2/22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6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0"/>
            <a:ext cx="10972800" cy="5943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685800"/>
            <a:ext cx="109728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212080"/>
            <a:ext cx="10972800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2/2/22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41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45920"/>
            <a:ext cx="109728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1600" y="6357008"/>
            <a:ext cx="1828800" cy="1371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FE9975-C960-C441-A95D-E879884DDE4A}" type="datetimeFigureOut">
              <a:rPr lang="en-US" smtClean="0"/>
              <a:pPr/>
              <a:t>2/2/22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1600" y="6504908"/>
            <a:ext cx="1828800" cy="1371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41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1F0F-55A1-F345-A7A6-6D10D9C40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064"/>
            <a:ext cx="10363200" cy="707922"/>
          </a:xfrm>
        </p:spPr>
        <p:txBody>
          <a:bodyPr/>
          <a:lstStyle/>
          <a:p>
            <a:pPr algn="ctr"/>
            <a:r>
              <a:rPr lang="en-US" dirty="0"/>
              <a:t>The Doubly Periodic SCREAM Configuration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584A0-CC85-FE46-A2FF-7425F783A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143715"/>
            <a:ext cx="10363200" cy="17526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Peter Bogenschutz</a:t>
            </a:r>
            <a:r>
              <a:rPr lang="en-US" b="1" baseline="30000" dirty="0">
                <a:solidFill>
                  <a:schemeClr val="tx1"/>
                </a:solidFill>
              </a:rPr>
              <a:t>1</a:t>
            </a:r>
            <a:r>
              <a:rPr lang="en-US" b="1" dirty="0">
                <a:solidFill>
                  <a:schemeClr val="tx1"/>
                </a:solidFill>
              </a:rPr>
              <a:t>, Chris Eldred</a:t>
            </a:r>
            <a:r>
              <a:rPr lang="en-US" b="1" baseline="30000" dirty="0">
                <a:solidFill>
                  <a:schemeClr val="tx1"/>
                </a:solidFill>
              </a:rPr>
              <a:t>2</a:t>
            </a:r>
            <a:r>
              <a:rPr lang="en-US" b="1" dirty="0">
                <a:solidFill>
                  <a:schemeClr val="tx1"/>
                </a:solidFill>
              </a:rPr>
              <a:t>, and Peter Caldwell</a:t>
            </a:r>
            <a:r>
              <a:rPr lang="en-US" b="1" baseline="30000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aseline="30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Lawrence Livermore National Laboratory, Livermore, CA</a:t>
            </a:r>
          </a:p>
          <a:p>
            <a:pPr algn="ctr"/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Sandia National Laboratory, Albuquerque, NM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* Special thanks to: Noel Keen, Chris Terai, and Hassan </a:t>
            </a:r>
            <a:r>
              <a:rPr lang="en-US" dirty="0" err="1">
                <a:solidFill>
                  <a:schemeClr val="tx1"/>
                </a:solidFill>
              </a:rPr>
              <a:t>Beydoun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904BB3-06C2-5445-8684-F6CC622DB072}"/>
              </a:ext>
            </a:extLst>
          </p:cNvPr>
          <p:cNvSpPr txBox="1"/>
          <p:nvPr/>
        </p:nvSpPr>
        <p:spPr>
          <a:xfrm>
            <a:off x="4694663" y="5202044"/>
            <a:ext cx="7147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E3SM All Hands, February 3</a:t>
            </a:r>
            <a:r>
              <a:rPr lang="en-US" baseline="30000" dirty="0"/>
              <a:t>rd</a:t>
            </a:r>
            <a:r>
              <a:rPr lang="en-US" dirty="0"/>
              <a:t>,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49EC6-D245-D241-AF82-54363E3C5263}"/>
              </a:ext>
            </a:extLst>
          </p:cNvPr>
          <p:cNvSpPr txBox="1"/>
          <p:nvPr/>
        </p:nvSpPr>
        <p:spPr>
          <a:xfrm>
            <a:off x="0" y="5877105"/>
            <a:ext cx="9780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This work was performed under the auspices of the U.S. Department of Energy by LLNL under contract DE-AC52-07NA27344.  LLNL IM release: LLNL-PRES-831276-DRAFT</a:t>
            </a:r>
          </a:p>
        </p:txBody>
      </p:sp>
    </p:spTree>
    <p:extLst>
      <p:ext uri="{BB962C8B-B14F-4D97-AF65-F5344CB8AC3E}">
        <p14:creationId xmlns:p14="http://schemas.microsoft.com/office/powerpoint/2010/main" val="195885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175D89C-60DE-314B-B01A-175A38D90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04" y="1377998"/>
            <a:ext cx="5537814" cy="2526737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63C64C-C170-EC49-8D1C-1FCFD407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641"/>
            <a:ext cx="10972800" cy="1097280"/>
          </a:xfrm>
        </p:spPr>
        <p:txBody>
          <a:bodyPr>
            <a:normAutofit/>
          </a:bodyPr>
          <a:lstStyle/>
          <a:p>
            <a:r>
              <a:rPr lang="en-US" dirty="0"/>
              <a:t>Running DP-SCREAM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3DF22-8106-C244-B100-2FDAA6F0240E}"/>
              </a:ext>
            </a:extLst>
          </p:cNvPr>
          <p:cNvSpPr/>
          <p:nvPr/>
        </p:nvSpPr>
        <p:spPr>
          <a:xfrm>
            <a:off x="7951010" y="497050"/>
            <a:ext cx="390768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 get started go to</a:t>
            </a:r>
            <a:r>
              <a:rPr lang="en-US" dirty="0"/>
              <a:t>:</a:t>
            </a:r>
          </a:p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/E3SM-Project/</a:t>
            </a:r>
            <a:r>
              <a:rPr lang="en-US" dirty="0" err="1"/>
              <a:t>scmlib</a:t>
            </a:r>
            <a:r>
              <a:rPr lang="en-US" dirty="0"/>
              <a:t>/wiki/</a:t>
            </a:r>
          </a:p>
          <a:p>
            <a:endParaRPr lang="en-US" dirty="0"/>
          </a:p>
          <a:p>
            <a:r>
              <a:rPr lang="en-US" dirty="0"/>
              <a:t>E3SM SCM wiki on </a:t>
            </a:r>
            <a:r>
              <a:rPr lang="en-US" dirty="0" err="1"/>
              <a:t>Github</a:t>
            </a:r>
            <a:r>
              <a:rPr lang="en-US" dirty="0"/>
              <a:t> (publicly viewable) is now supporting </a:t>
            </a:r>
            <a:r>
              <a:rPr lang="en-US" dirty="0">
                <a:solidFill>
                  <a:srgbClr val="FF0000"/>
                </a:solidFill>
              </a:rPr>
              <a:t>both E3SM SCM and DP-SCREAM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Includes instructions on how to run DP-SCREAM and documents the </a:t>
            </a:r>
            <a:r>
              <a:rPr lang="en-US" dirty="0">
                <a:solidFill>
                  <a:srgbClr val="FF0000"/>
                </a:solidFill>
              </a:rPr>
              <a:t>case library.</a:t>
            </a:r>
            <a:endParaRPr lang="en-US" dirty="0"/>
          </a:p>
          <a:p>
            <a:endParaRPr lang="en-US" dirty="0"/>
          </a:p>
          <a:p>
            <a:r>
              <a:rPr lang="en-US" dirty="0"/>
              <a:t>Currently we provide support for 27+ cases that will run out of the box with E3SM SCM and DP-SCREAM.</a:t>
            </a:r>
          </a:p>
          <a:p>
            <a:endParaRPr lang="en-US" dirty="0"/>
          </a:p>
          <a:p>
            <a:r>
              <a:rPr lang="en-US" dirty="0"/>
              <a:t>Each case has short description and </a:t>
            </a:r>
            <a:r>
              <a:rPr lang="en-US" dirty="0">
                <a:solidFill>
                  <a:srgbClr val="FF0000"/>
                </a:solidFill>
              </a:rPr>
              <a:t>run script </a:t>
            </a:r>
            <a:r>
              <a:rPr lang="en-US" dirty="0"/>
              <a:t>(checked out from repo).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94A6B8-C8F4-D849-9749-B1BBEA05BC02}"/>
              </a:ext>
            </a:extLst>
          </p:cNvPr>
          <p:cNvSpPr txBox="1"/>
          <p:nvPr/>
        </p:nvSpPr>
        <p:spPr>
          <a:xfrm>
            <a:off x="609600" y="4556672"/>
            <a:ext cx="2285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Screenshots from DP-SCREAM wiki and E3SM IOP case library</a:t>
            </a:r>
          </a:p>
        </p:txBody>
      </p:sp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EB59ED2-E1F1-504A-ADA7-93606174B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828" y="2988000"/>
            <a:ext cx="4383625" cy="3137343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334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0DC0-DD62-9049-B356-61351EE7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71" y="942752"/>
            <a:ext cx="10972800" cy="737923"/>
          </a:xfrm>
        </p:spPr>
        <p:txBody>
          <a:bodyPr/>
          <a:lstStyle/>
          <a:p>
            <a:r>
              <a:rPr lang="en-US" dirty="0"/>
              <a:t>Running DP-SCREAM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A2922-BF6A-4246-9090-CF4D587F9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871" y="2383276"/>
            <a:ext cx="5135436" cy="4114800"/>
          </a:xfrm>
        </p:spPr>
        <p:txBody>
          <a:bodyPr/>
          <a:lstStyle/>
          <a:p>
            <a:r>
              <a:rPr lang="en-US" sz="2200" dirty="0"/>
              <a:t>1) Users need the most up-to-date SCREAM repo</a:t>
            </a:r>
          </a:p>
          <a:p>
            <a:r>
              <a:rPr lang="en-US" sz="2200" dirty="0"/>
              <a:t>2) Users will checkout the SCM/DP-SCREAM script repo from </a:t>
            </a:r>
            <a:r>
              <a:rPr lang="en-US" sz="2200" dirty="0" err="1"/>
              <a:t>Github</a:t>
            </a:r>
            <a:endParaRPr lang="en-US" sz="2200" dirty="0"/>
          </a:p>
          <a:p>
            <a:pPr lvl="1"/>
            <a:r>
              <a:rPr lang="en-US" sz="1800" dirty="0"/>
              <a:t>Each case will have a script</a:t>
            </a:r>
          </a:p>
          <a:p>
            <a:pPr lvl="1"/>
            <a:r>
              <a:rPr lang="en-US" sz="1800" dirty="0"/>
              <a:t>Each case set up to run </a:t>
            </a:r>
            <a:r>
              <a:rPr lang="en-US" sz="1800" dirty="0">
                <a:solidFill>
                  <a:srgbClr val="FF0000"/>
                </a:solidFill>
              </a:rPr>
              <a:t>dx=</a:t>
            </a:r>
            <a:r>
              <a:rPr lang="en-US" sz="1800" dirty="0" err="1">
                <a:solidFill>
                  <a:srgbClr val="FF0000"/>
                </a:solidFill>
              </a:rPr>
              <a:t>dy</a:t>
            </a:r>
            <a:r>
              <a:rPr lang="en-US" sz="1800" dirty="0">
                <a:solidFill>
                  <a:srgbClr val="FF0000"/>
                </a:solidFill>
              </a:rPr>
              <a:t>=3.3 km </a:t>
            </a:r>
            <a:r>
              <a:rPr lang="en-US" sz="1800" dirty="0"/>
              <a:t>by default</a:t>
            </a:r>
            <a:endParaRPr lang="en-US" sz="18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1800" dirty="0"/>
              <a:t>     User has complete freedom to modify this!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F733E0AF-FAEF-5649-A938-819D19B3C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19345"/>
            <a:ext cx="4916673" cy="5594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CC0B5B-D9FA-F946-B77B-1C9E49B0FBC0}"/>
              </a:ext>
            </a:extLst>
          </p:cNvPr>
          <p:cNvSpPr txBox="1"/>
          <p:nvPr/>
        </p:nvSpPr>
        <p:spPr>
          <a:xfrm>
            <a:off x="9666548" y="2060111"/>
            <a:ext cx="2107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User/machine specific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717491-F845-3E4F-88AF-8A23590B36AC}"/>
              </a:ext>
            </a:extLst>
          </p:cNvPr>
          <p:cNvSpPr txBox="1"/>
          <p:nvPr/>
        </p:nvSpPr>
        <p:spPr>
          <a:xfrm>
            <a:off x="9666548" y="4899955"/>
            <a:ext cx="2107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Setting domain and resolution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DFDFFA-7FB5-1E42-B8A5-D41A0FDF1B03}"/>
              </a:ext>
            </a:extLst>
          </p:cNvPr>
          <p:cNvSpPr txBox="1"/>
          <p:nvPr/>
        </p:nvSpPr>
        <p:spPr>
          <a:xfrm>
            <a:off x="9666548" y="3584111"/>
            <a:ext cx="2107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Processor and wall time settings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85E456-60E3-1448-8A5B-79763A099BE9}"/>
              </a:ext>
            </a:extLst>
          </p:cNvPr>
          <p:cNvCxnSpPr/>
          <p:nvPr/>
        </p:nvCxnSpPr>
        <p:spPr>
          <a:xfrm>
            <a:off x="5368243" y="5135394"/>
            <a:ext cx="53602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174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A23CD-055C-5E41-80C7-B60C16736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cases can I run?!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3906B-09B7-E344-B226-0E6E7AAACFDB}"/>
              </a:ext>
            </a:extLst>
          </p:cNvPr>
          <p:cNvSpPr/>
          <p:nvPr/>
        </p:nvSpPr>
        <p:spPr>
          <a:xfrm>
            <a:off x="687659" y="1564577"/>
            <a:ext cx="4709531" cy="120877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37AA3-03DA-964C-B0EA-CF57D00002A6}"/>
              </a:ext>
            </a:extLst>
          </p:cNvPr>
          <p:cNvSpPr/>
          <p:nvPr/>
        </p:nvSpPr>
        <p:spPr>
          <a:xfrm>
            <a:off x="687659" y="1573018"/>
            <a:ext cx="4947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Continuous forcing: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- ARM SGP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site from 2004-2015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Darwin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 Australia: summer seasons 2004-2007</a:t>
            </a:r>
          </a:p>
          <a:p>
            <a:r>
              <a:rPr lang="en-US" b="1" dirty="0">
                <a:latin typeface="Calibri" panose="020F0502020204030204" pitchFamily="34" charset="0"/>
              </a:rPr>
              <a:t>- GOAMAZON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: 2014-2015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BC09E1-7FDA-504D-BAC4-B60E0B8DC9DE}"/>
              </a:ext>
            </a:extLst>
          </p:cNvPr>
          <p:cNvSpPr/>
          <p:nvPr/>
        </p:nvSpPr>
        <p:spPr>
          <a:xfrm>
            <a:off x="5945459" y="1554846"/>
            <a:ext cx="5363992" cy="231805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6DD81-033A-9741-A6B7-313553F9B83C}"/>
              </a:ext>
            </a:extLst>
          </p:cNvPr>
          <p:cNvSpPr/>
          <p:nvPr/>
        </p:nvSpPr>
        <p:spPr>
          <a:xfrm>
            <a:off x="5945459" y="156457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Boundary Layer Cases: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DYCOMS-RF01 and RF02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(marine Sc)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BOMEX and RICO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(marine trade Cu)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ATEX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(Cu under Sc)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ARM shallow Cu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(continental Cu)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RACORO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(continental low clouds)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MPACE, MPACE-B, ISDAC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(mixed phase arctic clouds)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GABLS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(stable boundary layer)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64A0C9-0C75-C54A-A2F9-490FA1360A63}"/>
              </a:ext>
            </a:extLst>
          </p:cNvPr>
          <p:cNvSpPr txBox="1"/>
          <p:nvPr/>
        </p:nvSpPr>
        <p:spPr>
          <a:xfrm>
            <a:off x="5959365" y="4093094"/>
            <a:ext cx="5032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Coming Soon:</a:t>
            </a:r>
          </a:p>
          <a:p>
            <a:r>
              <a:rPr lang="en-US" dirty="0"/>
              <a:t>- Cold air outbreak (COMBLE)</a:t>
            </a:r>
          </a:p>
          <a:p>
            <a:r>
              <a:rPr lang="en-US" dirty="0"/>
              <a:t>- Southern ocean clouds (SOCRATES)</a:t>
            </a:r>
          </a:p>
          <a:p>
            <a:r>
              <a:rPr lang="en-US" dirty="0"/>
              <a:t>- </a:t>
            </a:r>
            <a:r>
              <a:rPr lang="en-US" dirty="0">
                <a:solidFill>
                  <a:srgbClr val="FF0000"/>
                </a:solidFill>
              </a:rPr>
              <a:t>Others needed?  Let me know!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0D42E3-166D-1447-8CD8-C2358D33C443}"/>
              </a:ext>
            </a:extLst>
          </p:cNvPr>
          <p:cNvSpPr/>
          <p:nvPr/>
        </p:nvSpPr>
        <p:spPr>
          <a:xfrm>
            <a:off x="682083" y="2930940"/>
            <a:ext cx="4837771" cy="26685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7DA8CD-90A8-1148-9FB0-A08497F96BB6}"/>
              </a:ext>
            </a:extLst>
          </p:cNvPr>
          <p:cNvSpPr/>
          <p:nvPr/>
        </p:nvSpPr>
        <p:spPr>
          <a:xfrm>
            <a:off x="723901" y="2996640"/>
            <a:ext cx="49474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Deep Convection Cases: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GATE, GATE-IDEAL, TOGA-COARE, DYNAMO (AMIE, </a:t>
            </a: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Revelle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, North Sounding), TWP-ICE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(maritime deep convection)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ARM97, ARM95, MC3E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(continental deep convection)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LBA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(shallow to deep transition, continental)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SPARTICUS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(cirrus cloud)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Radiative Convective Equilibrium (RCE)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BEF0A-F541-BF4F-9649-C9B9AB27100B}"/>
              </a:ext>
            </a:extLst>
          </p:cNvPr>
          <p:cNvSpPr txBox="1"/>
          <p:nvPr/>
        </p:nvSpPr>
        <p:spPr>
          <a:xfrm>
            <a:off x="609600" y="5666961"/>
            <a:ext cx="1001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*Case contributors: </a:t>
            </a:r>
            <a:r>
              <a:rPr lang="en-US" dirty="0" err="1"/>
              <a:t>Shuaiqi</a:t>
            </a:r>
            <a:r>
              <a:rPr lang="en-US" dirty="0"/>
              <a:t> Tang, </a:t>
            </a:r>
            <a:r>
              <a:rPr lang="en-US" dirty="0" err="1"/>
              <a:t>Shaocheng</a:t>
            </a:r>
            <a:r>
              <a:rPr lang="en-US" dirty="0"/>
              <a:t> </a:t>
            </a:r>
            <a:r>
              <a:rPr lang="en-US" dirty="0" err="1"/>
              <a:t>Xie</a:t>
            </a:r>
            <a:r>
              <a:rPr lang="en-US" dirty="0"/>
              <a:t>, Cheng Tao, </a:t>
            </a:r>
            <a:r>
              <a:rPr lang="en-US" dirty="0" err="1"/>
              <a:t>Yunyan</a:t>
            </a:r>
            <a:r>
              <a:rPr lang="en-US" dirty="0"/>
              <a:t> Zhang, Peter Bogenschutz</a:t>
            </a:r>
          </a:p>
        </p:txBody>
      </p:sp>
    </p:spTree>
    <p:extLst>
      <p:ext uri="{BB962C8B-B14F-4D97-AF65-F5344CB8AC3E}">
        <p14:creationId xmlns:p14="http://schemas.microsoft.com/office/powerpoint/2010/main" val="3276152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3ED07-2165-F44A-B22C-E1EAB80F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7175"/>
            <a:ext cx="10972800" cy="1097280"/>
          </a:xfrm>
        </p:spPr>
        <p:txBody>
          <a:bodyPr/>
          <a:lstStyle/>
          <a:p>
            <a:r>
              <a:rPr lang="en-US"/>
              <a:t>Rapid Feedback by </a:t>
            </a:r>
            <a:r>
              <a:rPr lang="en-US" dirty="0"/>
              <a:t>DP-SCREAM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605CB-0D58-F540-8A65-A8E946DAA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899" y="1703853"/>
            <a:ext cx="10972800" cy="4114800"/>
          </a:xfrm>
        </p:spPr>
        <p:txBody>
          <a:bodyPr/>
          <a:lstStyle/>
          <a:p>
            <a:r>
              <a:rPr lang="en-US" dirty="0"/>
              <a:t>Cost of a </a:t>
            </a:r>
            <a:r>
              <a:rPr lang="en-US" dirty="0">
                <a:solidFill>
                  <a:srgbClr val="FF0000"/>
                </a:solidFill>
              </a:rPr>
              <a:t>boundary layer cloud </a:t>
            </a:r>
            <a:r>
              <a:rPr lang="en-US" dirty="0"/>
              <a:t>case</a:t>
            </a:r>
          </a:p>
          <a:p>
            <a:pPr lvl="1"/>
            <a:r>
              <a:rPr lang="en-US" dirty="0"/>
              <a:t>50 km x 50 km horizontal domain size</a:t>
            </a:r>
          </a:p>
          <a:p>
            <a:pPr lvl="2"/>
            <a:r>
              <a:rPr lang="en-US" dirty="0"/>
              <a:t>At dx=</a:t>
            </a:r>
            <a:r>
              <a:rPr lang="en-US" dirty="0" err="1"/>
              <a:t>dy</a:t>
            </a:r>
            <a:r>
              <a:rPr lang="en-US" dirty="0"/>
              <a:t>=3.3 km to run for one simulated day: </a:t>
            </a:r>
            <a:r>
              <a:rPr lang="en-US" dirty="0">
                <a:solidFill>
                  <a:srgbClr val="FF0000"/>
                </a:solidFill>
              </a:rPr>
              <a:t>4 minutes on ONE node</a:t>
            </a:r>
          </a:p>
          <a:p>
            <a:pPr lvl="2"/>
            <a:r>
              <a:rPr lang="en-US" dirty="0"/>
              <a:t>Compared to E3SM SCM cost of: 2 minutes on ONE node</a:t>
            </a:r>
          </a:p>
          <a:p>
            <a:r>
              <a:rPr lang="en-US" dirty="0"/>
              <a:t>Cost of a </a:t>
            </a:r>
            <a:r>
              <a:rPr lang="en-US" dirty="0">
                <a:solidFill>
                  <a:srgbClr val="FF0000"/>
                </a:solidFill>
              </a:rPr>
              <a:t>deep convection </a:t>
            </a:r>
            <a:r>
              <a:rPr lang="en-US" dirty="0"/>
              <a:t>case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/>
              <a:t>Generally requires larger domain size (200 km x 200 km)</a:t>
            </a:r>
          </a:p>
          <a:p>
            <a:pPr lvl="2"/>
            <a:r>
              <a:rPr lang="en-US" dirty="0"/>
              <a:t>At dx=</a:t>
            </a:r>
            <a:r>
              <a:rPr lang="en-US" dirty="0" err="1"/>
              <a:t>dy</a:t>
            </a:r>
            <a:r>
              <a:rPr lang="en-US" dirty="0"/>
              <a:t>=3.3 km to run for one simulated day: </a:t>
            </a:r>
            <a:r>
              <a:rPr lang="en-US" dirty="0">
                <a:solidFill>
                  <a:srgbClr val="FF0000"/>
                </a:solidFill>
              </a:rPr>
              <a:t>4 minutes </a:t>
            </a:r>
            <a:r>
              <a:rPr lang="en-US">
                <a:solidFill>
                  <a:srgbClr val="FF0000"/>
                </a:solidFill>
              </a:rPr>
              <a:t>on 6 </a:t>
            </a:r>
            <a:r>
              <a:rPr lang="en-US" dirty="0">
                <a:solidFill>
                  <a:srgbClr val="FF0000"/>
                </a:solidFill>
              </a:rPr>
              <a:t>nodes</a:t>
            </a:r>
          </a:p>
          <a:p>
            <a:pPr lvl="2"/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Cost of one simulated day of </a:t>
            </a:r>
            <a:r>
              <a:rPr lang="en-US" dirty="0">
                <a:solidFill>
                  <a:srgbClr val="FF0000"/>
                </a:solidFill>
              </a:rPr>
              <a:t>SCREAMv0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One simulated day: ~ </a:t>
            </a:r>
            <a:r>
              <a:rPr lang="en-US" dirty="0">
                <a:solidFill>
                  <a:srgbClr val="FF0000"/>
                </a:solidFill>
              </a:rPr>
              <a:t>5 hours on 1536 nodes</a:t>
            </a:r>
          </a:p>
          <a:p>
            <a:pPr marL="457200" lvl="1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43482-26E7-5447-B764-41023EFDF63C}"/>
              </a:ext>
            </a:extLst>
          </p:cNvPr>
          <p:cNvSpPr txBox="1"/>
          <p:nvPr/>
        </p:nvSpPr>
        <p:spPr>
          <a:xfrm>
            <a:off x="8841582" y="5355623"/>
            <a:ext cx="2659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*machine used is </a:t>
            </a:r>
            <a:r>
              <a:rPr lang="en-US" dirty="0" err="1"/>
              <a:t>cori-knl</a:t>
            </a:r>
            <a:r>
              <a:rPr lang="en-US" dirty="0"/>
              <a:t> for all timings</a:t>
            </a:r>
          </a:p>
        </p:txBody>
      </p:sp>
      <p:pic>
        <p:nvPicPr>
          <p:cNvPr id="7" name="Picture 6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D14700D2-0159-BA43-BD04-251BCB3B2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684" y="1805360"/>
            <a:ext cx="1783699" cy="1013465"/>
          </a:xfrm>
          <a:prstGeom prst="rect">
            <a:avLst/>
          </a:prstGeom>
        </p:spPr>
      </p:pic>
      <p:pic>
        <p:nvPicPr>
          <p:cNvPr id="8" name="Picture 7" descr="A large cloud in the sky&#10;&#10;Description automatically generated with low confidence">
            <a:extLst>
              <a:ext uri="{FF2B5EF4-FFF2-40B4-BE49-F238E27FC236}">
                <a16:creationId xmlns:a16="http://schemas.microsoft.com/office/drawing/2014/main" id="{FF61C7BE-284F-914E-B86F-ACE233D046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90684" y="3666698"/>
            <a:ext cx="1560914" cy="11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FDEA-8F1A-894E-9FF2-7B6502CD0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DP-SCREAM Scientific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6BCED-75CA-E541-BBBB-C9DDAA496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80457"/>
            <a:ext cx="10972800" cy="4114800"/>
          </a:xfrm>
        </p:spPr>
        <p:txBody>
          <a:bodyPr/>
          <a:lstStyle/>
          <a:p>
            <a:r>
              <a:rPr lang="en-US" dirty="0"/>
              <a:t>DP-SCREAM allows the user to determine the </a:t>
            </a:r>
            <a:r>
              <a:rPr lang="en-US" dirty="0">
                <a:solidFill>
                  <a:srgbClr val="FF0000"/>
                </a:solidFill>
              </a:rPr>
              <a:t>domain size and resolution on the fly</a:t>
            </a:r>
          </a:p>
          <a:p>
            <a:pPr lvl="1"/>
            <a:r>
              <a:rPr lang="en-US" dirty="0"/>
              <a:t>Changing resolution in global models requires time consuming generation of many input files</a:t>
            </a:r>
          </a:p>
          <a:p>
            <a:r>
              <a:rPr lang="en-US" dirty="0"/>
              <a:t>Thus, we can use DP-SCREAM to assess the horizontal resolution sensitivity of SCREAM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Is SCREAM scale aware </a:t>
            </a:r>
            <a:r>
              <a:rPr lang="en-US" dirty="0"/>
              <a:t>(i.e. is it theoretically valid to run SCREAM at resolutions other than ~3 km)?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Is SCREAM scale insensitive </a:t>
            </a:r>
            <a:r>
              <a:rPr lang="en-US" dirty="0"/>
              <a:t>(i.e. does the answer change when resolution changes)?</a:t>
            </a:r>
          </a:p>
        </p:txBody>
      </p:sp>
    </p:spTree>
    <p:extLst>
      <p:ext uri="{BB962C8B-B14F-4D97-AF65-F5344CB8AC3E}">
        <p14:creationId xmlns:p14="http://schemas.microsoft.com/office/powerpoint/2010/main" val="323828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AD46C-49ED-624D-A412-413078F4E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91375"/>
            <a:ext cx="10972800" cy="669073"/>
          </a:xfrm>
        </p:spPr>
        <p:txBody>
          <a:bodyPr/>
          <a:lstStyle/>
          <a:p>
            <a:r>
              <a:rPr lang="en-US" dirty="0"/>
              <a:t>DP-SCREAM Horizontal Resolution Experiments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B00A97-620A-874C-B703-3C5CFA8F9B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640513"/>
              </p:ext>
            </p:extLst>
          </p:nvPr>
        </p:nvGraphicFramePr>
        <p:xfrm>
          <a:off x="3124820" y="1640510"/>
          <a:ext cx="594236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590">
                  <a:extLst>
                    <a:ext uri="{9D8B030D-6E8A-4147-A177-3AD203B41FA5}">
                      <a16:colId xmlns:a16="http://schemas.microsoft.com/office/drawing/2014/main" val="3141100840"/>
                    </a:ext>
                  </a:extLst>
                </a:gridCol>
                <a:gridCol w="1485590">
                  <a:extLst>
                    <a:ext uri="{9D8B030D-6E8A-4147-A177-3AD203B41FA5}">
                      <a16:colId xmlns:a16="http://schemas.microsoft.com/office/drawing/2014/main" val="3671676123"/>
                    </a:ext>
                  </a:extLst>
                </a:gridCol>
                <a:gridCol w="1485590">
                  <a:extLst>
                    <a:ext uri="{9D8B030D-6E8A-4147-A177-3AD203B41FA5}">
                      <a16:colId xmlns:a16="http://schemas.microsoft.com/office/drawing/2014/main" val="2123546341"/>
                    </a:ext>
                  </a:extLst>
                </a:gridCol>
                <a:gridCol w="1485590">
                  <a:extLst>
                    <a:ext uri="{9D8B030D-6E8A-4147-A177-3AD203B41FA5}">
                      <a16:colId xmlns:a16="http://schemas.microsoft.com/office/drawing/2014/main" val="39989977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Regime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Run 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Horizontal domain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047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GATE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Deep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200 x 200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939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ARM97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Deep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 x 200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942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DYCOMS-RF01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Marine 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 x 50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384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MPACE-B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Mixed-phase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 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 x 50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596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Shallow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 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 x 50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7044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4BFCFAF-D940-A14F-8660-2884D740DF36}"/>
              </a:ext>
            </a:extLst>
          </p:cNvPr>
          <p:cNvSpPr txBox="1"/>
          <p:nvPr/>
        </p:nvSpPr>
        <p:spPr>
          <a:xfrm>
            <a:off x="2668860" y="4684092"/>
            <a:ext cx="8913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 cases run with </a:t>
            </a:r>
            <a:r>
              <a:rPr lang="en-US" dirty="0"/>
              <a:t>dx = </a:t>
            </a:r>
            <a:r>
              <a:rPr lang="en-US" dirty="0" err="1"/>
              <a:t>dy</a:t>
            </a:r>
            <a:r>
              <a:rPr lang="en-US" dirty="0"/>
              <a:t> = 500 m, 1.5 km, 3 km, 5 km</a:t>
            </a:r>
          </a:p>
          <a:p>
            <a:r>
              <a:rPr lang="en-US" dirty="0">
                <a:solidFill>
                  <a:srgbClr val="00B050"/>
                </a:solidFill>
              </a:rPr>
              <a:t>GREEN cases run with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dx = </a:t>
            </a:r>
            <a:r>
              <a:rPr lang="en-US" dirty="0" err="1"/>
              <a:t>dy</a:t>
            </a:r>
            <a:r>
              <a:rPr lang="en-US" dirty="0"/>
              <a:t> = 100 m, 500 m, 1.5 km, 3 km, 5 km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All cases and resolutions are all run with the </a:t>
            </a:r>
            <a:r>
              <a:rPr lang="en-US" b="1" dirty="0"/>
              <a:t>EXACT SAME </a:t>
            </a:r>
            <a:r>
              <a:rPr lang="en-US" dirty="0"/>
              <a:t>code and tunable parameters.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27EFF2-DE80-0242-8D2E-9707C755812D}"/>
              </a:ext>
            </a:extLst>
          </p:cNvPr>
          <p:cNvSpPr txBox="1"/>
          <p:nvPr/>
        </p:nvSpPr>
        <p:spPr>
          <a:xfrm>
            <a:off x="9394789" y="1909726"/>
            <a:ext cx="13790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 In the interest of time, will focus on results from </a:t>
            </a:r>
            <a:r>
              <a:rPr lang="en-US" sz="1400" dirty="0">
                <a:solidFill>
                  <a:srgbClr val="00B050"/>
                </a:solidFill>
              </a:rPr>
              <a:t>DYCOMS-RF01</a:t>
            </a:r>
            <a:r>
              <a:rPr lang="en-US" sz="1400" dirty="0"/>
              <a:t> and </a:t>
            </a:r>
            <a:r>
              <a:rPr lang="en-US" sz="1400" dirty="0">
                <a:solidFill>
                  <a:srgbClr val="FF0000"/>
                </a:solidFill>
              </a:rPr>
              <a:t>ARM97 </a:t>
            </a:r>
            <a:r>
              <a:rPr lang="en-US" sz="1400" dirty="0"/>
              <a:t>today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2D7E099-FA23-414D-84C1-6389F642861D}"/>
              </a:ext>
            </a:extLst>
          </p:cNvPr>
          <p:cNvSpPr/>
          <p:nvPr/>
        </p:nvSpPr>
        <p:spPr>
          <a:xfrm>
            <a:off x="3124820" y="2615482"/>
            <a:ext cx="5942360" cy="1014761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85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A78E-5B98-1541-AADD-870BD8AA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Marine Stratocumulus Case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BD3AAB-D2E8-1D44-A8CA-71A7C7646BEA}"/>
              </a:ext>
            </a:extLst>
          </p:cNvPr>
          <p:cNvSpPr txBox="1"/>
          <p:nvPr/>
        </p:nvSpPr>
        <p:spPr>
          <a:xfrm>
            <a:off x="807905" y="1756165"/>
            <a:ext cx="35547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DYCOMS-RF01: </a:t>
            </a:r>
            <a:r>
              <a:rPr lang="en-US" sz="2000" dirty="0"/>
              <a:t>Marine stratocumulus capped by a particularly strong inversion.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LES intercomparison: Stevens et al. (2005)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SCREAMv0 does a particularly good job with marine Sc.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These clouds are primarily SGS at 3km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about when resolution changes?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BDD335-033F-AE4F-8D83-4458D47F5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279" y="1756165"/>
            <a:ext cx="3110428" cy="3345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1B43E-07ED-6648-AC5B-4055E03010B6}"/>
              </a:ext>
            </a:extLst>
          </p:cNvPr>
          <p:cNvSpPr txBox="1"/>
          <p:nvPr/>
        </p:nvSpPr>
        <p:spPr>
          <a:xfrm>
            <a:off x="7975279" y="5101835"/>
            <a:ext cx="2689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SCREAMv0 (Caldwell et al. 2021)</a:t>
            </a:r>
          </a:p>
        </p:txBody>
      </p:sp>
      <p:pic>
        <p:nvPicPr>
          <p:cNvPr id="17" name="Picture 1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809B0B5-747D-1445-B51B-7761F5169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269" y="2161711"/>
            <a:ext cx="2233420" cy="22901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CF3CFC-2944-0F49-B0CA-ABFC973BE2B3}"/>
              </a:ext>
            </a:extLst>
          </p:cNvPr>
          <p:cNvSpPr txBox="1"/>
          <p:nvPr/>
        </p:nvSpPr>
        <p:spPr>
          <a:xfrm>
            <a:off x="5052269" y="4451853"/>
            <a:ext cx="1921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Stevens et al. (2005) LES intercomparison</a:t>
            </a:r>
          </a:p>
        </p:txBody>
      </p:sp>
    </p:spTree>
    <p:extLst>
      <p:ext uri="{BB962C8B-B14F-4D97-AF65-F5344CB8AC3E}">
        <p14:creationId xmlns:p14="http://schemas.microsoft.com/office/powerpoint/2010/main" val="4244596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63AB0-F02E-B24E-8DAD-CB369FBDD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55" y="675279"/>
            <a:ext cx="10972800" cy="646332"/>
          </a:xfrm>
        </p:spPr>
        <p:txBody>
          <a:bodyPr/>
          <a:lstStyle/>
          <a:p>
            <a:r>
              <a:rPr lang="en-US" dirty="0"/>
              <a:t>DYCOMS-RF01: Marine Stratocumulus</a:t>
            </a:r>
            <a:br>
              <a:rPr lang="en-US" dirty="0"/>
            </a:br>
            <a:r>
              <a:rPr lang="en-US" dirty="0"/>
              <a:t>Example of </a:t>
            </a:r>
            <a:r>
              <a:rPr lang="en-US" dirty="0">
                <a:solidFill>
                  <a:srgbClr val="FF0000"/>
                </a:solidFill>
              </a:rPr>
              <a:t>Scale Sensitivity</a:t>
            </a:r>
            <a:endParaRPr lang="en-US" dirty="0"/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F420F70-F47A-DD48-B861-7D4E0FA8B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225" y="2708524"/>
            <a:ext cx="2233420" cy="2290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9201FB-F5DD-4946-B674-761F28F1E9FF}"/>
              </a:ext>
            </a:extLst>
          </p:cNvPr>
          <p:cNvSpPr txBox="1"/>
          <p:nvPr/>
        </p:nvSpPr>
        <p:spPr>
          <a:xfrm>
            <a:off x="10016652" y="2708524"/>
            <a:ext cx="1921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Stevens et al. (2005) LES intercomparison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B16AA6-6007-A84A-A6F5-8C9D10CC5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730" y="1720294"/>
            <a:ext cx="4300326" cy="3225244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1B453BC5-0CFB-AF43-AE2C-D3ADEB6C8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55" y="1720295"/>
            <a:ext cx="4040493" cy="32199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F5C1FB-38FC-0140-B685-491B8500827E}"/>
              </a:ext>
            </a:extLst>
          </p:cNvPr>
          <p:cNvSpPr txBox="1"/>
          <p:nvPr/>
        </p:nvSpPr>
        <p:spPr>
          <a:xfrm>
            <a:off x="432355" y="5213224"/>
            <a:ext cx="10217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Running with SCREAM’s 128 vertical layers, which is still considered too coarse for marine Sc clouds (Bogenschutz et al. 2021; Lee et al. 2021).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A0EF0-1FD1-9041-8E0E-C3D280B712E1}"/>
              </a:ext>
            </a:extLst>
          </p:cNvPr>
          <p:cNvSpPr txBox="1"/>
          <p:nvPr/>
        </p:nvSpPr>
        <p:spPr>
          <a:xfrm>
            <a:off x="9016056" y="3207165"/>
            <a:ext cx="668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900 </a:t>
            </a:r>
            <a:r>
              <a:rPr lang="en-US" sz="1000" dirty="0" err="1"/>
              <a:t>hPa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D21EE2-5985-B54E-87CF-7E2C71325935}"/>
              </a:ext>
            </a:extLst>
          </p:cNvPr>
          <p:cNvSpPr txBox="1"/>
          <p:nvPr/>
        </p:nvSpPr>
        <p:spPr>
          <a:xfrm>
            <a:off x="8982692" y="4452641"/>
            <a:ext cx="668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1000 </a:t>
            </a:r>
            <a:r>
              <a:rPr lang="en-US" sz="1000" dirty="0" err="1"/>
              <a:t>hPa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85491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307B0-9EB5-2145-9461-581D49AD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14" y="578747"/>
            <a:ext cx="10972800" cy="1097280"/>
          </a:xfrm>
        </p:spPr>
        <p:txBody>
          <a:bodyPr/>
          <a:lstStyle/>
          <a:p>
            <a:r>
              <a:rPr lang="en-US" dirty="0"/>
              <a:t>DYCOMS-RF01: Turbulence Across Scales</a:t>
            </a:r>
            <a:br>
              <a:rPr lang="en-US" dirty="0"/>
            </a:br>
            <a:r>
              <a:rPr lang="en-US" dirty="0"/>
              <a:t>Example of </a:t>
            </a:r>
            <a:r>
              <a:rPr lang="en-US" dirty="0">
                <a:solidFill>
                  <a:srgbClr val="FF0000"/>
                </a:solidFill>
              </a:rPr>
              <a:t>Scale Awareness</a:t>
            </a:r>
            <a:endParaRPr lang="en-U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DD028F2-8909-BE4B-8A87-0B41FC2A6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0" y="2453267"/>
            <a:ext cx="3931945" cy="2948959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43937518-403A-974B-AD7A-2A00A123F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027" y="2453267"/>
            <a:ext cx="3931945" cy="29489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8137FF-7B23-7B4F-9ACD-898137D4702F}"/>
              </a:ext>
            </a:extLst>
          </p:cNvPr>
          <p:cNvSpPr txBox="1"/>
          <p:nvPr/>
        </p:nvSpPr>
        <p:spPr>
          <a:xfrm>
            <a:off x="4465435" y="2149734"/>
            <a:ext cx="300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Parameterized from SHOC</a:t>
            </a:r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24BB3C57-C896-5649-AC27-DB2A5E8BB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459" y="2453267"/>
            <a:ext cx="3931946" cy="29489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7E6569-9878-EB4F-BD5A-E226DB156B82}"/>
              </a:ext>
            </a:extLst>
          </p:cNvPr>
          <p:cNvSpPr txBox="1"/>
          <p:nvPr/>
        </p:nvSpPr>
        <p:spPr>
          <a:xfrm>
            <a:off x="8634813" y="2112940"/>
            <a:ext cx="300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Resolved by dynamics</a:t>
            </a:r>
          </a:p>
        </p:txBody>
      </p:sp>
      <p:sp>
        <p:nvSpPr>
          <p:cNvPr id="17" name="Equal 16">
            <a:extLst>
              <a:ext uri="{FF2B5EF4-FFF2-40B4-BE49-F238E27FC236}">
                <a16:creationId xmlns:a16="http://schemas.microsoft.com/office/drawing/2014/main" id="{1A119D20-88B5-634E-971D-B185A7260723}"/>
              </a:ext>
            </a:extLst>
          </p:cNvPr>
          <p:cNvSpPr/>
          <p:nvPr/>
        </p:nvSpPr>
        <p:spPr>
          <a:xfrm>
            <a:off x="3551035" y="1996067"/>
            <a:ext cx="914400" cy="914400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Plus 17">
            <a:extLst>
              <a:ext uri="{FF2B5EF4-FFF2-40B4-BE49-F238E27FC236}">
                <a16:creationId xmlns:a16="http://schemas.microsoft.com/office/drawing/2014/main" id="{7C204780-0976-1C4C-B060-E39E8A70837C}"/>
              </a:ext>
            </a:extLst>
          </p:cNvPr>
          <p:cNvSpPr/>
          <p:nvPr/>
        </p:nvSpPr>
        <p:spPr>
          <a:xfrm>
            <a:off x="7714259" y="1979560"/>
            <a:ext cx="914400" cy="9144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5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A78E-5B98-1541-AADD-870BD8AA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Continental Deep Convective Case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BD3AAB-D2E8-1D44-A8CA-71A7C7646BEA}"/>
              </a:ext>
            </a:extLst>
          </p:cNvPr>
          <p:cNvSpPr txBox="1"/>
          <p:nvPr/>
        </p:nvSpPr>
        <p:spPr>
          <a:xfrm>
            <a:off x="807904" y="2071866"/>
            <a:ext cx="38233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ARM97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Deep convection over land as observed at the ARM Southern Great Plains (SGP) Site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27 day case widely used for SCMs and CRMs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Here we focus on an 8 day subset from an active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Run with prescribed surface fluxes (could be interactive)</a:t>
            </a:r>
          </a:p>
        </p:txBody>
      </p:sp>
      <p:pic>
        <p:nvPicPr>
          <p:cNvPr id="5" name="Picture 4" descr="Chart&#10;&#10;Description automatically generated with low confidence">
            <a:extLst>
              <a:ext uri="{FF2B5EF4-FFF2-40B4-BE49-F238E27FC236}">
                <a16:creationId xmlns:a16="http://schemas.microsoft.com/office/drawing/2014/main" id="{748DF82B-5172-6647-9095-80BECA82F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937" y="3785320"/>
            <a:ext cx="5003800" cy="1587500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4558E2EF-BCC7-9A43-B890-E2FDB70AC96E}"/>
              </a:ext>
            </a:extLst>
          </p:cNvPr>
          <p:cNvSpPr/>
          <p:nvPr/>
        </p:nvSpPr>
        <p:spPr>
          <a:xfrm rot="16200000">
            <a:off x="7436721" y="4757522"/>
            <a:ext cx="242371" cy="145489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57320-F724-A542-83F8-2BE92A01F60C}"/>
              </a:ext>
            </a:extLst>
          </p:cNvPr>
          <p:cNvSpPr txBox="1"/>
          <p:nvPr/>
        </p:nvSpPr>
        <p:spPr>
          <a:xfrm>
            <a:off x="6830457" y="5618149"/>
            <a:ext cx="179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Period of focus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2F928-6B30-054F-89A9-02CE559381FD}"/>
              </a:ext>
            </a:extLst>
          </p:cNvPr>
          <p:cNvSpPr txBox="1"/>
          <p:nvPr/>
        </p:nvSpPr>
        <p:spPr>
          <a:xfrm>
            <a:off x="9066614" y="5372820"/>
            <a:ext cx="2203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Khairoutdinov</a:t>
            </a:r>
            <a:r>
              <a:rPr lang="en-US" sz="1000" dirty="0"/>
              <a:t> and Randall (2003)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D483DA-01B2-634F-8466-8C7697E70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791" y="1964482"/>
            <a:ext cx="3917468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7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4C186-B95B-E74A-8662-56C3ADDF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197" y="355343"/>
            <a:ext cx="10972800" cy="1097280"/>
          </a:xfrm>
        </p:spPr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5899C-7D4E-444B-8A0A-3CDBE80E7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35863"/>
            <a:ext cx="7307484" cy="338627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Introduction to Doubly-Periodic SCREAM (DP-SCREAM)</a:t>
            </a:r>
          </a:p>
          <a:p>
            <a:pPr lvl="1"/>
            <a:r>
              <a:rPr lang="en-US" dirty="0"/>
              <a:t>Motivation</a:t>
            </a:r>
          </a:p>
          <a:p>
            <a:pPr lvl="1"/>
            <a:r>
              <a:rPr lang="en-US" dirty="0"/>
              <a:t>Summary of development</a:t>
            </a:r>
          </a:p>
          <a:p>
            <a:pPr lvl="1"/>
            <a:r>
              <a:rPr lang="en-US" dirty="0"/>
              <a:t>DP-SCREAM case library</a:t>
            </a:r>
          </a:p>
          <a:p>
            <a:pPr lvl="1"/>
            <a:r>
              <a:rPr lang="en-US" dirty="0"/>
              <a:t>Availability and how to use</a:t>
            </a:r>
          </a:p>
          <a:p>
            <a:r>
              <a:rPr lang="en-US" dirty="0">
                <a:solidFill>
                  <a:srgbClr val="FF0000"/>
                </a:solidFill>
              </a:rPr>
              <a:t>An example of a scientific application of DP-SCREAM</a:t>
            </a:r>
          </a:p>
          <a:p>
            <a:pPr lvl="1"/>
            <a:r>
              <a:rPr lang="en-US" dirty="0"/>
              <a:t>Assessment of the horizontal resolution sensitivity of SCREAM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02B200-60CA-EF47-B7C3-771B04D4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862" y="2407534"/>
            <a:ext cx="3830257" cy="2472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095A9D-E6F8-5045-9FF4-BF4E4EDBDBD0}"/>
              </a:ext>
            </a:extLst>
          </p:cNvPr>
          <p:cNvSpPr txBox="1"/>
          <p:nvPr/>
        </p:nvSpPr>
        <p:spPr>
          <a:xfrm>
            <a:off x="8028862" y="4879871"/>
            <a:ext cx="3267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courtesy </a:t>
            </a:r>
            <a:r>
              <a:rPr lang="en-US" sz="1200" dirty="0" err="1"/>
              <a:t>Jungmin</a:t>
            </a:r>
            <a:r>
              <a:rPr lang="en-US" sz="1200" dirty="0"/>
              <a:t> Lee</a:t>
            </a:r>
          </a:p>
        </p:txBody>
      </p:sp>
    </p:spTree>
    <p:extLst>
      <p:ext uri="{BB962C8B-B14F-4D97-AF65-F5344CB8AC3E}">
        <p14:creationId xmlns:p14="http://schemas.microsoft.com/office/powerpoint/2010/main" val="2857075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B82A3-DC34-6941-B9EE-275317E2E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ARM97: Continental Deep Convection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84F33F-F7AB-ED49-A786-7B00A9E1E464}"/>
              </a:ext>
            </a:extLst>
          </p:cNvPr>
          <p:cNvSpPr txBox="1"/>
          <p:nvPr/>
        </p:nvSpPr>
        <p:spPr>
          <a:xfrm>
            <a:off x="367989" y="5642517"/>
            <a:ext cx="1021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 averaged from an 8-day active period starting on June 23, 1997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19AD79-E818-734B-8A72-B8BDB765ADAC}"/>
              </a:ext>
            </a:extLst>
          </p:cNvPr>
          <p:cNvSpPr txBox="1"/>
          <p:nvPr/>
        </p:nvSpPr>
        <p:spPr>
          <a:xfrm>
            <a:off x="176140" y="1644879"/>
            <a:ext cx="4516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Cloud Profiles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E85A580-EEFE-1B4A-B498-6081706CE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71" y="2287490"/>
            <a:ext cx="3742087" cy="2925631"/>
          </a:xfrm>
          <a:prstGeom prst="rect">
            <a:avLst/>
          </a:prstGeom>
        </p:spPr>
      </p:pic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5C54E4AC-446E-114D-9215-52F5B8D7E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956" y="2287490"/>
            <a:ext cx="3606916" cy="2909874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6940936B-B1B6-2047-99D5-CA69932DC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570" y="2271733"/>
            <a:ext cx="3788748" cy="292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49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7DA7C-0E28-454F-B719-5B3445C2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</p:spPr>
        <p:txBody>
          <a:bodyPr/>
          <a:lstStyle/>
          <a:p>
            <a:r>
              <a:rPr lang="en-US" dirty="0"/>
              <a:t>ARM97: Continental Deep Convection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95FB4-E9B2-F248-8AC0-CE4B8FC6B3F5}"/>
              </a:ext>
            </a:extLst>
          </p:cNvPr>
          <p:cNvSpPr txBox="1"/>
          <p:nvPr/>
        </p:nvSpPr>
        <p:spPr>
          <a:xfrm>
            <a:off x="367989" y="5511852"/>
            <a:ext cx="1021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 averaged from an 8-day active period starting on June 23, 1997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95F3E5A-6752-EB49-B837-823818678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18" y="2219093"/>
            <a:ext cx="3629883" cy="2833804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AA00CB2-D35A-8E4D-A89C-4511B81BB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541" y="2219093"/>
            <a:ext cx="3614917" cy="2833804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1AC5E4D5-75C0-BE42-8A7A-E7276895B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858" y="2260826"/>
            <a:ext cx="3545324" cy="2792018"/>
          </a:xfrm>
          <a:prstGeom prst="rect">
            <a:avLst/>
          </a:prstGeom>
        </p:spPr>
      </p:pic>
      <p:sp>
        <p:nvSpPr>
          <p:cNvPr id="12" name="Equal 11">
            <a:extLst>
              <a:ext uri="{FF2B5EF4-FFF2-40B4-BE49-F238E27FC236}">
                <a16:creationId xmlns:a16="http://schemas.microsoft.com/office/drawing/2014/main" id="{DBFA5DF8-5025-F141-81EF-25A425BDF520}"/>
              </a:ext>
            </a:extLst>
          </p:cNvPr>
          <p:cNvSpPr/>
          <p:nvPr/>
        </p:nvSpPr>
        <p:spPr>
          <a:xfrm>
            <a:off x="3641641" y="1672683"/>
            <a:ext cx="914400" cy="914400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lus 12">
            <a:extLst>
              <a:ext uri="{FF2B5EF4-FFF2-40B4-BE49-F238E27FC236}">
                <a16:creationId xmlns:a16="http://schemas.microsoft.com/office/drawing/2014/main" id="{FB0972E9-C902-554A-AD63-AC3288D41FDE}"/>
              </a:ext>
            </a:extLst>
          </p:cNvPr>
          <p:cNvSpPr/>
          <p:nvPr/>
        </p:nvSpPr>
        <p:spPr>
          <a:xfrm>
            <a:off x="7623584" y="1672683"/>
            <a:ext cx="914400" cy="9144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CFE3D6-CE2F-CE4D-A576-AD6CCFA45CB8}"/>
              </a:ext>
            </a:extLst>
          </p:cNvPr>
          <p:cNvSpPr txBox="1"/>
          <p:nvPr/>
        </p:nvSpPr>
        <p:spPr>
          <a:xfrm>
            <a:off x="8600289" y="1959743"/>
            <a:ext cx="300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Resolved by dynamics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31256-1C25-A045-8CE1-E388E9C0987B}"/>
              </a:ext>
            </a:extLst>
          </p:cNvPr>
          <p:cNvSpPr txBox="1"/>
          <p:nvPr/>
        </p:nvSpPr>
        <p:spPr>
          <a:xfrm>
            <a:off x="4556041" y="1918010"/>
            <a:ext cx="300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Parameterized from SHOC</a:t>
            </a:r>
          </a:p>
        </p:txBody>
      </p:sp>
    </p:spTree>
    <p:extLst>
      <p:ext uri="{BB962C8B-B14F-4D97-AF65-F5344CB8AC3E}">
        <p14:creationId xmlns:p14="http://schemas.microsoft.com/office/powerpoint/2010/main" val="3069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1"/>
      <p:bldP spid="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6CFE7-5AE1-4047-8F3A-A0EA16C0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7539"/>
            <a:ext cx="10972800" cy="109728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1CEC2-6D5F-D54D-A931-60BA7A34C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55114"/>
            <a:ext cx="10972800" cy="4114800"/>
          </a:xfrm>
        </p:spPr>
        <p:txBody>
          <a:bodyPr/>
          <a:lstStyle/>
          <a:p>
            <a:r>
              <a:rPr lang="en-US" dirty="0"/>
              <a:t>DP-SCREAM represents an “efficient” configuration of SCREAM that can be used for model development, debugging, and analysis.</a:t>
            </a:r>
          </a:p>
          <a:p>
            <a:r>
              <a:rPr lang="en-US" dirty="0"/>
              <a:t>Using DP-SCREAM we determine that SCREAM is a </a:t>
            </a:r>
            <a:r>
              <a:rPr lang="en-US" dirty="0">
                <a:solidFill>
                  <a:srgbClr val="FF0000"/>
                </a:solidFill>
              </a:rPr>
              <a:t>scale aware</a:t>
            </a:r>
            <a:r>
              <a:rPr lang="en-US" dirty="0"/>
              <a:t> model</a:t>
            </a:r>
          </a:p>
          <a:p>
            <a:pPr lvl="1"/>
            <a:r>
              <a:rPr lang="en-US" dirty="0"/>
              <a:t>We can run SCREAM at fine resolutions without the need of making structural changes (or “swapping” out parameterization).</a:t>
            </a:r>
          </a:p>
          <a:p>
            <a:r>
              <a:rPr lang="en-US" dirty="0"/>
              <a:t>SCREAM is reasonably </a:t>
            </a:r>
            <a:r>
              <a:rPr lang="en-US" dirty="0">
                <a:solidFill>
                  <a:srgbClr val="FF0000"/>
                </a:solidFill>
              </a:rPr>
              <a:t>scale insensitive </a:t>
            </a:r>
            <a:r>
              <a:rPr lang="en-US" dirty="0"/>
              <a:t>at the </a:t>
            </a:r>
            <a:r>
              <a:rPr lang="en-US" dirty="0">
                <a:solidFill>
                  <a:schemeClr val="tx2"/>
                </a:solidFill>
              </a:rPr>
              <a:t>kilometer scale</a:t>
            </a:r>
            <a:r>
              <a:rPr lang="en-US" dirty="0"/>
              <a:t>, but exhibits sensitivity outside of these bounds</a:t>
            </a:r>
          </a:p>
          <a:p>
            <a:pPr lvl="1"/>
            <a:r>
              <a:rPr lang="en-US" dirty="0"/>
              <a:t>Tuning may be required for very high resolution runs.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93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34092-B6C5-5E49-8AE6-4E704FB34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1740F-3280-914D-B3F3-67A8B664D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62609"/>
            <a:ext cx="5397661" cy="1244425"/>
          </a:xfrm>
        </p:spPr>
        <p:txBody>
          <a:bodyPr/>
          <a:lstStyle/>
          <a:p>
            <a:r>
              <a:rPr lang="en-US" dirty="0"/>
              <a:t>SCREAM = </a:t>
            </a:r>
            <a:r>
              <a:rPr lang="en-US" dirty="0">
                <a:solidFill>
                  <a:srgbClr val="0070C0"/>
                </a:solidFill>
              </a:rPr>
              <a:t>Simple Cloud-Resolving E3SM Atmosphere Model </a:t>
            </a:r>
            <a:r>
              <a:rPr lang="en-US" dirty="0"/>
              <a:t>(Caldwell et al. 2021)</a:t>
            </a:r>
          </a:p>
          <a:p>
            <a:r>
              <a:rPr lang="en-US" dirty="0"/>
              <a:t>Target dx = 3 km globally, 128 vertical layers with a top at 40 km</a:t>
            </a:r>
          </a:p>
          <a:p>
            <a:r>
              <a:rPr lang="en-US" dirty="0"/>
              <a:t>Contributed to DYAMOND2</a:t>
            </a:r>
          </a:p>
          <a:p>
            <a:r>
              <a:rPr lang="en-US" dirty="0"/>
              <a:t>Moving to high resolution solves many long-standing problems with E3SM…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AFCAB-9486-EF4C-BF47-24075DE5865B}"/>
              </a:ext>
            </a:extLst>
          </p:cNvPr>
          <p:cNvSpPr txBox="1"/>
          <p:nvPr/>
        </p:nvSpPr>
        <p:spPr>
          <a:xfrm>
            <a:off x="8077134" y="5288060"/>
            <a:ext cx="3505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 courtesy </a:t>
            </a:r>
            <a:r>
              <a:rPr lang="en-US" sz="1600" dirty="0">
                <a:solidFill>
                  <a:srgbClr val="FF0000"/>
                </a:solidFill>
              </a:rPr>
              <a:t>Chris Terai</a:t>
            </a:r>
            <a:r>
              <a:rPr lang="en-US" sz="1600" dirty="0"/>
              <a:t>. SCREAM DYAMOND2. White: </a:t>
            </a:r>
            <a:r>
              <a:rPr lang="en-US" sz="1600" dirty="0" err="1"/>
              <a:t>liq+ice</a:t>
            </a:r>
            <a:r>
              <a:rPr lang="en-US" sz="1600" dirty="0"/>
              <a:t> cloud water path. Colors: </a:t>
            </a:r>
            <a:r>
              <a:rPr lang="en-US" sz="1600" dirty="0" err="1"/>
              <a:t>precip</a:t>
            </a:r>
            <a:r>
              <a:rPr lang="en-US" sz="1600" dirty="0"/>
              <a:t> rate.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E2121-CBAC-D04B-BE69-59C98E818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00" b="97467" l="10000" r="90000">
                        <a14:foregroundMark x1="69650" y1="10093" x2="60320" y2="3840"/>
                        <a14:foregroundMark x1="60320" y1="3840" x2="49610" y2="1947"/>
                        <a14:foregroundMark x1="49610" y1="1947" x2="37320" y2="4853"/>
                        <a14:foregroundMark x1="37320" y1="4853" x2="31690" y2="8867"/>
                        <a14:foregroundMark x1="31690" y1="8867" x2="43150" y2="13533"/>
                        <a14:foregroundMark x1="43150" y1="13533" x2="54540" y2="11760"/>
                        <a14:foregroundMark x1="54540" y1="11760" x2="59940" y2="12773"/>
                        <a14:foregroundMark x1="59940" y1="12773" x2="69440" y2="10093"/>
                        <a14:foregroundMark x1="30360" y1="90373" x2="41260" y2="85787"/>
                        <a14:foregroundMark x1="41260" y1="85787" x2="47090" y2="85440"/>
                        <a14:foregroundMark x1="47090" y1="85440" x2="65190" y2="86520"/>
                        <a14:foregroundMark x1="65190" y1="86520" x2="64640" y2="93720"/>
                        <a14:foregroundMark x1="55423" y1="97396" x2="54760" y2="97093"/>
                        <a14:foregroundMark x1="54760" y1="97093" x2="48450" y2="97467"/>
                        <a14:foregroundMark x1="48450" y1="97467" x2="30740" y2="90627"/>
                        <a14:foregroundMark x1="32570" y1="7853" x2="42570" y2="3493"/>
                        <a14:foregroundMark x1="42570" y1="3493" x2="47810" y2="2707"/>
                        <a14:foregroundMark x1="47810" y1="2707" x2="58330" y2="2867"/>
                        <a14:foregroundMark x1="58330" y1="2867" x2="63990" y2="5587"/>
                        <a14:foregroundMark x1="63990" y1="5587" x2="56470" y2="9160"/>
                        <a14:foregroundMark x1="56470" y1="9160" x2="32640" y2="8573"/>
                        <a14:foregroundMark x1="32640" y1="8573" x2="32640" y2="7933"/>
                        <a14:foregroundMark x1="34410" y1="6840" x2="50540" y2="3053"/>
                        <a14:foregroundMark x1="50540" y1="3053" x2="55900" y2="3040"/>
                        <a14:foregroundMark x1="55900" y1="3040" x2="61330" y2="4680"/>
                        <a14:foregroundMark x1="61330" y1="4680" x2="55510" y2="8547"/>
                        <a14:foregroundMark x1="55510" y1="8547" x2="37220" y2="8360"/>
                        <a14:foregroundMark x1="37220" y1="8360" x2="34660" y2="7000"/>
                        <a14:foregroundMark x1="49410" y1="2280" x2="38600" y2="4960"/>
                        <a14:foregroundMark x1="38600" y1="4960" x2="63030" y2="6587"/>
                        <a14:foregroundMark x1="63030" y1="6587" x2="57980" y2="3573"/>
                        <a14:foregroundMark x1="57980" y1="3573" x2="49160" y2="2200"/>
                        <a14:backgroundMark x1="54090" y1="98400" x2="59070" y2="95227"/>
                        <a14:backgroundMark x1="59070" y1="95227" x2="64350" y2="94080"/>
                        <a14:backgroundMark x1="64350" y1="94080" x2="60450" y2="99427"/>
                        <a14:backgroundMark x1="60450" y1="99427" x2="54190" y2="99667"/>
                        <a14:backgroundMark x1="54190" y1="99667" x2="53780" y2="98480"/>
                        <a14:backgroundMark x1="57950" y1="99320" x2="58080" y2="99320"/>
                        <a14:backgroundMark x1="57830" y1="99413" x2="57570" y2="99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013" y="822960"/>
            <a:ext cx="6177847" cy="463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12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D5FB4-9475-C447-94C7-DD9B705B9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1657"/>
            <a:ext cx="10972800" cy="1097280"/>
          </a:xfrm>
        </p:spPr>
        <p:txBody>
          <a:bodyPr/>
          <a:lstStyle/>
          <a:p>
            <a:r>
              <a:rPr lang="en-US" dirty="0"/>
              <a:t>“Efficient Configurations” in GCMs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BD697-2A3A-F444-9759-B6290A6D6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235" y="1864330"/>
            <a:ext cx="5588311" cy="3639758"/>
          </a:xfrm>
        </p:spPr>
        <p:txBody>
          <a:bodyPr/>
          <a:lstStyle/>
          <a:p>
            <a:r>
              <a:rPr lang="en-US" sz="2000" dirty="0"/>
              <a:t>Global cloud resolving models (GCRMs) (i.e. </a:t>
            </a:r>
            <a:r>
              <a:rPr lang="en-US" sz="2000" dirty="0">
                <a:solidFill>
                  <a:srgbClr val="FF0000"/>
                </a:solidFill>
              </a:rPr>
              <a:t>SCREAM</a:t>
            </a:r>
            <a:r>
              <a:rPr lang="en-US" sz="2000" dirty="0"/>
              <a:t>) are far more computationally expensive than “conventional” ~100 km GCMs (i.e. </a:t>
            </a:r>
            <a:r>
              <a:rPr lang="en-US" sz="2000" dirty="0">
                <a:solidFill>
                  <a:srgbClr val="FF0000"/>
                </a:solidFill>
              </a:rPr>
              <a:t>E3SM</a:t>
            </a:r>
            <a:r>
              <a:rPr lang="en-US" sz="2000" dirty="0"/>
              <a:t>).</a:t>
            </a:r>
          </a:p>
          <a:p>
            <a:r>
              <a:rPr lang="en-US" sz="2000" dirty="0"/>
              <a:t>Even these relatively cheap conventional GCMs usually have a “</a:t>
            </a:r>
            <a:r>
              <a:rPr lang="en-US" sz="2000" dirty="0">
                <a:solidFill>
                  <a:srgbClr val="FF0000"/>
                </a:solidFill>
              </a:rPr>
              <a:t>single column model</a:t>
            </a:r>
            <a:r>
              <a:rPr lang="en-US" sz="2000" dirty="0"/>
              <a:t>” (SCM) functionality.</a:t>
            </a:r>
          </a:p>
          <a:p>
            <a:r>
              <a:rPr lang="en-US" sz="2000" dirty="0"/>
              <a:t>Isolates a single column on the globe (driven by “</a:t>
            </a:r>
            <a:r>
              <a:rPr lang="en-US" sz="2000" dirty="0">
                <a:solidFill>
                  <a:srgbClr val="FF0000"/>
                </a:solidFill>
              </a:rPr>
              <a:t>Intensive Observation Period</a:t>
            </a:r>
            <a:r>
              <a:rPr lang="en-US" sz="2000" dirty="0"/>
              <a:t>” forcing).</a:t>
            </a:r>
          </a:p>
          <a:p>
            <a:r>
              <a:rPr lang="en-US" sz="2000" dirty="0"/>
              <a:t>Energy </a:t>
            </a:r>
            <a:r>
              <a:rPr lang="en-US" sz="2000" dirty="0" err="1"/>
              <a:t>Exascale</a:t>
            </a:r>
            <a:r>
              <a:rPr lang="en-US" sz="2000" dirty="0"/>
              <a:t> Earth System Model (E3SM) SCM (Bogenschutz et al. 2020)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8EC53-8840-D744-90AA-5B5C87C81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552" y="1864330"/>
            <a:ext cx="3330956" cy="2548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174F5D-1452-954F-AB99-5A2B80959DCA}"/>
              </a:ext>
            </a:extLst>
          </p:cNvPr>
          <p:cNvSpPr txBox="1"/>
          <p:nvPr/>
        </p:nvSpPr>
        <p:spPr>
          <a:xfrm>
            <a:off x="7336552" y="4508938"/>
            <a:ext cx="3478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Depiction of traditional SCM from a conventional GCM</a:t>
            </a:r>
          </a:p>
        </p:txBody>
      </p:sp>
    </p:spTree>
    <p:extLst>
      <p:ext uri="{BB962C8B-B14F-4D97-AF65-F5344CB8AC3E}">
        <p14:creationId xmlns:p14="http://schemas.microsoft.com/office/powerpoint/2010/main" val="1112358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39A89-3EFA-B649-AE18-21919EF2C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 Column Models in GCMs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7E210-2854-6B40-ABB9-5BAE2879A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66" y="1944547"/>
            <a:ext cx="7284334" cy="4114800"/>
          </a:xfrm>
        </p:spPr>
        <p:txBody>
          <a:bodyPr/>
          <a:lstStyle/>
          <a:p>
            <a:r>
              <a:rPr lang="en-US" dirty="0"/>
              <a:t>Runs in a matter of </a:t>
            </a:r>
            <a:r>
              <a:rPr lang="en-US" dirty="0">
                <a:solidFill>
                  <a:srgbClr val="FF0000"/>
                </a:solidFill>
              </a:rPr>
              <a:t>minutes</a:t>
            </a:r>
            <a:r>
              <a:rPr lang="en-US" dirty="0"/>
              <a:t> on a single node to enable </a:t>
            </a:r>
            <a:r>
              <a:rPr lang="en-US" dirty="0">
                <a:solidFill>
                  <a:srgbClr val="FF0000"/>
                </a:solidFill>
              </a:rPr>
              <a:t>fast feedback </a:t>
            </a:r>
            <a:r>
              <a:rPr lang="en-US" dirty="0"/>
              <a:t>of GCM physics.</a:t>
            </a:r>
          </a:p>
          <a:p>
            <a:r>
              <a:rPr lang="en-US" dirty="0"/>
              <a:t>SCMs insanely useful for:</a:t>
            </a:r>
          </a:p>
          <a:p>
            <a:pPr lvl="1"/>
            <a:r>
              <a:rPr lang="en-US" dirty="0"/>
              <a:t>Efficiently debugging the model.</a:t>
            </a:r>
          </a:p>
          <a:p>
            <a:pPr lvl="1"/>
            <a:r>
              <a:rPr lang="en-US" dirty="0"/>
              <a:t>Parameterization implementation/development (Bogenschutz et al. 2012; Park et al. 2014).</a:t>
            </a:r>
          </a:p>
          <a:p>
            <a:pPr lvl="1"/>
            <a:r>
              <a:rPr lang="en-US" dirty="0"/>
              <a:t>Elucidating parameterization biases/deficiencies (Zheng et al. 2017).</a:t>
            </a:r>
          </a:p>
          <a:p>
            <a:pPr lvl="1"/>
            <a:r>
              <a:rPr lang="en-US" dirty="0"/>
              <a:t>Performing perturbed parameter /ML applications.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C269771-00A4-0A41-A84A-49F4091FE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857" y="1944547"/>
            <a:ext cx="4170298" cy="383932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B8F367-E014-5042-8E31-7D5D0F5F280B}"/>
              </a:ext>
            </a:extLst>
          </p:cNvPr>
          <p:cNvCxnSpPr/>
          <p:nvPr/>
        </p:nvCxnSpPr>
        <p:spPr>
          <a:xfrm>
            <a:off x="6651067" y="4675043"/>
            <a:ext cx="7755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91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A5253-6395-6946-A809-3DF6EAB0D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173" y="253299"/>
            <a:ext cx="10972800" cy="1097280"/>
          </a:xfrm>
        </p:spPr>
        <p:txBody>
          <a:bodyPr/>
          <a:lstStyle/>
          <a:p>
            <a:r>
              <a:rPr lang="en-US"/>
              <a:t>Global Cloud Resolving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F9743-40CF-4C45-81DD-C009544F8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77451"/>
            <a:ext cx="4876800" cy="4114800"/>
          </a:xfrm>
        </p:spPr>
        <p:txBody>
          <a:bodyPr/>
          <a:lstStyle/>
          <a:p>
            <a:r>
              <a:rPr lang="en-US" dirty="0"/>
              <a:t>SCREAM is “</a:t>
            </a:r>
            <a:r>
              <a:rPr lang="en-US" dirty="0">
                <a:solidFill>
                  <a:srgbClr val="FF0000"/>
                </a:solidFill>
              </a:rPr>
              <a:t>convection permitting</a:t>
            </a:r>
            <a:r>
              <a:rPr lang="en-US" dirty="0"/>
              <a:t>”, meaning that clouds/convection are resolved over several columns.</a:t>
            </a:r>
          </a:p>
          <a:p>
            <a:r>
              <a:rPr lang="en-US" dirty="0"/>
              <a:t>Thus, a </a:t>
            </a:r>
            <a:r>
              <a:rPr lang="en-US" dirty="0">
                <a:solidFill>
                  <a:srgbClr val="FF0000"/>
                </a:solidFill>
              </a:rPr>
              <a:t>SCM is not</a:t>
            </a:r>
            <a:r>
              <a:rPr lang="en-US" dirty="0"/>
              <a:t> valid for GCRMs.</a:t>
            </a:r>
          </a:p>
          <a:p>
            <a:r>
              <a:rPr lang="en-US" dirty="0"/>
              <a:t>However, SCREAM is a wildly expensive model so an “efficient” configuration to obtain </a:t>
            </a:r>
            <a:r>
              <a:rPr lang="en-US" dirty="0">
                <a:solidFill>
                  <a:srgbClr val="FF0000"/>
                </a:solidFill>
              </a:rPr>
              <a:t>fast feedback </a:t>
            </a:r>
            <a:r>
              <a:rPr lang="en-US" dirty="0"/>
              <a:t>is necessary…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B2C5F7E-2AAE-4B47-BE1E-E1A167DD9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669" y="1677451"/>
            <a:ext cx="5238405" cy="4020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C836DC-327F-934F-B451-D07339D1FD7E}"/>
              </a:ext>
            </a:extLst>
          </p:cNvPr>
          <p:cNvSpPr txBox="1"/>
          <p:nvPr/>
        </p:nvSpPr>
        <p:spPr>
          <a:xfrm>
            <a:off x="6169573" y="5697897"/>
            <a:ext cx="439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Caldwell et al. (2021)</a:t>
            </a:r>
          </a:p>
        </p:txBody>
      </p:sp>
    </p:spTree>
    <p:extLst>
      <p:ext uri="{BB962C8B-B14F-4D97-AF65-F5344CB8AC3E}">
        <p14:creationId xmlns:p14="http://schemas.microsoft.com/office/powerpoint/2010/main" val="3757599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42E84-2960-BD4C-B0A3-03C1A5425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131640"/>
            <a:ext cx="10972800" cy="1097280"/>
          </a:xfrm>
        </p:spPr>
        <p:txBody>
          <a:bodyPr/>
          <a:lstStyle/>
          <a:p>
            <a:r>
              <a:rPr lang="en-US" dirty="0"/>
              <a:t>Doubly-Periodic SCREAM (DP-SCREAM)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118CE-2CD1-D34A-BB82-6FE4E297D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095" y="4338296"/>
            <a:ext cx="2662558" cy="1718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E791F9-4C03-464C-AA4B-DFB663669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095" y="1922791"/>
            <a:ext cx="2587991" cy="1979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110D87-39C7-6340-847E-D4CB2CB85A9C}"/>
              </a:ext>
            </a:extLst>
          </p:cNvPr>
          <p:cNvSpPr txBox="1"/>
          <p:nvPr/>
        </p:nvSpPr>
        <p:spPr>
          <a:xfrm>
            <a:off x="8775970" y="1592894"/>
            <a:ext cx="187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E3SM SCM 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FCF1E-1752-FC4A-8E42-772C5124CC19}"/>
              </a:ext>
            </a:extLst>
          </p:cNvPr>
          <p:cNvSpPr txBox="1"/>
          <p:nvPr/>
        </p:nvSpPr>
        <p:spPr>
          <a:xfrm>
            <a:off x="8775970" y="4047834"/>
            <a:ext cx="187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DP-SCREAM view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5774FA3-6705-5340-94A7-072DEB160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47" y="1777560"/>
            <a:ext cx="7465476" cy="4126741"/>
          </a:xfrm>
        </p:spPr>
        <p:txBody>
          <a:bodyPr/>
          <a:lstStyle/>
          <a:p>
            <a:r>
              <a:rPr lang="en-US" sz="2200" dirty="0"/>
              <a:t>DP-SCREAM represents a “single-point” three-dimensional cloud resolving model.</a:t>
            </a:r>
          </a:p>
          <a:p>
            <a:pPr lvl="1"/>
            <a:r>
              <a:rPr lang="en-US" sz="1900" dirty="0"/>
              <a:t>Size of domain and resolution determined by user.</a:t>
            </a:r>
          </a:p>
          <a:p>
            <a:pPr lvl="1"/>
            <a:r>
              <a:rPr lang="en-US" sz="1900" dirty="0"/>
              <a:t>Location and surface (i.e. land/ocean; radiation) determined from </a:t>
            </a:r>
            <a:r>
              <a:rPr lang="en-US" sz="1900" dirty="0" err="1"/>
              <a:t>lat</a:t>
            </a:r>
            <a:r>
              <a:rPr lang="en-US" sz="1900" dirty="0"/>
              <a:t>/</a:t>
            </a:r>
            <a:r>
              <a:rPr lang="en-US" sz="1900" dirty="0" err="1"/>
              <a:t>lon</a:t>
            </a:r>
            <a:r>
              <a:rPr lang="en-US" sz="1900" dirty="0"/>
              <a:t> of IOP case being used and ne30 grid.</a:t>
            </a:r>
          </a:p>
          <a:p>
            <a:pPr lvl="1"/>
            <a:r>
              <a:rPr lang="en-US" sz="1900" dirty="0"/>
              <a:t>Initialized as a collection of identical columns on a planar grid.</a:t>
            </a:r>
          </a:p>
          <a:p>
            <a:pPr lvl="1"/>
            <a:r>
              <a:rPr lang="en-US" sz="1900" dirty="0"/>
              <a:t>Random temperature perturbations applied to initial condition.</a:t>
            </a:r>
          </a:p>
          <a:p>
            <a:pPr lvl="1"/>
            <a:r>
              <a:rPr lang="en-US" sz="1900" dirty="0"/>
              <a:t>Boundary conditions are periodic in x &amp; y.</a:t>
            </a:r>
          </a:p>
          <a:p>
            <a:r>
              <a:rPr lang="en-US" sz="2200" dirty="0"/>
              <a:t>DP-SCREAM is </a:t>
            </a:r>
            <a:r>
              <a:rPr lang="en-US" sz="2200" dirty="0">
                <a:solidFill>
                  <a:srgbClr val="FF0000"/>
                </a:solidFill>
              </a:rPr>
              <a:t>NOT a true “limited area”</a:t>
            </a:r>
            <a:r>
              <a:rPr lang="en-US" sz="2200" dirty="0"/>
              <a:t> model.</a:t>
            </a:r>
          </a:p>
          <a:p>
            <a:r>
              <a:rPr lang="en-US" sz="2200" dirty="0"/>
              <a:t>Unlike SCM, DP-SCREAM “exercises” the entire model (i.e. physics AND dynamics).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36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3C64C-C170-EC49-8D1C-1FCFD407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720" y="742534"/>
            <a:ext cx="10972800" cy="792480"/>
          </a:xfrm>
        </p:spPr>
        <p:txBody>
          <a:bodyPr>
            <a:normAutofit/>
          </a:bodyPr>
          <a:lstStyle/>
          <a:p>
            <a:r>
              <a:rPr lang="en-US" dirty="0"/>
              <a:t>DP-SCREAM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69E30-A268-9443-9ED7-B935BD7515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72720" y="2174989"/>
            <a:ext cx="10106025" cy="33114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two-step parallel effort: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Infrastructure</a:t>
            </a:r>
            <a:r>
              <a:rPr lang="en-US" dirty="0"/>
              <a:t> (Bogenschutz): </a:t>
            </a:r>
          </a:p>
          <a:p>
            <a:pPr lvl="2"/>
            <a:r>
              <a:rPr lang="en-US" dirty="0"/>
              <a:t>Modifications to the SCM infrastructure to enable its use across multiple columns.</a:t>
            </a:r>
          </a:p>
          <a:p>
            <a:pPr lvl="2"/>
            <a:r>
              <a:rPr lang="en-US" dirty="0"/>
              <a:t>Use the </a:t>
            </a:r>
            <a:r>
              <a:rPr lang="en-US" dirty="0" err="1"/>
              <a:t>lat</a:t>
            </a:r>
            <a:r>
              <a:rPr lang="en-US" dirty="0"/>
              <a:t>/</a:t>
            </a:r>
            <a:r>
              <a:rPr lang="en-US" dirty="0" err="1"/>
              <a:t>lon</a:t>
            </a:r>
            <a:r>
              <a:rPr lang="en-US" dirty="0"/>
              <a:t> of the desired case for the entire domain.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Planar HOMME </a:t>
            </a:r>
            <a:r>
              <a:rPr lang="en-US" dirty="0"/>
              <a:t>(Eldred):</a:t>
            </a:r>
          </a:p>
          <a:p>
            <a:pPr lvl="2"/>
            <a:r>
              <a:rPr lang="en-US" dirty="0"/>
              <a:t>Ability to run standalone HOMME dynamical core on doubly-periodic planar grids.</a:t>
            </a:r>
          </a:p>
          <a:p>
            <a:pPr lvl="2"/>
            <a:r>
              <a:rPr lang="en-US" dirty="0"/>
              <a:t>Uses shallow water (</a:t>
            </a:r>
            <a:r>
              <a:rPr lang="en-US" dirty="0" err="1"/>
              <a:t>sweqx</a:t>
            </a:r>
            <a:r>
              <a:rPr lang="en-US" dirty="0"/>
              <a:t>) and hydrostatic/non-hydrostatic primitive equations (</a:t>
            </a:r>
            <a:r>
              <a:rPr lang="en-US" dirty="0" err="1"/>
              <a:t>preqx</a:t>
            </a:r>
            <a:r>
              <a:rPr lang="en-US" dirty="0"/>
              <a:t> and theta-l) models.</a:t>
            </a:r>
          </a:p>
          <a:p>
            <a:r>
              <a:rPr lang="en-US" dirty="0"/>
              <a:t>Final step of stitching these two aspects together and providing resources to make DP-SCREAM accessible to use.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29AAC-D669-B349-A7D6-596F4159B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838" y="900363"/>
            <a:ext cx="2267778" cy="146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8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3C64C-C170-EC49-8D1C-1FCFD407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68" y="160869"/>
            <a:ext cx="5050011" cy="1097280"/>
          </a:xfrm>
        </p:spPr>
        <p:txBody>
          <a:bodyPr>
            <a:normAutofit/>
          </a:bodyPr>
          <a:lstStyle/>
          <a:p>
            <a:r>
              <a:rPr lang="en-US" dirty="0"/>
              <a:t>DP-SCREAM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69E30-A268-9443-9ED7-B935BD7515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22103"/>
            <a:ext cx="7454096" cy="4459287"/>
          </a:xfrm>
        </p:spPr>
        <p:txBody>
          <a:bodyPr>
            <a:normAutofit/>
          </a:bodyPr>
          <a:lstStyle/>
          <a:p>
            <a:pPr marL="8572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DP-SCREAM development is complete and has been in “beta” testing mode for several months.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DP-SCREAM currently </a:t>
            </a:r>
            <a:r>
              <a:rPr lang="en-US" sz="2400" dirty="0">
                <a:solidFill>
                  <a:srgbClr val="FF0000"/>
                </a:solidFill>
              </a:rPr>
              <a:t>only available in SCREAM F90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C++ conversion </a:t>
            </a:r>
            <a:r>
              <a:rPr lang="en-US" sz="2400" dirty="0"/>
              <a:t>will take place in 2022</a:t>
            </a:r>
          </a:p>
          <a:p>
            <a:pPr marL="8572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Official F90 “release” will occur in spring 2022.</a:t>
            </a:r>
          </a:p>
          <a:p>
            <a:pPr marL="8572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SCREAM evaluation team uses DP-SCREAM to efficiently replicate biases we see in the global model (i.e. “popcorn convection”).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D53E32-2DD9-3341-9A4D-D358715E11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8286" y="908613"/>
            <a:ext cx="4329299" cy="23677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34944C-A947-354F-8266-A325C2CB7F7D}"/>
              </a:ext>
            </a:extLst>
          </p:cNvPr>
          <p:cNvSpPr txBox="1"/>
          <p:nvPr/>
        </p:nvSpPr>
        <p:spPr>
          <a:xfrm>
            <a:off x="10346616" y="2630048"/>
            <a:ext cx="183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SCREAMv0.1 precipitation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592E0C-D327-8B49-B651-2DE98F341435}"/>
              </a:ext>
            </a:extLst>
          </p:cNvPr>
          <p:cNvSpPr txBox="1"/>
          <p:nvPr/>
        </p:nvSpPr>
        <p:spPr>
          <a:xfrm>
            <a:off x="9082268" y="539281"/>
            <a:ext cx="310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 figure courtesy </a:t>
            </a:r>
            <a:r>
              <a:rPr lang="en-US" dirty="0">
                <a:solidFill>
                  <a:srgbClr val="FF0000"/>
                </a:solidFill>
              </a:rPr>
              <a:t>Chris Terai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A23E98-F1FA-6549-A451-CC801A400444}"/>
              </a:ext>
            </a:extLst>
          </p:cNvPr>
          <p:cNvSpPr txBox="1"/>
          <p:nvPr/>
        </p:nvSpPr>
        <p:spPr>
          <a:xfrm>
            <a:off x="8102278" y="5000263"/>
            <a:ext cx="1401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DP-SCREAM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9AC0CF8-6F69-1747-8FFC-EFC9C64B3D7E}"/>
              </a:ext>
            </a:extLst>
          </p:cNvPr>
          <p:cNvCxnSpPr/>
          <p:nvPr/>
        </p:nvCxnSpPr>
        <p:spPr>
          <a:xfrm>
            <a:off x="8813465" y="5369595"/>
            <a:ext cx="53760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C3AA69B-25F1-5E49-BD55-0AC00CB7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111" y="3353260"/>
            <a:ext cx="2615856" cy="276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7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D793166-0523-9347-8858-1BACD165A703}" vid="{C2E178FB-45E1-DE49-B2B3-712CABB331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{1F4F87C9-519B-1648-8FC4-BB0486D8067D}tf10001072</Template>
  <TotalTime>4981</TotalTime>
  <Words>1697</Words>
  <Application>Microsoft Macintosh PowerPoint</Application>
  <PresentationFormat>Widescreen</PresentationFormat>
  <Paragraphs>209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Gill Sans</vt:lpstr>
      <vt:lpstr>1_Office Theme</vt:lpstr>
      <vt:lpstr>The Doubly Periodic SCREAM Configuration</vt:lpstr>
      <vt:lpstr>Outline</vt:lpstr>
      <vt:lpstr>SCREAM</vt:lpstr>
      <vt:lpstr>“Efficient Configurations” in GCMs</vt:lpstr>
      <vt:lpstr>Single Column Models in GCMs</vt:lpstr>
      <vt:lpstr>Global Cloud Resolving Models</vt:lpstr>
      <vt:lpstr>Doubly-Periodic SCREAM (DP-SCREAM)</vt:lpstr>
      <vt:lpstr>DP-SCREAM Development</vt:lpstr>
      <vt:lpstr>DP-SCREAM Status</vt:lpstr>
      <vt:lpstr>Running DP-SCREAM</vt:lpstr>
      <vt:lpstr>Running DP-SCREAM</vt:lpstr>
      <vt:lpstr>What kind of cases can I run?!</vt:lpstr>
      <vt:lpstr>Rapid Feedback by DP-SCREAM</vt:lpstr>
      <vt:lpstr>DP-SCREAM Scientific Application</vt:lpstr>
      <vt:lpstr>DP-SCREAM Horizontal Resolution Experiments</vt:lpstr>
      <vt:lpstr>Marine Stratocumulus Case</vt:lpstr>
      <vt:lpstr>DYCOMS-RF01: Marine Stratocumulus Example of Scale Sensitivity</vt:lpstr>
      <vt:lpstr>DYCOMS-RF01: Turbulence Across Scales Example of Scale Awareness</vt:lpstr>
      <vt:lpstr>Continental Deep Convective Case</vt:lpstr>
      <vt:lpstr>ARM97: Continental Deep Convection</vt:lpstr>
      <vt:lpstr>ARM97: Continental Deep Convection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SHOC</dc:title>
  <dc:creator>Bogenschutz, Peter Andrew</dc:creator>
  <cp:lastModifiedBy>Bogenschutz, Peter Andrew</cp:lastModifiedBy>
  <cp:revision>426</cp:revision>
  <dcterms:created xsi:type="dcterms:W3CDTF">2018-06-21T19:12:56Z</dcterms:created>
  <dcterms:modified xsi:type="dcterms:W3CDTF">2022-02-02T17:25:04Z</dcterms:modified>
</cp:coreProperties>
</file>