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26"/>
  </p:notesMasterIdLst>
  <p:sldIdLst>
    <p:sldId id="259" r:id="rId3"/>
    <p:sldId id="257" r:id="rId4"/>
    <p:sldId id="260" r:id="rId5"/>
    <p:sldId id="263" r:id="rId6"/>
    <p:sldId id="261" r:id="rId7"/>
    <p:sldId id="262" r:id="rId8"/>
    <p:sldId id="278" r:id="rId9"/>
    <p:sldId id="279" r:id="rId10"/>
    <p:sldId id="280" r:id="rId11"/>
    <p:sldId id="281" r:id="rId12"/>
    <p:sldId id="283" r:id="rId13"/>
    <p:sldId id="268" r:id="rId14"/>
    <p:sldId id="265" r:id="rId15"/>
    <p:sldId id="269" r:id="rId16"/>
    <p:sldId id="276" r:id="rId17"/>
    <p:sldId id="277" r:id="rId18"/>
    <p:sldId id="266" r:id="rId19"/>
    <p:sldId id="271" r:id="rId20"/>
    <p:sldId id="272" r:id="rId21"/>
    <p:sldId id="273" r:id="rId22"/>
    <p:sldId id="275" r:id="rId23"/>
    <p:sldId id="270" r:id="rId24"/>
    <p:sldId id="267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98989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8"/>
    <p:restoredTop sz="94646"/>
  </p:normalViewPr>
  <p:slideViewPr>
    <p:cSldViewPr snapToGrid="0" snapToObjects="1">
      <p:cViewPr varScale="1">
        <p:scale>
          <a:sx n="103" d="100"/>
          <a:sy n="103" d="100"/>
        </p:scale>
        <p:origin x="883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0B75A-A877-4A6C-9CE8-62BBFF2A580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11F8D-D57E-490E-AEF0-EBA58DFB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7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these are things we added, but didn’t utilize</a:t>
            </a:r>
            <a:r>
              <a:rPr lang="en-US" baseline="0" dirty="0" smtClean="0"/>
              <a:t> them all.  Discovered some bugs in trying to conserve energy and we also developed new scripts to track energy and water conservation.</a:t>
            </a:r>
          </a:p>
          <a:p>
            <a:r>
              <a:rPr lang="en-US" baseline="0" dirty="0" smtClean="0"/>
              <a:t>In the figure, we have the same global rate of increase, however the patterns change a lot,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11F8D-D57E-490E-AEF0-EBA58DFBCA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59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01AFA-ED61-834D-BA65-5542D5335A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16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01AFA-ED61-834D-BA65-5542D5335A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30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AMOC mention the improved low res</a:t>
            </a:r>
            <a:r>
              <a:rPr lang="en-US" baseline="0" dirty="0" smtClean="0"/>
              <a:t> / high res comparison, starting from the same point and looking for deviations.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11F8D-D57E-490E-AEF0-EBA58DFBCA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5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Comparison to data</a:t>
            </a:r>
            <a:r>
              <a:rPr lang="en-US" baseline="0" dirty="0" smtClean="0"/>
              <a:t> is in progress.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11F8D-D57E-490E-AEF0-EBA58DFBCA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25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11F8D-D57E-490E-AEF0-EBA58DFBCA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3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noise was an artifact</a:t>
            </a:r>
            <a:r>
              <a:rPr lang="en-US" baseline="0" dirty="0" smtClean="0"/>
              <a:t> of the advection bug.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11F8D-D57E-490E-AEF0-EBA58DFBCA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03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 ice changes appear to be a bit of a mixed bag.  Some improvements and some </a:t>
            </a:r>
            <a:r>
              <a:rPr lang="en-US" dirty="0" err="1" smtClean="0"/>
              <a:t>degredations</a:t>
            </a:r>
            <a:r>
              <a:rPr lang="en-US" dirty="0" smtClean="0"/>
              <a:t>.</a:t>
            </a:r>
            <a:r>
              <a:rPr lang="en-US" baseline="0" dirty="0" smtClean="0"/>
              <a:t>  But on balance the sea ice are strong improvements given the many bug fixes.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11F8D-D57E-490E-AEF0-EBA58DFBCA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22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Output compared to 1980's observationally-derived, prior to altimetry (Bourke and McLaren 1992) – </a:t>
            </a:r>
          </a:p>
          <a:p>
            <a:r>
              <a:rPr lang="en-US" dirty="0" smtClean="0"/>
              <a:t>Build</a:t>
            </a:r>
            <a:r>
              <a:rPr lang="en-US" baseline="0" dirty="0" smtClean="0"/>
              <a:t> up on archipelago is better in v2, but still much weaker than observed – atmospheric resolution.  The sea ice maximum in the </a:t>
            </a:r>
            <a:r>
              <a:rPr lang="en-US" baseline="0" dirty="0" err="1" smtClean="0"/>
              <a:t>beaufort</a:t>
            </a:r>
            <a:r>
              <a:rPr lang="en-US" baseline="0" dirty="0" smtClean="0"/>
              <a:t> gyre is too strong and should build up against the archipelago.  </a:t>
            </a:r>
          </a:p>
          <a:p>
            <a:r>
              <a:rPr lang="en-US" baseline="0" dirty="0" smtClean="0"/>
              <a:t>Boxes of are due to changes by frazil and are good by far.  Especially in the arctic where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often not appreciated that &gt;3m thick ice is quite common downstream of polynya production, but shows up on many field campaign papers from voyaged dotted around the Antarctic coast.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11F8D-D57E-490E-AEF0-EBA58DFBCA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77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SSH imprint, I had thought, was due to SSH filtering.  However, it’s stayed there when we removed that. It is mainly prevalent close to coastal boundaries, suggesting issue with land-sea ice fluxes combining at the boundaries.  When the North American atmospheric grid is used, these issues go away.  I first looked into this because we had an identical issue in RASM when we first put that together.  Having a land grid cell with no snow, and a sea ice grid cell with snow, ends up greatly increasing the influx of radiation to the sea ice - one example of the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11F8D-D57E-490E-AEF0-EBA58DFBCA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54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sure how much needs to be said</a:t>
            </a:r>
            <a:r>
              <a:rPr lang="en-US" baseline="0" dirty="0" smtClean="0"/>
              <a:t> here, can just recap again to show decomposition.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11F8D-D57E-490E-AEF0-EBA58DFBCA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6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GHG run has more reduced AMOC at end of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11F8D-D57E-490E-AEF0-EBA58DFBCA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3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7355"/>
            <a:ext cx="7772400" cy="61704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57550"/>
            <a:ext cx="7772400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89898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59D3-F6B5-4C4D-82B2-7F6AD6C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E5241-1053-F341-B1FE-EC2247ACC6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189D4E-A898-C14C-A486-1256D544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E97741-3355-4647-ADE7-5F49D58E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C321-AD92-3F4B-B759-FEAD5ED7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2D4F-7025-664A-93EA-E58421883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FE143-38B7-6245-BDC0-9271CCD69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CFE4A65-438E-CA4E-83CA-049D5968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905EFF-C1A1-0E47-8537-0E43799E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8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70B0-6463-314C-AD9C-B49D813C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3D001-9566-514D-B37B-3DAAD3FCC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8DEFF-3AD6-414D-937C-E6A0F5874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8CC1C-312B-ED4A-8B60-48FCBA90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66BBE5-AEC0-634C-9137-FF44580D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0A63C2-4D5E-CB4E-9E19-BCF23C40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63422-3F22-F642-BCEB-2A2F98C9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4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0F86-2F15-8241-9C1A-915CE8975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BA2794-6E86-864A-B28E-33F9D883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346274-ECAC-EB41-B528-D249E87B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894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2CD441-6C05-C242-855A-9F8E3349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3475-DE9D-814E-987A-FD103CD5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5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2178-D592-AC41-9731-F26B69C4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7028721" cy="93179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0C900-D42C-E340-8363-CDCE68567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622465-8D92-4645-87AA-C6605ECB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E9F95F-3B3F-354E-A15A-74A5BC6A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9079922-D088-D84B-B0E8-89B73E222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9138" y="1543050"/>
            <a:ext cx="3887788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34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54B2-1FAA-DF42-9740-9FD2E7E1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77" y="3717471"/>
            <a:ext cx="7324354" cy="415519"/>
          </a:xfrm>
          <a:prstGeom prst="rect">
            <a:avLst/>
          </a:prstGeom>
        </p:spPr>
        <p:txBody>
          <a:bodyPr anchor="b"/>
          <a:lstStyle>
            <a:lvl1pPr>
              <a:defRPr sz="1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93CD1-3402-0A40-AED9-EDF932E44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62" y="1489075"/>
            <a:ext cx="7334069" cy="21347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A0C63-D8A6-3046-A8BD-B32F469A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4226628"/>
            <a:ext cx="7322766" cy="27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F451CD2-21FB-A941-9ADD-66ECF736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9D4259-3321-3143-92D7-0928104B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3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220"/>
            <a:ext cx="3200400" cy="1371600"/>
          </a:xfrm>
        </p:spPr>
        <p:txBody>
          <a:bodyPr anchor="t" anchorCtr="0"/>
          <a:lstStyle>
            <a:lvl1pPr algn="l">
              <a:defRPr sz="27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17220"/>
            <a:ext cx="4800600" cy="37033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25980"/>
            <a:ext cx="3200400" cy="219456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44577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514350"/>
            <a:ext cx="82296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09060"/>
            <a:ext cx="8229600" cy="51435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A2FF-7AAC-DC45-B64D-ACC783F3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107" y="385010"/>
            <a:ext cx="6858000" cy="6795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74625-449E-6B48-BD08-72CABD761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107" y="1553769"/>
            <a:ext cx="6858000" cy="1241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24FE5-AECB-4844-9CBF-3B384C2E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D649-4EBD-4745-9D4E-0A4A1196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8229600" cy="308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4767756"/>
            <a:ext cx="1371600" cy="1028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2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4878681"/>
            <a:ext cx="1371600" cy="1028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287" y="0"/>
            <a:ext cx="9115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2CF50-3C3E-9844-9921-66A1A4381CD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1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940B-0947-A04B-A687-55D8D6B19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107" y="385010"/>
            <a:ext cx="6858000" cy="679522"/>
          </a:xfrm>
        </p:spPr>
        <p:txBody>
          <a:bodyPr>
            <a:normAutofit/>
          </a:bodyPr>
          <a:lstStyle/>
          <a:p>
            <a:r>
              <a:rPr lang="en-US" dirty="0"/>
              <a:t>E3SMv2 Water Cycle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341C5-9FA2-A445-B2E1-1B1A2BB2F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106" y="1702050"/>
            <a:ext cx="8083007" cy="124142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Model and Simulation Campaign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2: v2 Low resolution ocean and sea ice results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A70F7-2D53-354E-87DD-2A32D03A5CB6}"/>
              </a:ext>
            </a:extLst>
          </p:cNvPr>
          <p:cNvSpPr txBox="1"/>
          <p:nvPr/>
        </p:nvSpPr>
        <p:spPr>
          <a:xfrm>
            <a:off x="476107" y="2976194"/>
            <a:ext cx="68034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Luke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Roekel, Chris Golaz, and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entire Water Cycle Group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2022-01-20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E3SM All-hands Webinar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1226" y="4154994"/>
            <a:ext cx="797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Special Thanks To: Andrew Roberts, LeAnn Conlon, Mat Maltrud, Karthik Balaguru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81FB769-B299-3942-B78F-D8383C7CD0EE}"/>
              </a:ext>
            </a:extLst>
          </p:cNvPr>
          <p:cNvGrpSpPr/>
          <p:nvPr/>
        </p:nvGrpSpPr>
        <p:grpSpPr>
          <a:xfrm>
            <a:off x="995815" y="786384"/>
            <a:ext cx="6785730" cy="3928564"/>
            <a:chOff x="705982" y="617220"/>
            <a:chExt cx="7186786" cy="42016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938BED-53BD-6D4A-8E12-60CD8DF33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267" r="21600"/>
            <a:stretch/>
          </p:blipFill>
          <p:spPr>
            <a:xfrm>
              <a:off x="4636008" y="617220"/>
              <a:ext cx="3256760" cy="420166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953736-739C-CA4C-9FEB-EF0307B6F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33" r="18915"/>
            <a:stretch/>
          </p:blipFill>
          <p:spPr>
            <a:xfrm>
              <a:off x="705982" y="617220"/>
              <a:ext cx="3930026" cy="4201668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BC31148D-6C76-C448-B34C-2C2C7B79E2F5}"/>
              </a:ext>
            </a:extLst>
          </p:cNvPr>
          <p:cNvSpPr txBox="1">
            <a:spLocks/>
          </p:cNvSpPr>
          <p:nvPr/>
        </p:nvSpPr>
        <p:spPr>
          <a:xfrm>
            <a:off x="278672" y="-164720"/>
            <a:ext cx="4791489" cy="8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/>
              <a:t>Sea ice Climatology V1 to V2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525FAB-806E-9C4B-AFDD-106AC6856395}"/>
              </a:ext>
            </a:extLst>
          </p:cNvPr>
          <p:cNvSpPr/>
          <p:nvPr/>
        </p:nvSpPr>
        <p:spPr>
          <a:xfrm>
            <a:off x="3246120" y="3858768"/>
            <a:ext cx="210311" cy="228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8AF931-64DB-594E-8A96-55DAEBA94008}"/>
              </a:ext>
            </a:extLst>
          </p:cNvPr>
          <p:cNvSpPr/>
          <p:nvPr/>
        </p:nvSpPr>
        <p:spPr>
          <a:xfrm>
            <a:off x="4157472" y="3973068"/>
            <a:ext cx="210311" cy="228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A6D9F2-C518-7A46-8605-BFAB15623067}"/>
              </a:ext>
            </a:extLst>
          </p:cNvPr>
          <p:cNvGrpSpPr/>
          <p:nvPr/>
        </p:nvGrpSpPr>
        <p:grpSpPr>
          <a:xfrm>
            <a:off x="69216" y="2116723"/>
            <a:ext cx="1412112" cy="338554"/>
            <a:chOff x="69216" y="2116723"/>
            <a:chExt cx="1412112" cy="33855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2D16183-707F-A540-9F3D-E826BC1E6577}"/>
                </a:ext>
              </a:extLst>
            </p:cNvPr>
            <p:cNvCxnSpPr/>
            <p:nvPr/>
          </p:nvCxnSpPr>
          <p:spPr>
            <a:xfrm>
              <a:off x="548640" y="2157984"/>
              <a:ext cx="932688" cy="0"/>
            </a:xfrm>
            <a:prstGeom prst="line">
              <a:avLst/>
            </a:prstGeom>
            <a:ln w="63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17BD35-C768-7B4F-856F-3D630091C5E2}"/>
                </a:ext>
              </a:extLst>
            </p:cNvPr>
            <p:cNvSpPr txBox="1"/>
            <p:nvPr/>
          </p:nvSpPr>
          <p:spPr>
            <a:xfrm>
              <a:off x="69216" y="2116723"/>
              <a:ext cx="1050288" cy="33855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1979-1999 Observed</a:t>
              </a:r>
            </a:p>
            <a:p>
              <a:pPr algn="ctr"/>
              <a:r>
                <a:rPr lang="en-US" sz="800" dirty="0"/>
                <a:t>for reference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840B34-16B5-D14A-9B1C-C3ACF07345E8}"/>
              </a:ext>
            </a:extLst>
          </p:cNvPr>
          <p:cNvGrpSpPr/>
          <p:nvPr/>
        </p:nvGrpSpPr>
        <p:grpSpPr>
          <a:xfrm>
            <a:off x="299344" y="1361655"/>
            <a:ext cx="1492880" cy="215444"/>
            <a:chOff x="279528" y="2025283"/>
            <a:chExt cx="1492880" cy="21544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3554332-92D8-7F43-9812-B6F6B7156CDF}"/>
                </a:ext>
              </a:extLst>
            </p:cNvPr>
            <p:cNvCxnSpPr>
              <a:cxnSpLocks/>
            </p:cNvCxnSpPr>
            <p:nvPr/>
          </p:nvCxnSpPr>
          <p:spPr>
            <a:xfrm>
              <a:off x="548640" y="2130552"/>
              <a:ext cx="1223768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E0730F-4E35-3142-9231-16A16D4955DD}"/>
                </a:ext>
              </a:extLst>
            </p:cNvPr>
            <p:cNvSpPr txBox="1"/>
            <p:nvPr/>
          </p:nvSpPr>
          <p:spPr>
            <a:xfrm>
              <a:off x="279528" y="2025283"/>
              <a:ext cx="825867" cy="2154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Model Ice Edge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35995DD-C109-3540-94F6-15A72C59BE3C}"/>
              </a:ext>
            </a:extLst>
          </p:cNvPr>
          <p:cNvSpPr/>
          <p:nvPr/>
        </p:nvSpPr>
        <p:spPr>
          <a:xfrm>
            <a:off x="6397751" y="1540523"/>
            <a:ext cx="615697" cy="58088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EDC49F-5A79-0B47-84F7-F578F61E9873}"/>
              </a:ext>
            </a:extLst>
          </p:cNvPr>
          <p:cNvSpPr/>
          <p:nvPr/>
        </p:nvSpPr>
        <p:spPr>
          <a:xfrm>
            <a:off x="3343655" y="3598011"/>
            <a:ext cx="402337" cy="228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79DA31-3B4F-CF4D-9282-E864A337A356}"/>
              </a:ext>
            </a:extLst>
          </p:cNvPr>
          <p:cNvGrpSpPr/>
          <p:nvPr/>
        </p:nvGrpSpPr>
        <p:grpSpPr>
          <a:xfrm>
            <a:off x="5601738" y="346328"/>
            <a:ext cx="3408994" cy="246221"/>
            <a:chOff x="4505358" y="364416"/>
            <a:chExt cx="3408994" cy="24622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A5DB45-6264-5643-B17D-7B6D26A2ABF2}"/>
                </a:ext>
              </a:extLst>
            </p:cNvPr>
            <p:cNvSpPr/>
            <p:nvPr/>
          </p:nvSpPr>
          <p:spPr>
            <a:xfrm>
              <a:off x="4505358" y="373227"/>
              <a:ext cx="402337" cy="2286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463DF7E-9A6D-8E4B-AD01-B4636F3B48C7}"/>
                </a:ext>
              </a:extLst>
            </p:cNvPr>
            <p:cNvSpPr txBox="1"/>
            <p:nvPr/>
          </p:nvSpPr>
          <p:spPr>
            <a:xfrm>
              <a:off x="4881149" y="364416"/>
              <a:ext cx="30332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Frazil bug correction offered the largest improvement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1F86B-8479-D44C-B742-09A7BE08EE4A}"/>
              </a:ext>
            </a:extLst>
          </p:cNvPr>
          <p:cNvSpPr/>
          <p:nvPr/>
        </p:nvSpPr>
        <p:spPr>
          <a:xfrm>
            <a:off x="6524450" y="3785616"/>
            <a:ext cx="395806" cy="196443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2DB75C-9D16-CD46-BDCB-0C0F430014BB}"/>
              </a:ext>
            </a:extLst>
          </p:cNvPr>
          <p:cNvCxnSpPr>
            <a:cxnSpLocks/>
          </p:cNvCxnSpPr>
          <p:nvPr/>
        </p:nvCxnSpPr>
        <p:spPr>
          <a:xfrm flipV="1">
            <a:off x="6729984" y="3982212"/>
            <a:ext cx="0" cy="78706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A78BCA8-8B15-3D42-9CDF-86317ADE031C}"/>
              </a:ext>
            </a:extLst>
          </p:cNvPr>
          <p:cNvSpPr txBox="1"/>
          <p:nvPr/>
        </p:nvSpPr>
        <p:spPr>
          <a:xfrm>
            <a:off x="4829779" y="4741841"/>
            <a:ext cx="4180953" cy="261610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Lack of build-up against archipelago related to atmospheric resolution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4686060"/>
            <a:ext cx="233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A. Roberts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B6A1EA-6AB9-AE41-A382-43F4016A9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770"/>
          <a:stretch/>
        </p:blipFill>
        <p:spPr>
          <a:xfrm>
            <a:off x="68150" y="1062194"/>
            <a:ext cx="3554772" cy="30191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13CE7A-D257-804D-864E-51BB1B209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84" t="47289" r="41688" b="23733"/>
          <a:stretch/>
        </p:blipFill>
        <p:spPr>
          <a:xfrm>
            <a:off x="6184192" y="1059001"/>
            <a:ext cx="2392881" cy="3018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267112-2660-134E-9840-A360F73217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09" t="47242" r="41638" b="23768"/>
          <a:stretch/>
        </p:blipFill>
        <p:spPr>
          <a:xfrm>
            <a:off x="3706166" y="1062194"/>
            <a:ext cx="2392881" cy="30155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E44A27-FADF-D943-9088-1266F53CF5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839" t="9481" r="10694" b="6608"/>
          <a:stretch/>
        </p:blipFill>
        <p:spPr>
          <a:xfrm>
            <a:off x="8662218" y="1272487"/>
            <a:ext cx="309191" cy="25917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BD8A5F-83D2-E34B-A5B8-2EC78170E0A7}"/>
              </a:ext>
            </a:extLst>
          </p:cNvPr>
          <p:cNvSpPr txBox="1"/>
          <p:nvPr/>
        </p:nvSpPr>
        <p:spPr>
          <a:xfrm>
            <a:off x="4228762" y="704728"/>
            <a:ext cx="124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Zonal ∇SSH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2059E3-A1B5-A941-A203-97BCCD3FC4E8}"/>
              </a:ext>
            </a:extLst>
          </p:cNvPr>
          <p:cNvSpPr txBox="1"/>
          <p:nvPr/>
        </p:nvSpPr>
        <p:spPr>
          <a:xfrm>
            <a:off x="6474775" y="689669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Meridional ∇SSH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60B5E1-5DCF-6E49-82D0-E08E5A75B443}"/>
              </a:ext>
            </a:extLst>
          </p:cNvPr>
          <p:cNvSpPr txBox="1"/>
          <p:nvPr/>
        </p:nvSpPr>
        <p:spPr>
          <a:xfrm>
            <a:off x="68150" y="4305013"/>
            <a:ext cx="86645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Indirect impact of 110km atmospheric resolution on sea surface height gradient state variable passed between sea ice and ocean at 14km resolution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FD72218-B283-4B4D-A239-510FDC5D3A9C}"/>
              </a:ext>
            </a:extLst>
          </p:cNvPr>
          <p:cNvSpPr txBox="1">
            <a:spLocks/>
          </p:cNvSpPr>
          <p:nvPr/>
        </p:nvSpPr>
        <p:spPr>
          <a:xfrm>
            <a:off x="89498" y="-214598"/>
            <a:ext cx="8572720" cy="8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/>
              <a:t>Impact of standard atmospheric resolution in polar regions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195F3C-84D9-6745-BB9C-350722EB20CE}"/>
              </a:ext>
            </a:extLst>
          </p:cNvPr>
          <p:cNvSpPr txBox="1"/>
          <p:nvPr/>
        </p:nvSpPr>
        <p:spPr>
          <a:xfrm>
            <a:off x="4050999" y="1049151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14km ice-ocean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8D09C7-AA52-D44A-AB32-620B12B920E0}"/>
              </a:ext>
            </a:extLst>
          </p:cNvPr>
          <p:cNvSpPr txBox="1"/>
          <p:nvPr/>
        </p:nvSpPr>
        <p:spPr>
          <a:xfrm>
            <a:off x="6548513" y="1049151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14km ice-ocean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F003725-35C6-394A-83BE-273EC1E86A71}"/>
              </a:ext>
            </a:extLst>
          </p:cNvPr>
          <p:cNvSpPr/>
          <p:nvPr/>
        </p:nvSpPr>
        <p:spPr>
          <a:xfrm>
            <a:off x="4228762" y="1901952"/>
            <a:ext cx="763862" cy="1325880"/>
          </a:xfrm>
          <a:prstGeom prst="ellipse">
            <a:avLst/>
          </a:prstGeom>
          <a:noFill/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10ECEA8-A648-784F-9BF1-A59F36085085}"/>
              </a:ext>
            </a:extLst>
          </p:cNvPr>
          <p:cNvSpPr/>
          <p:nvPr/>
        </p:nvSpPr>
        <p:spPr>
          <a:xfrm>
            <a:off x="6621643" y="1403450"/>
            <a:ext cx="1415933" cy="629773"/>
          </a:xfrm>
          <a:prstGeom prst="ellipse">
            <a:avLst/>
          </a:prstGeom>
          <a:noFill/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4686060"/>
            <a:ext cx="233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A. Roberts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5F306-0F38-AE4A-B2BB-8BAD5518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Composite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FAD6A-ADC1-C943-BA88-60D66C56A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40"/>
            <a:ext cx="8229600" cy="2804665"/>
          </a:xfrm>
        </p:spPr>
        <p:txBody>
          <a:bodyPr/>
          <a:lstStyle/>
          <a:p>
            <a:r>
              <a:rPr lang="en-US" dirty="0"/>
              <a:t>Treating single-forcing simulations as linear perturbations from the </a:t>
            </a:r>
            <a:r>
              <a:rPr lang="en-US" dirty="0" err="1"/>
              <a:t>piControl</a:t>
            </a:r>
            <a:r>
              <a:rPr lang="en-US" dirty="0"/>
              <a:t>, we can recompose them with alternate strengths: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Modulate strength of GHG response (proxy for TCR/ECS) and aerosol related to create alternate </a:t>
            </a:r>
            <a:r>
              <a:rPr lang="en-US" b="1" dirty="0"/>
              <a:t>composite configurations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Applicable to any field; linear approximation holds well.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7B23C-1FDB-894B-92ED-4645283A79F2}"/>
              </a:ext>
            </a:extLst>
          </p:cNvPr>
          <p:cNvSpPr txBox="1"/>
          <p:nvPr/>
        </p:nvSpPr>
        <p:spPr>
          <a:xfrm>
            <a:off x="6300239" y="4547165"/>
            <a:ext cx="279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From Chris Golaz all hands webinar.  November 2021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75E4C-D4F2-2E4A-A06C-BA34FB33F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" y="2094264"/>
            <a:ext cx="8563610" cy="293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BE927-4D9C-CF47-B3BE-2C7B8DEC7A32}"/>
              </a:ext>
            </a:extLst>
          </p:cNvPr>
          <p:cNvSpPr txBox="1"/>
          <p:nvPr/>
        </p:nvSpPr>
        <p:spPr>
          <a:xfrm>
            <a:off x="2214275" y="2437265"/>
            <a:ext cx="1982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B68EE"/>
                </a:solidFill>
              </a:rPr>
              <a:t>Modulate GHG response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C9BC6-A14B-604C-897A-06665070D838}"/>
              </a:ext>
            </a:extLst>
          </p:cNvPr>
          <p:cNvSpPr txBox="1"/>
          <p:nvPr/>
        </p:nvSpPr>
        <p:spPr>
          <a:xfrm>
            <a:off x="4638614" y="2437265"/>
            <a:ext cx="2179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24404"/>
                </a:solidFill>
              </a:rPr>
              <a:t>Modulate aerosol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A5620-1D0E-004C-AE68-1DF483CEE01C}"/>
              </a:ext>
            </a:extLst>
          </p:cNvPr>
          <p:cNvSpPr txBox="1"/>
          <p:nvPr/>
        </p:nvSpPr>
        <p:spPr>
          <a:xfrm>
            <a:off x="6946737" y="2437265"/>
            <a:ext cx="2001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Keep the rest unchanged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04D667-2040-1449-9D91-FFE5D0B4FE62}"/>
              </a:ext>
            </a:extLst>
          </p:cNvPr>
          <p:cNvSpPr txBox="1"/>
          <p:nvPr/>
        </p:nvSpPr>
        <p:spPr>
          <a:xfrm>
            <a:off x="1002923" y="2437265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Baseline</a:t>
            </a:r>
          </a:p>
        </p:txBody>
      </p:sp>
    </p:spTree>
    <p:extLst>
      <p:ext uri="{BB962C8B-B14F-4D97-AF65-F5344CB8AC3E}">
        <p14:creationId xmlns:p14="http://schemas.microsoft.com/office/powerpoint/2010/main" val="150071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Heat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Following the analysis shown by Chris Golaz in November.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68" y="1713244"/>
            <a:ext cx="4168309" cy="2100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3" y="1713243"/>
            <a:ext cx="4328824" cy="21001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64" y="3859779"/>
            <a:ext cx="4380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Linearity (dashed) works well in upper 300m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Interesting 0-700 matches well in late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4868" y="3859778"/>
            <a:ext cx="422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Reanalysis (EN4; magenta) match pretty well in 0-700 until late 20</a:t>
            </a:r>
            <a:r>
              <a:rPr lang="en-US" baseline="30000" dirty="0" smtClean="0"/>
              <a:t>th</a:t>
            </a:r>
            <a:r>
              <a:rPr lang="en-US" dirty="0" smtClean="0"/>
              <a:t> century.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Ocean warming slows relative to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98" y="1423289"/>
            <a:ext cx="4061362" cy="2067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1" y="1389731"/>
            <a:ext cx="4199301" cy="2058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OHC composite analysis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36787" y="1454794"/>
            <a:ext cx="907621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0-200m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42877" y="1491636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3003" y="3777069"/>
            <a:ext cx="87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reduction in aerosol forcing and GHG worsens comparison to observations (dashed pink)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Also examined: sea surface salinity biases and AMOC for reduced aerosol forcing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SSS had limited change, AMOC virtually no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analysis 2D maps (0-200m)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41"/>
          <a:stretch/>
        </p:blipFill>
        <p:spPr>
          <a:xfrm>
            <a:off x="156019" y="983086"/>
            <a:ext cx="3375249" cy="2059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36" y="1043719"/>
            <a:ext cx="4193616" cy="2068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1082" y="2749796"/>
            <a:ext cx="16559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Historical Mean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2155" y="983086"/>
            <a:ext cx="5629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95"/>
          <a:stretch/>
        </p:blipFill>
        <p:spPr>
          <a:xfrm>
            <a:off x="156019" y="3108930"/>
            <a:ext cx="3496986" cy="18866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916394"/>
            <a:ext cx="29470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Composite – reduced Aerosol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41636" y="3142963"/>
            <a:ext cx="211369" cy="338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19899" y="1037738"/>
            <a:ext cx="211369" cy="338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77069" y="3312333"/>
            <a:ext cx="5325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</a:t>
            </a:r>
            <a:r>
              <a:rPr lang="en-US" dirty="0" err="1" smtClean="0"/>
              <a:t>timeseries</a:t>
            </a:r>
            <a:r>
              <a:rPr lang="en-US" dirty="0" smtClean="0"/>
              <a:t> agreement with data is due to compensating biases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Reducing aerosol forcing improves OHC in some regions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But certainly not the only factor in biases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86044" y="1376478"/>
            <a:ext cx="663974" cy="61544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72010" y="3399033"/>
            <a:ext cx="663974" cy="61544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06472" y="1376478"/>
            <a:ext cx="663974" cy="61544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43600" y="1903368"/>
            <a:ext cx="1075990" cy="61544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67833" y="1903368"/>
            <a:ext cx="1075990" cy="61544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42123" y="3870783"/>
            <a:ext cx="1075990" cy="61544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34"/>
          <a:stretch/>
        </p:blipFill>
        <p:spPr>
          <a:xfrm>
            <a:off x="162915" y="3080930"/>
            <a:ext cx="3665080" cy="1908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37" y="1060964"/>
            <a:ext cx="4707495" cy="1996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8"/>
          <a:stretch/>
        </p:blipFill>
        <p:spPr>
          <a:xfrm>
            <a:off x="78114" y="1028700"/>
            <a:ext cx="3811532" cy="1956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analysis 2D maps (0-700m)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3279" y="2688437"/>
            <a:ext cx="16559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Historical Mean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3361" y="2613431"/>
            <a:ext cx="5629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6041" y="4655937"/>
            <a:ext cx="29470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Composite – reduced Aerosol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78277" y="1037738"/>
            <a:ext cx="211369" cy="338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16626" y="3130246"/>
            <a:ext cx="211369" cy="338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50352" y="3573562"/>
            <a:ext cx="48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Similar regional impacts through these depths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OHC average is taken over the period linearity holds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8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AMOC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Format: smaller focused team, meeting frequently.</a:t>
            </a:r>
          </a:p>
          <a:p>
            <a:r>
              <a:rPr lang="en-US" dirty="0" smtClean="0"/>
              <a:t>Known Knowns</a:t>
            </a:r>
          </a:p>
          <a:p>
            <a:pPr lvl="1"/>
            <a:r>
              <a:rPr lang="en-US" dirty="0" smtClean="0"/>
              <a:t>AMOC at high resolution is robust</a:t>
            </a:r>
          </a:p>
          <a:p>
            <a:pPr lvl="2"/>
            <a:r>
              <a:rPr lang="en-US" dirty="0" smtClean="0"/>
              <a:t>Missing or poorly represented physics?</a:t>
            </a:r>
          </a:p>
          <a:p>
            <a:pPr lvl="1"/>
            <a:r>
              <a:rPr lang="en-US" dirty="0" smtClean="0"/>
              <a:t>Variable resolution has not helped more than a </a:t>
            </a:r>
            <a:r>
              <a:rPr lang="en-US" dirty="0" err="1" smtClean="0"/>
              <a:t>Sv</a:t>
            </a:r>
            <a:endParaRPr lang="en-US" dirty="0" smtClean="0"/>
          </a:p>
          <a:p>
            <a:pPr lvl="2"/>
            <a:r>
              <a:rPr lang="en-US" dirty="0" smtClean="0"/>
              <a:t>Various SORRM iterations, WC meshes</a:t>
            </a:r>
          </a:p>
          <a:p>
            <a:pPr lvl="1"/>
            <a:r>
              <a:rPr lang="en-US" dirty="0" smtClean="0"/>
              <a:t>Tuning rudimentary GM has given 1-2 </a:t>
            </a:r>
            <a:r>
              <a:rPr lang="en-US" dirty="0" err="1" smtClean="0"/>
              <a:t>Sv</a:t>
            </a:r>
            <a:endParaRPr lang="en-US" dirty="0" smtClean="0"/>
          </a:p>
          <a:p>
            <a:pPr lvl="1"/>
            <a:r>
              <a:rPr lang="en-US" dirty="0" smtClean="0"/>
              <a:t>Changing </a:t>
            </a:r>
            <a:r>
              <a:rPr lang="en-US" dirty="0" err="1" smtClean="0"/>
              <a:t>Redi</a:t>
            </a:r>
            <a:r>
              <a:rPr lang="en-US" dirty="0" smtClean="0"/>
              <a:t> parameters</a:t>
            </a:r>
          </a:p>
          <a:p>
            <a:pPr lvl="2"/>
            <a:r>
              <a:rPr lang="en-US" dirty="0" smtClean="0"/>
              <a:t>Helps in some ways but yields other, much larger biases</a:t>
            </a:r>
          </a:p>
          <a:p>
            <a:r>
              <a:rPr lang="en-US" dirty="0" smtClean="0"/>
              <a:t>Known Unknowns</a:t>
            </a:r>
          </a:p>
          <a:p>
            <a:pPr lvl="1"/>
            <a:r>
              <a:rPr lang="en-US" dirty="0" smtClean="0"/>
              <a:t>Why is MPAS so sensitive to surface freshwater forcing at low resolution?</a:t>
            </a:r>
          </a:p>
          <a:p>
            <a:pPr lvl="2"/>
            <a:r>
              <a:rPr lang="en-US" dirty="0" smtClean="0"/>
              <a:t>Likely a combination of factors</a:t>
            </a:r>
          </a:p>
        </p:txBody>
      </p:sp>
    </p:spTree>
    <p:extLst>
      <p:ext uri="{BB962C8B-B14F-4D97-AF65-F5344CB8AC3E}">
        <p14:creationId xmlns:p14="http://schemas.microsoft.com/office/powerpoint/2010/main" val="31471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308D-2E0F-E54D-9BBF-F832D898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-37384"/>
            <a:ext cx="7886700" cy="994172"/>
          </a:xfrm>
        </p:spPr>
        <p:txBody>
          <a:bodyPr/>
          <a:lstStyle/>
          <a:p>
            <a:r>
              <a:rPr lang="en-US" dirty="0"/>
              <a:t>GM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324A3B-4757-E541-B7DF-971589DAB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074" y="616185"/>
            <a:ext cx="3763739" cy="24922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5454B-D0DB-3A43-B3B5-F6B2FEAB9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329" y="115193"/>
            <a:ext cx="4295775" cy="1838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A8D444-2593-AB43-BBF0-38CB9807AF3C}"/>
              </a:ext>
            </a:extLst>
          </p:cNvPr>
          <p:cNvSpPr txBox="1"/>
          <p:nvPr/>
        </p:nvSpPr>
        <p:spPr>
          <a:xfrm rot="16200000">
            <a:off x="3624300" y="1621878"/>
            <a:ext cx="6960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Salinity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17C0D-AC70-644F-A07A-512474D61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3" y="3181140"/>
            <a:ext cx="3971925" cy="1962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C0864A-C8F4-3445-A674-D3D178331A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33" r="44779"/>
          <a:stretch/>
        </p:blipFill>
        <p:spPr>
          <a:xfrm>
            <a:off x="4324002" y="2119931"/>
            <a:ext cx="1872393" cy="30390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9505" y="203662"/>
            <a:ext cx="2310938" cy="41044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GM Analysis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44216" y="2273531"/>
            <a:ext cx="25852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Subpolar gyre improves with lower Kappa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BLD improves but response saturates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AMOC does not respond as expected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86584" y="4624869"/>
            <a:ext cx="236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 from L. Conlon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76D7-2AD4-A541-9744-1762F492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1" y="-150406"/>
            <a:ext cx="7886700" cy="812442"/>
          </a:xfrm>
        </p:spPr>
        <p:txBody>
          <a:bodyPr/>
          <a:lstStyle/>
          <a:p>
            <a:r>
              <a:rPr lang="en-US" dirty="0"/>
              <a:t>GM (Visbeck)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D5B37F5-26E6-9442-89D7-A7DC0BF9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" y="781322"/>
            <a:ext cx="2693887" cy="18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CF23F-0DDD-B94C-A259-C5D62A716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045" y="772272"/>
            <a:ext cx="2702750" cy="185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7A1A4-C8A4-1649-99BE-9E3C58FB1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846" y="781322"/>
            <a:ext cx="2693887" cy="1852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8528A9-0C6C-1344-AF22-7062FAF83A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157" b="6114"/>
          <a:stretch/>
        </p:blipFill>
        <p:spPr>
          <a:xfrm>
            <a:off x="8211229" y="961181"/>
            <a:ext cx="768378" cy="1481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A4FF3F-86EE-AF44-A6F6-96DE9D2FC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99" y="2874803"/>
            <a:ext cx="3327799" cy="197631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0F67BD-5EC9-4244-A2BC-D4D25D168B70}"/>
              </a:ext>
            </a:extLst>
          </p:cNvPr>
          <p:cNvCxnSpPr/>
          <p:nvPr/>
        </p:nvCxnSpPr>
        <p:spPr>
          <a:xfrm flipV="1">
            <a:off x="533978" y="3644186"/>
            <a:ext cx="0" cy="7800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1F4C20-9CB1-994E-8C41-8E1BDCC2BDA0}"/>
              </a:ext>
            </a:extLst>
          </p:cNvPr>
          <p:cNvCxnSpPr>
            <a:cxnSpLocks/>
          </p:cNvCxnSpPr>
          <p:nvPr/>
        </p:nvCxnSpPr>
        <p:spPr>
          <a:xfrm>
            <a:off x="2225618" y="3366294"/>
            <a:ext cx="0" cy="8058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735BA6-CF4D-504B-AE2B-B5BC4AE85FA7}"/>
              </a:ext>
            </a:extLst>
          </p:cNvPr>
          <p:cNvCxnSpPr>
            <a:cxnSpLocks/>
          </p:cNvCxnSpPr>
          <p:nvPr/>
        </p:nvCxnSpPr>
        <p:spPr>
          <a:xfrm>
            <a:off x="2408498" y="3263424"/>
            <a:ext cx="0" cy="5824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0454D1A-A453-1D46-8897-D0EDD8EC201B}"/>
              </a:ext>
            </a:extLst>
          </p:cNvPr>
          <p:cNvSpPr txBox="1"/>
          <p:nvPr/>
        </p:nvSpPr>
        <p:spPr>
          <a:xfrm>
            <a:off x="80959" y="2076606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9D0EF3-8302-F94D-8957-B8524AB7EFA5}"/>
              </a:ext>
            </a:extLst>
          </p:cNvPr>
          <p:cNvSpPr txBox="1"/>
          <p:nvPr/>
        </p:nvSpPr>
        <p:spPr>
          <a:xfrm>
            <a:off x="2811982" y="2076606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AC2086-AF2D-5140-AEC4-23A54661F766}"/>
              </a:ext>
            </a:extLst>
          </p:cNvPr>
          <p:cNvSpPr txBox="1"/>
          <p:nvPr/>
        </p:nvSpPr>
        <p:spPr>
          <a:xfrm>
            <a:off x="5541058" y="2076606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FBA8F4-96A8-BF43-B064-5C3C6344AC4B}"/>
              </a:ext>
            </a:extLst>
          </p:cNvPr>
          <p:cNvSpPr txBox="1"/>
          <p:nvPr/>
        </p:nvSpPr>
        <p:spPr>
          <a:xfrm>
            <a:off x="416037" y="4343637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8474D5-D7D9-9941-85E4-934B108DB12C}"/>
              </a:ext>
            </a:extLst>
          </p:cNvPr>
          <p:cNvSpPr txBox="1"/>
          <p:nvPr/>
        </p:nvSpPr>
        <p:spPr>
          <a:xfrm>
            <a:off x="2107677" y="3113383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B16D20-C100-A747-9F1F-9AEF07104C98}"/>
              </a:ext>
            </a:extLst>
          </p:cNvPr>
          <p:cNvSpPr txBox="1"/>
          <p:nvPr/>
        </p:nvSpPr>
        <p:spPr>
          <a:xfrm>
            <a:off x="2290557" y="3005694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8423" y="3054699"/>
            <a:ext cx="5024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GM is spatially variable.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Subpolar gyre looks good (above)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AMOC still declines (left)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Likely a combination of northward salinity transport and subpolar gyre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86584" y="4624869"/>
            <a:ext cx="236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 from L. Conlon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</a:t>
            </a:r>
            <a:endParaRPr lang="en-US" dirty="0"/>
          </a:p>
          <a:p>
            <a:pPr lvl="1"/>
            <a:r>
              <a:rPr lang="en-US" dirty="0" smtClean="0"/>
              <a:t>Ocean</a:t>
            </a:r>
          </a:p>
          <a:p>
            <a:pPr lvl="2"/>
            <a:r>
              <a:rPr lang="en-US" dirty="0" smtClean="0"/>
              <a:t>V2 code changes</a:t>
            </a:r>
          </a:p>
          <a:p>
            <a:pPr lvl="2"/>
            <a:r>
              <a:rPr lang="en-US" dirty="0" smtClean="0"/>
              <a:t>Observational comparison</a:t>
            </a:r>
          </a:p>
          <a:p>
            <a:pPr lvl="1"/>
            <a:r>
              <a:rPr lang="en-US" dirty="0" smtClean="0"/>
              <a:t>Sea ice</a:t>
            </a:r>
          </a:p>
          <a:p>
            <a:pPr lvl="2"/>
            <a:r>
              <a:rPr lang="en-US" dirty="0"/>
              <a:t>V2 code changes</a:t>
            </a:r>
          </a:p>
          <a:p>
            <a:pPr lvl="2"/>
            <a:r>
              <a:rPr lang="en-US" dirty="0"/>
              <a:t>Observational </a:t>
            </a:r>
            <a:r>
              <a:rPr lang="en-US" dirty="0" smtClean="0"/>
              <a:t>comparison</a:t>
            </a:r>
          </a:p>
          <a:p>
            <a:r>
              <a:rPr lang="en-US" dirty="0" smtClean="0"/>
              <a:t>Influence of Aerosol forcing on OHC</a:t>
            </a:r>
          </a:p>
          <a:p>
            <a:r>
              <a:rPr lang="en-US" dirty="0" smtClean="0"/>
              <a:t>AMOC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53E6DC-196E-C44B-BE31-D70DF240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75" y="4958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 smtClean="0"/>
              <a:t>Influence of SSS </a:t>
            </a:r>
            <a:r>
              <a:rPr lang="en-US" dirty="0"/>
              <a:t>restoring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46598-2327-8342-BCAC-814AB2235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75" y="1126224"/>
            <a:ext cx="4349635" cy="1379912"/>
          </a:xfrm>
        </p:spPr>
        <p:txBody>
          <a:bodyPr/>
          <a:lstStyle/>
          <a:p>
            <a:r>
              <a:rPr lang="en-US" dirty="0" smtClean="0"/>
              <a:t>Three </a:t>
            </a:r>
            <a:r>
              <a:rPr lang="en-US" dirty="0"/>
              <a:t>cases</a:t>
            </a:r>
          </a:p>
          <a:p>
            <a:pPr lvl="1"/>
            <a:r>
              <a:rPr lang="en-US" dirty="0"/>
              <a:t>Standard 1 year restoring </a:t>
            </a:r>
            <a:r>
              <a:rPr lang="en-US" dirty="0" smtClean="0"/>
              <a:t>everywhere (red)</a:t>
            </a:r>
            <a:endParaRPr lang="en-US" dirty="0"/>
          </a:p>
          <a:p>
            <a:pPr lvl="1"/>
            <a:r>
              <a:rPr lang="en-US" dirty="0"/>
              <a:t>Increase to 36.5 days </a:t>
            </a:r>
            <a:r>
              <a:rPr lang="en-US" dirty="0" smtClean="0"/>
              <a:t>everywhere (blue)</a:t>
            </a:r>
            <a:endParaRPr lang="en-US" dirty="0"/>
          </a:p>
          <a:p>
            <a:pPr lvl="1"/>
            <a:r>
              <a:rPr lang="en-US" dirty="0"/>
              <a:t>1 year everywhere except 36.5 days in North </a:t>
            </a:r>
            <a:r>
              <a:rPr lang="en-US" dirty="0" smtClean="0"/>
              <a:t>Atlantic (black)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5A46E7-24AE-434C-ADA7-2EA484795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48" y="2633230"/>
            <a:ext cx="4531198" cy="2402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7C7C9E-CA93-7441-A10E-8C0EB983D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43" y="179211"/>
            <a:ext cx="4164222" cy="2368088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D246598-2327-8342-BCAC-814AB22355FF}"/>
              </a:ext>
            </a:extLst>
          </p:cNvPr>
          <p:cNvSpPr txBox="1">
            <a:spLocks/>
          </p:cNvSpPr>
          <p:nvPr/>
        </p:nvSpPr>
        <p:spPr>
          <a:xfrm>
            <a:off x="5077033" y="2849729"/>
            <a:ext cx="3971371" cy="1379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Strong restoring in the N. Atlantic greatly improves AMOC</a:t>
            </a:r>
          </a:p>
          <a:p>
            <a:r>
              <a:rPr lang="en-US" dirty="0" smtClean="0"/>
              <a:t>Global strong restoring slightly less effective</a:t>
            </a:r>
          </a:p>
          <a:p>
            <a:pPr lvl="1"/>
            <a:r>
              <a:rPr lang="en-US" dirty="0" smtClean="0"/>
              <a:t>Compensating bias eliminated?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34963" y="4666103"/>
            <a:ext cx="25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 from M. Maltrud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8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B7CB443-501E-2447-916F-2302C40C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817331"/>
            <a:ext cx="3771900" cy="1957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6461B2-6504-0642-BA4C-F813AAF37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8201"/>
            <a:ext cx="3771900" cy="1984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9A9284-F636-C644-9A7F-94B073FFB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47" y="3092197"/>
            <a:ext cx="3771900" cy="1970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277DE-FD9F-6D49-9576-883287F61D79}"/>
              </a:ext>
            </a:extLst>
          </p:cNvPr>
          <p:cNvSpPr txBox="1"/>
          <p:nvPr/>
        </p:nvSpPr>
        <p:spPr>
          <a:xfrm>
            <a:off x="2075300" y="317365"/>
            <a:ext cx="5494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Years 61-65 average Atlantic Meridional Stream Function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3E960-E12F-9A44-87F3-7046F0F4569F}"/>
              </a:ext>
            </a:extLst>
          </p:cNvPr>
          <p:cNvSpPr txBox="1"/>
          <p:nvPr/>
        </p:nvSpPr>
        <p:spPr>
          <a:xfrm>
            <a:off x="6874137" y="2827864"/>
            <a:ext cx="12221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Enhanced </a:t>
            </a:r>
            <a:r>
              <a:rPr lang="en-US" sz="1350" dirty="0" err="1"/>
              <a:t>NAtl</a:t>
            </a: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E70BE-1667-F841-91D9-79B13D7D73C1}"/>
              </a:ext>
            </a:extLst>
          </p:cNvPr>
          <p:cNvSpPr txBox="1"/>
          <p:nvPr/>
        </p:nvSpPr>
        <p:spPr>
          <a:xfrm>
            <a:off x="980679" y="2827864"/>
            <a:ext cx="17539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Enhanced everywhere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8DC919-4E42-064E-80A4-E72AD1CA7AB0}"/>
              </a:ext>
            </a:extLst>
          </p:cNvPr>
          <p:cNvSpPr txBox="1"/>
          <p:nvPr/>
        </p:nvSpPr>
        <p:spPr>
          <a:xfrm>
            <a:off x="4279550" y="2749468"/>
            <a:ext cx="819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Standard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44194" y="4497169"/>
            <a:ext cx="3282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This result is quite exciting for LR, but remember G-case only here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8294"/>
            <a:ext cx="25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 from M. Maltrud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43434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cean Freshwater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973" y="755419"/>
            <a:ext cx="4492775" cy="1792432"/>
          </a:xfrm>
        </p:spPr>
        <p:txBody>
          <a:bodyPr/>
          <a:lstStyle/>
          <a:p>
            <a:r>
              <a:rPr lang="en-US" dirty="0" smtClean="0"/>
              <a:t>The likely candidates </a:t>
            </a:r>
          </a:p>
          <a:p>
            <a:pPr lvl="1"/>
            <a:r>
              <a:rPr lang="en-US" dirty="0" smtClean="0"/>
              <a:t>Vertical Mixing</a:t>
            </a:r>
          </a:p>
          <a:p>
            <a:pPr lvl="1"/>
            <a:r>
              <a:rPr lang="en-US" dirty="0" err="1" smtClean="0"/>
              <a:t>Redi</a:t>
            </a:r>
            <a:r>
              <a:rPr lang="en-US" dirty="0" smtClean="0"/>
              <a:t> Mixing</a:t>
            </a:r>
          </a:p>
          <a:p>
            <a:r>
              <a:rPr lang="en-US" dirty="0" smtClean="0"/>
              <a:t>Given high resolution has robust AMOC, </a:t>
            </a:r>
            <a:r>
              <a:rPr lang="en-US" dirty="0" err="1" smtClean="0"/>
              <a:t>Redi</a:t>
            </a:r>
            <a:r>
              <a:rPr lang="en-US" dirty="0" smtClean="0"/>
              <a:t> seems more likely.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4" y="2589462"/>
            <a:ext cx="3497268" cy="2425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035" y="53041"/>
            <a:ext cx="3701455" cy="2536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4963" y="4666103"/>
            <a:ext cx="255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 from K. Balaguru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22569" y="2905840"/>
            <a:ext cx="4492775" cy="17924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Left – change in salinity from increasing </a:t>
            </a:r>
            <a:r>
              <a:rPr lang="en-US" dirty="0" err="1" smtClean="0"/>
              <a:t>Redi</a:t>
            </a:r>
            <a:endParaRPr lang="en-US" dirty="0" smtClean="0"/>
          </a:p>
          <a:p>
            <a:r>
              <a:rPr lang="en-US" dirty="0" smtClean="0"/>
              <a:t>Above – change in MLD from increasing </a:t>
            </a:r>
            <a:r>
              <a:rPr lang="en-US" dirty="0" err="1" smtClean="0"/>
              <a:t>Redi</a:t>
            </a:r>
            <a:endParaRPr lang="en-US" dirty="0" smtClean="0"/>
          </a:p>
          <a:p>
            <a:r>
              <a:rPr lang="en-US" dirty="0" smtClean="0"/>
              <a:t>Some hints that improving </a:t>
            </a:r>
            <a:r>
              <a:rPr lang="en-US" dirty="0" err="1" smtClean="0"/>
              <a:t>Redi</a:t>
            </a:r>
            <a:r>
              <a:rPr lang="en-US" dirty="0" smtClean="0"/>
              <a:t> could improve AMOC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</a:t>
            </a:r>
            <a:r>
              <a:rPr lang="en-US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2 Ocean looks quite similar to v1</a:t>
            </a:r>
          </a:p>
          <a:p>
            <a:pPr lvl="1"/>
            <a:r>
              <a:rPr lang="en-US" dirty="0" smtClean="0"/>
              <a:t>Some regional improvements, some slight degradations</a:t>
            </a:r>
          </a:p>
          <a:p>
            <a:r>
              <a:rPr lang="en-US" dirty="0" smtClean="0"/>
              <a:t>V2 </a:t>
            </a:r>
            <a:r>
              <a:rPr lang="en-US" dirty="0" err="1" smtClean="0"/>
              <a:t>Seaice</a:t>
            </a:r>
            <a:endParaRPr lang="en-US" dirty="0" smtClean="0"/>
          </a:p>
          <a:p>
            <a:pPr lvl="1"/>
            <a:r>
              <a:rPr lang="en-US" dirty="0" smtClean="0"/>
              <a:t>Numerous fixes and improvements.  Improved sea ice volume with some degradations in extent</a:t>
            </a:r>
            <a:endParaRPr lang="en-US" dirty="0"/>
          </a:p>
          <a:p>
            <a:r>
              <a:rPr lang="en-US" dirty="0" smtClean="0"/>
              <a:t>OHC </a:t>
            </a:r>
          </a:p>
          <a:p>
            <a:pPr lvl="1"/>
            <a:r>
              <a:rPr lang="en-US" dirty="0" smtClean="0"/>
              <a:t>Global </a:t>
            </a:r>
            <a:r>
              <a:rPr lang="en-US" dirty="0" err="1" smtClean="0"/>
              <a:t>timeseries</a:t>
            </a:r>
            <a:r>
              <a:rPr lang="en-US" dirty="0" smtClean="0"/>
              <a:t> matches reanalysis well in upper ocean</a:t>
            </a:r>
          </a:p>
          <a:p>
            <a:pPr lvl="2"/>
            <a:r>
              <a:rPr lang="en-US" dirty="0" smtClean="0"/>
              <a:t>Due to compensating biases</a:t>
            </a:r>
          </a:p>
          <a:p>
            <a:pPr lvl="1"/>
            <a:r>
              <a:rPr lang="en-US" dirty="0" smtClean="0"/>
              <a:t>Reducing aerosol impact improves some regional OHC biases but exacerbate others.</a:t>
            </a:r>
          </a:p>
          <a:p>
            <a:r>
              <a:rPr lang="en-US" dirty="0" smtClean="0"/>
              <a:t>AMOC</a:t>
            </a:r>
          </a:p>
          <a:p>
            <a:pPr lvl="1"/>
            <a:r>
              <a:rPr lang="en-US" dirty="0" smtClean="0"/>
              <a:t>Good progress being made</a:t>
            </a:r>
          </a:p>
          <a:p>
            <a:pPr lvl="1"/>
            <a:r>
              <a:rPr lang="en-US" b="1" dirty="0" smtClean="0"/>
              <a:t>Critical question </a:t>
            </a:r>
            <a:r>
              <a:rPr lang="en-US" dirty="0" smtClean="0"/>
              <a:t>– why is the ocean model so sensitive to high latitude freshwater forcing?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8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2" y="896672"/>
            <a:ext cx="4777609" cy="2855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572473"/>
          </a:xfrm>
        </p:spPr>
        <p:txBody>
          <a:bodyPr/>
          <a:lstStyle/>
          <a:p>
            <a:r>
              <a:rPr lang="en-US" dirty="0" smtClean="0"/>
              <a:t>E3SM-Ocean v2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70533"/>
            <a:ext cx="3612853" cy="1061288"/>
          </a:xfrm>
        </p:spPr>
        <p:txBody>
          <a:bodyPr/>
          <a:lstStyle/>
          <a:p>
            <a:r>
              <a:rPr lang="en-US" dirty="0" smtClean="0"/>
              <a:t>Added </a:t>
            </a:r>
            <a:r>
              <a:rPr lang="en-US" dirty="0" err="1" smtClean="0"/>
              <a:t>Redi</a:t>
            </a:r>
            <a:r>
              <a:rPr lang="en-US" dirty="0" smtClean="0"/>
              <a:t> </a:t>
            </a:r>
            <a:r>
              <a:rPr lang="en-US" dirty="0" err="1" smtClean="0"/>
              <a:t>isopycnal</a:t>
            </a:r>
            <a:r>
              <a:rPr lang="en-US" dirty="0" smtClean="0"/>
              <a:t> mixing</a:t>
            </a:r>
          </a:p>
          <a:p>
            <a:r>
              <a:rPr lang="en-US" dirty="0" smtClean="0"/>
              <a:t>Spatially variable GM options</a:t>
            </a:r>
          </a:p>
          <a:p>
            <a:r>
              <a:rPr lang="en-US" dirty="0" smtClean="0"/>
              <a:t>Improved Energy Conservation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1" y="2427096"/>
            <a:ext cx="4171949" cy="1652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42" y="153232"/>
            <a:ext cx="3944858" cy="19566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53064" y="2081123"/>
            <a:ext cx="243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Reduced GM parameter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1000" y="577572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E3SMv2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23360" y="2863445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E3SMv1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8263" y="1703358"/>
            <a:ext cx="249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Fixing the Advection bug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7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the Advection Bug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in OHC between two companion runs (Bug fix – with bug)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12" y="1699953"/>
            <a:ext cx="6475454" cy="2965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2773" y="2813525"/>
            <a:ext cx="8776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0-Bottom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213764" y="2813525"/>
            <a:ext cx="7473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0-700m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492773" y="4206075"/>
            <a:ext cx="102143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700-2000m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940195" y="4204586"/>
            <a:ext cx="12944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2000m-Bottom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961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506325"/>
          </a:xfrm>
        </p:spPr>
        <p:txBody>
          <a:bodyPr/>
          <a:lstStyle/>
          <a:p>
            <a:r>
              <a:rPr lang="en-US" dirty="0" smtClean="0"/>
              <a:t>E3SMv2 (Bottom) vs E3SMv1 (Top)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0" y="843031"/>
            <a:ext cx="3532726" cy="1702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0" y="2916188"/>
            <a:ext cx="3602050" cy="2139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6112" y="2550228"/>
            <a:ext cx="245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AMOC slightly improved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55"/>
          <a:stretch/>
        </p:blipFill>
        <p:spPr>
          <a:xfrm>
            <a:off x="5118269" y="843031"/>
            <a:ext cx="3743629" cy="1673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87"/>
          <a:stretch/>
        </p:blipFill>
        <p:spPr>
          <a:xfrm>
            <a:off x="5115487" y="3073940"/>
            <a:ext cx="3749191" cy="1687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18269" y="2647933"/>
            <a:ext cx="377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salinity bias also improved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62406" y="4754351"/>
            <a:ext cx="24191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Likely due to GM tuning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37612" y="1728754"/>
            <a:ext cx="3361234" cy="3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2840" y="3936421"/>
            <a:ext cx="3361234" cy="3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6335" y="988801"/>
            <a:ext cx="67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~9 </a:t>
            </a:r>
            <a:r>
              <a:rPr lang="en-US" dirty="0" err="1" smtClean="0"/>
              <a:t>Sv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7612" y="3136842"/>
            <a:ext cx="7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 </a:t>
            </a:r>
            <a:r>
              <a:rPr lang="en-US" dirty="0" err="1" smtClean="0"/>
              <a:t>Sv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29696" y="1033972"/>
            <a:ext cx="753576" cy="4993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29696" y="3228839"/>
            <a:ext cx="753576" cy="4993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0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506325"/>
          </a:xfrm>
        </p:spPr>
        <p:txBody>
          <a:bodyPr/>
          <a:lstStyle/>
          <a:p>
            <a:r>
              <a:rPr lang="en-US" dirty="0" smtClean="0"/>
              <a:t>E3SMv2 (Bottom) vs E3SMv1 (Top)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8"/>
          <a:stretch/>
        </p:blipFill>
        <p:spPr>
          <a:xfrm>
            <a:off x="264379" y="926072"/>
            <a:ext cx="3743629" cy="1653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8"/>
          <a:stretch/>
        </p:blipFill>
        <p:spPr>
          <a:xfrm>
            <a:off x="306540" y="3291839"/>
            <a:ext cx="3749191" cy="16748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671" y="2598744"/>
            <a:ext cx="3651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SST better in regions, but worse in global average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1"/>
          <a:stretch/>
        </p:blipFill>
        <p:spPr>
          <a:xfrm>
            <a:off x="6235860" y="914399"/>
            <a:ext cx="2441378" cy="16648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44"/>
          <a:stretch/>
        </p:blipFill>
        <p:spPr>
          <a:xfrm>
            <a:off x="6245422" y="3291839"/>
            <a:ext cx="2441378" cy="16436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1019" y="2612398"/>
            <a:ext cx="3651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ENSO, more seasonally locked, less longer term variability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1264" y="4431853"/>
            <a:ext cx="2825910" cy="2756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6890" y="2040935"/>
            <a:ext cx="2825910" cy="2756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3238" y="3630796"/>
            <a:ext cx="499025" cy="426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4269" y="1241410"/>
            <a:ext cx="499025" cy="426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205740"/>
            <a:ext cx="4724399" cy="506684"/>
          </a:xfrm>
        </p:spPr>
        <p:txBody>
          <a:bodyPr/>
          <a:lstStyle/>
          <a:p>
            <a:r>
              <a:rPr lang="en-US" dirty="0" smtClean="0"/>
              <a:t>ENSO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1" r="6061" b="2828"/>
          <a:stretch/>
        </p:blipFill>
        <p:spPr>
          <a:xfrm>
            <a:off x="5673688" y="148469"/>
            <a:ext cx="3415228" cy="3235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3"/>
          <a:stretch/>
        </p:blipFill>
        <p:spPr>
          <a:xfrm>
            <a:off x="210576" y="219023"/>
            <a:ext cx="3513124" cy="24373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4863" y="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E3SMv2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617462" y="289589"/>
            <a:ext cx="0" cy="27584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92423" y="519628"/>
            <a:ext cx="0" cy="183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3" y="2735855"/>
            <a:ext cx="3611447" cy="240763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844627" y="3383756"/>
            <a:ext cx="121185" cy="1298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65812" y="3383756"/>
            <a:ext cx="642651" cy="13241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65812" y="3418901"/>
            <a:ext cx="1318352" cy="881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54273" y="3154757"/>
            <a:ext cx="183454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Orbe</a:t>
            </a:r>
            <a:r>
              <a:rPr lang="en-US" dirty="0" smtClean="0"/>
              <a:t> et al. (2020)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936695" y="3466641"/>
            <a:ext cx="5152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wavelet analysis here confirms the shift in peak power in v2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Less long term period power except for a few chunks of the </a:t>
            </a:r>
            <a:r>
              <a:rPr lang="en-US" dirty="0" err="1" smtClean="0"/>
              <a:t>piControl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ENSO still reasonable.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18593" y="330506"/>
            <a:ext cx="193937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Green = </a:t>
            </a:r>
            <a:r>
              <a:rPr lang="en-US" dirty="0" err="1" smtClean="0"/>
              <a:t>piControl</a:t>
            </a:r>
            <a:endParaRPr lang="en-US" dirty="0" smtClean="0"/>
          </a:p>
          <a:p>
            <a:r>
              <a:rPr lang="en-US" dirty="0" smtClean="0"/>
              <a:t>Orange = historical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0020"/>
            <a:ext cx="8229600" cy="822960"/>
          </a:xfrm>
        </p:spPr>
        <p:txBody>
          <a:bodyPr/>
          <a:lstStyle/>
          <a:p>
            <a:r>
              <a:rPr lang="en-US" dirty="0"/>
              <a:t>V2 Sea Ice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2" y="1116651"/>
            <a:ext cx="6417933" cy="3306114"/>
          </a:xfrm>
        </p:spPr>
        <p:txBody>
          <a:bodyPr/>
          <a:lstStyle/>
          <a:p>
            <a:pPr lvl="1"/>
            <a:r>
              <a:rPr lang="en-US" dirty="0"/>
              <a:t>Homogenization of snow radiative transfer over land and sea ice</a:t>
            </a:r>
          </a:p>
          <a:p>
            <a:pPr lvl="2"/>
            <a:r>
              <a:rPr lang="en-US" sz="1200" dirty="0"/>
              <a:t>SNICAR_AD</a:t>
            </a:r>
          </a:p>
          <a:p>
            <a:pPr lvl="1"/>
            <a:r>
              <a:rPr lang="en-US" dirty="0"/>
              <a:t>Sophisticated snow morphology over sea ice </a:t>
            </a:r>
          </a:p>
          <a:p>
            <a:pPr lvl="2"/>
            <a:r>
              <a:rPr lang="en-US" sz="1200" dirty="0"/>
              <a:t>Including 5 snow layers instead of 1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ce </a:t>
            </a:r>
            <a:r>
              <a:rPr lang="en-US" dirty="0"/>
              <a:t>basal </a:t>
            </a:r>
            <a:r>
              <a:rPr lang="en-US" dirty="0" smtClean="0"/>
              <a:t>temperature consistent </a:t>
            </a:r>
            <a:r>
              <a:rPr lang="en-US" dirty="0"/>
              <a:t>with mushy-layer thermodynamics</a:t>
            </a:r>
          </a:p>
          <a:p>
            <a:pPr lvl="2"/>
            <a:r>
              <a:rPr lang="en-US" sz="1200" dirty="0"/>
              <a:t>Consistent </a:t>
            </a:r>
            <a:r>
              <a:rPr lang="en-US" sz="1200" dirty="0" smtClean="0"/>
              <a:t>with </a:t>
            </a:r>
            <a:r>
              <a:rPr lang="en-US" sz="1200" dirty="0"/>
              <a:t>the equation of state of sea ice</a:t>
            </a:r>
          </a:p>
          <a:p>
            <a:pPr lvl="1"/>
            <a:r>
              <a:rPr lang="en-US" dirty="0"/>
              <a:t>True high-frequency (30 minute) ice-ocean coupling</a:t>
            </a:r>
          </a:p>
          <a:p>
            <a:pPr lvl="2"/>
            <a:r>
              <a:rPr lang="en-US" sz="1200" dirty="0"/>
              <a:t>Removed a daily filter in sea surface height between ice and ocean</a:t>
            </a:r>
          </a:p>
          <a:p>
            <a:pPr lvl="1"/>
            <a:r>
              <a:rPr lang="en-US" dirty="0"/>
              <a:t>Numerical noise removed in ice-ocean flux terms and ice deformation</a:t>
            </a:r>
          </a:p>
          <a:p>
            <a:pPr lvl="2"/>
            <a:r>
              <a:rPr lang="en-US" sz="1200" dirty="0"/>
              <a:t>See figure on right</a:t>
            </a:r>
          </a:p>
          <a:p>
            <a:pPr marL="685800" lvl="2" indent="0">
              <a:buNone/>
            </a:pPr>
            <a:endParaRPr lang="en-US" sz="1200" dirty="0"/>
          </a:p>
          <a:p>
            <a:pPr lvl="1"/>
            <a:r>
              <a:rPr lang="en-US" b="1" dirty="0"/>
              <a:t>Fixed frazil leak in ocean coupling with sea ice mushy-layer</a:t>
            </a:r>
          </a:p>
          <a:p>
            <a:pPr lvl="2"/>
            <a:r>
              <a:rPr lang="en-US" sz="1200" b="1" dirty="0"/>
              <a:t>V2 has net zero average PI ice-ocean mass and freshwater exchange budget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0A421A-5C7D-2E4E-9C16-59D0DB5A2408}"/>
              </a:ext>
            </a:extLst>
          </p:cNvPr>
          <p:cNvSpPr txBox="1"/>
          <p:nvPr/>
        </p:nvSpPr>
        <p:spPr>
          <a:xfrm>
            <a:off x="6797668" y="4678715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200-year PI September average </a:t>
            </a:r>
          </a:p>
          <a:p>
            <a:pPr algn="ctr"/>
            <a:r>
              <a:rPr lang="en-US" sz="1000" dirty="0"/>
              <a:t>Sea Ice Divergence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F4BDCC-71EB-834A-BEBC-D0D797B3661F}"/>
              </a:ext>
            </a:extLst>
          </p:cNvPr>
          <p:cNvGrpSpPr/>
          <p:nvPr/>
        </p:nvGrpSpPr>
        <p:grpSpPr>
          <a:xfrm>
            <a:off x="6617108" y="242421"/>
            <a:ext cx="2408020" cy="4503637"/>
            <a:chOff x="4410769" y="243230"/>
            <a:chExt cx="2408020" cy="450363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B39643C-D6BE-B046-8CA2-3177FE4FDB2A}"/>
                </a:ext>
              </a:extLst>
            </p:cNvPr>
            <p:cNvGrpSpPr/>
            <p:nvPr/>
          </p:nvGrpSpPr>
          <p:grpSpPr>
            <a:xfrm>
              <a:off x="4410769" y="243230"/>
              <a:ext cx="2408020" cy="4503637"/>
              <a:chOff x="6358441" y="380569"/>
              <a:chExt cx="2408020" cy="450363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9AF32B3-4432-AA4A-A09D-5C86C7920818}"/>
                  </a:ext>
                </a:extLst>
              </p:cNvPr>
              <p:cNvGrpSpPr/>
              <p:nvPr/>
            </p:nvGrpSpPr>
            <p:grpSpPr>
              <a:xfrm>
                <a:off x="6358441" y="380569"/>
                <a:ext cx="2408020" cy="4503637"/>
                <a:chOff x="6724368" y="479271"/>
                <a:chExt cx="2408020" cy="450363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8725B96-0E91-4844-BB72-E87B7E581F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1267" t="7066" r="11933" b="10622"/>
                <a:stretch/>
              </p:blipFill>
              <p:spPr>
                <a:xfrm>
                  <a:off x="6724368" y="479271"/>
                  <a:ext cx="2408019" cy="222537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2699F0F8-1CA2-254C-8F67-E033DE96DA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1200" t="7111" r="11989" b="10489"/>
                <a:stretch/>
              </p:blipFill>
              <p:spPr>
                <a:xfrm>
                  <a:off x="6724369" y="2755510"/>
                  <a:ext cx="2408019" cy="2227398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D99022-0590-7944-9F90-90C827CD9C35}"/>
                  </a:ext>
                </a:extLst>
              </p:cNvPr>
              <p:cNvSpPr txBox="1"/>
              <p:nvPr/>
            </p:nvSpPr>
            <p:spPr>
              <a:xfrm>
                <a:off x="8139332" y="396633"/>
                <a:ext cx="364979" cy="300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8ADFB6-18D3-EE4B-A2C4-A5A6C7F21217}"/>
                </a:ext>
              </a:extLst>
            </p:cNvPr>
            <p:cNvSpPr txBox="1"/>
            <p:nvPr/>
          </p:nvSpPr>
          <p:spPr>
            <a:xfrm>
              <a:off x="6191659" y="2469547"/>
              <a:ext cx="364979" cy="300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V2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4686060"/>
            <a:ext cx="233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A. Roberts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26" y="-177091"/>
            <a:ext cx="4791489" cy="822960"/>
          </a:xfrm>
        </p:spPr>
        <p:txBody>
          <a:bodyPr/>
          <a:lstStyle/>
          <a:p>
            <a:r>
              <a:rPr lang="en-US" sz="2400" dirty="0"/>
              <a:t>Sea ice Climatology V1 to V2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714" y="1066762"/>
            <a:ext cx="4453128" cy="3843565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Northern Hemisphere</a:t>
            </a:r>
          </a:p>
          <a:p>
            <a:r>
              <a:rPr lang="en-US" sz="1600" dirty="0"/>
              <a:t>Deteriorated bias in annual extent amplitude, significant and unrealistic increase in March sea ice extent.</a:t>
            </a:r>
          </a:p>
          <a:p>
            <a:r>
              <a:rPr lang="en-US" sz="1600" dirty="0"/>
              <a:t>Significant increase and improvement in sea ice volume from fixed frazil ice coupling, spanning all seasons.</a:t>
            </a:r>
          </a:p>
          <a:p>
            <a:r>
              <a:rPr lang="en-US" sz="1600" dirty="0"/>
              <a:t>No significant change in snow volume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Southern Ocean</a:t>
            </a:r>
          </a:p>
          <a:p>
            <a:r>
              <a:rPr lang="en-US" sz="1600" dirty="0"/>
              <a:t>Diminished annual extent amplitude, now consistently less than observations.  </a:t>
            </a:r>
          </a:p>
          <a:p>
            <a:r>
              <a:rPr lang="en-US" sz="1600" dirty="0"/>
              <a:t>No significant changes in sea ice volume</a:t>
            </a:r>
          </a:p>
          <a:p>
            <a:r>
              <a:rPr lang="en-US" sz="1600" dirty="0"/>
              <a:t>No significant change in snow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80A39-FF2A-B647-95D8-42CE3235A2F2}"/>
              </a:ext>
            </a:extLst>
          </p:cNvPr>
          <p:cNvSpPr txBox="1"/>
          <p:nvPr/>
        </p:nvSpPr>
        <p:spPr>
          <a:xfrm>
            <a:off x="4617720" y="4774385"/>
            <a:ext cx="4219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200 year PI Climatology [CDR is 1979 to 1999 Climate Data Record Reference]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721B4-2AD8-4A44-BE13-1CF8F57C9C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0" r="17334"/>
          <a:stretch/>
        </p:blipFill>
        <p:spPr>
          <a:xfrm>
            <a:off x="4731870" y="234389"/>
            <a:ext cx="3954930" cy="4530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B27896-0140-3746-8798-44205F35351E}"/>
              </a:ext>
            </a:extLst>
          </p:cNvPr>
          <p:cNvSpPr txBox="1"/>
          <p:nvPr/>
        </p:nvSpPr>
        <p:spPr>
          <a:xfrm>
            <a:off x="92106" y="644218"/>
            <a:ext cx="437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Did these V2 improvements have an impact?</a:t>
            </a:r>
          </a:p>
        </p:txBody>
      </p:sp>
    </p:spTree>
    <p:extLst>
      <p:ext uri="{BB962C8B-B14F-4D97-AF65-F5344CB8AC3E}">
        <p14:creationId xmlns:p14="http://schemas.microsoft.com/office/powerpoint/2010/main" val="5069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6195</TotalTime>
  <Words>1517</Words>
  <Application>Microsoft Office PowerPoint</Application>
  <PresentationFormat>On-screen Show (16:9)</PresentationFormat>
  <Paragraphs>224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Office Theme</vt:lpstr>
      <vt:lpstr>Custom Design</vt:lpstr>
      <vt:lpstr>E3SMv2 Water Cycle</vt:lpstr>
      <vt:lpstr>Outline</vt:lpstr>
      <vt:lpstr>E3SM-Ocean v2</vt:lpstr>
      <vt:lpstr>Influence of the Advection Bug</vt:lpstr>
      <vt:lpstr>E3SMv2 (Bottom) vs E3SMv1 (Top)</vt:lpstr>
      <vt:lpstr>E3SMv2 (Bottom) vs E3SMv1 (Top)</vt:lpstr>
      <vt:lpstr>ENSO</vt:lpstr>
      <vt:lpstr>V2 Sea Ice Improvements</vt:lpstr>
      <vt:lpstr>Sea ice Climatology V1 to V2</vt:lpstr>
      <vt:lpstr>PowerPoint Presentation</vt:lpstr>
      <vt:lpstr>PowerPoint Presentation</vt:lpstr>
      <vt:lpstr>Composite configurations</vt:lpstr>
      <vt:lpstr>Ocean Heat Content</vt:lpstr>
      <vt:lpstr>OHC composite analysis</vt:lpstr>
      <vt:lpstr>Composite analysis 2D maps (0-200m)</vt:lpstr>
      <vt:lpstr>Composite analysis 2D maps (0-700m)</vt:lpstr>
      <vt:lpstr>AMOC update</vt:lpstr>
      <vt:lpstr>GM</vt:lpstr>
      <vt:lpstr>GM (Visbeck)</vt:lpstr>
      <vt:lpstr>Influence of SSS restoring</vt:lpstr>
      <vt:lpstr>PowerPoint Presentation</vt:lpstr>
      <vt:lpstr>Ocean Freshwater</vt:lpstr>
      <vt:lpstr>Summary and Next Steps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Van Roekel, Luke</cp:lastModifiedBy>
  <cp:revision>56</cp:revision>
  <dcterms:created xsi:type="dcterms:W3CDTF">2014-12-04T00:15:55Z</dcterms:created>
  <dcterms:modified xsi:type="dcterms:W3CDTF">2022-01-20T18:02:49Z</dcterms:modified>
</cp:coreProperties>
</file>