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256" r:id="rId2"/>
    <p:sldId id="307" r:id="rId3"/>
    <p:sldId id="308" r:id="rId4"/>
    <p:sldId id="309" r:id="rId5"/>
    <p:sldId id="266" r:id="rId6"/>
    <p:sldId id="292" r:id="rId7"/>
    <p:sldId id="296" r:id="rId8"/>
    <p:sldId id="294" r:id="rId9"/>
    <p:sldId id="312" r:id="rId10"/>
    <p:sldId id="311" r:id="rId11"/>
    <p:sldId id="302" r:id="rId12"/>
    <p:sldId id="300" r:id="rId13"/>
    <p:sldId id="295" r:id="rId14"/>
    <p:sldId id="313" r:id="rId15"/>
    <p:sldId id="299" r:id="rId16"/>
    <p:sldId id="288" r:id="rId17"/>
    <p:sldId id="303" r:id="rId18"/>
    <p:sldId id="310" r:id="rId19"/>
    <p:sldId id="293" r:id="rId20"/>
    <p:sldId id="297" r:id="rId21"/>
    <p:sldId id="298" r:id="rId22"/>
    <p:sldId id="301" r:id="rId23"/>
    <p:sldId id="305" r:id="rId24"/>
    <p:sldId id="3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68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52"/>
    <p:restoredTop sz="77892"/>
  </p:normalViewPr>
  <p:slideViewPr>
    <p:cSldViewPr snapToGrid="0" snapToObjects="1" showGuides="1">
      <p:cViewPr varScale="1">
        <p:scale>
          <a:sx n="86" d="100"/>
          <a:sy n="86" d="100"/>
        </p:scale>
        <p:origin x="1064" y="200"/>
      </p:cViewPr>
      <p:guideLst>
        <p:guide pos="7680"/>
        <p:guide orient="horz" pos="216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9" d="100"/>
          <a:sy n="89" d="100"/>
        </p:scale>
        <p:origin x="2632"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7A07E9-9A50-9340-9D1E-4654E2AD45D2}" type="datetimeFigureOut">
              <a:rPr lang="en-US" smtClean="0"/>
              <a:t>9/2/21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B179D-4762-6644-AB53-92D14B5856B1}" type="slidenum">
              <a:rPr lang="en-US" smtClean="0"/>
              <a:t>‹#›</a:t>
            </a:fld>
            <a:endParaRPr lang="en-US"/>
          </a:p>
        </p:txBody>
      </p:sp>
    </p:spTree>
    <p:extLst>
      <p:ext uri="{BB962C8B-B14F-4D97-AF65-F5344CB8AC3E}">
        <p14:creationId xmlns:p14="http://schemas.microsoft.com/office/powerpoint/2010/main" val="1044790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present this work on behalf of </a:t>
            </a:r>
            <a:r>
              <a:rPr lang="en-US" dirty="0" err="1"/>
              <a:t>Heyin</a:t>
            </a:r>
            <a:r>
              <a:rPr lang="en-US" dirty="0"/>
              <a:t> </a:t>
            </a:r>
            <a:r>
              <a:rPr lang="en-US" dirty="0" err="1"/>
              <a:t>Jeong</a:t>
            </a:r>
            <a:r>
              <a:rPr lang="en-US" dirty="0"/>
              <a:t> who used to be a postdoc at LANL until approximately a year ago, when she moved back to South Korea working as a researcher at </a:t>
            </a:r>
            <a:r>
              <a:rPr lang="en-US" dirty="0" err="1"/>
              <a:t>Hanyang</a:t>
            </a:r>
            <a:r>
              <a:rPr lang="en-US" dirty="0"/>
              <a:t> University. This is part of a manuscript that is ready to be submitted to The Cryosphere journal, and listed here are all the co-authors of that paper.</a:t>
            </a:r>
          </a:p>
        </p:txBody>
      </p:sp>
      <p:sp>
        <p:nvSpPr>
          <p:cNvPr id="4" name="Slide Number Placeholder 3"/>
          <p:cNvSpPr>
            <a:spLocks noGrp="1"/>
          </p:cNvSpPr>
          <p:nvPr>
            <p:ph type="sldNum" sz="quarter" idx="5"/>
          </p:nvPr>
        </p:nvSpPr>
        <p:spPr/>
        <p:txBody>
          <a:bodyPr/>
          <a:lstStyle/>
          <a:p>
            <a:fld id="{E3BB179D-4762-6644-AB53-92D14B5856B1}" type="slidenum">
              <a:rPr lang="en-US" smtClean="0"/>
              <a:t>1</a:t>
            </a:fld>
            <a:endParaRPr lang="en-US"/>
          </a:p>
        </p:txBody>
      </p:sp>
    </p:spTree>
    <p:extLst>
      <p:ext uri="{BB962C8B-B14F-4D97-AF65-F5344CB8AC3E}">
        <p14:creationId xmlns:p14="http://schemas.microsoft.com/office/powerpoint/2010/main" val="163142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70C0"/>
                </a:solidFill>
                <a:latin typeface="Charter Roman" panose="02040503050506020203" pitchFamily="18" charset="0"/>
                <a:cs typeface="Times New Roman" panose="02020603050405020304" pitchFamily="18" charset="0"/>
              </a:rPr>
              <a:t>Annual mean atmospheric winds from ERA5 and E3SM-HR, Annual mean sea-surface ocean currents from SOSE and E3SM-HR.</a:t>
            </a:r>
            <a:endParaRPr lang="en-US" dirty="0"/>
          </a:p>
        </p:txBody>
      </p:sp>
      <p:sp>
        <p:nvSpPr>
          <p:cNvPr id="4" name="Slide Number Placeholder 3"/>
          <p:cNvSpPr>
            <a:spLocks noGrp="1"/>
          </p:cNvSpPr>
          <p:nvPr>
            <p:ph type="sldNum" sz="quarter" idx="5"/>
          </p:nvPr>
        </p:nvSpPr>
        <p:spPr/>
        <p:txBody>
          <a:bodyPr/>
          <a:lstStyle/>
          <a:p>
            <a:fld id="{E3BB179D-4762-6644-AB53-92D14B5856B1}" type="slidenum">
              <a:rPr lang="en-US" smtClean="0"/>
              <a:t>13</a:t>
            </a:fld>
            <a:endParaRPr lang="en-US"/>
          </a:p>
        </p:txBody>
      </p:sp>
    </p:spTree>
    <p:extLst>
      <p:ext uri="{BB962C8B-B14F-4D97-AF65-F5344CB8AC3E}">
        <p14:creationId xmlns:p14="http://schemas.microsoft.com/office/powerpoint/2010/main" val="1872202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70C0"/>
                </a:solidFill>
                <a:latin typeface="Charter Roman" panose="02040503050506020203" pitchFamily="18" charset="0"/>
                <a:cs typeface="Times New Roman" panose="02020603050405020304" pitchFamily="18" charset="0"/>
              </a:rPr>
              <a:t>Annual mean atmospheric winds from ERA5 and E3SM-HR, Annual mean sea-surface ocean currents from SOSE and E3SM-HR.</a:t>
            </a:r>
            <a:endParaRPr lang="en-US" dirty="0"/>
          </a:p>
        </p:txBody>
      </p:sp>
      <p:sp>
        <p:nvSpPr>
          <p:cNvPr id="4" name="Slide Number Placeholder 3"/>
          <p:cNvSpPr>
            <a:spLocks noGrp="1"/>
          </p:cNvSpPr>
          <p:nvPr>
            <p:ph type="sldNum" sz="quarter" idx="5"/>
          </p:nvPr>
        </p:nvSpPr>
        <p:spPr/>
        <p:txBody>
          <a:bodyPr/>
          <a:lstStyle/>
          <a:p>
            <a:fld id="{E3BB179D-4762-6644-AB53-92D14B5856B1}" type="slidenum">
              <a:rPr lang="en-US" smtClean="0"/>
              <a:t>14</a:t>
            </a:fld>
            <a:endParaRPr lang="en-US"/>
          </a:p>
        </p:txBody>
      </p:sp>
    </p:spTree>
    <p:extLst>
      <p:ext uri="{BB962C8B-B14F-4D97-AF65-F5344CB8AC3E}">
        <p14:creationId xmlns:p14="http://schemas.microsoft.com/office/powerpoint/2010/main" val="2878145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70C0"/>
                </a:solidFill>
                <a:latin typeface="Charter Roman" panose="02040503050506020203" pitchFamily="18" charset="0"/>
                <a:cs typeface="Times New Roman" panose="02020603050405020304" pitchFamily="18" charset="0"/>
              </a:rPr>
              <a:t>Dense-shelf ASC simulated by E3SM-HR</a:t>
            </a:r>
            <a:endParaRPr lang="en-US" dirty="0"/>
          </a:p>
        </p:txBody>
      </p:sp>
      <p:sp>
        <p:nvSpPr>
          <p:cNvPr id="4" name="Slide Number Placeholder 3"/>
          <p:cNvSpPr>
            <a:spLocks noGrp="1"/>
          </p:cNvSpPr>
          <p:nvPr>
            <p:ph type="sldNum" sz="quarter" idx="5"/>
          </p:nvPr>
        </p:nvSpPr>
        <p:spPr/>
        <p:txBody>
          <a:bodyPr/>
          <a:lstStyle/>
          <a:p>
            <a:fld id="{E3BB179D-4762-6644-AB53-92D14B5856B1}" type="slidenum">
              <a:rPr lang="en-US" smtClean="0"/>
              <a:t>15</a:t>
            </a:fld>
            <a:endParaRPr lang="en-US"/>
          </a:p>
        </p:txBody>
      </p:sp>
    </p:spTree>
    <p:extLst>
      <p:ext uri="{BB962C8B-B14F-4D97-AF65-F5344CB8AC3E}">
        <p14:creationId xmlns:p14="http://schemas.microsoft.com/office/powerpoint/2010/main" val="840918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are polynyas and why we care about them. Polynyas are areas of open water or very thin sea-ice surrounded by the winter ice pack on all sides, in the case of open ocean polynyas, and by winter ice on one side and the coast on the other side, in the case of coastal polynyas. This is a picture from an older paper by Arrigo and Van Dijken that shows the location of 37 coastal polynyas around the Antarctic continent, to which I have added the location of 3 open ocean polynyas: the Weddell and Maud Rise polynyas in the Weddell Sea and the Cosmonaut polynya in east antarctica. Polynyas are important for…..</a:t>
            </a:r>
          </a:p>
        </p:txBody>
      </p:sp>
      <p:sp>
        <p:nvSpPr>
          <p:cNvPr id="4" name="Slide Number Placeholder 3"/>
          <p:cNvSpPr>
            <a:spLocks noGrp="1"/>
          </p:cNvSpPr>
          <p:nvPr>
            <p:ph type="sldNum" sz="quarter" idx="5"/>
          </p:nvPr>
        </p:nvSpPr>
        <p:spPr/>
        <p:txBody>
          <a:bodyPr/>
          <a:lstStyle/>
          <a:p>
            <a:fld id="{E3BB179D-4762-6644-AB53-92D14B5856B1}" type="slidenum">
              <a:rPr lang="en-US" smtClean="0"/>
              <a:t>2</a:t>
            </a:fld>
            <a:endParaRPr lang="en-US"/>
          </a:p>
        </p:txBody>
      </p:sp>
    </p:spTree>
    <p:extLst>
      <p:ext uri="{BB962C8B-B14F-4D97-AF65-F5344CB8AC3E}">
        <p14:creationId xmlns:p14="http://schemas.microsoft.com/office/powerpoint/2010/main" val="1251806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processes behind polynya formation? Coastal polynyas are atmosphere-driven: typically, burst of strong </a:t>
            </a:r>
            <a:r>
              <a:rPr lang="en-US" dirty="0" err="1"/>
              <a:t>katabic</a:t>
            </a:r>
            <a:r>
              <a:rPr lang="en-US" dirty="0"/>
              <a:t> winds off of the continent push sea-ice offshore, making the ice-free area near the coast continuously available for sea-ice formation </a:t>
            </a:r>
            <a:r>
              <a:rPr lang="en-US" dirty="0">
                <a:sym typeface="Wingdings" pitchFamily="2" charset="2"/>
              </a:rPr>
              <a:t> continuous brine rejection, strong exchanges of latent heat fluxes with the atmosphere and formation of cold, very saline waters (Antarctic Bottom Waters).</a:t>
            </a:r>
          </a:p>
          <a:p>
            <a:r>
              <a:rPr lang="en-US" dirty="0">
                <a:sym typeface="Wingdings" pitchFamily="2" charset="2"/>
              </a:rPr>
              <a:t>Open ocean polynyas are driven by the ocean rather than the atmosphere: there is typically a convection process within the water column that brings relatively warmer and saltier waters towards the surface. The saltier/</a:t>
            </a:r>
            <a:r>
              <a:rPr lang="en-US" dirty="0" err="1">
                <a:sym typeface="Wingdings" pitchFamily="2" charset="2"/>
              </a:rPr>
              <a:t>densier</a:t>
            </a:r>
            <a:r>
              <a:rPr lang="en-US" dirty="0">
                <a:sym typeface="Wingdings" pitchFamily="2" charset="2"/>
              </a:rPr>
              <a:t> water at the surface creates a positive feedback, sea-ice forms around this area of deep convection and the ocean transfers sensible heat with the atmosphere.</a:t>
            </a:r>
            <a:endParaRPr lang="en-US" dirty="0"/>
          </a:p>
        </p:txBody>
      </p:sp>
      <p:sp>
        <p:nvSpPr>
          <p:cNvPr id="4" name="Slide Number Placeholder 3"/>
          <p:cNvSpPr>
            <a:spLocks noGrp="1"/>
          </p:cNvSpPr>
          <p:nvPr>
            <p:ph type="sldNum" sz="quarter" idx="5"/>
          </p:nvPr>
        </p:nvSpPr>
        <p:spPr/>
        <p:txBody>
          <a:bodyPr/>
          <a:lstStyle/>
          <a:p>
            <a:fld id="{E3BB179D-4762-6644-AB53-92D14B5856B1}" type="slidenum">
              <a:rPr lang="en-US" smtClean="0"/>
              <a:t>3</a:t>
            </a:fld>
            <a:endParaRPr lang="en-US"/>
          </a:p>
        </p:txBody>
      </p:sp>
    </p:spTree>
    <p:extLst>
      <p:ext uri="{BB962C8B-B14F-4D97-AF65-F5344CB8AC3E}">
        <p14:creationId xmlns:p14="http://schemas.microsoft.com/office/powerpoint/2010/main" val="3940587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Coastal polynyas in E3SM-HR. Upper panel shows latent heat flux exchange in color and surface wind streamlines from an annual average of model results, second panel shows mean sea ice production in m/year during the freezing season: you can see the polynyas signal.</a:t>
            </a:r>
          </a:p>
          <a:p>
            <a:r>
              <a:rPr lang="en-US" dirty="0"/>
              <a:t>Third panel is a comparison of accumulated sea ice volume in coastal polynyas between the model (pink curve) and a satellite observational product (grey line). You can see that polynyas form in the right locations, coinciding with regions of strong katabatic winds coming down the Antarctic continent and of high latent heat flux loss to the atmosphere. Polynya sea ice production is generally in good agreement with observations, aside from a few cases when we underestimate sea ice formation in the model.</a:t>
            </a:r>
          </a:p>
        </p:txBody>
      </p:sp>
      <p:sp>
        <p:nvSpPr>
          <p:cNvPr id="4" name="Slide Number Placeholder 3"/>
          <p:cNvSpPr>
            <a:spLocks noGrp="1"/>
          </p:cNvSpPr>
          <p:nvPr>
            <p:ph type="sldNum" sz="quarter" idx="5"/>
          </p:nvPr>
        </p:nvSpPr>
        <p:spPr/>
        <p:txBody>
          <a:bodyPr/>
          <a:lstStyle/>
          <a:p>
            <a:fld id="{E3BB179D-4762-6644-AB53-92D14B5856B1}" type="slidenum">
              <a:rPr lang="en-US" smtClean="0"/>
              <a:t>5</a:t>
            </a:fld>
            <a:endParaRPr lang="en-US"/>
          </a:p>
        </p:txBody>
      </p:sp>
    </p:spTree>
    <p:extLst>
      <p:ext uri="{BB962C8B-B14F-4D97-AF65-F5344CB8AC3E}">
        <p14:creationId xmlns:p14="http://schemas.microsoft.com/office/powerpoint/2010/main" val="366087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70C0"/>
                </a:solidFill>
                <a:latin typeface="Charter Roman" panose="02040503050506020203" pitchFamily="18" charset="0"/>
                <a:cs typeface="Times New Roman" panose="02020603050405020304" pitchFamily="18" charset="0"/>
              </a:rPr>
              <a:t>We can see this more clearly here, where accumulated sea ice volume vs total polynya area is plotted for each </a:t>
            </a:r>
            <a:r>
              <a:rPr lang="en-US" dirty="0" err="1">
                <a:solidFill>
                  <a:srgbClr val="0070C0"/>
                </a:solidFill>
                <a:latin typeface="Charter Roman" panose="02040503050506020203" pitchFamily="18" charset="0"/>
                <a:cs typeface="Times New Roman" panose="02020603050405020304" pitchFamily="18" charset="0"/>
              </a:rPr>
              <a:t>signle</a:t>
            </a:r>
            <a:r>
              <a:rPr lang="en-US" dirty="0">
                <a:solidFill>
                  <a:srgbClr val="0070C0"/>
                </a:solidFill>
                <a:latin typeface="Charter Roman" panose="02040503050506020203" pitchFamily="18" charset="0"/>
                <a:cs typeface="Times New Roman" panose="02020603050405020304" pitchFamily="18" charset="0"/>
              </a:rPr>
              <a:t> costal polynya using E3SM-HR data (red dots), E3SM low-resolution data (blue dots) and observations (grey dots). In most cases the HR simulation does a much better job, while in some other cases there is not much difference between the HR and LR simulations, and these comprise the polynyas that form against land fast ice rather then the continent.</a:t>
            </a:r>
          </a:p>
          <a:p>
            <a:r>
              <a:rPr lang="en-US" dirty="0">
                <a:solidFill>
                  <a:srgbClr val="0070C0"/>
                </a:solidFill>
                <a:latin typeface="Charter Roman" panose="02040503050506020203" pitchFamily="18" charset="0"/>
                <a:cs typeface="Times New Roman" panose="02020603050405020304" pitchFamily="18" charset="0"/>
              </a:rPr>
              <a:t>Mean coastal polynya area and accumulated sea ice volume during the March to October freezing season for each of the 13 polynyas.</a:t>
            </a:r>
            <a:endParaRPr lang="en-US" dirty="0"/>
          </a:p>
        </p:txBody>
      </p:sp>
      <p:sp>
        <p:nvSpPr>
          <p:cNvPr id="4" name="Slide Number Placeholder 3"/>
          <p:cNvSpPr>
            <a:spLocks noGrp="1"/>
          </p:cNvSpPr>
          <p:nvPr>
            <p:ph type="sldNum" sz="quarter" idx="5"/>
          </p:nvPr>
        </p:nvSpPr>
        <p:spPr/>
        <p:txBody>
          <a:bodyPr/>
          <a:lstStyle/>
          <a:p>
            <a:fld id="{E3BB179D-4762-6644-AB53-92D14B5856B1}" type="slidenum">
              <a:rPr lang="en-US" smtClean="0"/>
              <a:t>6</a:t>
            </a:fld>
            <a:endParaRPr lang="en-US"/>
          </a:p>
        </p:txBody>
      </p:sp>
    </p:spTree>
    <p:extLst>
      <p:ext uri="{BB962C8B-B14F-4D97-AF65-F5344CB8AC3E}">
        <p14:creationId xmlns:p14="http://schemas.microsoft.com/office/powerpoint/2010/main" val="209795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latin typeface="Charter Roman" panose="02040503050506020203" pitchFamily="18" charset="0"/>
                <a:cs typeface="Times New Roman" panose="02020603050405020304" pitchFamily="18" charset="0"/>
              </a:rPr>
              <a:t>Thirty-year mean WMT rate during freezing season simulated by E3SM-HR. </a:t>
            </a:r>
            <a:r>
              <a:rPr lang="en-US" dirty="0">
                <a:latin typeface="Charter Roman" panose="02040503050506020203" pitchFamily="18" charset="0"/>
              </a:rPr>
              <a:t>Strong positive WMT rate in latitude and longitude space. High-density transformation rate at 28.2 kgm</a:t>
            </a:r>
            <a:r>
              <a:rPr lang="en-US" baseline="30000" dirty="0">
                <a:latin typeface="Charter Roman" panose="02040503050506020203" pitchFamily="18" charset="0"/>
              </a:rPr>
              <a:t>-3</a:t>
            </a:r>
            <a:r>
              <a:rPr lang="en-US" dirty="0">
                <a:latin typeface="Charter Roman" panose="02040503050506020203" pitchFamily="18" charset="0"/>
              </a:rPr>
              <a:t> neutral density level in E3SM-HR is entirely due to WMT over the Weddell Sea, rather than on the continental shelf. Releasing Surface heat flux from the ocean to the atmosphere contribute the high density transformation rate.</a:t>
            </a:r>
          </a:p>
        </p:txBody>
      </p:sp>
      <p:sp>
        <p:nvSpPr>
          <p:cNvPr id="4" name="Slide Number Placeholder 3"/>
          <p:cNvSpPr>
            <a:spLocks noGrp="1"/>
          </p:cNvSpPr>
          <p:nvPr>
            <p:ph type="sldNum" sz="quarter" idx="5"/>
          </p:nvPr>
        </p:nvSpPr>
        <p:spPr/>
        <p:txBody>
          <a:bodyPr/>
          <a:lstStyle/>
          <a:p>
            <a:fld id="{E3BB179D-4762-6644-AB53-92D14B5856B1}" type="slidenum">
              <a:rPr lang="en-US" smtClean="0"/>
              <a:t>8</a:t>
            </a:fld>
            <a:endParaRPr lang="en-US"/>
          </a:p>
        </p:txBody>
      </p:sp>
    </p:spTree>
    <p:extLst>
      <p:ext uri="{BB962C8B-B14F-4D97-AF65-F5344CB8AC3E}">
        <p14:creationId xmlns:p14="http://schemas.microsoft.com/office/powerpoint/2010/main" val="256670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latin typeface="Charter Roman" panose="02040503050506020203" pitchFamily="18" charset="0"/>
                <a:cs typeface="Times New Roman" panose="02020603050405020304" pitchFamily="18" charset="0"/>
              </a:rPr>
              <a:t>Thirty-year mean WMT rate during freezing season simulated by E3SM-HR. </a:t>
            </a:r>
            <a:r>
              <a:rPr lang="en-US" dirty="0">
                <a:latin typeface="Charter Roman" panose="02040503050506020203" pitchFamily="18" charset="0"/>
              </a:rPr>
              <a:t>Strong positive WMT rate in latitude and longitude space. High-density transformation rate at 28.2 kgm</a:t>
            </a:r>
            <a:r>
              <a:rPr lang="en-US" baseline="30000" dirty="0">
                <a:latin typeface="Charter Roman" panose="02040503050506020203" pitchFamily="18" charset="0"/>
              </a:rPr>
              <a:t>-3</a:t>
            </a:r>
            <a:r>
              <a:rPr lang="en-US" dirty="0">
                <a:latin typeface="Charter Roman" panose="02040503050506020203" pitchFamily="18" charset="0"/>
              </a:rPr>
              <a:t> neutral density level in E3SM-HR is entirely due to WMT over the Weddell Sea, rather than on the continental shelf. Releasing Surface heat flux from the ocean to the atmosphere contribute the high density transformation 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harter Roman" panose="02040503050506020203" pitchFamily="18" charset="0"/>
              </a:rPr>
              <a:t>To summarize: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harter Roman" panose="02040503050506020203" pitchFamily="18" charset="0"/>
              </a:rPr>
              <a:t>1) AABW is formed in OOPs mostly because of heat loss to the atmosphere (with some sea ice melting contribution); heat loss in these region is also mostly responsible for the formation of upper CDW;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harter Roman" panose="02040503050506020203" pitchFamily="18" charset="0"/>
              </a:rPr>
              <a:t>2) No bottom water is formed on the shelf; instead sea ice formation (brine rejection) is responsible for the formation of upper CDW and intermediate waters on the shelf.</a:t>
            </a:r>
          </a:p>
        </p:txBody>
      </p:sp>
      <p:sp>
        <p:nvSpPr>
          <p:cNvPr id="4" name="Slide Number Placeholder 3"/>
          <p:cNvSpPr>
            <a:spLocks noGrp="1"/>
          </p:cNvSpPr>
          <p:nvPr>
            <p:ph type="sldNum" sz="quarter" idx="5"/>
          </p:nvPr>
        </p:nvSpPr>
        <p:spPr/>
        <p:txBody>
          <a:bodyPr/>
          <a:lstStyle/>
          <a:p>
            <a:fld id="{E3BB179D-4762-6644-AB53-92D14B5856B1}" type="slidenum">
              <a:rPr lang="en-US" smtClean="0"/>
              <a:t>9</a:t>
            </a:fld>
            <a:endParaRPr lang="en-US"/>
          </a:p>
        </p:txBody>
      </p:sp>
    </p:spTree>
    <p:extLst>
      <p:ext uri="{BB962C8B-B14F-4D97-AF65-F5344CB8AC3E}">
        <p14:creationId xmlns:p14="http://schemas.microsoft.com/office/powerpoint/2010/main" val="369674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tends to be fresher and slightly colder than observations at the surface in winter, spring and fall. The largest discrepancies with WOA18 climatology is found in summer when SSS is ~1.2 </a:t>
            </a:r>
            <a:r>
              <a:rPr lang="en-US" dirty="0" err="1"/>
              <a:t>psu</a:t>
            </a:r>
            <a:r>
              <a:rPr lang="en-US" dirty="0"/>
              <a:t> fresher than WOA18 values.</a:t>
            </a:r>
          </a:p>
        </p:txBody>
      </p:sp>
      <p:sp>
        <p:nvSpPr>
          <p:cNvPr id="4" name="Slide Number Placeholder 3"/>
          <p:cNvSpPr>
            <a:spLocks noGrp="1"/>
          </p:cNvSpPr>
          <p:nvPr>
            <p:ph type="sldNum" sz="quarter" idx="5"/>
          </p:nvPr>
        </p:nvSpPr>
        <p:spPr/>
        <p:txBody>
          <a:bodyPr/>
          <a:lstStyle/>
          <a:p>
            <a:fld id="{E3BB179D-4762-6644-AB53-92D14B5856B1}" type="slidenum">
              <a:rPr lang="en-US" smtClean="0"/>
              <a:t>11</a:t>
            </a:fld>
            <a:endParaRPr lang="en-US"/>
          </a:p>
        </p:txBody>
      </p:sp>
    </p:spTree>
    <p:extLst>
      <p:ext uri="{BB962C8B-B14F-4D97-AF65-F5344CB8AC3E}">
        <p14:creationId xmlns:p14="http://schemas.microsoft.com/office/powerpoint/2010/main" val="2065350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Arial" panose="020B0604020202020204" pitchFamily="34" charset="0"/>
              <a:buChar char="•"/>
            </a:pPr>
            <a:r>
              <a:rPr lang="en-US" dirty="0">
                <a:latin typeface="Charter Roman" panose="02040503050506020203" pitchFamily="18" charset="0"/>
              </a:rPr>
              <a:t>E3SM-HR’s simulated sea ice extent (SIE) is much less than that from SOSE</a:t>
            </a:r>
          </a:p>
          <a:p>
            <a:pPr marL="342900" indent="-342900">
              <a:lnSpc>
                <a:spcPct val="150000"/>
              </a:lnSpc>
              <a:buFont typeface="Arial" panose="020B0604020202020204" pitchFamily="34" charset="0"/>
              <a:buChar char="•"/>
            </a:pPr>
            <a:r>
              <a:rPr lang="en-US" dirty="0">
                <a:latin typeface="Charter Roman" panose="02040503050506020203" pitchFamily="18" charset="0"/>
              </a:rPr>
              <a:t>However, sea ice volume (SIV) is similar or even slightly larger than SOSE’s SIV</a:t>
            </a:r>
          </a:p>
          <a:p>
            <a:pPr marL="342900" indent="-342900">
              <a:lnSpc>
                <a:spcPct val="150000"/>
              </a:lnSpc>
              <a:buFont typeface="Arial" panose="020B0604020202020204" pitchFamily="34" charset="0"/>
              <a:buChar char="•"/>
            </a:pPr>
            <a:r>
              <a:rPr lang="en-US" dirty="0">
                <a:latin typeface="Charter Roman" panose="02040503050506020203" pitchFamily="18" charset="0"/>
              </a:rPr>
              <a:t>This is likely the result of sea ice build up on the continental shelf in E3SM-HR: enhanced poleward surface Ekman transport prevents sea ice from moving to lower latitudes</a:t>
            </a:r>
          </a:p>
          <a:p>
            <a:endParaRPr lang="en-US" dirty="0"/>
          </a:p>
        </p:txBody>
      </p:sp>
      <p:sp>
        <p:nvSpPr>
          <p:cNvPr id="4" name="Slide Number Placeholder 3"/>
          <p:cNvSpPr>
            <a:spLocks noGrp="1"/>
          </p:cNvSpPr>
          <p:nvPr>
            <p:ph type="sldNum" sz="quarter" idx="5"/>
          </p:nvPr>
        </p:nvSpPr>
        <p:spPr/>
        <p:txBody>
          <a:bodyPr/>
          <a:lstStyle/>
          <a:p>
            <a:fld id="{E3BB179D-4762-6644-AB53-92D14B5856B1}" type="slidenum">
              <a:rPr lang="en-US" smtClean="0"/>
              <a:t>12</a:t>
            </a:fld>
            <a:endParaRPr lang="en-US"/>
          </a:p>
        </p:txBody>
      </p:sp>
    </p:spTree>
    <p:extLst>
      <p:ext uri="{BB962C8B-B14F-4D97-AF65-F5344CB8AC3E}">
        <p14:creationId xmlns:p14="http://schemas.microsoft.com/office/powerpoint/2010/main" val="2112917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F6C8-D15F-DC4E-BC30-4272EA1CB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00AA20-7DCA-EB42-B48D-9B9651C645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6E82F4-8118-F94A-A0F7-2C17A06839C2}"/>
              </a:ext>
            </a:extLst>
          </p:cNvPr>
          <p:cNvSpPr>
            <a:spLocks noGrp="1"/>
          </p:cNvSpPr>
          <p:nvPr>
            <p:ph type="dt" sz="half" idx="10"/>
          </p:nvPr>
        </p:nvSpPr>
        <p:spPr/>
        <p:txBody>
          <a:bodyPr/>
          <a:lstStyle/>
          <a:p>
            <a:fld id="{155FB959-E963-0542-AB15-15441077C1E5}" type="datetime1">
              <a:rPr lang="en-US" smtClean="0"/>
              <a:t>9/2/21</a:t>
            </a:fld>
            <a:endParaRPr lang="en-US"/>
          </a:p>
        </p:txBody>
      </p:sp>
      <p:sp>
        <p:nvSpPr>
          <p:cNvPr id="5" name="Footer Placeholder 4">
            <a:extLst>
              <a:ext uri="{FF2B5EF4-FFF2-40B4-BE49-F238E27FC236}">
                <a16:creationId xmlns:a16="http://schemas.microsoft.com/office/drawing/2014/main" id="{9B6ECD5E-BFAA-1B4F-A3C5-DB567EE273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6B273-EF31-144F-A073-015148D328A6}"/>
              </a:ext>
            </a:extLst>
          </p:cNvPr>
          <p:cNvSpPr>
            <a:spLocks noGrp="1"/>
          </p:cNvSpPr>
          <p:nvPr>
            <p:ph type="sldNum" sz="quarter" idx="12"/>
          </p:nvPr>
        </p:nvSpPr>
        <p:spPr/>
        <p:txBody>
          <a:bodyPr/>
          <a:lstStyle/>
          <a:p>
            <a:fld id="{EF0F9268-5913-AF45-8368-3FB5BCC0F52B}" type="slidenum">
              <a:rPr lang="en-US" smtClean="0"/>
              <a:t>‹#›</a:t>
            </a:fld>
            <a:endParaRPr lang="en-US"/>
          </a:p>
        </p:txBody>
      </p:sp>
    </p:spTree>
    <p:extLst>
      <p:ext uri="{BB962C8B-B14F-4D97-AF65-F5344CB8AC3E}">
        <p14:creationId xmlns:p14="http://schemas.microsoft.com/office/powerpoint/2010/main" val="229330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9485-7C8D-A04A-BF44-9CFA1B123D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F68D0E-A19E-214A-9DC1-07EC618D46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4728D-7BDB-8F4F-9C6F-24026348B604}"/>
              </a:ext>
            </a:extLst>
          </p:cNvPr>
          <p:cNvSpPr>
            <a:spLocks noGrp="1"/>
          </p:cNvSpPr>
          <p:nvPr>
            <p:ph type="dt" sz="half" idx="10"/>
          </p:nvPr>
        </p:nvSpPr>
        <p:spPr/>
        <p:txBody>
          <a:bodyPr/>
          <a:lstStyle/>
          <a:p>
            <a:fld id="{7DAA157C-FB6C-3443-8BC9-EF7AF208BE77}" type="datetime1">
              <a:rPr lang="en-US" smtClean="0"/>
              <a:t>9/2/21</a:t>
            </a:fld>
            <a:endParaRPr lang="en-US"/>
          </a:p>
        </p:txBody>
      </p:sp>
      <p:sp>
        <p:nvSpPr>
          <p:cNvPr id="5" name="Footer Placeholder 4">
            <a:extLst>
              <a:ext uri="{FF2B5EF4-FFF2-40B4-BE49-F238E27FC236}">
                <a16:creationId xmlns:a16="http://schemas.microsoft.com/office/drawing/2014/main" id="{920851DB-73A9-B341-ABFC-25B73C2A7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84BC5-73E8-E545-974A-DCD1BCE095C3}"/>
              </a:ext>
            </a:extLst>
          </p:cNvPr>
          <p:cNvSpPr>
            <a:spLocks noGrp="1"/>
          </p:cNvSpPr>
          <p:nvPr>
            <p:ph type="sldNum" sz="quarter" idx="12"/>
          </p:nvPr>
        </p:nvSpPr>
        <p:spPr/>
        <p:txBody>
          <a:bodyPr/>
          <a:lstStyle/>
          <a:p>
            <a:fld id="{EF0F9268-5913-AF45-8368-3FB5BCC0F52B}" type="slidenum">
              <a:rPr lang="en-US" smtClean="0"/>
              <a:t>‹#›</a:t>
            </a:fld>
            <a:endParaRPr lang="en-US"/>
          </a:p>
        </p:txBody>
      </p:sp>
    </p:spTree>
    <p:extLst>
      <p:ext uri="{BB962C8B-B14F-4D97-AF65-F5344CB8AC3E}">
        <p14:creationId xmlns:p14="http://schemas.microsoft.com/office/powerpoint/2010/main" val="1154242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297E6C-631C-2146-ADB0-090750FC1C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085B6A-3EF5-6C40-B52F-45E0C36DC7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FA8974-3EDE-6A4C-AE17-96AC283132CB}"/>
              </a:ext>
            </a:extLst>
          </p:cNvPr>
          <p:cNvSpPr>
            <a:spLocks noGrp="1"/>
          </p:cNvSpPr>
          <p:nvPr>
            <p:ph type="dt" sz="half" idx="10"/>
          </p:nvPr>
        </p:nvSpPr>
        <p:spPr/>
        <p:txBody>
          <a:bodyPr/>
          <a:lstStyle/>
          <a:p>
            <a:fld id="{5FC18661-CF2F-B747-84D9-8216B065366C}" type="datetime1">
              <a:rPr lang="en-US" smtClean="0"/>
              <a:t>9/2/21</a:t>
            </a:fld>
            <a:endParaRPr lang="en-US"/>
          </a:p>
        </p:txBody>
      </p:sp>
      <p:sp>
        <p:nvSpPr>
          <p:cNvPr id="5" name="Footer Placeholder 4">
            <a:extLst>
              <a:ext uri="{FF2B5EF4-FFF2-40B4-BE49-F238E27FC236}">
                <a16:creationId xmlns:a16="http://schemas.microsoft.com/office/drawing/2014/main" id="{5CB15DB8-27A2-2C4B-BB53-A16473C79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B58D5-A1AB-4C4F-9B06-657179B3FF88}"/>
              </a:ext>
            </a:extLst>
          </p:cNvPr>
          <p:cNvSpPr>
            <a:spLocks noGrp="1"/>
          </p:cNvSpPr>
          <p:nvPr>
            <p:ph type="sldNum" sz="quarter" idx="12"/>
          </p:nvPr>
        </p:nvSpPr>
        <p:spPr/>
        <p:txBody>
          <a:bodyPr/>
          <a:lstStyle/>
          <a:p>
            <a:fld id="{EF0F9268-5913-AF45-8368-3FB5BCC0F52B}" type="slidenum">
              <a:rPr lang="en-US" smtClean="0"/>
              <a:t>‹#›</a:t>
            </a:fld>
            <a:endParaRPr lang="en-US"/>
          </a:p>
        </p:txBody>
      </p:sp>
    </p:spTree>
    <p:extLst>
      <p:ext uri="{BB962C8B-B14F-4D97-AF65-F5344CB8AC3E}">
        <p14:creationId xmlns:p14="http://schemas.microsoft.com/office/powerpoint/2010/main" val="2186179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C8F26-4EE3-6E40-8BA9-8AA8EFF1F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8CE6C0-2617-AC40-BEA2-1678E962D1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D1A398-E6C7-3E4C-9B57-60390096E567}"/>
              </a:ext>
            </a:extLst>
          </p:cNvPr>
          <p:cNvSpPr>
            <a:spLocks noGrp="1"/>
          </p:cNvSpPr>
          <p:nvPr>
            <p:ph type="dt" sz="half" idx="10"/>
          </p:nvPr>
        </p:nvSpPr>
        <p:spPr/>
        <p:txBody>
          <a:bodyPr/>
          <a:lstStyle/>
          <a:p>
            <a:fld id="{F21E7242-30FA-1B4C-8912-57AEDF54D165}" type="datetime1">
              <a:rPr lang="en-US" smtClean="0"/>
              <a:t>9/2/21</a:t>
            </a:fld>
            <a:endParaRPr lang="en-US"/>
          </a:p>
        </p:txBody>
      </p:sp>
      <p:sp>
        <p:nvSpPr>
          <p:cNvPr id="5" name="Footer Placeholder 4">
            <a:extLst>
              <a:ext uri="{FF2B5EF4-FFF2-40B4-BE49-F238E27FC236}">
                <a16:creationId xmlns:a16="http://schemas.microsoft.com/office/drawing/2014/main" id="{A203CD61-2471-2743-904C-AE764F892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13DB4-4891-674D-86F2-CB9D64CD0913}"/>
              </a:ext>
            </a:extLst>
          </p:cNvPr>
          <p:cNvSpPr>
            <a:spLocks noGrp="1"/>
          </p:cNvSpPr>
          <p:nvPr>
            <p:ph type="sldNum" sz="quarter" idx="12"/>
          </p:nvPr>
        </p:nvSpPr>
        <p:spPr/>
        <p:txBody>
          <a:bodyPr/>
          <a:lstStyle/>
          <a:p>
            <a:fld id="{EF0F9268-5913-AF45-8368-3FB5BCC0F52B}" type="slidenum">
              <a:rPr lang="en-US" smtClean="0"/>
              <a:t>‹#›</a:t>
            </a:fld>
            <a:endParaRPr lang="en-US"/>
          </a:p>
        </p:txBody>
      </p:sp>
    </p:spTree>
    <p:extLst>
      <p:ext uri="{BB962C8B-B14F-4D97-AF65-F5344CB8AC3E}">
        <p14:creationId xmlns:p14="http://schemas.microsoft.com/office/powerpoint/2010/main" val="152539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7F80-B719-8F45-B801-037AD942B7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8C2EF-0758-094F-8EC8-DD7E749DE5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0EEF1F-A000-DC4C-8DCA-DB8A9D106266}"/>
              </a:ext>
            </a:extLst>
          </p:cNvPr>
          <p:cNvSpPr>
            <a:spLocks noGrp="1"/>
          </p:cNvSpPr>
          <p:nvPr>
            <p:ph type="dt" sz="half" idx="10"/>
          </p:nvPr>
        </p:nvSpPr>
        <p:spPr/>
        <p:txBody>
          <a:bodyPr/>
          <a:lstStyle/>
          <a:p>
            <a:fld id="{7A8206E3-0A86-BD46-9946-D780CC4AE895}" type="datetime1">
              <a:rPr lang="en-US" smtClean="0"/>
              <a:t>9/2/21</a:t>
            </a:fld>
            <a:endParaRPr lang="en-US"/>
          </a:p>
        </p:txBody>
      </p:sp>
      <p:sp>
        <p:nvSpPr>
          <p:cNvPr id="5" name="Footer Placeholder 4">
            <a:extLst>
              <a:ext uri="{FF2B5EF4-FFF2-40B4-BE49-F238E27FC236}">
                <a16:creationId xmlns:a16="http://schemas.microsoft.com/office/drawing/2014/main" id="{4B87088C-9CDA-3145-9EB8-4867AE8DF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87628-8C1B-F34F-9F02-08A050BA5B36}"/>
              </a:ext>
            </a:extLst>
          </p:cNvPr>
          <p:cNvSpPr>
            <a:spLocks noGrp="1"/>
          </p:cNvSpPr>
          <p:nvPr>
            <p:ph type="sldNum" sz="quarter" idx="12"/>
          </p:nvPr>
        </p:nvSpPr>
        <p:spPr/>
        <p:txBody>
          <a:bodyPr/>
          <a:lstStyle/>
          <a:p>
            <a:fld id="{EF0F9268-5913-AF45-8368-3FB5BCC0F52B}" type="slidenum">
              <a:rPr lang="en-US" smtClean="0"/>
              <a:t>‹#›</a:t>
            </a:fld>
            <a:endParaRPr lang="en-US"/>
          </a:p>
        </p:txBody>
      </p:sp>
    </p:spTree>
    <p:extLst>
      <p:ext uri="{BB962C8B-B14F-4D97-AF65-F5344CB8AC3E}">
        <p14:creationId xmlns:p14="http://schemas.microsoft.com/office/powerpoint/2010/main" val="955393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05D8-A8AF-2B43-83B4-7DAD78D21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C500BC-BBAB-7C4D-879C-CCC794A4DE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269312-1BC3-1C48-9E0C-6993CD3D7E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94C6A7-1D0E-D549-A3D0-BAA9D6075776}"/>
              </a:ext>
            </a:extLst>
          </p:cNvPr>
          <p:cNvSpPr>
            <a:spLocks noGrp="1"/>
          </p:cNvSpPr>
          <p:nvPr>
            <p:ph type="dt" sz="half" idx="10"/>
          </p:nvPr>
        </p:nvSpPr>
        <p:spPr/>
        <p:txBody>
          <a:bodyPr/>
          <a:lstStyle/>
          <a:p>
            <a:fld id="{94D2F9C8-5954-6448-BE90-8E71C8B0092A}" type="datetime1">
              <a:rPr lang="en-US" smtClean="0"/>
              <a:t>9/2/21</a:t>
            </a:fld>
            <a:endParaRPr lang="en-US"/>
          </a:p>
        </p:txBody>
      </p:sp>
      <p:sp>
        <p:nvSpPr>
          <p:cNvPr id="6" name="Footer Placeholder 5">
            <a:extLst>
              <a:ext uri="{FF2B5EF4-FFF2-40B4-BE49-F238E27FC236}">
                <a16:creationId xmlns:a16="http://schemas.microsoft.com/office/drawing/2014/main" id="{60FBE45A-3712-154E-A9E3-745F5FD4C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43FFD8-B5D8-104C-B1C3-0A737C0D0306}"/>
              </a:ext>
            </a:extLst>
          </p:cNvPr>
          <p:cNvSpPr>
            <a:spLocks noGrp="1"/>
          </p:cNvSpPr>
          <p:nvPr>
            <p:ph type="sldNum" sz="quarter" idx="12"/>
          </p:nvPr>
        </p:nvSpPr>
        <p:spPr/>
        <p:txBody>
          <a:bodyPr/>
          <a:lstStyle/>
          <a:p>
            <a:fld id="{EF0F9268-5913-AF45-8368-3FB5BCC0F52B}" type="slidenum">
              <a:rPr lang="en-US" smtClean="0"/>
              <a:t>‹#›</a:t>
            </a:fld>
            <a:endParaRPr lang="en-US"/>
          </a:p>
        </p:txBody>
      </p:sp>
    </p:spTree>
    <p:extLst>
      <p:ext uri="{BB962C8B-B14F-4D97-AF65-F5344CB8AC3E}">
        <p14:creationId xmlns:p14="http://schemas.microsoft.com/office/powerpoint/2010/main" val="351887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9883-7D56-2941-861B-FD415F733E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1654D0-CABC-174D-9DE9-F3817F201F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A55644-6582-CC47-B614-F5CF71A620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75185C-514A-BE41-960B-28F300C0B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BEB4A6-9565-1B40-B99B-AF03AF450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2E4A94-3AB0-2745-ACA8-974AD101A92F}"/>
              </a:ext>
            </a:extLst>
          </p:cNvPr>
          <p:cNvSpPr>
            <a:spLocks noGrp="1"/>
          </p:cNvSpPr>
          <p:nvPr>
            <p:ph type="dt" sz="half" idx="10"/>
          </p:nvPr>
        </p:nvSpPr>
        <p:spPr/>
        <p:txBody>
          <a:bodyPr/>
          <a:lstStyle/>
          <a:p>
            <a:fld id="{B7AA17EE-E5AE-B641-ACAF-B921371CBAE1}" type="datetime1">
              <a:rPr lang="en-US" smtClean="0"/>
              <a:t>9/2/21</a:t>
            </a:fld>
            <a:endParaRPr lang="en-US"/>
          </a:p>
        </p:txBody>
      </p:sp>
      <p:sp>
        <p:nvSpPr>
          <p:cNvPr id="8" name="Footer Placeholder 7">
            <a:extLst>
              <a:ext uri="{FF2B5EF4-FFF2-40B4-BE49-F238E27FC236}">
                <a16:creationId xmlns:a16="http://schemas.microsoft.com/office/drawing/2014/main" id="{78CDE439-A0DC-114D-95B6-54DC04644A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46EC49-B989-9E41-A0BC-CC390F0BAA9B}"/>
              </a:ext>
            </a:extLst>
          </p:cNvPr>
          <p:cNvSpPr>
            <a:spLocks noGrp="1"/>
          </p:cNvSpPr>
          <p:nvPr>
            <p:ph type="sldNum" sz="quarter" idx="12"/>
          </p:nvPr>
        </p:nvSpPr>
        <p:spPr/>
        <p:txBody>
          <a:bodyPr/>
          <a:lstStyle/>
          <a:p>
            <a:fld id="{EF0F9268-5913-AF45-8368-3FB5BCC0F52B}" type="slidenum">
              <a:rPr lang="en-US" smtClean="0"/>
              <a:t>‹#›</a:t>
            </a:fld>
            <a:endParaRPr lang="en-US"/>
          </a:p>
        </p:txBody>
      </p:sp>
    </p:spTree>
    <p:extLst>
      <p:ext uri="{BB962C8B-B14F-4D97-AF65-F5344CB8AC3E}">
        <p14:creationId xmlns:p14="http://schemas.microsoft.com/office/powerpoint/2010/main" val="1403404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F610-5617-8D41-8F7A-4AB3BA1EC3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72993F-F3A9-BD4E-9AE8-1C3E2BB66394}"/>
              </a:ext>
            </a:extLst>
          </p:cNvPr>
          <p:cNvSpPr>
            <a:spLocks noGrp="1"/>
          </p:cNvSpPr>
          <p:nvPr>
            <p:ph type="dt" sz="half" idx="10"/>
          </p:nvPr>
        </p:nvSpPr>
        <p:spPr/>
        <p:txBody>
          <a:bodyPr/>
          <a:lstStyle/>
          <a:p>
            <a:fld id="{6564EE52-DBFF-7449-A358-85411C443DA1}" type="datetime1">
              <a:rPr lang="en-US" smtClean="0"/>
              <a:t>9/2/21</a:t>
            </a:fld>
            <a:endParaRPr lang="en-US"/>
          </a:p>
        </p:txBody>
      </p:sp>
      <p:sp>
        <p:nvSpPr>
          <p:cNvPr id="4" name="Footer Placeholder 3">
            <a:extLst>
              <a:ext uri="{FF2B5EF4-FFF2-40B4-BE49-F238E27FC236}">
                <a16:creationId xmlns:a16="http://schemas.microsoft.com/office/drawing/2014/main" id="{B392065B-C8EF-AC4A-85D9-36284C3053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54F037-EC7D-F643-8A83-7FEEEC0529F7}"/>
              </a:ext>
            </a:extLst>
          </p:cNvPr>
          <p:cNvSpPr>
            <a:spLocks noGrp="1"/>
          </p:cNvSpPr>
          <p:nvPr>
            <p:ph type="sldNum" sz="quarter" idx="12"/>
          </p:nvPr>
        </p:nvSpPr>
        <p:spPr/>
        <p:txBody>
          <a:bodyPr/>
          <a:lstStyle/>
          <a:p>
            <a:fld id="{EF0F9268-5913-AF45-8368-3FB5BCC0F52B}" type="slidenum">
              <a:rPr lang="en-US" smtClean="0"/>
              <a:t>‹#›</a:t>
            </a:fld>
            <a:endParaRPr lang="en-US"/>
          </a:p>
        </p:txBody>
      </p:sp>
    </p:spTree>
    <p:extLst>
      <p:ext uri="{BB962C8B-B14F-4D97-AF65-F5344CB8AC3E}">
        <p14:creationId xmlns:p14="http://schemas.microsoft.com/office/powerpoint/2010/main" val="417506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01BF4-666E-F845-9CED-E4742E8B2AE3}"/>
              </a:ext>
            </a:extLst>
          </p:cNvPr>
          <p:cNvSpPr>
            <a:spLocks noGrp="1"/>
          </p:cNvSpPr>
          <p:nvPr>
            <p:ph type="dt" sz="half" idx="10"/>
          </p:nvPr>
        </p:nvSpPr>
        <p:spPr/>
        <p:txBody>
          <a:bodyPr/>
          <a:lstStyle/>
          <a:p>
            <a:fld id="{5606CB35-811B-FE45-B8EB-C13B1FA52657}" type="datetime1">
              <a:rPr lang="en-US" smtClean="0"/>
              <a:t>9/2/21</a:t>
            </a:fld>
            <a:endParaRPr lang="en-US"/>
          </a:p>
        </p:txBody>
      </p:sp>
      <p:sp>
        <p:nvSpPr>
          <p:cNvPr id="3" name="Footer Placeholder 2">
            <a:extLst>
              <a:ext uri="{FF2B5EF4-FFF2-40B4-BE49-F238E27FC236}">
                <a16:creationId xmlns:a16="http://schemas.microsoft.com/office/drawing/2014/main" id="{EAF1D89F-C1B6-1840-80DE-AE9AA8E03E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155A6A-B8D2-D14E-A27D-AE1E76F44406}"/>
              </a:ext>
            </a:extLst>
          </p:cNvPr>
          <p:cNvSpPr>
            <a:spLocks noGrp="1"/>
          </p:cNvSpPr>
          <p:nvPr>
            <p:ph type="sldNum" sz="quarter" idx="12"/>
          </p:nvPr>
        </p:nvSpPr>
        <p:spPr/>
        <p:txBody>
          <a:bodyPr/>
          <a:lstStyle/>
          <a:p>
            <a:fld id="{EF0F9268-5913-AF45-8368-3FB5BCC0F52B}" type="slidenum">
              <a:rPr lang="en-US" smtClean="0"/>
              <a:t>‹#›</a:t>
            </a:fld>
            <a:endParaRPr lang="en-US"/>
          </a:p>
        </p:txBody>
      </p:sp>
    </p:spTree>
    <p:extLst>
      <p:ext uri="{BB962C8B-B14F-4D97-AF65-F5344CB8AC3E}">
        <p14:creationId xmlns:p14="http://schemas.microsoft.com/office/powerpoint/2010/main" val="328127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865D-9680-9E4F-A67B-E02D40961D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B67DE8-37BE-4C44-A504-1804288B7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B63337-3381-804E-81F3-EA4B985FF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2204C1-E91F-B44C-9027-03002077CF54}"/>
              </a:ext>
            </a:extLst>
          </p:cNvPr>
          <p:cNvSpPr>
            <a:spLocks noGrp="1"/>
          </p:cNvSpPr>
          <p:nvPr>
            <p:ph type="dt" sz="half" idx="10"/>
          </p:nvPr>
        </p:nvSpPr>
        <p:spPr/>
        <p:txBody>
          <a:bodyPr/>
          <a:lstStyle/>
          <a:p>
            <a:fld id="{17DE3F5E-EDFE-D840-9775-2309F29FC954}" type="datetime1">
              <a:rPr lang="en-US" smtClean="0"/>
              <a:t>9/2/21</a:t>
            </a:fld>
            <a:endParaRPr lang="en-US"/>
          </a:p>
        </p:txBody>
      </p:sp>
      <p:sp>
        <p:nvSpPr>
          <p:cNvPr id="6" name="Footer Placeholder 5">
            <a:extLst>
              <a:ext uri="{FF2B5EF4-FFF2-40B4-BE49-F238E27FC236}">
                <a16:creationId xmlns:a16="http://schemas.microsoft.com/office/drawing/2014/main" id="{D155B869-7B28-324F-A9E2-6E95D7954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EB2A4-D2FF-4048-BC6E-3D438FFC84E2}"/>
              </a:ext>
            </a:extLst>
          </p:cNvPr>
          <p:cNvSpPr>
            <a:spLocks noGrp="1"/>
          </p:cNvSpPr>
          <p:nvPr>
            <p:ph type="sldNum" sz="quarter" idx="12"/>
          </p:nvPr>
        </p:nvSpPr>
        <p:spPr/>
        <p:txBody>
          <a:bodyPr/>
          <a:lstStyle/>
          <a:p>
            <a:fld id="{EF0F9268-5913-AF45-8368-3FB5BCC0F52B}" type="slidenum">
              <a:rPr lang="en-US" smtClean="0"/>
              <a:t>‹#›</a:t>
            </a:fld>
            <a:endParaRPr lang="en-US"/>
          </a:p>
        </p:txBody>
      </p:sp>
    </p:spTree>
    <p:extLst>
      <p:ext uri="{BB962C8B-B14F-4D97-AF65-F5344CB8AC3E}">
        <p14:creationId xmlns:p14="http://schemas.microsoft.com/office/powerpoint/2010/main" val="1826545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D7E1-C711-5245-A5E8-014A5BD98C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6A4848-ED92-074D-AB43-2B257F1CE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88BD68-A55D-D042-BE8B-733AF8B4B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62959-8A55-E64F-812B-A8D9F7386667}"/>
              </a:ext>
            </a:extLst>
          </p:cNvPr>
          <p:cNvSpPr>
            <a:spLocks noGrp="1"/>
          </p:cNvSpPr>
          <p:nvPr>
            <p:ph type="dt" sz="half" idx="10"/>
          </p:nvPr>
        </p:nvSpPr>
        <p:spPr/>
        <p:txBody>
          <a:bodyPr/>
          <a:lstStyle/>
          <a:p>
            <a:fld id="{6D014BB2-5BC5-474B-86A6-A0B4C78F1FA5}" type="datetime1">
              <a:rPr lang="en-US" smtClean="0"/>
              <a:t>9/2/21</a:t>
            </a:fld>
            <a:endParaRPr lang="en-US"/>
          </a:p>
        </p:txBody>
      </p:sp>
      <p:sp>
        <p:nvSpPr>
          <p:cNvPr id="6" name="Footer Placeholder 5">
            <a:extLst>
              <a:ext uri="{FF2B5EF4-FFF2-40B4-BE49-F238E27FC236}">
                <a16:creationId xmlns:a16="http://schemas.microsoft.com/office/drawing/2014/main" id="{F6583E60-8F4C-DD4D-9189-432A533351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3BB6A0-FE81-5E49-BE47-617D6536123E}"/>
              </a:ext>
            </a:extLst>
          </p:cNvPr>
          <p:cNvSpPr>
            <a:spLocks noGrp="1"/>
          </p:cNvSpPr>
          <p:nvPr>
            <p:ph type="sldNum" sz="quarter" idx="12"/>
          </p:nvPr>
        </p:nvSpPr>
        <p:spPr/>
        <p:txBody>
          <a:bodyPr/>
          <a:lstStyle/>
          <a:p>
            <a:fld id="{EF0F9268-5913-AF45-8368-3FB5BCC0F52B}" type="slidenum">
              <a:rPr lang="en-US" smtClean="0"/>
              <a:t>‹#›</a:t>
            </a:fld>
            <a:endParaRPr lang="en-US"/>
          </a:p>
        </p:txBody>
      </p:sp>
    </p:spTree>
    <p:extLst>
      <p:ext uri="{BB962C8B-B14F-4D97-AF65-F5344CB8AC3E}">
        <p14:creationId xmlns:p14="http://schemas.microsoft.com/office/powerpoint/2010/main" val="934330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577A33-A8AD-F643-A4F5-4E754E2C81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6E7109-4F9A-6043-A3AA-4A577C5916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00A4EE-15C6-474F-A3C1-125AB73D6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3418A-52E7-8C48-B7B1-C760EEBCAB8A}" type="datetime1">
              <a:rPr lang="en-US" smtClean="0"/>
              <a:t>9/2/21</a:t>
            </a:fld>
            <a:endParaRPr lang="en-US"/>
          </a:p>
        </p:txBody>
      </p:sp>
      <p:sp>
        <p:nvSpPr>
          <p:cNvPr id="5" name="Footer Placeholder 4">
            <a:extLst>
              <a:ext uri="{FF2B5EF4-FFF2-40B4-BE49-F238E27FC236}">
                <a16:creationId xmlns:a16="http://schemas.microsoft.com/office/drawing/2014/main" id="{5E5A8615-5AB1-F347-8BB4-AF92EA20F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291E49-2A75-0D44-8B49-ADFE378933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0F9268-5913-AF45-8368-3FB5BCC0F52B}" type="slidenum">
              <a:rPr lang="en-US" smtClean="0"/>
              <a:t>‹#›</a:t>
            </a:fld>
            <a:endParaRPr lang="en-US"/>
          </a:p>
        </p:txBody>
      </p:sp>
    </p:spTree>
    <p:extLst>
      <p:ext uri="{BB962C8B-B14F-4D97-AF65-F5344CB8AC3E}">
        <p14:creationId xmlns:p14="http://schemas.microsoft.com/office/powerpoint/2010/main" val="303734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ge is described by the caption">
            <a:extLst>
              <a:ext uri="{FF2B5EF4-FFF2-40B4-BE49-F238E27FC236}">
                <a16:creationId xmlns:a16="http://schemas.microsoft.com/office/drawing/2014/main" id="{1020BB5D-C40C-4746-A2F8-A5FA3D29AF8D}"/>
              </a:ext>
            </a:extLst>
          </p:cNvPr>
          <p:cNvPicPr>
            <a:picLocks noChangeArrowheads="1"/>
          </p:cNvPicPr>
          <p:nvPr/>
        </p:nvPicPr>
        <p:blipFill>
          <a:blip r:embed="rId3">
            <a:alphaModFix amt="79000"/>
            <a:extLst>
              <a:ext uri="{28A0092B-C50C-407E-A947-70E740481C1C}">
                <a14:useLocalDpi xmlns:a14="http://schemas.microsoft.com/office/drawing/2010/main"/>
              </a:ext>
            </a:extLst>
          </a:blip>
          <a:srcRect/>
          <a:stretch>
            <a:fillRect/>
          </a:stretch>
        </p:blipFill>
        <p:spPr bwMode="auto">
          <a:xfrm>
            <a:off x="0" y="-22498"/>
            <a:ext cx="12192000" cy="68603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8AF3A13-69E2-6A4A-8979-9D6923CC1AEA}"/>
              </a:ext>
            </a:extLst>
          </p:cNvPr>
          <p:cNvPicPr>
            <a:picLocks noChangeAspect="1"/>
          </p:cNvPicPr>
          <p:nvPr/>
        </p:nvPicPr>
        <p:blipFill>
          <a:blip r:embed="rId4"/>
          <a:stretch>
            <a:fillRect/>
          </a:stretch>
        </p:blipFill>
        <p:spPr>
          <a:xfrm>
            <a:off x="-135143" y="-145306"/>
            <a:ext cx="2863695" cy="1481713"/>
          </a:xfrm>
          <a:prstGeom prst="rect">
            <a:avLst/>
          </a:prstGeom>
        </p:spPr>
      </p:pic>
      <p:pic>
        <p:nvPicPr>
          <p:cNvPr id="1026" name="Picture 2">
            <a:extLst>
              <a:ext uri="{FF2B5EF4-FFF2-40B4-BE49-F238E27FC236}">
                <a16:creationId xmlns:a16="http://schemas.microsoft.com/office/drawing/2014/main" id="{90E8B805-1E0F-7C44-8DF2-1790B0247F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194427" y="92271"/>
            <a:ext cx="1879040" cy="10065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3957D4-01D5-0941-A85E-121C87EB8923}"/>
              </a:ext>
            </a:extLst>
          </p:cNvPr>
          <p:cNvSpPr txBox="1"/>
          <p:nvPr/>
        </p:nvSpPr>
        <p:spPr>
          <a:xfrm>
            <a:off x="186592" y="1623205"/>
            <a:ext cx="11886875" cy="4816703"/>
          </a:xfrm>
          <a:prstGeom prst="rect">
            <a:avLst/>
          </a:prstGeom>
          <a:noFill/>
        </p:spPr>
        <p:txBody>
          <a:bodyPr wrap="square" rtlCol="0">
            <a:spAutoFit/>
          </a:bodyPr>
          <a:lstStyle/>
          <a:p>
            <a:pPr algn="ctr"/>
            <a:r>
              <a:rPr lang="en-US" sz="3600" b="1" dirty="0">
                <a:latin typeface="Helvetica" pitchFamily="2" charset="0"/>
                <a:ea typeface="Klee Medium" panose="02020600000000000000" pitchFamily="18" charset="-128"/>
                <a:cs typeface="Tamil MN" pitchFamily="2" charset="0"/>
              </a:rPr>
              <a:t>Antarctic dense water formation in coastal </a:t>
            </a:r>
          </a:p>
          <a:p>
            <a:pPr algn="ctr">
              <a:spcAft>
                <a:spcPts val="1800"/>
              </a:spcAft>
            </a:pPr>
            <a:r>
              <a:rPr lang="en-US" sz="3600" b="1" dirty="0">
                <a:latin typeface="Helvetica" pitchFamily="2" charset="0"/>
                <a:ea typeface="Klee Medium" panose="02020600000000000000" pitchFamily="18" charset="-128"/>
                <a:cs typeface="Tamil MN" pitchFamily="2" charset="0"/>
              </a:rPr>
              <a:t>and open-ocean polynyas in E3SM-HR</a:t>
            </a:r>
            <a:endParaRPr lang="en-US" sz="3200" dirty="0">
              <a:latin typeface="Charter Roman" panose="02040503050506020203" pitchFamily="18" charset="0"/>
              <a:ea typeface="Klee Medium" panose="02020600000000000000" pitchFamily="18" charset="-128"/>
              <a:cs typeface="Tamil MN" pitchFamily="2" charset="0"/>
            </a:endParaRPr>
          </a:p>
          <a:p>
            <a:pPr algn="ctr"/>
            <a:r>
              <a:rPr lang="en-US" sz="2200" dirty="0" err="1">
                <a:solidFill>
                  <a:srgbClr val="C00000"/>
                </a:solidFill>
                <a:latin typeface="Helvetica" pitchFamily="2" charset="0"/>
                <a:ea typeface="Klee Medium" panose="02020600000000000000" pitchFamily="18" charset="-128"/>
                <a:cs typeface="Tamil MN" pitchFamily="2" charset="0"/>
              </a:rPr>
              <a:t>Hyein</a:t>
            </a:r>
            <a:r>
              <a:rPr lang="en-US" sz="2200" dirty="0">
                <a:solidFill>
                  <a:srgbClr val="C00000"/>
                </a:solidFill>
                <a:latin typeface="Helvetica" pitchFamily="2" charset="0"/>
                <a:ea typeface="Klee Medium" panose="02020600000000000000" pitchFamily="18" charset="-128"/>
                <a:cs typeface="Tamil MN" pitchFamily="2" charset="0"/>
              </a:rPr>
              <a:t> </a:t>
            </a:r>
            <a:r>
              <a:rPr lang="en-US" sz="2200" dirty="0" err="1">
                <a:solidFill>
                  <a:srgbClr val="C00000"/>
                </a:solidFill>
                <a:latin typeface="Helvetica" pitchFamily="2" charset="0"/>
                <a:ea typeface="Klee Medium" panose="02020600000000000000" pitchFamily="18" charset="-128"/>
                <a:cs typeface="Tamil MN" pitchFamily="2" charset="0"/>
              </a:rPr>
              <a:t>Jeong</a:t>
            </a:r>
            <a:r>
              <a:rPr lang="en-US" sz="2200" baseline="30000" dirty="0">
                <a:solidFill>
                  <a:srgbClr val="C00000"/>
                </a:solidFill>
                <a:latin typeface="Helvetica" pitchFamily="2" charset="0"/>
                <a:ea typeface="Klee Medium" panose="02020600000000000000" pitchFamily="18" charset="-128"/>
                <a:cs typeface="Tamil MN" pitchFamily="2" charset="0"/>
              </a:rPr>
              <a:t>*</a:t>
            </a:r>
            <a:r>
              <a:rPr lang="en-US" sz="2200" dirty="0">
                <a:latin typeface="Helvetica" pitchFamily="2" charset="0"/>
                <a:ea typeface="Klee Medium" panose="02020600000000000000" pitchFamily="18" charset="-128"/>
                <a:cs typeface="Tamil MN" pitchFamily="2" charset="0"/>
              </a:rPr>
              <a:t>, A. Turner, A. Roberts, </a:t>
            </a:r>
            <a:r>
              <a:rPr lang="en-US" sz="2200" b="1" dirty="0">
                <a:latin typeface="Helvetica" pitchFamily="2" charset="0"/>
                <a:ea typeface="Klee Medium" panose="02020600000000000000" pitchFamily="18" charset="-128"/>
                <a:cs typeface="Tamil MN" pitchFamily="2" charset="0"/>
              </a:rPr>
              <a:t>M. Veneziani</a:t>
            </a:r>
            <a:r>
              <a:rPr lang="en-US" sz="2200" dirty="0">
                <a:latin typeface="Helvetica" pitchFamily="2" charset="0"/>
                <a:ea typeface="Klee Medium" panose="02020600000000000000" pitchFamily="18" charset="-128"/>
                <a:cs typeface="Tamil MN" pitchFamily="2" charset="0"/>
              </a:rPr>
              <a:t>, S. Price, X. </a:t>
            </a:r>
            <a:r>
              <a:rPr lang="en-US" sz="2200" dirty="0" err="1">
                <a:latin typeface="Helvetica" pitchFamily="2" charset="0"/>
                <a:ea typeface="Klee Medium" panose="02020600000000000000" pitchFamily="18" charset="-128"/>
                <a:cs typeface="Tamil MN" pitchFamily="2" charset="0"/>
              </a:rPr>
              <a:t>Asay</a:t>
            </a:r>
            <a:r>
              <a:rPr lang="en-US" sz="2200" dirty="0">
                <a:latin typeface="Helvetica" pitchFamily="2" charset="0"/>
                <a:ea typeface="Klee Medium" panose="02020600000000000000" pitchFamily="18" charset="-128"/>
                <a:cs typeface="Tamil MN" pitchFamily="2" charset="0"/>
              </a:rPr>
              <a:t>-Davis, </a:t>
            </a:r>
          </a:p>
          <a:p>
            <a:pPr algn="ctr"/>
            <a:r>
              <a:rPr lang="en-US" sz="2200" dirty="0">
                <a:latin typeface="Helvetica" pitchFamily="2" charset="0"/>
                <a:ea typeface="Klee Medium" panose="02020600000000000000" pitchFamily="18" charset="-128"/>
                <a:cs typeface="Tamil MN" pitchFamily="2" charset="0"/>
              </a:rPr>
              <a:t>L. Van Roekel, W. Lin, P. Caldwell, J. Wolfe, and A. </a:t>
            </a:r>
            <a:r>
              <a:rPr lang="en-US" sz="2200" dirty="0" err="1">
                <a:latin typeface="Helvetica" pitchFamily="2" charset="0"/>
                <a:ea typeface="Klee Medium" panose="02020600000000000000" pitchFamily="18" charset="-128"/>
                <a:cs typeface="Tamil MN" pitchFamily="2" charset="0"/>
              </a:rPr>
              <a:t>Mametjanov</a:t>
            </a:r>
            <a:endParaRPr lang="en-US" sz="2200" dirty="0">
              <a:latin typeface="Helvetica" pitchFamily="2" charset="0"/>
              <a:ea typeface="Klee Medium" panose="02020600000000000000" pitchFamily="18" charset="-128"/>
              <a:cs typeface="Tamil MN" pitchFamily="2" charset="0"/>
            </a:endParaRPr>
          </a:p>
          <a:p>
            <a:pPr algn="ctr"/>
            <a:endParaRPr lang="en-US" sz="2200" dirty="0">
              <a:latin typeface="Charter Roman" panose="02040503050506020203" pitchFamily="18" charset="0"/>
              <a:ea typeface="Klee Medium" panose="02020600000000000000" pitchFamily="18" charset="-128"/>
              <a:cs typeface="Tamil MN" pitchFamily="2" charset="0"/>
            </a:endParaRPr>
          </a:p>
          <a:p>
            <a:pPr algn="ctr"/>
            <a:endParaRPr lang="en-US" sz="2200" dirty="0">
              <a:latin typeface="Charter Roman" panose="02040503050506020203" pitchFamily="18" charset="0"/>
              <a:ea typeface="Klee Medium" panose="02020600000000000000" pitchFamily="18" charset="-128"/>
              <a:cs typeface="Tamil MN" pitchFamily="2" charset="0"/>
            </a:endParaRPr>
          </a:p>
          <a:p>
            <a:pPr algn="ctr"/>
            <a:endParaRPr lang="en-US" sz="2200" dirty="0">
              <a:latin typeface="Charter Roman" panose="02040503050506020203" pitchFamily="18" charset="0"/>
              <a:ea typeface="Klee Medium" panose="02020600000000000000" pitchFamily="18" charset="-128"/>
              <a:cs typeface="Tamil MN" pitchFamily="2" charset="0"/>
            </a:endParaRPr>
          </a:p>
          <a:p>
            <a:pPr algn="ctr"/>
            <a:endParaRPr lang="en-US" sz="2200" dirty="0">
              <a:latin typeface="Charter Roman" panose="02040503050506020203" pitchFamily="18" charset="0"/>
              <a:ea typeface="Klee Medium" panose="02020600000000000000" pitchFamily="18" charset="-128"/>
              <a:cs typeface="Tamil MN" pitchFamily="2" charset="0"/>
            </a:endParaRPr>
          </a:p>
          <a:p>
            <a:pPr algn="ctr"/>
            <a:endParaRPr lang="en-US" sz="2200" dirty="0">
              <a:latin typeface="Charter Roman" panose="02040503050506020203" pitchFamily="18" charset="0"/>
              <a:ea typeface="Klee Medium" panose="02020600000000000000" pitchFamily="18" charset="-128"/>
              <a:cs typeface="Tamil MN" pitchFamily="2" charset="0"/>
            </a:endParaRPr>
          </a:p>
          <a:p>
            <a:pPr algn="ctr"/>
            <a:endParaRPr lang="en-US" sz="2200" dirty="0">
              <a:latin typeface="Charter Roman" panose="02040503050506020203" pitchFamily="18" charset="0"/>
              <a:ea typeface="Klee Medium" panose="02020600000000000000" pitchFamily="18" charset="-128"/>
              <a:cs typeface="Tamil MN" pitchFamily="2" charset="0"/>
            </a:endParaRPr>
          </a:p>
          <a:p>
            <a:pPr algn="r"/>
            <a:r>
              <a:rPr lang="en-US" sz="2200" baseline="30000" dirty="0">
                <a:solidFill>
                  <a:srgbClr val="C00000"/>
                </a:solidFill>
                <a:latin typeface="Helvetica" pitchFamily="2" charset="0"/>
                <a:ea typeface="Klee Medium" panose="02020600000000000000" pitchFamily="18" charset="-128"/>
                <a:cs typeface="Tamil MN" pitchFamily="2" charset="0"/>
              </a:rPr>
              <a:t>*</a:t>
            </a:r>
            <a:r>
              <a:rPr lang="en-US" sz="2200" dirty="0">
                <a:solidFill>
                  <a:srgbClr val="C00000"/>
                </a:solidFill>
                <a:latin typeface="Helvetica" pitchFamily="2" charset="0"/>
                <a:ea typeface="Klee Medium" panose="02020600000000000000" pitchFamily="18" charset="-128"/>
                <a:cs typeface="Tamil MN" pitchFamily="2" charset="0"/>
              </a:rPr>
              <a:t>now at </a:t>
            </a:r>
            <a:r>
              <a:rPr lang="en-US" sz="2200" dirty="0" err="1">
                <a:solidFill>
                  <a:srgbClr val="C00000"/>
                </a:solidFill>
                <a:latin typeface="Helvetica" pitchFamily="2" charset="0"/>
                <a:ea typeface="Klee Medium" panose="02020600000000000000" pitchFamily="18" charset="-128"/>
                <a:cs typeface="Tamil MN" pitchFamily="2" charset="0"/>
              </a:rPr>
              <a:t>Hanyang</a:t>
            </a:r>
            <a:r>
              <a:rPr lang="en-US" sz="2200" dirty="0">
                <a:solidFill>
                  <a:srgbClr val="C00000"/>
                </a:solidFill>
                <a:latin typeface="Helvetica" pitchFamily="2" charset="0"/>
                <a:ea typeface="Klee Medium" panose="02020600000000000000" pitchFamily="18" charset="-128"/>
                <a:cs typeface="Tamil MN" pitchFamily="2" charset="0"/>
              </a:rPr>
              <a:t> University, South Korea</a:t>
            </a:r>
            <a:endParaRPr lang="en-US" sz="2200" baseline="30000" dirty="0">
              <a:solidFill>
                <a:srgbClr val="C00000"/>
              </a:solidFill>
              <a:latin typeface="Helvetica" pitchFamily="2" charset="0"/>
              <a:ea typeface="Klee Medium" panose="02020600000000000000" pitchFamily="18" charset="-128"/>
              <a:cs typeface="Tamil MN" pitchFamily="2" charset="0"/>
            </a:endParaRPr>
          </a:p>
          <a:p>
            <a:pPr algn="r"/>
            <a:r>
              <a:rPr lang="en-US" sz="2200" dirty="0">
                <a:solidFill>
                  <a:schemeClr val="bg1"/>
                </a:solidFill>
                <a:latin typeface="Helvetica" pitchFamily="2" charset="0"/>
                <a:ea typeface="Klee Medium" panose="02020600000000000000" pitchFamily="18" charset="-128"/>
                <a:cs typeface="Tamil MN" pitchFamily="2" charset="0"/>
              </a:rPr>
              <a:t>(manuscript to be submitted to The Cryosphere)</a:t>
            </a:r>
          </a:p>
        </p:txBody>
      </p:sp>
    </p:spTree>
    <p:extLst>
      <p:ext uri="{BB962C8B-B14F-4D97-AF65-F5344CB8AC3E}">
        <p14:creationId xmlns:p14="http://schemas.microsoft.com/office/powerpoint/2010/main" val="2058023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46676D6-6C70-BE4E-8D37-27AA5B0C074E}"/>
              </a:ext>
            </a:extLst>
          </p:cNvPr>
          <p:cNvSpPr txBox="1"/>
          <p:nvPr/>
        </p:nvSpPr>
        <p:spPr>
          <a:xfrm>
            <a:off x="412257" y="230822"/>
            <a:ext cx="7877526" cy="1730217"/>
          </a:xfrm>
          <a:prstGeom prst="rect">
            <a:avLst/>
          </a:prstGeom>
          <a:noFill/>
        </p:spPr>
        <p:txBody>
          <a:bodyPr wrap="square" rtlCol="0">
            <a:spAutoFit/>
          </a:bodyPr>
          <a:lstStyle/>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rPr>
              <a:t>Water formation in OOP regions behaves as expected</a:t>
            </a:r>
          </a:p>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cs typeface="Arial" panose="020B0604020202020204" pitchFamily="34" charset="0"/>
              </a:rPr>
              <a:t>But why doesn’t dense bottom water form in coastal polynyas?</a:t>
            </a:r>
          </a:p>
          <a:p>
            <a:pPr marL="800100" lvl="1" indent="-342900">
              <a:lnSpc>
                <a:spcPct val="150000"/>
              </a:lnSpc>
              <a:spcAft>
                <a:spcPts val="1200"/>
              </a:spcAft>
              <a:buClr>
                <a:srgbClr val="C00000"/>
              </a:buClr>
              <a:buFont typeface="+mj-lt"/>
              <a:buAutoNum type="arabicPeriod"/>
            </a:pPr>
            <a:r>
              <a:rPr lang="en-US" sz="2000" b="1" dirty="0">
                <a:solidFill>
                  <a:srgbClr val="C00000"/>
                </a:solidFill>
                <a:latin typeface="Charter Roman" panose="02040503050506020203" pitchFamily="18" charset="0"/>
                <a:cs typeface="Arial" panose="020B0604020202020204" pitchFamily="34" charset="0"/>
              </a:rPr>
              <a:t>A look at hydrography/stratification on the shelf</a:t>
            </a:r>
          </a:p>
        </p:txBody>
      </p:sp>
      <p:pic>
        <p:nvPicPr>
          <p:cNvPr id="11" name="그림 2">
            <a:extLst>
              <a:ext uri="{FF2B5EF4-FFF2-40B4-BE49-F238E27FC236}">
                <a16:creationId xmlns:a16="http://schemas.microsoft.com/office/drawing/2014/main" id="{E8BB8B30-D87E-664A-A316-D60A79810023}"/>
              </a:ext>
            </a:extLst>
          </p:cNvPr>
          <p:cNvPicPr>
            <a:picLocks noChangeAspect="1"/>
          </p:cNvPicPr>
          <p:nvPr/>
        </p:nvPicPr>
        <p:blipFill rotWithShape="1">
          <a:blip r:embed="rId2">
            <a:extLst>
              <a:ext uri="{28A0092B-C50C-407E-A947-70E740481C1C}">
                <a14:useLocalDpi xmlns:a14="http://schemas.microsoft.com/office/drawing/2010/main"/>
              </a:ext>
            </a:extLst>
          </a:blip>
          <a:srcRect t="47648"/>
          <a:stretch/>
        </p:blipFill>
        <p:spPr>
          <a:xfrm>
            <a:off x="36248" y="1986573"/>
            <a:ext cx="8421041" cy="4408534"/>
          </a:xfrm>
          <a:prstGeom prst="rect">
            <a:avLst/>
          </a:prstGeom>
        </p:spPr>
      </p:pic>
      <p:grpSp>
        <p:nvGrpSpPr>
          <p:cNvPr id="9" name="Group 8">
            <a:extLst>
              <a:ext uri="{FF2B5EF4-FFF2-40B4-BE49-F238E27FC236}">
                <a16:creationId xmlns:a16="http://schemas.microsoft.com/office/drawing/2014/main" id="{B052AEB7-35A0-B64D-AFFD-27C88E1827B0}"/>
              </a:ext>
            </a:extLst>
          </p:cNvPr>
          <p:cNvGrpSpPr/>
          <p:nvPr/>
        </p:nvGrpSpPr>
        <p:grpSpPr>
          <a:xfrm>
            <a:off x="3929819" y="4213047"/>
            <a:ext cx="3982017" cy="1138216"/>
            <a:chOff x="3893570" y="4445118"/>
            <a:chExt cx="3982017" cy="1138216"/>
          </a:xfrm>
        </p:grpSpPr>
        <p:sp>
          <p:nvSpPr>
            <p:cNvPr id="8" name="Oval 7">
              <a:extLst>
                <a:ext uri="{FF2B5EF4-FFF2-40B4-BE49-F238E27FC236}">
                  <a16:creationId xmlns:a16="http://schemas.microsoft.com/office/drawing/2014/main" id="{3665F958-EE51-9544-B93E-7F5BEC6171BD}"/>
                </a:ext>
              </a:extLst>
            </p:cNvPr>
            <p:cNvSpPr/>
            <p:nvPr/>
          </p:nvSpPr>
          <p:spPr>
            <a:xfrm rot="18554611">
              <a:off x="6701894" y="4409641"/>
              <a:ext cx="1138216" cy="120917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5F061D1-4861-9D45-87F7-770DE482675E}"/>
                </a:ext>
              </a:extLst>
            </p:cNvPr>
            <p:cNvSpPr/>
            <p:nvPr/>
          </p:nvSpPr>
          <p:spPr>
            <a:xfrm rot="10201337">
              <a:off x="3893570" y="5002092"/>
              <a:ext cx="2770750" cy="561439"/>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4ED2B0F-D1F5-CF42-B48B-72EECB5F0B6B}"/>
              </a:ext>
            </a:extLst>
          </p:cNvPr>
          <p:cNvGrpSpPr/>
          <p:nvPr/>
        </p:nvGrpSpPr>
        <p:grpSpPr>
          <a:xfrm>
            <a:off x="8289783" y="154622"/>
            <a:ext cx="3672840" cy="6535324"/>
            <a:chOff x="8289783" y="230822"/>
            <a:chExt cx="3672840" cy="6535324"/>
          </a:xfrm>
        </p:grpSpPr>
        <p:grpSp>
          <p:nvGrpSpPr>
            <p:cNvPr id="5" name="Group 4">
              <a:extLst>
                <a:ext uri="{FF2B5EF4-FFF2-40B4-BE49-F238E27FC236}">
                  <a16:creationId xmlns:a16="http://schemas.microsoft.com/office/drawing/2014/main" id="{7FB719AD-C52A-A649-83A8-E352BAF67B90}"/>
                </a:ext>
              </a:extLst>
            </p:cNvPr>
            <p:cNvGrpSpPr/>
            <p:nvPr/>
          </p:nvGrpSpPr>
          <p:grpSpPr>
            <a:xfrm>
              <a:off x="8289783" y="230822"/>
              <a:ext cx="3672840" cy="3198178"/>
              <a:chOff x="90663" y="658147"/>
              <a:chExt cx="3672840" cy="3198178"/>
            </a:xfrm>
          </p:grpSpPr>
          <p:pic>
            <p:nvPicPr>
              <p:cNvPr id="2050" name="Picture 2">
                <a:extLst>
                  <a:ext uri="{FF2B5EF4-FFF2-40B4-BE49-F238E27FC236}">
                    <a16:creationId xmlns:a16="http://schemas.microsoft.com/office/drawing/2014/main" id="{BC429D59-AB5E-3240-815E-811511C6FD9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90663" y="658147"/>
                <a:ext cx="3672840" cy="31981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8F7422-D682-B148-BBCB-F1AEC32AE03C}"/>
                  </a:ext>
                </a:extLst>
              </p:cNvPr>
              <p:cNvSpPr txBox="1"/>
              <p:nvPr/>
            </p:nvSpPr>
            <p:spPr>
              <a:xfrm>
                <a:off x="472440" y="1964848"/>
                <a:ext cx="2665446" cy="584775"/>
              </a:xfrm>
              <a:prstGeom prst="rect">
                <a:avLst/>
              </a:prstGeom>
              <a:noFill/>
            </p:spPr>
            <p:txBody>
              <a:bodyPr wrap="square" rtlCol="0">
                <a:spAutoFit/>
              </a:bodyPr>
              <a:lstStyle/>
              <a:p>
                <a:pPr algn="ctr"/>
                <a:r>
                  <a:rPr lang="en-US" sz="1600" b="1" dirty="0">
                    <a:latin typeface="Helvetica" pitchFamily="2" charset="0"/>
                  </a:rPr>
                  <a:t>SSS (annual)</a:t>
                </a:r>
              </a:p>
              <a:p>
                <a:pPr algn="ctr"/>
                <a:r>
                  <a:rPr lang="en-US" sz="1600" b="1" dirty="0">
                    <a:latin typeface="Helvetica" pitchFamily="2" charset="0"/>
                  </a:rPr>
                  <a:t>model-SOSE</a:t>
                </a:r>
              </a:p>
            </p:txBody>
          </p:sp>
        </p:grpSp>
        <p:grpSp>
          <p:nvGrpSpPr>
            <p:cNvPr id="4" name="Group 3">
              <a:extLst>
                <a:ext uri="{FF2B5EF4-FFF2-40B4-BE49-F238E27FC236}">
                  <a16:creationId xmlns:a16="http://schemas.microsoft.com/office/drawing/2014/main" id="{CD1A5241-7B86-534B-B7A3-876ED718F0FA}"/>
                </a:ext>
              </a:extLst>
            </p:cNvPr>
            <p:cNvGrpSpPr/>
            <p:nvPr/>
          </p:nvGrpSpPr>
          <p:grpSpPr>
            <a:xfrm>
              <a:off x="8289783" y="3474719"/>
              <a:ext cx="3672840" cy="3291427"/>
              <a:chOff x="90663" y="3657600"/>
              <a:chExt cx="3672840" cy="3291427"/>
            </a:xfrm>
          </p:grpSpPr>
          <p:pic>
            <p:nvPicPr>
              <p:cNvPr id="2052" name="Picture 4">
                <a:extLst>
                  <a:ext uri="{FF2B5EF4-FFF2-40B4-BE49-F238E27FC236}">
                    <a16:creationId xmlns:a16="http://schemas.microsoft.com/office/drawing/2014/main" id="{B9E799D2-3249-C34D-82C8-DA9AB836E20E}"/>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90663" y="3657600"/>
                <a:ext cx="3672840"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CFCC0C-D932-3542-8E8A-B1DB587C71A9}"/>
                  </a:ext>
                </a:extLst>
              </p:cNvPr>
              <p:cNvSpPr txBox="1"/>
              <p:nvPr/>
            </p:nvSpPr>
            <p:spPr>
              <a:xfrm>
                <a:off x="151623" y="6364252"/>
                <a:ext cx="3307080" cy="584775"/>
              </a:xfrm>
              <a:prstGeom prst="rect">
                <a:avLst/>
              </a:prstGeom>
              <a:noFill/>
            </p:spPr>
            <p:txBody>
              <a:bodyPr wrap="square" rtlCol="0">
                <a:spAutoFit/>
              </a:bodyPr>
              <a:lstStyle/>
              <a:p>
                <a:pPr algn="ctr"/>
                <a:r>
                  <a:rPr lang="en-US" sz="1600" b="1" dirty="0">
                    <a:latin typeface="Helvetica" pitchFamily="2" charset="0"/>
                  </a:rPr>
                  <a:t>Sea Floor S (annual)</a:t>
                </a:r>
              </a:p>
              <a:p>
                <a:pPr algn="ctr"/>
                <a:r>
                  <a:rPr lang="en-US" sz="1600" b="1" dirty="0">
                    <a:latin typeface="Helvetica" pitchFamily="2" charset="0"/>
                  </a:rPr>
                  <a:t>model-</a:t>
                </a:r>
                <a:r>
                  <a:rPr lang="en-US" sz="1600" b="1" dirty="0" err="1">
                    <a:latin typeface="Helvetica" pitchFamily="2" charset="0"/>
                  </a:rPr>
                  <a:t>Schmidtko_obs</a:t>
                </a:r>
                <a:endParaRPr lang="en-US" sz="1600" b="1" dirty="0">
                  <a:latin typeface="Helvetica" pitchFamily="2" charset="0"/>
                </a:endParaRPr>
              </a:p>
            </p:txBody>
          </p:sp>
        </p:grpSp>
        <p:sp>
          <p:nvSpPr>
            <p:cNvPr id="13" name="Oval 12">
              <a:extLst>
                <a:ext uri="{FF2B5EF4-FFF2-40B4-BE49-F238E27FC236}">
                  <a16:creationId xmlns:a16="http://schemas.microsoft.com/office/drawing/2014/main" id="{F7078290-D475-4448-8DA6-76888FA22ED4}"/>
                </a:ext>
              </a:extLst>
            </p:cNvPr>
            <p:cNvSpPr/>
            <p:nvPr/>
          </p:nvSpPr>
          <p:spPr>
            <a:xfrm rot="18554611">
              <a:off x="8728836" y="402101"/>
              <a:ext cx="1138216" cy="120917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A315BA-1146-B847-88A6-54D06DF842F4}"/>
                </a:ext>
              </a:extLst>
            </p:cNvPr>
            <p:cNvSpPr/>
            <p:nvPr/>
          </p:nvSpPr>
          <p:spPr>
            <a:xfrm rot="18554611">
              <a:off x="8642066" y="3505534"/>
              <a:ext cx="1138216" cy="120917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B5536C-D1D2-9C46-B436-7CDD9749D598}"/>
                </a:ext>
              </a:extLst>
            </p:cNvPr>
            <p:cNvSpPr/>
            <p:nvPr/>
          </p:nvSpPr>
          <p:spPr>
            <a:xfrm rot="18554611">
              <a:off x="9728123" y="2002294"/>
              <a:ext cx="980747" cy="118617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1B60748-9763-1945-9D5A-280FCF873C6F}"/>
                </a:ext>
              </a:extLst>
            </p:cNvPr>
            <p:cNvSpPr/>
            <p:nvPr/>
          </p:nvSpPr>
          <p:spPr>
            <a:xfrm rot="18177262">
              <a:off x="9355493" y="4252976"/>
              <a:ext cx="818577" cy="2408468"/>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2428B499-CAF8-E043-84BA-23E55659106A}"/>
              </a:ext>
            </a:extLst>
          </p:cNvPr>
          <p:cNvSpPr txBox="1"/>
          <p:nvPr/>
        </p:nvSpPr>
        <p:spPr>
          <a:xfrm>
            <a:off x="1117841" y="6297245"/>
            <a:ext cx="5100080" cy="400110"/>
          </a:xfrm>
          <a:prstGeom prst="rect">
            <a:avLst/>
          </a:prstGeom>
          <a:noFill/>
        </p:spPr>
        <p:txBody>
          <a:bodyPr wrap="square" rtlCol="0">
            <a:spAutoFit/>
          </a:bodyPr>
          <a:lstStyle/>
          <a:p>
            <a:r>
              <a:rPr lang="en-US" sz="2000" b="1" dirty="0">
                <a:solidFill>
                  <a:srgbClr val="C00000"/>
                </a:solidFill>
                <a:latin typeface="Charter Roman" panose="02040503050506020203" pitchFamily="18" charset="0"/>
              </a:rPr>
              <a:t>Ambient shelf water is too fresh/buoyant</a:t>
            </a:r>
            <a:endParaRPr lang="en-US" sz="2000" b="1" dirty="0">
              <a:solidFill>
                <a:srgbClr val="C00000"/>
              </a:solidFill>
              <a:latin typeface="Helvetica" pitchFamily="2" charset="0"/>
            </a:endParaRPr>
          </a:p>
        </p:txBody>
      </p:sp>
      <p:sp>
        <p:nvSpPr>
          <p:cNvPr id="21" name="TextBox 20">
            <a:extLst>
              <a:ext uri="{FF2B5EF4-FFF2-40B4-BE49-F238E27FC236}">
                <a16:creationId xmlns:a16="http://schemas.microsoft.com/office/drawing/2014/main" id="{A7FB443C-FB92-A447-91D6-CD452E4E7D66}"/>
              </a:ext>
            </a:extLst>
          </p:cNvPr>
          <p:cNvSpPr txBox="1"/>
          <p:nvPr/>
        </p:nvSpPr>
        <p:spPr>
          <a:xfrm>
            <a:off x="11430000"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10/17</a:t>
            </a:r>
          </a:p>
        </p:txBody>
      </p:sp>
    </p:spTree>
    <p:extLst>
      <p:ext uri="{BB962C8B-B14F-4D97-AF65-F5344CB8AC3E}">
        <p14:creationId xmlns:p14="http://schemas.microsoft.com/office/powerpoint/2010/main" val="309093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2">
            <a:extLst>
              <a:ext uri="{FF2B5EF4-FFF2-40B4-BE49-F238E27FC236}">
                <a16:creationId xmlns:a16="http://schemas.microsoft.com/office/drawing/2014/main" id="{9B1F42CB-15CA-D24A-8D25-F055CF24F86B}"/>
              </a:ext>
            </a:extLst>
          </p:cNvPr>
          <p:cNvPicPr>
            <a:picLocks noChangeAspect="1"/>
          </p:cNvPicPr>
          <p:nvPr/>
        </p:nvPicPr>
        <p:blipFill rotWithShape="1">
          <a:blip r:embed="rId3">
            <a:extLst>
              <a:ext uri="{28A0092B-C50C-407E-A947-70E740481C1C}">
                <a14:useLocalDpi xmlns:a14="http://schemas.microsoft.com/office/drawing/2010/main"/>
              </a:ext>
            </a:extLst>
          </a:blip>
          <a:srcRect l="39625" t="-1" r="3151" b="54563"/>
          <a:stretch/>
        </p:blipFill>
        <p:spPr>
          <a:xfrm>
            <a:off x="4744237" y="934162"/>
            <a:ext cx="7249190" cy="5756198"/>
          </a:xfrm>
          <a:prstGeom prst="rect">
            <a:avLst/>
          </a:prstGeom>
        </p:spPr>
      </p:pic>
      <p:pic>
        <p:nvPicPr>
          <p:cNvPr id="3" name="그림 2">
            <a:extLst>
              <a:ext uri="{FF2B5EF4-FFF2-40B4-BE49-F238E27FC236}">
                <a16:creationId xmlns:a16="http://schemas.microsoft.com/office/drawing/2014/main" id="{FE497B03-58B5-C548-836E-9677BBBB3034}"/>
              </a:ext>
            </a:extLst>
          </p:cNvPr>
          <p:cNvPicPr>
            <a:picLocks noChangeAspect="1"/>
          </p:cNvPicPr>
          <p:nvPr/>
        </p:nvPicPr>
        <p:blipFill rotWithShape="1">
          <a:blip r:embed="rId3">
            <a:extLst>
              <a:ext uri="{28A0092B-C50C-407E-A947-70E740481C1C}">
                <a14:useLocalDpi xmlns:a14="http://schemas.microsoft.com/office/drawing/2010/main"/>
              </a:ext>
            </a:extLst>
          </a:blip>
          <a:srcRect r="60083" b="52000"/>
          <a:stretch/>
        </p:blipFill>
        <p:spPr>
          <a:xfrm>
            <a:off x="67032" y="1119488"/>
            <a:ext cx="4478632" cy="5385546"/>
          </a:xfrm>
          <a:prstGeom prst="rect">
            <a:avLst/>
          </a:prstGeom>
        </p:spPr>
      </p:pic>
      <p:sp>
        <p:nvSpPr>
          <p:cNvPr id="9" name="TextBox 8">
            <a:extLst>
              <a:ext uri="{FF2B5EF4-FFF2-40B4-BE49-F238E27FC236}">
                <a16:creationId xmlns:a16="http://schemas.microsoft.com/office/drawing/2014/main" id="{55BF6813-EA8B-B34A-BD2C-1B185B10CD37}"/>
              </a:ext>
            </a:extLst>
          </p:cNvPr>
          <p:cNvSpPr txBox="1"/>
          <p:nvPr/>
        </p:nvSpPr>
        <p:spPr>
          <a:xfrm>
            <a:off x="232912" y="472497"/>
            <a:ext cx="11334247" cy="461665"/>
          </a:xfrm>
          <a:prstGeom prst="rect">
            <a:avLst/>
          </a:prstGeom>
          <a:noFill/>
        </p:spPr>
        <p:txBody>
          <a:bodyPr wrap="square" rtlCol="0">
            <a:spAutoFit/>
          </a:bodyPr>
          <a:lstStyle/>
          <a:p>
            <a:pPr algn="ctr"/>
            <a:r>
              <a:rPr lang="en-US" sz="2400" b="1" dirty="0">
                <a:latin typeface="Charter Roman" panose="02040503050506020203" pitchFamily="18" charset="0"/>
              </a:rPr>
              <a:t>Possible reason for fresh shelf</a:t>
            </a:r>
          </a:p>
        </p:txBody>
      </p:sp>
      <p:sp>
        <p:nvSpPr>
          <p:cNvPr id="6" name="TextBox 5">
            <a:extLst>
              <a:ext uri="{FF2B5EF4-FFF2-40B4-BE49-F238E27FC236}">
                <a16:creationId xmlns:a16="http://schemas.microsoft.com/office/drawing/2014/main" id="{7A9C5936-42A3-DB45-9DF9-C6F8036027D3}"/>
              </a:ext>
            </a:extLst>
          </p:cNvPr>
          <p:cNvSpPr txBox="1"/>
          <p:nvPr/>
        </p:nvSpPr>
        <p:spPr>
          <a:xfrm>
            <a:off x="11430000"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11/17</a:t>
            </a:r>
          </a:p>
        </p:txBody>
      </p:sp>
    </p:spTree>
    <p:extLst>
      <p:ext uri="{BB962C8B-B14F-4D97-AF65-F5344CB8AC3E}">
        <p14:creationId xmlns:p14="http://schemas.microsoft.com/office/powerpoint/2010/main" val="113495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C70D54-320F-954E-9FF9-B0F043BF79A4}"/>
              </a:ext>
            </a:extLst>
          </p:cNvPr>
          <p:cNvSpPr txBox="1"/>
          <p:nvPr/>
        </p:nvSpPr>
        <p:spPr>
          <a:xfrm>
            <a:off x="11430000"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12/17</a:t>
            </a:r>
          </a:p>
        </p:txBody>
      </p:sp>
      <p:sp>
        <p:nvSpPr>
          <p:cNvPr id="10" name="TextBox 9">
            <a:extLst>
              <a:ext uri="{FF2B5EF4-FFF2-40B4-BE49-F238E27FC236}">
                <a16:creationId xmlns:a16="http://schemas.microsoft.com/office/drawing/2014/main" id="{619FB46B-3FC1-6344-AAAB-B22EEE9410D9}"/>
              </a:ext>
            </a:extLst>
          </p:cNvPr>
          <p:cNvSpPr txBox="1"/>
          <p:nvPr/>
        </p:nvSpPr>
        <p:spPr>
          <a:xfrm>
            <a:off x="428876" y="205361"/>
            <a:ext cx="11334247" cy="523220"/>
          </a:xfrm>
          <a:prstGeom prst="rect">
            <a:avLst/>
          </a:prstGeom>
          <a:noFill/>
        </p:spPr>
        <p:txBody>
          <a:bodyPr wrap="square" rtlCol="0">
            <a:spAutoFit/>
          </a:bodyPr>
          <a:lstStyle/>
          <a:p>
            <a:pPr algn="ctr"/>
            <a:r>
              <a:rPr lang="en-US" sz="2800" b="1" dirty="0">
                <a:latin typeface="Charter Roman" panose="02040503050506020203" pitchFamily="18" charset="0"/>
              </a:rPr>
              <a:t>Sea-ice thickness</a:t>
            </a:r>
          </a:p>
        </p:txBody>
      </p:sp>
      <p:grpSp>
        <p:nvGrpSpPr>
          <p:cNvPr id="3" name="Group 2">
            <a:extLst>
              <a:ext uri="{FF2B5EF4-FFF2-40B4-BE49-F238E27FC236}">
                <a16:creationId xmlns:a16="http://schemas.microsoft.com/office/drawing/2014/main" id="{3390034B-85B5-274A-8A13-2F50D309CCF8}"/>
              </a:ext>
            </a:extLst>
          </p:cNvPr>
          <p:cNvGrpSpPr>
            <a:grpSpLocks/>
          </p:cNvGrpSpPr>
          <p:nvPr/>
        </p:nvGrpSpPr>
        <p:grpSpPr>
          <a:xfrm>
            <a:off x="1249679" y="1031227"/>
            <a:ext cx="9692640" cy="2743101"/>
            <a:chOff x="761999" y="998681"/>
            <a:chExt cx="9217318" cy="2634616"/>
          </a:xfrm>
        </p:grpSpPr>
        <p:pic>
          <p:nvPicPr>
            <p:cNvPr id="4100" name="Picture 4">
              <a:extLst>
                <a:ext uri="{FF2B5EF4-FFF2-40B4-BE49-F238E27FC236}">
                  <a16:creationId xmlns:a16="http://schemas.microsoft.com/office/drawing/2014/main" id="{99D11F65-25A7-DE40-A791-BB74A340413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61999" y="998681"/>
              <a:ext cx="3307081" cy="26346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95859210-0504-784F-9DDB-46E9A237C135}"/>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4069080" y="998681"/>
              <a:ext cx="2987040" cy="26346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8FF127C6-3053-224D-ACC3-DB8EF5027BA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7056120" y="998681"/>
              <a:ext cx="2923197" cy="2634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90336563-E0E0-B640-A93F-5A42CB8BD7F0}"/>
              </a:ext>
            </a:extLst>
          </p:cNvPr>
          <p:cNvGrpSpPr>
            <a:grpSpLocks/>
          </p:cNvGrpSpPr>
          <p:nvPr/>
        </p:nvGrpSpPr>
        <p:grpSpPr>
          <a:xfrm>
            <a:off x="1249679" y="4013371"/>
            <a:ext cx="9692640" cy="2743200"/>
            <a:chOff x="1076297" y="3373103"/>
            <a:chExt cx="9252644" cy="2641065"/>
          </a:xfrm>
        </p:grpSpPr>
        <p:pic>
          <p:nvPicPr>
            <p:cNvPr id="4098" name="Picture 2">
              <a:extLst>
                <a:ext uri="{FF2B5EF4-FFF2-40B4-BE49-F238E27FC236}">
                  <a16:creationId xmlns:a16="http://schemas.microsoft.com/office/drawing/2014/main" id="{E3629D02-48F8-E942-9103-0E4209CB0306}"/>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1076297" y="3373104"/>
              <a:ext cx="3190902" cy="2634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2E996902-EF8A-854B-9EEC-026A2E886D9F}"/>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7405743" y="3373103"/>
              <a:ext cx="2923198" cy="2634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F88E730B-9EB4-9446-8075-E3636A5C713B}"/>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4418703" y="3379553"/>
              <a:ext cx="2923198" cy="263461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5BF048AC-B14C-974F-AD4E-A2CB5CF49866}"/>
              </a:ext>
            </a:extLst>
          </p:cNvPr>
          <p:cNvSpPr txBox="1"/>
          <p:nvPr/>
        </p:nvSpPr>
        <p:spPr>
          <a:xfrm>
            <a:off x="221123" y="685337"/>
            <a:ext cx="2438375" cy="646331"/>
          </a:xfrm>
          <a:prstGeom prst="rect">
            <a:avLst/>
          </a:prstGeom>
          <a:solidFill>
            <a:schemeClr val="bg1"/>
          </a:solidFill>
        </p:spPr>
        <p:txBody>
          <a:bodyPr wrap="square" rtlCol="0">
            <a:spAutoFit/>
          </a:bodyPr>
          <a:lstStyle/>
          <a:p>
            <a:pPr algn="ctr"/>
            <a:r>
              <a:rPr lang="en-US" b="1" dirty="0">
                <a:solidFill>
                  <a:schemeClr val="accent1"/>
                </a:solidFill>
                <a:latin typeface="Helvetica" pitchFamily="2" charset="0"/>
              </a:rPr>
              <a:t>Oct-Nov (late winter/early spring)</a:t>
            </a:r>
          </a:p>
        </p:txBody>
      </p:sp>
      <p:sp>
        <p:nvSpPr>
          <p:cNvPr id="12" name="TextBox 11">
            <a:extLst>
              <a:ext uri="{FF2B5EF4-FFF2-40B4-BE49-F238E27FC236}">
                <a16:creationId xmlns:a16="http://schemas.microsoft.com/office/drawing/2014/main" id="{3834A8AF-1987-BB4F-80D5-AFEAB2E9260B}"/>
              </a:ext>
            </a:extLst>
          </p:cNvPr>
          <p:cNvSpPr txBox="1"/>
          <p:nvPr/>
        </p:nvSpPr>
        <p:spPr>
          <a:xfrm>
            <a:off x="221124" y="3950941"/>
            <a:ext cx="2438376" cy="646331"/>
          </a:xfrm>
          <a:prstGeom prst="rect">
            <a:avLst/>
          </a:prstGeom>
          <a:solidFill>
            <a:schemeClr val="bg1"/>
          </a:solidFill>
        </p:spPr>
        <p:txBody>
          <a:bodyPr wrap="square" rtlCol="0">
            <a:spAutoFit/>
          </a:bodyPr>
          <a:lstStyle/>
          <a:p>
            <a:pPr algn="ctr"/>
            <a:r>
              <a:rPr lang="en-US" b="1" dirty="0">
                <a:solidFill>
                  <a:schemeClr val="accent1"/>
                </a:solidFill>
                <a:latin typeface="Helvetica" pitchFamily="2" charset="0"/>
              </a:rPr>
              <a:t>Feb-Mar (late summer)</a:t>
            </a:r>
          </a:p>
        </p:txBody>
      </p:sp>
      <p:sp>
        <p:nvSpPr>
          <p:cNvPr id="18" name="TextBox 17">
            <a:extLst>
              <a:ext uri="{FF2B5EF4-FFF2-40B4-BE49-F238E27FC236}">
                <a16:creationId xmlns:a16="http://schemas.microsoft.com/office/drawing/2014/main" id="{4B54D31B-5E4D-5249-A940-FF72837444DD}"/>
              </a:ext>
            </a:extLst>
          </p:cNvPr>
          <p:cNvSpPr txBox="1"/>
          <p:nvPr/>
        </p:nvSpPr>
        <p:spPr>
          <a:xfrm>
            <a:off x="2799700" y="839225"/>
            <a:ext cx="1523923" cy="338554"/>
          </a:xfrm>
          <a:prstGeom prst="rect">
            <a:avLst/>
          </a:prstGeom>
          <a:solidFill>
            <a:schemeClr val="bg1"/>
          </a:solidFill>
        </p:spPr>
        <p:txBody>
          <a:bodyPr wrap="square" rtlCol="0">
            <a:spAutoFit/>
          </a:bodyPr>
          <a:lstStyle/>
          <a:p>
            <a:pPr algn="ctr"/>
            <a:r>
              <a:rPr lang="en-US" sz="1600" b="1" dirty="0">
                <a:latin typeface="Helvetica" pitchFamily="2" charset="0"/>
              </a:rPr>
              <a:t>E3SM-HR</a:t>
            </a:r>
          </a:p>
        </p:txBody>
      </p:sp>
      <p:sp>
        <p:nvSpPr>
          <p:cNvPr id="19" name="TextBox 18">
            <a:extLst>
              <a:ext uri="{FF2B5EF4-FFF2-40B4-BE49-F238E27FC236}">
                <a16:creationId xmlns:a16="http://schemas.microsoft.com/office/drawing/2014/main" id="{0667F5EC-81AA-3A41-87C2-5CEE9E15A0B3}"/>
              </a:ext>
            </a:extLst>
          </p:cNvPr>
          <p:cNvSpPr txBox="1"/>
          <p:nvPr/>
        </p:nvSpPr>
        <p:spPr>
          <a:xfrm>
            <a:off x="5904806" y="832558"/>
            <a:ext cx="1523923" cy="338554"/>
          </a:xfrm>
          <a:prstGeom prst="rect">
            <a:avLst/>
          </a:prstGeom>
          <a:solidFill>
            <a:schemeClr val="bg1"/>
          </a:solidFill>
        </p:spPr>
        <p:txBody>
          <a:bodyPr wrap="square" rtlCol="0">
            <a:spAutoFit/>
          </a:bodyPr>
          <a:lstStyle/>
          <a:p>
            <a:pPr algn="ctr"/>
            <a:r>
              <a:rPr lang="en-US" sz="1600" b="1" dirty="0" err="1">
                <a:latin typeface="Helvetica" pitchFamily="2" charset="0"/>
              </a:rPr>
              <a:t>Obs</a:t>
            </a:r>
            <a:r>
              <a:rPr lang="en-US" sz="1600" b="1" dirty="0">
                <a:latin typeface="Helvetica" pitchFamily="2" charset="0"/>
              </a:rPr>
              <a:t> (</a:t>
            </a:r>
            <a:r>
              <a:rPr lang="en-US" sz="1600" b="1" dirty="0" err="1">
                <a:latin typeface="Helvetica" pitchFamily="2" charset="0"/>
              </a:rPr>
              <a:t>IceSat</a:t>
            </a:r>
            <a:r>
              <a:rPr lang="en-US" sz="1600" b="1" dirty="0">
                <a:latin typeface="Helvetica" pitchFamily="2" charset="0"/>
              </a:rPr>
              <a:t>)</a:t>
            </a:r>
          </a:p>
        </p:txBody>
      </p:sp>
      <p:sp>
        <p:nvSpPr>
          <p:cNvPr id="20" name="TextBox 19">
            <a:extLst>
              <a:ext uri="{FF2B5EF4-FFF2-40B4-BE49-F238E27FC236}">
                <a16:creationId xmlns:a16="http://schemas.microsoft.com/office/drawing/2014/main" id="{3EE30D47-4FF9-214E-AC47-1004A266D8A1}"/>
              </a:ext>
            </a:extLst>
          </p:cNvPr>
          <p:cNvSpPr txBox="1"/>
          <p:nvPr/>
        </p:nvSpPr>
        <p:spPr>
          <a:xfrm>
            <a:off x="8960672" y="825859"/>
            <a:ext cx="1523923" cy="338554"/>
          </a:xfrm>
          <a:prstGeom prst="rect">
            <a:avLst/>
          </a:prstGeom>
          <a:solidFill>
            <a:schemeClr val="bg1"/>
          </a:solidFill>
        </p:spPr>
        <p:txBody>
          <a:bodyPr wrap="square" rtlCol="0">
            <a:spAutoFit/>
          </a:bodyPr>
          <a:lstStyle/>
          <a:p>
            <a:pPr algn="ctr"/>
            <a:r>
              <a:rPr lang="en-US" sz="1600" b="1" dirty="0">
                <a:latin typeface="Helvetica" pitchFamily="2" charset="0"/>
              </a:rPr>
              <a:t>Model-</a:t>
            </a:r>
            <a:r>
              <a:rPr lang="en-US" sz="1600" b="1" dirty="0" err="1">
                <a:latin typeface="Helvetica" pitchFamily="2" charset="0"/>
              </a:rPr>
              <a:t>Obs</a:t>
            </a:r>
            <a:endParaRPr lang="en-US" sz="1600" b="1" dirty="0">
              <a:latin typeface="Helvetica" pitchFamily="2" charset="0"/>
            </a:endParaRPr>
          </a:p>
        </p:txBody>
      </p:sp>
    </p:spTree>
    <p:extLst>
      <p:ext uri="{BB962C8B-B14F-4D97-AF65-F5344CB8AC3E}">
        <p14:creationId xmlns:p14="http://schemas.microsoft.com/office/powerpoint/2010/main" val="2299073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6A9FD212-95EF-9F43-A4B4-C14C5A48520A}"/>
              </a:ext>
            </a:extLst>
          </p:cNvPr>
          <p:cNvPicPr>
            <a:picLocks noChangeAspect="1"/>
          </p:cNvPicPr>
          <p:nvPr/>
        </p:nvPicPr>
        <p:blipFill rotWithShape="1">
          <a:blip r:embed="rId3">
            <a:extLst>
              <a:ext uri="{28A0092B-C50C-407E-A947-70E740481C1C}">
                <a14:useLocalDpi xmlns:a14="http://schemas.microsoft.com/office/drawing/2010/main"/>
              </a:ext>
            </a:extLst>
          </a:blip>
          <a:srcRect l="3620" r="4128" b="54386"/>
          <a:stretch/>
        </p:blipFill>
        <p:spPr>
          <a:xfrm>
            <a:off x="1202643" y="934888"/>
            <a:ext cx="9219392" cy="4558478"/>
          </a:xfrm>
          <a:prstGeom prst="rect">
            <a:avLst/>
          </a:prstGeom>
        </p:spPr>
      </p:pic>
      <p:sp>
        <p:nvSpPr>
          <p:cNvPr id="6" name="TextBox 5">
            <a:extLst>
              <a:ext uri="{FF2B5EF4-FFF2-40B4-BE49-F238E27FC236}">
                <a16:creationId xmlns:a16="http://schemas.microsoft.com/office/drawing/2014/main" id="{85FBB85E-D935-4541-8A69-961ACBA2C185}"/>
              </a:ext>
            </a:extLst>
          </p:cNvPr>
          <p:cNvSpPr txBox="1"/>
          <p:nvPr/>
        </p:nvSpPr>
        <p:spPr>
          <a:xfrm>
            <a:off x="11430000"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13/17</a:t>
            </a:r>
          </a:p>
        </p:txBody>
      </p:sp>
      <p:sp>
        <p:nvSpPr>
          <p:cNvPr id="8" name="TextBox 7">
            <a:extLst>
              <a:ext uri="{FF2B5EF4-FFF2-40B4-BE49-F238E27FC236}">
                <a16:creationId xmlns:a16="http://schemas.microsoft.com/office/drawing/2014/main" id="{769B2D79-0D96-5C45-A897-5D5639552556}"/>
              </a:ext>
            </a:extLst>
          </p:cNvPr>
          <p:cNvSpPr txBox="1"/>
          <p:nvPr/>
        </p:nvSpPr>
        <p:spPr>
          <a:xfrm>
            <a:off x="218742" y="403858"/>
            <a:ext cx="5075434" cy="499111"/>
          </a:xfrm>
          <a:prstGeom prst="rect">
            <a:avLst/>
          </a:prstGeom>
          <a:noFill/>
        </p:spPr>
        <p:txBody>
          <a:bodyPr wrap="square" rtlCol="0">
            <a:spAutoFit/>
          </a:bodyPr>
          <a:lstStyle/>
          <a:p>
            <a:pPr marL="914400" lvl="1" indent="-457200">
              <a:lnSpc>
                <a:spcPct val="150000"/>
              </a:lnSpc>
              <a:spcAft>
                <a:spcPts val="1200"/>
              </a:spcAft>
              <a:buClr>
                <a:srgbClr val="C00000"/>
              </a:buClr>
              <a:buFont typeface="+mj-lt"/>
              <a:buAutoNum type="arabicPeriod" startAt="2"/>
            </a:pPr>
            <a:r>
              <a:rPr lang="en-US" sz="2000" b="1" dirty="0">
                <a:solidFill>
                  <a:srgbClr val="C00000"/>
                </a:solidFill>
                <a:latin typeface="Charter Roman" panose="02040503050506020203" pitchFamily="18" charset="0"/>
                <a:cs typeface="Arial" panose="020B0604020202020204" pitchFamily="34" charset="0"/>
              </a:rPr>
              <a:t>A look at surface winds</a:t>
            </a:r>
          </a:p>
        </p:txBody>
      </p:sp>
      <p:sp>
        <p:nvSpPr>
          <p:cNvPr id="11" name="TextBox 10">
            <a:extLst>
              <a:ext uri="{FF2B5EF4-FFF2-40B4-BE49-F238E27FC236}">
                <a16:creationId xmlns:a16="http://schemas.microsoft.com/office/drawing/2014/main" id="{5902628E-0275-144C-B010-3F2ADE7547F4}"/>
              </a:ext>
            </a:extLst>
          </p:cNvPr>
          <p:cNvSpPr txBox="1"/>
          <p:nvPr/>
        </p:nvSpPr>
        <p:spPr>
          <a:xfrm>
            <a:off x="347079" y="5493366"/>
            <a:ext cx="10930521" cy="960776"/>
          </a:xfrm>
          <a:prstGeom prst="rect">
            <a:avLst/>
          </a:prstGeom>
          <a:noFill/>
        </p:spPr>
        <p:txBody>
          <a:bodyPr wrap="square" rtlCol="0">
            <a:spAutoFit/>
          </a:bodyPr>
          <a:lstStyle/>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rPr>
              <a:t>E3SM-HR has stronger surface winds than ERA5, not only along the Antarctic continental shelf, but also in the interior Southern Ocean</a:t>
            </a:r>
          </a:p>
        </p:txBody>
      </p:sp>
    </p:spTree>
    <p:extLst>
      <p:ext uri="{BB962C8B-B14F-4D97-AF65-F5344CB8AC3E}">
        <p14:creationId xmlns:p14="http://schemas.microsoft.com/office/powerpoint/2010/main" val="130277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FBB85E-D935-4541-8A69-961ACBA2C185}"/>
              </a:ext>
            </a:extLst>
          </p:cNvPr>
          <p:cNvSpPr txBox="1"/>
          <p:nvPr/>
        </p:nvSpPr>
        <p:spPr>
          <a:xfrm>
            <a:off x="11430000"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14/17</a:t>
            </a:r>
          </a:p>
        </p:txBody>
      </p:sp>
      <p:pic>
        <p:nvPicPr>
          <p:cNvPr id="10" name="그림 2">
            <a:extLst>
              <a:ext uri="{FF2B5EF4-FFF2-40B4-BE49-F238E27FC236}">
                <a16:creationId xmlns:a16="http://schemas.microsoft.com/office/drawing/2014/main" id="{71658E1D-7B5E-774C-A675-EAEC2A14389C}"/>
              </a:ext>
            </a:extLst>
          </p:cNvPr>
          <p:cNvPicPr>
            <a:picLocks noChangeAspect="1"/>
          </p:cNvPicPr>
          <p:nvPr/>
        </p:nvPicPr>
        <p:blipFill rotWithShape="1">
          <a:blip r:embed="rId3">
            <a:extLst>
              <a:ext uri="{28A0092B-C50C-407E-A947-70E740481C1C}">
                <a14:useLocalDpi xmlns:a14="http://schemas.microsoft.com/office/drawing/2010/main"/>
              </a:ext>
            </a:extLst>
          </a:blip>
          <a:srcRect l="4508" t="48184" r="4704" b="4489"/>
          <a:stretch/>
        </p:blipFill>
        <p:spPr>
          <a:xfrm>
            <a:off x="2367586" y="2832647"/>
            <a:ext cx="7456827" cy="3887162"/>
          </a:xfrm>
          <a:prstGeom prst="rect">
            <a:avLst/>
          </a:prstGeom>
        </p:spPr>
      </p:pic>
      <p:sp>
        <p:nvSpPr>
          <p:cNvPr id="11" name="TextBox 10">
            <a:extLst>
              <a:ext uri="{FF2B5EF4-FFF2-40B4-BE49-F238E27FC236}">
                <a16:creationId xmlns:a16="http://schemas.microsoft.com/office/drawing/2014/main" id="{5902628E-0275-144C-B010-3F2ADE7547F4}"/>
              </a:ext>
            </a:extLst>
          </p:cNvPr>
          <p:cNvSpPr txBox="1"/>
          <p:nvPr/>
        </p:nvSpPr>
        <p:spPr>
          <a:xfrm>
            <a:off x="238903" y="1044799"/>
            <a:ext cx="11265408" cy="499111"/>
          </a:xfrm>
          <a:prstGeom prst="rect">
            <a:avLst/>
          </a:prstGeom>
          <a:noFill/>
        </p:spPr>
        <p:txBody>
          <a:bodyPr wrap="square" rtlCol="0">
            <a:spAutoFit/>
          </a:bodyPr>
          <a:lstStyle/>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rPr>
              <a:t>Weddell gyre circulation intensified </a:t>
            </a:r>
            <a:r>
              <a:rPr lang="en-US" sz="2000" dirty="0">
                <a:latin typeface="Charter Roman" panose="02040503050506020203" pitchFamily="18" charset="0"/>
                <a:sym typeface="Wingdings" pitchFamily="2" charset="2"/>
              </a:rPr>
              <a:t> conductive to formation of OOPs</a:t>
            </a:r>
            <a:endParaRPr lang="en-US" sz="2000" dirty="0">
              <a:latin typeface="Charter Roman" panose="02040503050506020203" pitchFamily="18" charset="0"/>
            </a:endParaRPr>
          </a:p>
        </p:txBody>
      </p:sp>
      <p:sp>
        <p:nvSpPr>
          <p:cNvPr id="12" name="TextBox 11">
            <a:extLst>
              <a:ext uri="{FF2B5EF4-FFF2-40B4-BE49-F238E27FC236}">
                <a16:creationId xmlns:a16="http://schemas.microsoft.com/office/drawing/2014/main" id="{C440ADB5-0D0C-9948-9067-60D390DA57D3}"/>
              </a:ext>
            </a:extLst>
          </p:cNvPr>
          <p:cNvSpPr txBox="1"/>
          <p:nvPr/>
        </p:nvSpPr>
        <p:spPr>
          <a:xfrm>
            <a:off x="238903" y="2342200"/>
            <a:ext cx="11265408" cy="499111"/>
          </a:xfrm>
          <a:prstGeom prst="rect">
            <a:avLst/>
          </a:prstGeom>
          <a:noFill/>
        </p:spPr>
        <p:txBody>
          <a:bodyPr wrap="square" rtlCol="0">
            <a:spAutoFit/>
          </a:bodyPr>
          <a:lstStyle/>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rPr>
              <a:t>Formation of strong Antarctic Slope Current (ASC)</a:t>
            </a:r>
          </a:p>
        </p:txBody>
      </p:sp>
      <p:sp>
        <p:nvSpPr>
          <p:cNvPr id="9" name="TextBox 8">
            <a:extLst>
              <a:ext uri="{FF2B5EF4-FFF2-40B4-BE49-F238E27FC236}">
                <a16:creationId xmlns:a16="http://schemas.microsoft.com/office/drawing/2014/main" id="{0386E36D-CCE0-334A-91C3-BC1DEBA5725D}"/>
              </a:ext>
            </a:extLst>
          </p:cNvPr>
          <p:cNvSpPr txBox="1"/>
          <p:nvPr/>
        </p:nvSpPr>
        <p:spPr>
          <a:xfrm>
            <a:off x="1505564" y="371989"/>
            <a:ext cx="9180872" cy="523220"/>
          </a:xfrm>
          <a:prstGeom prst="rect">
            <a:avLst/>
          </a:prstGeom>
          <a:noFill/>
        </p:spPr>
        <p:txBody>
          <a:bodyPr wrap="square" rtlCol="0">
            <a:spAutoFit/>
          </a:bodyPr>
          <a:lstStyle/>
          <a:p>
            <a:pPr algn="ctr"/>
            <a:r>
              <a:rPr lang="en-US" sz="2800" b="1" dirty="0">
                <a:latin typeface="Charter Roman" panose="02040503050506020203" pitchFamily="18" charset="0"/>
              </a:rPr>
              <a:t>Possible consequences of strong surface zonal winds</a:t>
            </a:r>
          </a:p>
        </p:txBody>
      </p:sp>
      <p:sp>
        <p:nvSpPr>
          <p:cNvPr id="13" name="TextBox 12">
            <a:extLst>
              <a:ext uri="{FF2B5EF4-FFF2-40B4-BE49-F238E27FC236}">
                <a16:creationId xmlns:a16="http://schemas.microsoft.com/office/drawing/2014/main" id="{98E9095F-4B0D-F542-9DA0-C766375DDE4F}"/>
              </a:ext>
            </a:extLst>
          </p:cNvPr>
          <p:cNvSpPr txBox="1"/>
          <p:nvPr/>
        </p:nvSpPr>
        <p:spPr>
          <a:xfrm>
            <a:off x="238903" y="1693499"/>
            <a:ext cx="11264483" cy="499111"/>
          </a:xfrm>
          <a:prstGeom prst="rect">
            <a:avLst/>
          </a:prstGeom>
          <a:noFill/>
        </p:spPr>
        <p:txBody>
          <a:bodyPr wrap="square" rtlCol="0">
            <a:spAutoFit/>
          </a:bodyPr>
          <a:lstStyle/>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rPr>
              <a:t>Enhanced Ekman transport from the stronger polar easterlies could push sea-ice against the coast</a:t>
            </a:r>
          </a:p>
        </p:txBody>
      </p:sp>
    </p:spTree>
    <p:extLst>
      <p:ext uri="{BB962C8B-B14F-4D97-AF65-F5344CB8AC3E}">
        <p14:creationId xmlns:p14="http://schemas.microsoft.com/office/powerpoint/2010/main" val="227127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48BF81C7-7311-FD43-A408-A86C67DCACD2}"/>
              </a:ext>
            </a:extLst>
          </p:cNvPr>
          <p:cNvPicPr>
            <a:picLocks noChangeAspect="1"/>
          </p:cNvPicPr>
          <p:nvPr/>
        </p:nvPicPr>
        <p:blipFill>
          <a:blip r:embed="rId3"/>
          <a:stretch>
            <a:fillRect/>
          </a:stretch>
        </p:blipFill>
        <p:spPr>
          <a:xfrm>
            <a:off x="5308347" y="0"/>
            <a:ext cx="6858000" cy="6858000"/>
          </a:xfrm>
          <a:prstGeom prst="rect">
            <a:avLst/>
          </a:prstGeom>
        </p:spPr>
      </p:pic>
      <p:sp>
        <p:nvSpPr>
          <p:cNvPr id="6" name="TextBox 5">
            <a:extLst>
              <a:ext uri="{FF2B5EF4-FFF2-40B4-BE49-F238E27FC236}">
                <a16:creationId xmlns:a16="http://schemas.microsoft.com/office/drawing/2014/main" id="{C23E2E4C-282D-DC45-8DE4-2578D1C2D0E0}"/>
              </a:ext>
            </a:extLst>
          </p:cNvPr>
          <p:cNvSpPr txBox="1"/>
          <p:nvPr/>
        </p:nvSpPr>
        <p:spPr>
          <a:xfrm>
            <a:off x="11462084"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15/17</a:t>
            </a:r>
          </a:p>
        </p:txBody>
      </p:sp>
      <p:sp>
        <p:nvSpPr>
          <p:cNvPr id="7" name="TextBox 6">
            <a:extLst>
              <a:ext uri="{FF2B5EF4-FFF2-40B4-BE49-F238E27FC236}">
                <a16:creationId xmlns:a16="http://schemas.microsoft.com/office/drawing/2014/main" id="{D4BC32B5-A3B3-8A42-BDC1-65CAA1EB08A9}"/>
              </a:ext>
            </a:extLst>
          </p:cNvPr>
          <p:cNvSpPr txBox="1"/>
          <p:nvPr/>
        </p:nvSpPr>
        <p:spPr>
          <a:xfrm>
            <a:off x="428876" y="1409729"/>
            <a:ext cx="5075433" cy="4823372"/>
          </a:xfrm>
          <a:prstGeom prst="rect">
            <a:avLst/>
          </a:prstGeom>
          <a:noFill/>
        </p:spPr>
        <p:txBody>
          <a:bodyPr wrap="square" rtlCol="0">
            <a:spAutoFit/>
          </a:bodyPr>
          <a:lstStyle/>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rPr>
              <a:t>Zonal winds are stronger than ERA5 just off the shelf, producing a strong ASC </a:t>
            </a:r>
            <a:r>
              <a:rPr lang="en-US" dirty="0">
                <a:solidFill>
                  <a:schemeClr val="bg2">
                    <a:lumMod val="50000"/>
                  </a:schemeClr>
                </a:solidFill>
                <a:latin typeface="Charter Roman" panose="02040503050506020203" pitchFamily="18" charset="0"/>
              </a:rPr>
              <a:t>(Note: burst of katabatic winds are not represented in annual average of meridional winds shown here)</a:t>
            </a:r>
          </a:p>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rPr>
              <a:t>“V-shaped” isohaline (constant-salinity) contours barely visible in SOSE and absent in E3SM-HR</a:t>
            </a:r>
          </a:p>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rPr>
              <a:t>This is again indicative of a missing high-salinity dense water mass on the shelf</a:t>
            </a:r>
          </a:p>
        </p:txBody>
      </p:sp>
      <p:sp>
        <p:nvSpPr>
          <p:cNvPr id="8" name="TextBox 7">
            <a:extLst>
              <a:ext uri="{FF2B5EF4-FFF2-40B4-BE49-F238E27FC236}">
                <a16:creationId xmlns:a16="http://schemas.microsoft.com/office/drawing/2014/main" id="{5DC32BC6-E19B-0545-8B07-BEAF3E7949CD}"/>
              </a:ext>
            </a:extLst>
          </p:cNvPr>
          <p:cNvSpPr txBox="1"/>
          <p:nvPr/>
        </p:nvSpPr>
        <p:spPr>
          <a:xfrm>
            <a:off x="428876" y="205361"/>
            <a:ext cx="4879471" cy="954107"/>
          </a:xfrm>
          <a:prstGeom prst="rect">
            <a:avLst/>
          </a:prstGeom>
          <a:noFill/>
        </p:spPr>
        <p:txBody>
          <a:bodyPr wrap="square" rtlCol="0">
            <a:spAutoFit/>
          </a:bodyPr>
          <a:lstStyle/>
          <a:p>
            <a:pPr algn="ctr"/>
            <a:r>
              <a:rPr lang="en-US" sz="2800" b="1" dirty="0">
                <a:latin typeface="Charter Roman" panose="02040503050506020203" pitchFamily="18" charset="0"/>
              </a:rPr>
              <a:t>Dense-shelf type </a:t>
            </a:r>
          </a:p>
          <a:p>
            <a:pPr algn="ctr"/>
            <a:r>
              <a:rPr lang="en-US" sz="2800" b="1" dirty="0">
                <a:latin typeface="Charter Roman" panose="02040503050506020203" pitchFamily="18" charset="0"/>
              </a:rPr>
              <a:t>(35</a:t>
            </a:r>
            <a:r>
              <a:rPr lang="en-US" altLang="ko-KR" sz="2800" b="1" dirty="0">
                <a:latin typeface="Charter Roman" panose="02040503050506020203" pitchFamily="18" charset="0"/>
              </a:rPr>
              <a:t>º</a:t>
            </a:r>
            <a:r>
              <a:rPr lang="en-US" sz="2800" b="1" dirty="0">
                <a:latin typeface="Charter Roman" panose="02040503050506020203" pitchFamily="18" charset="0"/>
              </a:rPr>
              <a:t>W meridional section)</a:t>
            </a:r>
          </a:p>
        </p:txBody>
      </p:sp>
    </p:spTree>
    <p:extLst>
      <p:ext uri="{BB962C8B-B14F-4D97-AF65-F5344CB8AC3E}">
        <p14:creationId xmlns:p14="http://schemas.microsoft.com/office/powerpoint/2010/main" val="785333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670DCD-6794-CA47-AE1E-D0F367384C05}"/>
              </a:ext>
            </a:extLst>
          </p:cNvPr>
          <p:cNvSpPr txBox="1"/>
          <p:nvPr/>
        </p:nvSpPr>
        <p:spPr>
          <a:xfrm>
            <a:off x="11430000"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16/17</a:t>
            </a:r>
          </a:p>
        </p:txBody>
      </p:sp>
      <p:sp>
        <p:nvSpPr>
          <p:cNvPr id="5" name="TextBox 4">
            <a:extLst>
              <a:ext uri="{FF2B5EF4-FFF2-40B4-BE49-F238E27FC236}">
                <a16:creationId xmlns:a16="http://schemas.microsoft.com/office/drawing/2014/main" id="{37D26DCC-FA1D-FA40-866F-373E38FFBB47}"/>
              </a:ext>
            </a:extLst>
          </p:cNvPr>
          <p:cNvSpPr txBox="1"/>
          <p:nvPr/>
        </p:nvSpPr>
        <p:spPr>
          <a:xfrm>
            <a:off x="1963546" y="422792"/>
            <a:ext cx="8264907" cy="646331"/>
          </a:xfrm>
          <a:prstGeom prst="rect">
            <a:avLst/>
          </a:prstGeom>
          <a:noFill/>
        </p:spPr>
        <p:txBody>
          <a:bodyPr wrap="square" rtlCol="0" anchor="ctr">
            <a:spAutoFit/>
          </a:bodyPr>
          <a:lstStyle/>
          <a:p>
            <a:pPr algn="ctr"/>
            <a:r>
              <a:rPr lang="en-US" sz="3600" b="1" dirty="0">
                <a:solidFill>
                  <a:schemeClr val="accent1"/>
                </a:solidFill>
                <a:latin typeface="Helvetica" pitchFamily="2" charset="0"/>
              </a:rPr>
              <a:t>Some conclusions</a:t>
            </a:r>
          </a:p>
        </p:txBody>
      </p:sp>
      <p:sp>
        <p:nvSpPr>
          <p:cNvPr id="6" name="TextBox 5">
            <a:extLst>
              <a:ext uri="{FF2B5EF4-FFF2-40B4-BE49-F238E27FC236}">
                <a16:creationId xmlns:a16="http://schemas.microsoft.com/office/drawing/2014/main" id="{53A2203F-E74B-B642-9171-A4C49BD0DD7F}"/>
              </a:ext>
            </a:extLst>
          </p:cNvPr>
          <p:cNvSpPr txBox="1"/>
          <p:nvPr/>
        </p:nvSpPr>
        <p:spPr>
          <a:xfrm>
            <a:off x="455068" y="1263035"/>
            <a:ext cx="11281861" cy="4961871"/>
          </a:xfrm>
          <a:prstGeom prst="rect">
            <a:avLst/>
          </a:prstGeom>
          <a:noFill/>
        </p:spPr>
        <p:txBody>
          <a:bodyPr wrap="square" rtlCol="0">
            <a:spAutoFit/>
          </a:bodyPr>
          <a:lstStyle/>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rPr>
              <a:t>E3SM-HR is able to reproduce the major Antarctic coastal polynyas and several occurrences of open-ocean polynyas in the Weddell Sea.</a:t>
            </a:r>
          </a:p>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rPr>
              <a:t>The densest water masses (AABW) are formed within the OOPs, rather that on the continental shelf within coastal polynya regions as is typically observed. We hypothesize that the biases in salinity on the shelf make the ambient waters too fresh to be transformed into dense waters. Excessive sea ice accumulated at the coast in key locations during winter may be responsible for the overly fresh shelf in spring and summer.</a:t>
            </a:r>
          </a:p>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rPr>
              <a:t>Overly strong atmospheric polar easterlies in the model also lead to a strong Antarctic Slope Front and possibly a Ekman transport against the coast that doesn’t favor sea ice movement offshore.</a:t>
            </a:r>
          </a:p>
        </p:txBody>
      </p:sp>
    </p:spTree>
    <p:extLst>
      <p:ext uri="{BB962C8B-B14F-4D97-AF65-F5344CB8AC3E}">
        <p14:creationId xmlns:p14="http://schemas.microsoft.com/office/powerpoint/2010/main" val="3429505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lin ang="16200000" scaled="1"/>
          <a:tileRect/>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D3957D4-01D5-0941-A85E-121C87EB8923}"/>
              </a:ext>
            </a:extLst>
          </p:cNvPr>
          <p:cNvSpPr txBox="1"/>
          <p:nvPr/>
        </p:nvSpPr>
        <p:spPr>
          <a:xfrm>
            <a:off x="7626350" y="4595065"/>
            <a:ext cx="4184650" cy="707886"/>
          </a:xfrm>
          <a:prstGeom prst="rect">
            <a:avLst/>
          </a:prstGeom>
          <a:noFill/>
        </p:spPr>
        <p:txBody>
          <a:bodyPr wrap="square" rtlCol="0">
            <a:spAutoFit/>
          </a:bodyPr>
          <a:lstStyle/>
          <a:p>
            <a:pPr algn="ctr"/>
            <a:r>
              <a:rPr lang="en-US" sz="4000" b="1" dirty="0">
                <a:solidFill>
                  <a:schemeClr val="bg1"/>
                </a:solidFill>
                <a:latin typeface="Helvetica" pitchFamily="2" charset="0"/>
                <a:ea typeface="Klee Medium" panose="02020600000000000000" pitchFamily="18" charset="-128"/>
                <a:cs typeface="Tamil MN" pitchFamily="2" charset="0"/>
              </a:rPr>
              <a:t>Thank you</a:t>
            </a:r>
            <a:endParaRPr lang="en-US" sz="4000" b="1" dirty="0">
              <a:solidFill>
                <a:schemeClr val="bg1"/>
              </a:solidFill>
              <a:latin typeface="Helvetica" pitchFamily="2" charset="0"/>
              <a:ea typeface="Klee Medium" panose="02020600000000000000" pitchFamily="18" charset="-128"/>
              <a:cs typeface="Tamil MN" pitchFamily="2" charset="0"/>
              <a:sym typeface="Wingdings" pitchFamily="2" charset="2"/>
            </a:endParaRPr>
          </a:p>
        </p:txBody>
      </p:sp>
      <p:pic>
        <p:nvPicPr>
          <p:cNvPr id="3" name="Picture 2">
            <a:extLst>
              <a:ext uri="{FF2B5EF4-FFF2-40B4-BE49-F238E27FC236}">
                <a16:creationId xmlns:a16="http://schemas.microsoft.com/office/drawing/2014/main" id="{377D32C6-23C5-8045-ABBB-279D2626B976}"/>
              </a:ext>
            </a:extLst>
          </p:cNvPr>
          <p:cNvPicPr>
            <a:picLocks noChangeAspect="1"/>
          </p:cNvPicPr>
          <p:nvPr/>
        </p:nvPicPr>
        <p:blipFill>
          <a:blip r:embed="rId2"/>
          <a:stretch>
            <a:fillRect/>
          </a:stretch>
        </p:blipFill>
        <p:spPr>
          <a:xfrm>
            <a:off x="7807954" y="337251"/>
            <a:ext cx="4146979" cy="3455816"/>
          </a:xfrm>
          <a:prstGeom prst="rect">
            <a:avLst/>
          </a:prstGeom>
        </p:spPr>
      </p:pic>
      <p:pic>
        <p:nvPicPr>
          <p:cNvPr id="7" name="Picture 6">
            <a:extLst>
              <a:ext uri="{FF2B5EF4-FFF2-40B4-BE49-F238E27FC236}">
                <a16:creationId xmlns:a16="http://schemas.microsoft.com/office/drawing/2014/main" id="{AA0CEEC6-DA86-CB43-9FE6-AFA5489F0B9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27108" y="1593155"/>
            <a:ext cx="7392891" cy="4809063"/>
          </a:xfrm>
          <a:prstGeom prst="rect">
            <a:avLst/>
          </a:prstGeom>
        </p:spPr>
      </p:pic>
      <p:sp>
        <p:nvSpPr>
          <p:cNvPr id="8" name="TextBox 7">
            <a:extLst>
              <a:ext uri="{FF2B5EF4-FFF2-40B4-BE49-F238E27FC236}">
                <a16:creationId xmlns:a16="http://schemas.microsoft.com/office/drawing/2014/main" id="{10FA9A1F-9E84-D74C-A677-34F434EB0B4B}"/>
              </a:ext>
            </a:extLst>
          </p:cNvPr>
          <p:cNvSpPr txBox="1"/>
          <p:nvPr/>
        </p:nvSpPr>
        <p:spPr>
          <a:xfrm>
            <a:off x="10261600" y="616802"/>
            <a:ext cx="1524000" cy="646331"/>
          </a:xfrm>
          <a:prstGeom prst="rect">
            <a:avLst/>
          </a:prstGeom>
          <a:noFill/>
        </p:spPr>
        <p:txBody>
          <a:bodyPr wrap="square" rtlCol="0">
            <a:spAutoFit/>
          </a:bodyPr>
          <a:lstStyle/>
          <a:p>
            <a:r>
              <a:rPr lang="en-US" b="1" dirty="0">
                <a:solidFill>
                  <a:srgbClr val="0432FF"/>
                </a:solidFill>
                <a:latin typeface="Helvetica" pitchFamily="2" charset="0"/>
              </a:rPr>
              <a:t>Maud Rise Polynya</a:t>
            </a:r>
          </a:p>
        </p:txBody>
      </p:sp>
      <p:sp>
        <p:nvSpPr>
          <p:cNvPr id="9" name="TextBox 8">
            <a:extLst>
              <a:ext uri="{FF2B5EF4-FFF2-40B4-BE49-F238E27FC236}">
                <a16:creationId xmlns:a16="http://schemas.microsoft.com/office/drawing/2014/main" id="{1D328875-C951-F943-853A-D1316F76F6F0}"/>
              </a:ext>
            </a:extLst>
          </p:cNvPr>
          <p:cNvSpPr txBox="1"/>
          <p:nvPr/>
        </p:nvSpPr>
        <p:spPr>
          <a:xfrm>
            <a:off x="3377140" y="6402218"/>
            <a:ext cx="4581524" cy="338554"/>
          </a:xfrm>
          <a:prstGeom prst="rect">
            <a:avLst/>
          </a:prstGeom>
          <a:noFill/>
        </p:spPr>
        <p:txBody>
          <a:bodyPr wrap="square" rtlCol="0">
            <a:spAutoFit/>
          </a:bodyPr>
          <a:lstStyle/>
          <a:p>
            <a:r>
              <a:rPr lang="en-US" sz="1600" dirty="0"/>
              <a:t>Image Credit: Lamont-Doherty Earth Observatory</a:t>
            </a:r>
          </a:p>
        </p:txBody>
      </p:sp>
      <p:sp>
        <p:nvSpPr>
          <p:cNvPr id="11" name="TextBox 10">
            <a:extLst>
              <a:ext uri="{FF2B5EF4-FFF2-40B4-BE49-F238E27FC236}">
                <a16:creationId xmlns:a16="http://schemas.microsoft.com/office/drawing/2014/main" id="{2044CA57-0C95-8A49-94BA-52F2AB6C6CE0}"/>
              </a:ext>
            </a:extLst>
          </p:cNvPr>
          <p:cNvSpPr txBox="1"/>
          <p:nvPr/>
        </p:nvSpPr>
        <p:spPr>
          <a:xfrm>
            <a:off x="7807954" y="3872284"/>
            <a:ext cx="4581524" cy="338554"/>
          </a:xfrm>
          <a:prstGeom prst="rect">
            <a:avLst/>
          </a:prstGeom>
          <a:noFill/>
        </p:spPr>
        <p:txBody>
          <a:bodyPr wrap="square" rtlCol="0">
            <a:spAutoFit/>
          </a:bodyPr>
          <a:lstStyle/>
          <a:p>
            <a:r>
              <a:rPr lang="en-US" sz="1600" dirty="0"/>
              <a:t>NASA Earth Observatory</a:t>
            </a:r>
          </a:p>
        </p:txBody>
      </p:sp>
      <p:sp>
        <p:nvSpPr>
          <p:cNvPr id="13" name="TextBox 12">
            <a:extLst>
              <a:ext uri="{FF2B5EF4-FFF2-40B4-BE49-F238E27FC236}">
                <a16:creationId xmlns:a16="http://schemas.microsoft.com/office/drawing/2014/main" id="{4ACABD61-B54E-B543-8928-D895F259B3EF}"/>
              </a:ext>
            </a:extLst>
          </p:cNvPr>
          <p:cNvSpPr txBox="1"/>
          <p:nvPr/>
        </p:nvSpPr>
        <p:spPr>
          <a:xfrm>
            <a:off x="11430000"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17/17</a:t>
            </a:r>
          </a:p>
        </p:txBody>
      </p:sp>
      <p:sp>
        <p:nvSpPr>
          <p:cNvPr id="14" name="TextBox 13">
            <a:extLst>
              <a:ext uri="{FF2B5EF4-FFF2-40B4-BE49-F238E27FC236}">
                <a16:creationId xmlns:a16="http://schemas.microsoft.com/office/drawing/2014/main" id="{362BF29A-26DD-494B-ABF2-95DB2D6CAD1A}"/>
              </a:ext>
            </a:extLst>
          </p:cNvPr>
          <p:cNvSpPr txBox="1"/>
          <p:nvPr/>
        </p:nvSpPr>
        <p:spPr>
          <a:xfrm>
            <a:off x="406400" y="245932"/>
            <a:ext cx="6918754" cy="1200329"/>
          </a:xfrm>
          <a:prstGeom prst="rect">
            <a:avLst/>
          </a:prstGeom>
          <a:noFill/>
        </p:spPr>
        <p:txBody>
          <a:bodyPr wrap="square" rtlCol="0">
            <a:spAutoFit/>
          </a:bodyPr>
          <a:lstStyle/>
          <a:p>
            <a:r>
              <a:rPr lang="en-US" dirty="0">
                <a:solidFill>
                  <a:schemeClr val="bg1"/>
                </a:solidFill>
              </a:rPr>
              <a:t>Professional animation made for the entry to the </a:t>
            </a:r>
            <a:r>
              <a:rPr lang="en-US" dirty="0">
                <a:solidFill>
                  <a:schemeClr val="accent2"/>
                </a:solidFill>
              </a:rPr>
              <a:t>SuperComputing21</a:t>
            </a:r>
            <a:r>
              <a:rPr lang="en-US" dirty="0">
                <a:solidFill>
                  <a:schemeClr val="bg1"/>
                </a:solidFill>
              </a:rPr>
              <a:t> Scientific Visualization &amp; Data Analytics Showcase by a </a:t>
            </a:r>
            <a:r>
              <a:rPr lang="en-US" dirty="0">
                <a:solidFill>
                  <a:schemeClr val="accent6">
                    <a:lumMod val="40000"/>
                    <a:lumOff val="60000"/>
                  </a:schemeClr>
                </a:solidFill>
              </a:rPr>
              <a:t>team of LANL &amp; U. of Texas at Austin scientists</a:t>
            </a:r>
            <a:r>
              <a:rPr lang="en-US" dirty="0">
                <a:solidFill>
                  <a:schemeClr val="bg1"/>
                </a:solidFill>
              </a:rPr>
              <a:t> (Abram, Petersen, </a:t>
            </a:r>
            <a:r>
              <a:rPr lang="en-US" dirty="0" err="1">
                <a:solidFill>
                  <a:schemeClr val="bg1"/>
                </a:solidFill>
              </a:rPr>
              <a:t>Samsel</a:t>
            </a:r>
            <a:r>
              <a:rPr lang="en-US" dirty="0">
                <a:solidFill>
                  <a:schemeClr val="bg1"/>
                </a:solidFill>
              </a:rPr>
              <a:t>, Zeller, Conlon, </a:t>
            </a:r>
            <a:r>
              <a:rPr lang="en-US" dirty="0" err="1">
                <a:solidFill>
                  <a:schemeClr val="bg1"/>
                </a:solidFill>
              </a:rPr>
              <a:t>Kurtakoti</a:t>
            </a:r>
            <a:r>
              <a:rPr lang="en-US" dirty="0">
                <a:solidFill>
                  <a:schemeClr val="bg1"/>
                </a:solidFill>
              </a:rPr>
              <a:t>, </a:t>
            </a:r>
            <a:r>
              <a:rPr lang="en-US" dirty="0" err="1">
                <a:solidFill>
                  <a:schemeClr val="bg1"/>
                </a:solidFill>
              </a:rPr>
              <a:t>Palmstrom</a:t>
            </a:r>
            <a:r>
              <a:rPr lang="en-US" dirty="0">
                <a:solidFill>
                  <a:schemeClr val="bg1"/>
                </a:solidFill>
              </a:rPr>
              <a:t>, Patchett, Roberts)</a:t>
            </a:r>
          </a:p>
        </p:txBody>
      </p:sp>
    </p:spTree>
    <p:extLst>
      <p:ext uri="{BB962C8B-B14F-4D97-AF65-F5344CB8AC3E}">
        <p14:creationId xmlns:p14="http://schemas.microsoft.com/office/powerpoint/2010/main" val="69686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C0E8-2987-1F46-8A80-1D86B2DCF135}"/>
              </a:ext>
            </a:extLst>
          </p:cNvPr>
          <p:cNvSpPr>
            <a:spLocks noGrp="1"/>
          </p:cNvSpPr>
          <p:nvPr>
            <p:ph type="title"/>
          </p:nvPr>
        </p:nvSpPr>
        <p:spPr/>
        <p:txBody>
          <a:bodyPr/>
          <a:lstStyle/>
          <a:p>
            <a:r>
              <a:rPr lang="en-US" dirty="0"/>
              <a:t>Additional slides</a:t>
            </a:r>
          </a:p>
        </p:txBody>
      </p:sp>
    </p:spTree>
    <p:extLst>
      <p:ext uri="{BB962C8B-B14F-4D97-AF65-F5344CB8AC3E}">
        <p14:creationId xmlns:p14="http://schemas.microsoft.com/office/powerpoint/2010/main" val="195071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1D0C749E-94C8-CC47-B9AA-83A6F626C516}"/>
              </a:ext>
            </a:extLst>
          </p:cNvPr>
          <p:cNvPicPr>
            <a:picLocks noChangeAspect="1"/>
          </p:cNvPicPr>
          <p:nvPr/>
        </p:nvPicPr>
        <p:blipFill rotWithShape="1">
          <a:blip r:embed="rId2">
            <a:extLst>
              <a:ext uri="{28A0092B-C50C-407E-A947-70E740481C1C}">
                <a14:useLocalDpi xmlns:a14="http://schemas.microsoft.com/office/drawing/2010/main"/>
              </a:ext>
            </a:extLst>
          </a:blip>
          <a:srcRect b="4218"/>
          <a:stretch/>
        </p:blipFill>
        <p:spPr>
          <a:xfrm>
            <a:off x="5242817" y="144624"/>
            <a:ext cx="6858000" cy="6568751"/>
          </a:xfrm>
          <a:prstGeom prst="rect">
            <a:avLst/>
          </a:prstGeom>
        </p:spPr>
      </p:pic>
      <p:sp>
        <p:nvSpPr>
          <p:cNvPr id="7" name="TextBox 6">
            <a:extLst>
              <a:ext uri="{FF2B5EF4-FFF2-40B4-BE49-F238E27FC236}">
                <a16:creationId xmlns:a16="http://schemas.microsoft.com/office/drawing/2014/main" id="{F045CA1F-39EA-B14F-A84C-A86892331C3E}"/>
              </a:ext>
            </a:extLst>
          </p:cNvPr>
          <p:cNvSpPr txBox="1"/>
          <p:nvPr/>
        </p:nvSpPr>
        <p:spPr>
          <a:xfrm>
            <a:off x="232913" y="6062246"/>
            <a:ext cx="5075434" cy="338554"/>
          </a:xfrm>
          <a:prstGeom prst="rect">
            <a:avLst/>
          </a:prstGeom>
          <a:noFill/>
        </p:spPr>
        <p:txBody>
          <a:bodyPr wrap="square" rtlCol="0">
            <a:spAutoFit/>
          </a:bodyPr>
          <a:lstStyle/>
          <a:p>
            <a:pPr algn="just"/>
            <a:r>
              <a:rPr lang="en-US" sz="1600" dirty="0">
                <a:solidFill>
                  <a:srgbClr val="0070C0"/>
                </a:solidFill>
                <a:latin typeface="Charter Roman" panose="02040503050506020203" pitchFamily="18" charset="0"/>
                <a:cs typeface="Times New Roman" panose="02020603050405020304" pitchFamily="18" charset="0"/>
              </a:rPr>
              <a:t>Fig3. Observed and simulated OOPs</a:t>
            </a:r>
          </a:p>
        </p:txBody>
      </p:sp>
      <p:sp>
        <p:nvSpPr>
          <p:cNvPr id="9" name="TextBox 8">
            <a:extLst>
              <a:ext uri="{FF2B5EF4-FFF2-40B4-BE49-F238E27FC236}">
                <a16:creationId xmlns:a16="http://schemas.microsoft.com/office/drawing/2014/main" id="{0312BDEA-8D92-084E-B39C-9746B2F5D1AE}"/>
              </a:ext>
            </a:extLst>
          </p:cNvPr>
          <p:cNvSpPr txBox="1"/>
          <p:nvPr/>
        </p:nvSpPr>
        <p:spPr>
          <a:xfrm>
            <a:off x="232913" y="457200"/>
            <a:ext cx="5075434" cy="4397999"/>
          </a:xfrm>
          <a:prstGeom prst="rect">
            <a:avLst/>
          </a:prstGeom>
          <a:noFill/>
        </p:spPr>
        <p:txBody>
          <a:bodyPr wrap="square" rtlCol="0">
            <a:spAutoFit/>
          </a:bodyPr>
          <a:lstStyle/>
          <a:p>
            <a:pPr algn="ctr"/>
            <a:r>
              <a:rPr lang="en-US" sz="2000" b="1" dirty="0">
                <a:latin typeface="Charter Roman" panose="02040503050506020203" pitchFamily="18" charset="0"/>
              </a:rPr>
              <a:t>Open-ocean polynyas</a:t>
            </a:r>
          </a:p>
          <a:p>
            <a:pPr algn="ctr"/>
            <a:endParaRPr lang="en-US" sz="2000" b="1" dirty="0">
              <a:latin typeface="Charter Roman" panose="02040503050506020203" pitchFamily="18" charset="0"/>
            </a:endParaRPr>
          </a:p>
          <a:p>
            <a:pPr marL="342900" indent="-342900">
              <a:lnSpc>
                <a:spcPct val="150000"/>
              </a:lnSpc>
              <a:buFont typeface="Arial" panose="020B0604020202020204" pitchFamily="34" charset="0"/>
              <a:buChar char="•"/>
            </a:pPr>
            <a:r>
              <a:rPr lang="en-US" dirty="0">
                <a:latin typeface="Charter Roman" panose="02040503050506020203" pitchFamily="18" charset="0"/>
              </a:rPr>
              <a:t>The 2017 Maud Rise Polynya</a:t>
            </a:r>
          </a:p>
          <a:p>
            <a:pPr marL="342900" indent="-342900">
              <a:lnSpc>
                <a:spcPct val="150000"/>
              </a:lnSpc>
              <a:buFont typeface="Arial" panose="020B0604020202020204" pitchFamily="34" charset="0"/>
              <a:buChar char="•"/>
            </a:pPr>
            <a:r>
              <a:rPr lang="en-US" dirty="0">
                <a:latin typeface="Charter Roman" panose="02040503050506020203" pitchFamily="18" charset="0"/>
              </a:rPr>
              <a:t>E3SM-LR does not exhibit OOPs at any point in the simulation</a:t>
            </a:r>
          </a:p>
          <a:p>
            <a:pPr marL="342900" indent="-342900">
              <a:lnSpc>
                <a:spcPct val="150000"/>
              </a:lnSpc>
              <a:buFont typeface="Arial" panose="020B0604020202020204" pitchFamily="34" charset="0"/>
              <a:buChar char="•"/>
            </a:pPr>
            <a:r>
              <a:rPr lang="en-US" dirty="0">
                <a:latin typeface="Charter Roman" panose="02040503050506020203" pitchFamily="18" charset="0"/>
              </a:rPr>
              <a:t>E3SM-HR does produce MRPs</a:t>
            </a:r>
          </a:p>
          <a:p>
            <a:pPr marL="342900" indent="-342900">
              <a:lnSpc>
                <a:spcPct val="150000"/>
              </a:lnSpc>
              <a:buFont typeface="Arial" panose="020B0604020202020204" pitchFamily="34" charset="0"/>
              <a:buChar char="•"/>
            </a:pPr>
            <a:r>
              <a:rPr lang="en-US" dirty="0">
                <a:latin typeface="Charter Roman" panose="02040503050506020203" pitchFamily="18" charset="0"/>
              </a:rPr>
              <a:t>Decreased sea ice concentration (SIC) in OOPs</a:t>
            </a:r>
          </a:p>
          <a:p>
            <a:pPr marL="342900" indent="-342900">
              <a:lnSpc>
                <a:spcPct val="150000"/>
              </a:lnSpc>
              <a:buFont typeface="Arial" panose="020B0604020202020204" pitchFamily="34" charset="0"/>
              <a:buChar char="•"/>
            </a:pPr>
            <a:r>
              <a:rPr lang="en-US" dirty="0">
                <a:latin typeface="Charter Roman" panose="02040503050506020203" pitchFamily="18" charset="0"/>
              </a:rPr>
              <a:t>Release of sensible heat from the ocean to the atmosphere, allowing for dense-water formation</a:t>
            </a:r>
          </a:p>
        </p:txBody>
      </p:sp>
    </p:spTree>
    <p:extLst>
      <p:ext uri="{BB962C8B-B14F-4D97-AF65-F5344CB8AC3E}">
        <p14:creationId xmlns:p14="http://schemas.microsoft.com/office/powerpoint/2010/main" val="1869010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448281-A236-734F-BE3D-A912A06CAEC4}"/>
              </a:ext>
            </a:extLst>
          </p:cNvPr>
          <p:cNvPicPr>
            <a:picLocks noChangeAspect="1"/>
          </p:cNvPicPr>
          <p:nvPr/>
        </p:nvPicPr>
        <p:blipFill rotWithShape="1">
          <a:blip r:embed="rId3">
            <a:extLst>
              <a:ext uri="{28A0092B-C50C-407E-A947-70E740481C1C}">
                <a14:useLocalDpi xmlns:a14="http://schemas.microsoft.com/office/drawing/2010/main"/>
              </a:ext>
            </a:extLst>
          </a:blip>
          <a:srcRect l="3074" t="3291" r="46926" b="21385"/>
          <a:stretch/>
        </p:blipFill>
        <p:spPr>
          <a:xfrm>
            <a:off x="-1" y="0"/>
            <a:ext cx="6069725" cy="6858000"/>
          </a:xfrm>
          <a:prstGeom prst="rect">
            <a:avLst/>
          </a:prstGeom>
        </p:spPr>
      </p:pic>
      <p:sp>
        <p:nvSpPr>
          <p:cNvPr id="7" name="TextBox 6">
            <a:extLst>
              <a:ext uri="{FF2B5EF4-FFF2-40B4-BE49-F238E27FC236}">
                <a16:creationId xmlns:a16="http://schemas.microsoft.com/office/drawing/2014/main" id="{3CD3751A-6356-8C4F-A4D4-C30EFCD6F053}"/>
              </a:ext>
            </a:extLst>
          </p:cNvPr>
          <p:cNvSpPr txBox="1"/>
          <p:nvPr/>
        </p:nvSpPr>
        <p:spPr>
          <a:xfrm>
            <a:off x="6139542" y="175108"/>
            <a:ext cx="5482442" cy="707886"/>
          </a:xfrm>
          <a:prstGeom prst="rect">
            <a:avLst/>
          </a:prstGeom>
          <a:noFill/>
        </p:spPr>
        <p:txBody>
          <a:bodyPr wrap="square" rtlCol="0" anchor="ctr">
            <a:spAutoFit/>
          </a:bodyPr>
          <a:lstStyle/>
          <a:p>
            <a:pPr algn="r"/>
            <a:r>
              <a:rPr lang="en-US" sz="4000" b="1" dirty="0">
                <a:solidFill>
                  <a:schemeClr val="accent1"/>
                </a:solidFill>
                <a:latin typeface="Helvetica" pitchFamily="2" charset="0"/>
              </a:rPr>
              <a:t>Polynyas</a:t>
            </a:r>
          </a:p>
        </p:txBody>
      </p:sp>
      <p:sp>
        <p:nvSpPr>
          <p:cNvPr id="8" name="TextBox 7">
            <a:extLst>
              <a:ext uri="{FF2B5EF4-FFF2-40B4-BE49-F238E27FC236}">
                <a16:creationId xmlns:a16="http://schemas.microsoft.com/office/drawing/2014/main" id="{73B76FD4-2380-5848-B2DD-360018F9D234}"/>
              </a:ext>
            </a:extLst>
          </p:cNvPr>
          <p:cNvSpPr txBox="1"/>
          <p:nvPr/>
        </p:nvSpPr>
        <p:spPr>
          <a:xfrm>
            <a:off x="6377053" y="1305542"/>
            <a:ext cx="5593274" cy="1015663"/>
          </a:xfrm>
          <a:prstGeom prst="rect">
            <a:avLst/>
          </a:prstGeom>
          <a:noFill/>
        </p:spPr>
        <p:txBody>
          <a:bodyPr wrap="square" rtlCol="0">
            <a:spAutoFit/>
          </a:bodyPr>
          <a:lstStyle/>
          <a:p>
            <a:pPr marL="400050" indent="-400050">
              <a:buClr>
                <a:schemeClr val="accent1"/>
              </a:buClr>
              <a:buFont typeface="Zapf Dingbats"/>
              <a:buChar char="❆"/>
            </a:pPr>
            <a:r>
              <a:rPr lang="en-US" sz="2000" dirty="0">
                <a:latin typeface="Charter Roman" panose="02040503050506020203" pitchFamily="18" charset="0"/>
                <a:cs typeface="Arial" panose="020B0604020202020204" pitchFamily="34" charset="0"/>
              </a:rPr>
              <a:t>Areas of open water (or very thin sea-ice) surrounded by the winter ice pack (and the coast in the case of coastal polynyas)</a:t>
            </a:r>
          </a:p>
        </p:txBody>
      </p:sp>
      <p:sp>
        <p:nvSpPr>
          <p:cNvPr id="9" name="TextBox 8">
            <a:extLst>
              <a:ext uri="{FF2B5EF4-FFF2-40B4-BE49-F238E27FC236}">
                <a16:creationId xmlns:a16="http://schemas.microsoft.com/office/drawing/2014/main" id="{89CC5C23-E387-A842-B98E-9F98452935FD}"/>
              </a:ext>
            </a:extLst>
          </p:cNvPr>
          <p:cNvSpPr txBox="1"/>
          <p:nvPr/>
        </p:nvSpPr>
        <p:spPr>
          <a:xfrm>
            <a:off x="6377053" y="2536448"/>
            <a:ext cx="5593274" cy="1785104"/>
          </a:xfrm>
          <a:prstGeom prst="rect">
            <a:avLst/>
          </a:prstGeom>
          <a:noFill/>
        </p:spPr>
        <p:txBody>
          <a:bodyPr wrap="square" rtlCol="0">
            <a:spAutoFit/>
          </a:bodyPr>
          <a:lstStyle/>
          <a:p>
            <a:pPr marL="400050" indent="-400050">
              <a:spcAft>
                <a:spcPts val="1200"/>
              </a:spcAft>
              <a:buClr>
                <a:schemeClr val="accent1"/>
              </a:buClr>
              <a:buFont typeface="Zapf Dingbats"/>
              <a:buChar char="❆"/>
            </a:pPr>
            <a:r>
              <a:rPr lang="en-US" sz="2000" dirty="0">
                <a:latin typeface="Charter Roman" panose="02040503050506020203" pitchFamily="18" charset="0"/>
                <a:cs typeface="Arial" panose="020B0604020202020204" pitchFamily="34" charset="0"/>
              </a:rPr>
              <a:t>Important for:</a:t>
            </a:r>
          </a:p>
          <a:p>
            <a:pPr marL="801688" lvl="1" indent="-217488">
              <a:spcAft>
                <a:spcPts val="1200"/>
              </a:spcAft>
              <a:buClr>
                <a:schemeClr val="tx1"/>
              </a:buClr>
              <a:buFont typeface="Arial" panose="020B0604020202020204" pitchFamily="34" charset="0"/>
              <a:buChar char="•"/>
            </a:pPr>
            <a:r>
              <a:rPr lang="en-US" sz="2000" dirty="0">
                <a:latin typeface="Charter Roman" panose="02040503050506020203" pitchFamily="18" charset="0"/>
                <a:cs typeface="Arial" panose="020B0604020202020204" pitchFamily="34" charset="0"/>
              </a:rPr>
              <a:t>dense and bottom water formation</a:t>
            </a:r>
          </a:p>
          <a:p>
            <a:pPr marL="801688" lvl="1" indent="-217488">
              <a:spcAft>
                <a:spcPts val="1200"/>
              </a:spcAft>
              <a:buClr>
                <a:schemeClr val="tx1"/>
              </a:buClr>
              <a:buFont typeface="Arial" panose="020B0604020202020204" pitchFamily="34" charset="0"/>
              <a:buChar char="•"/>
            </a:pPr>
            <a:r>
              <a:rPr lang="en-US" sz="2000" dirty="0">
                <a:latin typeface="Charter Roman" panose="02040503050506020203" pitchFamily="18" charset="0"/>
                <a:cs typeface="Arial" panose="020B0604020202020204" pitchFamily="34" charset="0"/>
              </a:rPr>
              <a:t>carbon sequestration</a:t>
            </a:r>
          </a:p>
          <a:p>
            <a:pPr marL="801688" lvl="1" indent="-217488">
              <a:spcAft>
                <a:spcPts val="1200"/>
              </a:spcAft>
              <a:buClr>
                <a:schemeClr val="tx1"/>
              </a:buClr>
              <a:buFont typeface="Arial" panose="020B0604020202020204" pitchFamily="34" charset="0"/>
              <a:buChar char="•"/>
            </a:pPr>
            <a:r>
              <a:rPr lang="en-US" sz="2000" dirty="0">
                <a:latin typeface="Charter Roman" panose="02040503050506020203" pitchFamily="18" charset="0"/>
                <a:cs typeface="Arial" panose="020B0604020202020204" pitchFamily="34" charset="0"/>
              </a:rPr>
              <a:t>biological production </a:t>
            </a:r>
          </a:p>
        </p:txBody>
      </p:sp>
      <p:sp>
        <p:nvSpPr>
          <p:cNvPr id="11" name="TextBox 10">
            <a:extLst>
              <a:ext uri="{FF2B5EF4-FFF2-40B4-BE49-F238E27FC236}">
                <a16:creationId xmlns:a16="http://schemas.microsoft.com/office/drawing/2014/main" id="{3D490CCB-AC01-F647-8F48-91CEA1562167}"/>
              </a:ext>
            </a:extLst>
          </p:cNvPr>
          <p:cNvSpPr txBox="1"/>
          <p:nvPr/>
        </p:nvSpPr>
        <p:spPr>
          <a:xfrm>
            <a:off x="11430000"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2/17</a:t>
            </a:r>
          </a:p>
        </p:txBody>
      </p:sp>
    </p:spTree>
    <p:extLst>
      <p:ext uri="{BB962C8B-B14F-4D97-AF65-F5344CB8AC3E}">
        <p14:creationId xmlns:p14="http://schemas.microsoft.com/office/powerpoint/2010/main" val="105797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5C545ABA-62FE-F445-BCEF-6B7310BC1959}"/>
              </a:ext>
            </a:extLst>
          </p:cNvPr>
          <p:cNvPicPr>
            <a:picLocks noChangeAspect="1"/>
          </p:cNvPicPr>
          <p:nvPr/>
        </p:nvPicPr>
        <p:blipFill>
          <a:blip r:embed="rId2"/>
          <a:stretch>
            <a:fillRect/>
          </a:stretch>
        </p:blipFill>
        <p:spPr>
          <a:xfrm>
            <a:off x="5308347" y="0"/>
            <a:ext cx="6858000" cy="6858000"/>
          </a:xfrm>
          <a:prstGeom prst="rect">
            <a:avLst/>
          </a:prstGeom>
        </p:spPr>
      </p:pic>
      <p:sp>
        <p:nvSpPr>
          <p:cNvPr id="7" name="TextBox 6">
            <a:extLst>
              <a:ext uri="{FF2B5EF4-FFF2-40B4-BE49-F238E27FC236}">
                <a16:creationId xmlns:a16="http://schemas.microsoft.com/office/drawing/2014/main" id="{D17BD212-3C64-AE43-8BBD-7FAA42806CD3}"/>
              </a:ext>
            </a:extLst>
          </p:cNvPr>
          <p:cNvSpPr txBox="1"/>
          <p:nvPr/>
        </p:nvSpPr>
        <p:spPr>
          <a:xfrm>
            <a:off x="232913" y="6062246"/>
            <a:ext cx="5429027" cy="338554"/>
          </a:xfrm>
          <a:prstGeom prst="rect">
            <a:avLst/>
          </a:prstGeom>
          <a:noFill/>
        </p:spPr>
        <p:txBody>
          <a:bodyPr wrap="square" rtlCol="0">
            <a:spAutoFit/>
          </a:bodyPr>
          <a:lstStyle/>
          <a:p>
            <a:pPr algn="just"/>
            <a:r>
              <a:rPr lang="en-US" sz="1600" dirty="0">
                <a:solidFill>
                  <a:srgbClr val="0070C0"/>
                </a:solidFill>
                <a:latin typeface="Charter Roman" panose="02040503050506020203" pitchFamily="18" charset="0"/>
                <a:cs typeface="Times New Roman" panose="02020603050405020304" pitchFamily="18" charset="0"/>
              </a:rPr>
              <a:t>Fig7. Fresh-shelf ASC simulated by E3SM-HR</a:t>
            </a:r>
          </a:p>
        </p:txBody>
      </p:sp>
      <p:sp>
        <p:nvSpPr>
          <p:cNvPr id="9" name="TextBox 8">
            <a:extLst>
              <a:ext uri="{FF2B5EF4-FFF2-40B4-BE49-F238E27FC236}">
                <a16:creationId xmlns:a16="http://schemas.microsoft.com/office/drawing/2014/main" id="{091FBC99-4D23-F740-9B52-12D07D052B7B}"/>
              </a:ext>
            </a:extLst>
          </p:cNvPr>
          <p:cNvSpPr txBox="1"/>
          <p:nvPr/>
        </p:nvSpPr>
        <p:spPr>
          <a:xfrm>
            <a:off x="232913" y="457200"/>
            <a:ext cx="5075434" cy="3567002"/>
          </a:xfrm>
          <a:prstGeom prst="rect">
            <a:avLst/>
          </a:prstGeom>
          <a:noFill/>
        </p:spPr>
        <p:txBody>
          <a:bodyPr wrap="square" rtlCol="0">
            <a:spAutoFit/>
          </a:bodyPr>
          <a:lstStyle/>
          <a:p>
            <a:pPr algn="ctr"/>
            <a:r>
              <a:rPr lang="en-US" sz="2000" b="1" dirty="0">
                <a:latin typeface="Charter Roman" panose="02040503050506020203" pitchFamily="18" charset="0"/>
              </a:rPr>
              <a:t>Fresh-shelf type (12ºW)</a:t>
            </a:r>
          </a:p>
          <a:p>
            <a:pPr algn="ctr"/>
            <a:endParaRPr lang="en-US" sz="2000" b="1" dirty="0">
              <a:latin typeface="Charter Roman" panose="02040503050506020203" pitchFamily="18" charset="0"/>
            </a:endParaRPr>
          </a:p>
          <a:p>
            <a:pPr marL="342900" indent="-342900">
              <a:lnSpc>
                <a:spcPct val="150000"/>
              </a:lnSpc>
              <a:buFont typeface="Arial" panose="020B0604020202020204" pitchFamily="34" charset="0"/>
              <a:buChar char="•"/>
            </a:pPr>
            <a:r>
              <a:rPr lang="en-US" dirty="0">
                <a:latin typeface="Charter Roman" panose="02040503050506020203" pitchFamily="18" charset="0"/>
              </a:rPr>
              <a:t>Fresh-shelf : Low salinity on the shelf and strong easterly winds at the coast and offshore</a:t>
            </a:r>
          </a:p>
          <a:p>
            <a:pPr marL="342900" indent="-342900">
              <a:lnSpc>
                <a:spcPct val="150000"/>
              </a:lnSpc>
              <a:buFont typeface="Arial" panose="020B0604020202020204" pitchFamily="34" charset="0"/>
              <a:buChar char="•"/>
            </a:pPr>
            <a:r>
              <a:rPr lang="en-US" dirty="0">
                <a:latin typeface="Charter Roman" panose="02040503050506020203" pitchFamily="18" charset="0"/>
              </a:rPr>
              <a:t>E3SM-HR simulates an ASC that is almost twice as strong as that simulated by SOSE</a:t>
            </a:r>
          </a:p>
          <a:p>
            <a:pPr marL="342900" indent="-342900">
              <a:lnSpc>
                <a:spcPct val="150000"/>
              </a:lnSpc>
              <a:buFont typeface="Arial" panose="020B0604020202020204" pitchFamily="34" charset="0"/>
              <a:buChar char="•"/>
            </a:pPr>
            <a:r>
              <a:rPr lang="en-US" dirty="0">
                <a:latin typeface="Charter Roman" panose="02040503050506020203" pitchFamily="18" charset="0"/>
              </a:rPr>
              <a:t>The stronger ASC is associated with easterly winds that are 2ms</a:t>
            </a:r>
            <a:r>
              <a:rPr lang="en-US" baseline="30000" dirty="0">
                <a:latin typeface="Charter Roman" panose="02040503050506020203" pitchFamily="18" charset="0"/>
              </a:rPr>
              <a:t>-1</a:t>
            </a:r>
            <a:r>
              <a:rPr lang="en-US" dirty="0">
                <a:latin typeface="Charter Roman" panose="02040503050506020203" pitchFamily="18" charset="0"/>
              </a:rPr>
              <a:t> stronger than in ERA5</a:t>
            </a:r>
          </a:p>
        </p:txBody>
      </p:sp>
    </p:spTree>
    <p:extLst>
      <p:ext uri="{BB962C8B-B14F-4D97-AF65-F5344CB8AC3E}">
        <p14:creationId xmlns:p14="http://schemas.microsoft.com/office/powerpoint/2010/main" val="1675766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D5ECFD6F-421B-5845-84EE-C5C2DB8D0920}"/>
              </a:ext>
            </a:extLst>
          </p:cNvPr>
          <p:cNvPicPr>
            <a:picLocks noChangeAspect="1"/>
          </p:cNvPicPr>
          <p:nvPr/>
        </p:nvPicPr>
        <p:blipFill>
          <a:blip r:embed="rId2"/>
          <a:stretch>
            <a:fillRect/>
          </a:stretch>
        </p:blipFill>
        <p:spPr>
          <a:xfrm>
            <a:off x="5334000" y="0"/>
            <a:ext cx="6858000" cy="6858000"/>
          </a:xfrm>
          <a:prstGeom prst="rect">
            <a:avLst/>
          </a:prstGeom>
        </p:spPr>
      </p:pic>
      <p:sp>
        <p:nvSpPr>
          <p:cNvPr id="9" name="TextBox 8">
            <a:extLst>
              <a:ext uri="{FF2B5EF4-FFF2-40B4-BE49-F238E27FC236}">
                <a16:creationId xmlns:a16="http://schemas.microsoft.com/office/drawing/2014/main" id="{6D73D98E-9A42-C841-9183-44E4495B925F}"/>
              </a:ext>
            </a:extLst>
          </p:cNvPr>
          <p:cNvSpPr txBox="1"/>
          <p:nvPr/>
        </p:nvSpPr>
        <p:spPr>
          <a:xfrm>
            <a:off x="232913" y="457200"/>
            <a:ext cx="5075434" cy="4397999"/>
          </a:xfrm>
          <a:prstGeom prst="rect">
            <a:avLst/>
          </a:prstGeom>
          <a:noFill/>
        </p:spPr>
        <p:txBody>
          <a:bodyPr wrap="square" rtlCol="0">
            <a:spAutoFit/>
          </a:bodyPr>
          <a:lstStyle/>
          <a:p>
            <a:pPr algn="ctr"/>
            <a:r>
              <a:rPr lang="en-US" sz="2000" b="1" dirty="0">
                <a:latin typeface="Charter Roman" panose="02040503050506020203" pitchFamily="18" charset="0"/>
              </a:rPr>
              <a:t>Warm-shelf type (72</a:t>
            </a:r>
            <a:r>
              <a:rPr lang="en-US" altLang="ko-KR" sz="2000" b="1" dirty="0">
                <a:latin typeface="Charter Roman" panose="02040503050506020203" pitchFamily="18" charset="0"/>
              </a:rPr>
              <a:t>º</a:t>
            </a:r>
            <a:r>
              <a:rPr lang="en-US" sz="2000" b="1" dirty="0">
                <a:latin typeface="Charter Roman" panose="02040503050506020203" pitchFamily="18" charset="0"/>
              </a:rPr>
              <a:t>W)</a:t>
            </a:r>
          </a:p>
          <a:p>
            <a:pPr algn="ctr"/>
            <a:endParaRPr lang="en-US" sz="2000" b="1" dirty="0">
              <a:latin typeface="Charter Roman" panose="02040503050506020203" pitchFamily="18" charset="0"/>
            </a:endParaRPr>
          </a:p>
          <a:p>
            <a:pPr marL="342900" indent="-342900">
              <a:lnSpc>
                <a:spcPct val="150000"/>
              </a:lnSpc>
              <a:buFont typeface="Arial" panose="020B0604020202020204" pitchFamily="34" charset="0"/>
              <a:buChar char="•"/>
            </a:pPr>
            <a:r>
              <a:rPr lang="en-US" dirty="0">
                <a:latin typeface="Charter Roman" panose="02040503050506020203" pitchFamily="18" charset="0"/>
              </a:rPr>
              <a:t>Warm-shelf : slightly upward sloping </a:t>
            </a:r>
            <a:r>
              <a:rPr lang="en-US" dirty="0" err="1">
                <a:latin typeface="Charter Roman" panose="02040503050506020203" pitchFamily="18" charset="0"/>
              </a:rPr>
              <a:t>isopycnals</a:t>
            </a:r>
            <a:r>
              <a:rPr lang="en-US" dirty="0">
                <a:latin typeface="Charter Roman" panose="02040503050506020203" pitchFamily="18" charset="0"/>
              </a:rPr>
              <a:t>, which enable easier onshore transport of warm, intermediate depth CDW</a:t>
            </a:r>
          </a:p>
          <a:p>
            <a:pPr marL="342900" indent="-342900">
              <a:lnSpc>
                <a:spcPct val="150000"/>
              </a:lnSpc>
              <a:buFont typeface="Arial" panose="020B0604020202020204" pitchFamily="34" charset="0"/>
              <a:buChar char="•"/>
            </a:pPr>
            <a:r>
              <a:rPr lang="en-US" dirty="0">
                <a:latin typeface="Charter Roman" panose="02040503050506020203" pitchFamily="18" charset="0"/>
              </a:rPr>
              <a:t>E3SM-HR shows more similar to the fresh-shelf type, with downward tilted isohalines and a weak westward flowing ASC at the shelf break</a:t>
            </a:r>
          </a:p>
          <a:p>
            <a:pPr marL="342900" indent="-342900">
              <a:lnSpc>
                <a:spcPct val="150000"/>
              </a:lnSpc>
              <a:buFont typeface="Arial" panose="020B0604020202020204" pitchFamily="34" charset="0"/>
              <a:buChar char="•"/>
            </a:pPr>
            <a:r>
              <a:rPr lang="en-US" dirty="0">
                <a:latin typeface="Charter Roman" panose="02040503050506020203" pitchFamily="18" charset="0"/>
              </a:rPr>
              <a:t>Possibly related to model easterly winds that are twice as strong as those in ERA5</a:t>
            </a:r>
          </a:p>
        </p:txBody>
      </p:sp>
      <p:sp>
        <p:nvSpPr>
          <p:cNvPr id="11" name="TextBox 10">
            <a:extLst>
              <a:ext uri="{FF2B5EF4-FFF2-40B4-BE49-F238E27FC236}">
                <a16:creationId xmlns:a16="http://schemas.microsoft.com/office/drawing/2014/main" id="{AE17C46F-7D07-B546-AB3B-3D76AB7C897A}"/>
              </a:ext>
            </a:extLst>
          </p:cNvPr>
          <p:cNvSpPr txBox="1"/>
          <p:nvPr/>
        </p:nvSpPr>
        <p:spPr>
          <a:xfrm>
            <a:off x="232913" y="6062246"/>
            <a:ext cx="5429027" cy="338554"/>
          </a:xfrm>
          <a:prstGeom prst="rect">
            <a:avLst/>
          </a:prstGeom>
          <a:noFill/>
        </p:spPr>
        <p:txBody>
          <a:bodyPr wrap="square" rtlCol="0">
            <a:spAutoFit/>
          </a:bodyPr>
          <a:lstStyle/>
          <a:p>
            <a:pPr algn="just"/>
            <a:r>
              <a:rPr lang="en-US" sz="1600" dirty="0">
                <a:solidFill>
                  <a:srgbClr val="0070C0"/>
                </a:solidFill>
                <a:latin typeface="Charter Roman" panose="02040503050506020203" pitchFamily="18" charset="0"/>
                <a:cs typeface="Times New Roman" panose="02020603050405020304" pitchFamily="18" charset="0"/>
              </a:rPr>
              <a:t>Fig9. Warm-shelf ASC simulated by E3SM-HR</a:t>
            </a:r>
          </a:p>
        </p:txBody>
      </p:sp>
    </p:spTree>
    <p:extLst>
      <p:ext uri="{BB962C8B-B14F-4D97-AF65-F5344CB8AC3E}">
        <p14:creationId xmlns:p14="http://schemas.microsoft.com/office/powerpoint/2010/main" val="286637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6FB46CF5-BAC3-F340-BE3A-0F805A84A420}"/>
              </a:ext>
            </a:extLst>
          </p:cNvPr>
          <p:cNvPicPr>
            <a:picLocks noChangeAspect="1"/>
          </p:cNvPicPr>
          <p:nvPr/>
        </p:nvPicPr>
        <p:blipFill>
          <a:blip r:embed="rId2"/>
          <a:stretch>
            <a:fillRect/>
          </a:stretch>
        </p:blipFill>
        <p:spPr>
          <a:xfrm>
            <a:off x="5334000" y="0"/>
            <a:ext cx="6858000" cy="6858000"/>
          </a:xfrm>
          <a:prstGeom prst="rect">
            <a:avLst/>
          </a:prstGeom>
        </p:spPr>
      </p:pic>
      <p:sp>
        <p:nvSpPr>
          <p:cNvPr id="12" name="TextBox 11">
            <a:extLst>
              <a:ext uri="{FF2B5EF4-FFF2-40B4-BE49-F238E27FC236}">
                <a16:creationId xmlns:a16="http://schemas.microsoft.com/office/drawing/2014/main" id="{46C80938-3B74-4742-ADF0-979216ABF886}"/>
              </a:ext>
            </a:extLst>
          </p:cNvPr>
          <p:cNvSpPr txBox="1"/>
          <p:nvPr/>
        </p:nvSpPr>
        <p:spPr>
          <a:xfrm>
            <a:off x="232913" y="457200"/>
            <a:ext cx="5075434" cy="5952270"/>
          </a:xfrm>
          <a:prstGeom prst="rect">
            <a:avLst/>
          </a:prstGeom>
          <a:noFill/>
        </p:spPr>
        <p:txBody>
          <a:bodyPr wrap="square" rtlCol="0">
            <a:spAutoFit/>
          </a:bodyPr>
          <a:lstStyle/>
          <a:p>
            <a:pPr algn="ctr"/>
            <a:r>
              <a:rPr lang="en-US" sz="2000" b="1" dirty="0">
                <a:latin typeface="Charter Roman" panose="02040503050506020203" pitchFamily="18" charset="0"/>
              </a:rPr>
              <a:t>Hydrographic characteristics</a:t>
            </a:r>
          </a:p>
          <a:p>
            <a:pPr algn="ctr"/>
            <a:r>
              <a:rPr lang="en-US" sz="2000" b="1" dirty="0">
                <a:latin typeface="Charter Roman" panose="02040503050506020203" pitchFamily="18" charset="0"/>
              </a:rPr>
              <a:t>: Weddell Sea</a:t>
            </a:r>
          </a:p>
          <a:p>
            <a:pPr algn="ctr"/>
            <a:endParaRPr lang="en-US" sz="2000" b="1" dirty="0">
              <a:latin typeface="Charter Roman" panose="02040503050506020203" pitchFamily="18" charset="0"/>
            </a:endParaRPr>
          </a:p>
          <a:p>
            <a:pPr marL="342900" indent="-342900">
              <a:lnSpc>
                <a:spcPct val="150000"/>
              </a:lnSpc>
              <a:buFont typeface="Arial" panose="020B0604020202020204" pitchFamily="34" charset="0"/>
              <a:buChar char="•"/>
            </a:pPr>
            <a:r>
              <a:rPr lang="en-US" dirty="0">
                <a:latin typeface="Charter Roman" panose="02040503050506020203" pitchFamily="18" charset="0"/>
              </a:rPr>
              <a:t>Hydrographic characteristics by comparing OOPs and non-OOP years</a:t>
            </a:r>
          </a:p>
          <a:p>
            <a:pPr marL="342900" indent="-342900">
              <a:lnSpc>
                <a:spcPct val="150000"/>
              </a:lnSpc>
              <a:buFont typeface="Arial" panose="020B0604020202020204" pitchFamily="34" charset="0"/>
              <a:buChar char="•"/>
            </a:pPr>
            <a:r>
              <a:rPr lang="en-US" dirty="0">
                <a:latin typeface="Charter Roman" panose="02040503050506020203" pitchFamily="18" charset="0"/>
              </a:rPr>
              <a:t>In OOP years c</a:t>
            </a:r>
            <a:r>
              <a:rPr lang="en-US" altLang="ko-KR" dirty="0">
                <a:latin typeface="Charter Roman" panose="02040503050506020203" pitchFamily="18" charset="0"/>
              </a:rPr>
              <a:t>ompared to non-OOP</a:t>
            </a:r>
            <a:r>
              <a:rPr lang="en-US" dirty="0">
                <a:latin typeface="Charter Roman" panose="02040503050506020203" pitchFamily="18" charset="0"/>
              </a:rPr>
              <a:t>, warm and saline deep water masses are transported to the upper ocean, causing further heat transfer to the atmosphere from the ocean surface</a:t>
            </a:r>
          </a:p>
          <a:p>
            <a:pPr marL="342900" indent="-342900">
              <a:lnSpc>
                <a:spcPct val="150000"/>
              </a:lnSpc>
              <a:buFont typeface="Arial" panose="020B0604020202020204" pitchFamily="34" charset="0"/>
              <a:buChar char="•"/>
            </a:pPr>
            <a:r>
              <a:rPr lang="en-US" dirty="0">
                <a:latin typeface="Charter Roman" panose="02040503050506020203" pitchFamily="18" charset="0"/>
              </a:rPr>
              <a:t>The air-sea interaction in the OOP cools the ocean surface and this cold surface water sinks toward the deep ocean via deep convection</a:t>
            </a:r>
          </a:p>
          <a:p>
            <a:pPr marL="342900" indent="-342900">
              <a:lnSpc>
                <a:spcPct val="150000"/>
              </a:lnSpc>
              <a:buFont typeface="Arial" panose="020B0604020202020204" pitchFamily="34" charset="0"/>
              <a:buChar char="•"/>
            </a:pPr>
            <a:endParaRPr lang="en-US" dirty="0">
              <a:latin typeface="Charter Roman" panose="02040503050506020203" pitchFamily="18" charset="0"/>
            </a:endParaRPr>
          </a:p>
        </p:txBody>
      </p:sp>
      <p:sp>
        <p:nvSpPr>
          <p:cNvPr id="13" name="TextBox 12">
            <a:extLst>
              <a:ext uri="{FF2B5EF4-FFF2-40B4-BE49-F238E27FC236}">
                <a16:creationId xmlns:a16="http://schemas.microsoft.com/office/drawing/2014/main" id="{BE7E30EA-1542-D447-B560-823B2E5D627A}"/>
              </a:ext>
            </a:extLst>
          </p:cNvPr>
          <p:cNvSpPr txBox="1"/>
          <p:nvPr/>
        </p:nvSpPr>
        <p:spPr>
          <a:xfrm>
            <a:off x="232913" y="6231523"/>
            <a:ext cx="5526203" cy="338554"/>
          </a:xfrm>
          <a:prstGeom prst="rect">
            <a:avLst/>
          </a:prstGeom>
          <a:noFill/>
        </p:spPr>
        <p:txBody>
          <a:bodyPr wrap="square" rtlCol="0">
            <a:spAutoFit/>
          </a:bodyPr>
          <a:lstStyle/>
          <a:p>
            <a:pPr algn="just"/>
            <a:r>
              <a:rPr lang="en-US" sz="1600" dirty="0">
                <a:solidFill>
                  <a:srgbClr val="0070C0"/>
                </a:solidFill>
                <a:latin typeface="Charter Roman" panose="02040503050506020203" pitchFamily="18" charset="0"/>
                <a:cs typeface="Times New Roman" panose="02020603050405020304" pitchFamily="18" charset="0"/>
              </a:rPr>
              <a:t>Fig12. Hydrographic characteristics on Weddell Sea</a:t>
            </a:r>
          </a:p>
        </p:txBody>
      </p:sp>
    </p:spTree>
    <p:extLst>
      <p:ext uri="{BB962C8B-B14F-4D97-AF65-F5344CB8AC3E}">
        <p14:creationId xmlns:p14="http://schemas.microsoft.com/office/powerpoint/2010/main" val="3341820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4E7DF-C1F3-7245-ACBE-0A5DFAE75A82}"/>
              </a:ext>
            </a:extLst>
          </p:cNvPr>
          <p:cNvSpPr txBox="1"/>
          <p:nvPr/>
        </p:nvSpPr>
        <p:spPr>
          <a:xfrm>
            <a:off x="232912" y="457200"/>
            <a:ext cx="11670329" cy="1015663"/>
          </a:xfrm>
          <a:prstGeom prst="rect">
            <a:avLst/>
          </a:prstGeom>
          <a:noFill/>
        </p:spPr>
        <p:txBody>
          <a:bodyPr wrap="square" rtlCol="0">
            <a:spAutoFit/>
          </a:bodyPr>
          <a:lstStyle/>
          <a:p>
            <a:r>
              <a:rPr lang="en-US" sz="2000" b="1" dirty="0">
                <a:latin typeface="Charter Roman" panose="02040503050506020203" pitchFamily="18" charset="0"/>
              </a:rPr>
              <a:t>Data and methodology</a:t>
            </a:r>
          </a:p>
          <a:p>
            <a:endParaRPr lang="en-US" sz="2000" b="1" dirty="0">
              <a:latin typeface="Charter Roman" panose="02040503050506020203" pitchFamily="18" charset="0"/>
            </a:endParaRPr>
          </a:p>
          <a:p>
            <a:r>
              <a:rPr lang="en-US" sz="2000" b="1" u="sng" dirty="0">
                <a:latin typeface="Charter Roman" panose="02040503050506020203" pitchFamily="18" charset="0"/>
              </a:rPr>
              <a:t>E3SM-HR and E3SM-LR</a:t>
            </a:r>
          </a:p>
        </p:txBody>
      </p:sp>
      <p:pic>
        <p:nvPicPr>
          <p:cNvPr id="4" name="그림 3">
            <a:extLst>
              <a:ext uri="{FF2B5EF4-FFF2-40B4-BE49-F238E27FC236}">
                <a16:creationId xmlns:a16="http://schemas.microsoft.com/office/drawing/2014/main" id="{6A1437F1-901B-0247-A6A4-EB93A088713A}"/>
              </a:ext>
            </a:extLst>
          </p:cNvPr>
          <p:cNvPicPr>
            <a:picLocks noChangeAspect="1"/>
          </p:cNvPicPr>
          <p:nvPr/>
        </p:nvPicPr>
        <p:blipFill>
          <a:blip r:embed="rId2"/>
          <a:stretch>
            <a:fillRect/>
          </a:stretch>
        </p:blipFill>
        <p:spPr>
          <a:xfrm>
            <a:off x="2404544" y="1978527"/>
            <a:ext cx="7382911" cy="4598736"/>
          </a:xfrm>
          <a:prstGeom prst="rect">
            <a:avLst/>
          </a:prstGeom>
        </p:spPr>
      </p:pic>
      <p:sp>
        <p:nvSpPr>
          <p:cNvPr id="5" name="TextBox 4">
            <a:extLst>
              <a:ext uri="{FF2B5EF4-FFF2-40B4-BE49-F238E27FC236}">
                <a16:creationId xmlns:a16="http://schemas.microsoft.com/office/drawing/2014/main" id="{0AE16F6F-5246-A44D-BF85-309F57FD885A}"/>
              </a:ext>
            </a:extLst>
          </p:cNvPr>
          <p:cNvSpPr txBox="1"/>
          <p:nvPr/>
        </p:nvSpPr>
        <p:spPr>
          <a:xfrm>
            <a:off x="2404544" y="1686139"/>
            <a:ext cx="7685940" cy="369332"/>
          </a:xfrm>
          <a:prstGeom prst="rect">
            <a:avLst/>
          </a:prstGeom>
          <a:noFill/>
        </p:spPr>
        <p:txBody>
          <a:bodyPr wrap="square" rtlCol="0">
            <a:spAutoFit/>
          </a:bodyPr>
          <a:lstStyle/>
          <a:p>
            <a:pPr algn="just"/>
            <a:r>
              <a:rPr lang="en-US" dirty="0">
                <a:latin typeface="Charter Roman" panose="02040503050506020203" pitchFamily="18" charset="0"/>
                <a:cs typeface="Times New Roman" panose="02020603050405020304" pitchFamily="18" charset="0"/>
              </a:rPr>
              <a:t>Table 1. Horizontal and vertical resolution of E3SM-HR and E3SM-LR.</a:t>
            </a:r>
          </a:p>
        </p:txBody>
      </p:sp>
    </p:spTree>
    <p:extLst>
      <p:ext uri="{BB962C8B-B14F-4D97-AF65-F5344CB8AC3E}">
        <p14:creationId xmlns:p14="http://schemas.microsoft.com/office/powerpoint/2010/main" val="3115165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4E7DF-C1F3-7245-ACBE-0A5DFAE75A82}"/>
              </a:ext>
            </a:extLst>
          </p:cNvPr>
          <p:cNvSpPr txBox="1"/>
          <p:nvPr/>
        </p:nvSpPr>
        <p:spPr>
          <a:xfrm>
            <a:off x="232912" y="457200"/>
            <a:ext cx="11670329" cy="1015663"/>
          </a:xfrm>
          <a:prstGeom prst="rect">
            <a:avLst/>
          </a:prstGeom>
          <a:noFill/>
        </p:spPr>
        <p:txBody>
          <a:bodyPr wrap="square" rtlCol="0">
            <a:spAutoFit/>
          </a:bodyPr>
          <a:lstStyle/>
          <a:p>
            <a:r>
              <a:rPr lang="en-US" sz="2000" b="1" dirty="0">
                <a:latin typeface="Charter Roman" panose="02040503050506020203" pitchFamily="18" charset="0"/>
              </a:rPr>
              <a:t>Data and methodology</a:t>
            </a:r>
          </a:p>
          <a:p>
            <a:endParaRPr lang="en-US" sz="2000" b="1" dirty="0">
              <a:latin typeface="Charter Roman" panose="02040503050506020203" pitchFamily="18" charset="0"/>
            </a:endParaRPr>
          </a:p>
          <a:p>
            <a:r>
              <a:rPr lang="en-US" sz="2000" b="1" u="sng" dirty="0">
                <a:latin typeface="Charter Roman" panose="02040503050506020203" pitchFamily="18" charset="0"/>
              </a:rPr>
              <a:t>Atmosphere, ocean, and sea ice state estimates</a:t>
            </a:r>
          </a:p>
        </p:txBody>
      </p:sp>
      <p:sp>
        <p:nvSpPr>
          <p:cNvPr id="5" name="TextBox 4">
            <a:extLst>
              <a:ext uri="{FF2B5EF4-FFF2-40B4-BE49-F238E27FC236}">
                <a16:creationId xmlns:a16="http://schemas.microsoft.com/office/drawing/2014/main" id="{0AE16F6F-5246-A44D-BF85-309F57FD885A}"/>
              </a:ext>
            </a:extLst>
          </p:cNvPr>
          <p:cNvSpPr txBox="1"/>
          <p:nvPr/>
        </p:nvSpPr>
        <p:spPr>
          <a:xfrm>
            <a:off x="2404544" y="1686139"/>
            <a:ext cx="7685940" cy="369332"/>
          </a:xfrm>
          <a:prstGeom prst="rect">
            <a:avLst/>
          </a:prstGeom>
          <a:noFill/>
        </p:spPr>
        <p:txBody>
          <a:bodyPr wrap="square" rtlCol="0">
            <a:spAutoFit/>
          </a:bodyPr>
          <a:lstStyle/>
          <a:p>
            <a:pPr algn="just"/>
            <a:r>
              <a:rPr lang="en-US" dirty="0">
                <a:latin typeface="Charter Roman" panose="02040503050506020203" pitchFamily="18" charset="0"/>
                <a:cs typeface="Times New Roman" panose="02020603050405020304" pitchFamily="18" charset="0"/>
              </a:rPr>
              <a:t>Table 2. Atmosphere, ocean, and sea ice state estimation datasets.</a:t>
            </a:r>
          </a:p>
        </p:txBody>
      </p:sp>
      <p:pic>
        <p:nvPicPr>
          <p:cNvPr id="6" name="그림 5">
            <a:extLst>
              <a:ext uri="{FF2B5EF4-FFF2-40B4-BE49-F238E27FC236}">
                <a16:creationId xmlns:a16="http://schemas.microsoft.com/office/drawing/2014/main" id="{2DE1E824-4312-634E-AC24-0761C0CB340C}"/>
              </a:ext>
            </a:extLst>
          </p:cNvPr>
          <p:cNvPicPr>
            <a:picLocks noChangeAspect="1"/>
          </p:cNvPicPr>
          <p:nvPr/>
        </p:nvPicPr>
        <p:blipFill>
          <a:blip r:embed="rId2"/>
          <a:stretch>
            <a:fillRect/>
          </a:stretch>
        </p:blipFill>
        <p:spPr>
          <a:xfrm>
            <a:off x="1619583" y="2055471"/>
            <a:ext cx="9796521" cy="4802529"/>
          </a:xfrm>
          <a:prstGeom prst="rect">
            <a:avLst/>
          </a:prstGeom>
        </p:spPr>
      </p:pic>
    </p:spTree>
    <p:extLst>
      <p:ext uri="{BB962C8B-B14F-4D97-AF65-F5344CB8AC3E}">
        <p14:creationId xmlns:p14="http://schemas.microsoft.com/office/powerpoint/2010/main" val="1600910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7DA2F0-E617-564A-833C-849DB4ADA10A}"/>
              </a:ext>
            </a:extLst>
          </p:cNvPr>
          <p:cNvPicPr>
            <a:picLocks noChangeAspect="1"/>
          </p:cNvPicPr>
          <p:nvPr/>
        </p:nvPicPr>
        <p:blipFill>
          <a:blip r:embed="rId3"/>
          <a:stretch>
            <a:fillRect/>
          </a:stretch>
        </p:blipFill>
        <p:spPr>
          <a:xfrm>
            <a:off x="1" y="533534"/>
            <a:ext cx="5430811" cy="5760720"/>
          </a:xfrm>
          <a:prstGeom prst="rect">
            <a:avLst/>
          </a:prstGeom>
        </p:spPr>
      </p:pic>
      <p:pic>
        <p:nvPicPr>
          <p:cNvPr id="5" name="Picture 4">
            <a:extLst>
              <a:ext uri="{FF2B5EF4-FFF2-40B4-BE49-F238E27FC236}">
                <a16:creationId xmlns:a16="http://schemas.microsoft.com/office/drawing/2014/main" id="{4492E922-5082-4B49-89D0-98B87997E642}"/>
              </a:ext>
            </a:extLst>
          </p:cNvPr>
          <p:cNvPicPr>
            <a:picLocks noChangeAspect="1"/>
          </p:cNvPicPr>
          <p:nvPr/>
        </p:nvPicPr>
        <p:blipFill>
          <a:blip r:embed="rId4"/>
          <a:stretch>
            <a:fillRect/>
          </a:stretch>
        </p:blipFill>
        <p:spPr>
          <a:xfrm>
            <a:off x="5418667" y="533534"/>
            <a:ext cx="6778066" cy="5760720"/>
          </a:xfrm>
          <a:prstGeom prst="rect">
            <a:avLst/>
          </a:prstGeom>
        </p:spPr>
      </p:pic>
      <p:sp>
        <p:nvSpPr>
          <p:cNvPr id="8" name="TextBox 7">
            <a:extLst>
              <a:ext uri="{FF2B5EF4-FFF2-40B4-BE49-F238E27FC236}">
                <a16:creationId xmlns:a16="http://schemas.microsoft.com/office/drawing/2014/main" id="{186F19B5-3B22-A747-9228-BF607A929181}"/>
              </a:ext>
            </a:extLst>
          </p:cNvPr>
          <p:cNvSpPr txBox="1"/>
          <p:nvPr/>
        </p:nvSpPr>
        <p:spPr>
          <a:xfrm>
            <a:off x="11430000"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3/17</a:t>
            </a:r>
          </a:p>
        </p:txBody>
      </p:sp>
    </p:spTree>
    <p:extLst>
      <p:ext uri="{BB962C8B-B14F-4D97-AF65-F5344CB8AC3E}">
        <p14:creationId xmlns:p14="http://schemas.microsoft.com/office/powerpoint/2010/main" val="160108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6B88BB-2455-8949-AB4D-6EEEA3815E48}"/>
              </a:ext>
            </a:extLst>
          </p:cNvPr>
          <p:cNvSpPr txBox="1"/>
          <p:nvPr/>
        </p:nvSpPr>
        <p:spPr>
          <a:xfrm>
            <a:off x="589808" y="581508"/>
            <a:ext cx="11012384" cy="707886"/>
          </a:xfrm>
          <a:prstGeom prst="rect">
            <a:avLst/>
          </a:prstGeom>
          <a:noFill/>
        </p:spPr>
        <p:txBody>
          <a:bodyPr wrap="square" rtlCol="0" anchor="ctr">
            <a:spAutoFit/>
          </a:bodyPr>
          <a:lstStyle/>
          <a:p>
            <a:pPr algn="ctr"/>
            <a:r>
              <a:rPr lang="en-US" sz="4000" b="1" dirty="0">
                <a:solidFill>
                  <a:schemeClr val="accent1"/>
                </a:solidFill>
                <a:latin typeface="Helvetica" pitchFamily="2" charset="0"/>
              </a:rPr>
              <a:t>Outline</a:t>
            </a:r>
          </a:p>
        </p:txBody>
      </p:sp>
      <p:sp>
        <p:nvSpPr>
          <p:cNvPr id="3" name="TextBox 2">
            <a:extLst>
              <a:ext uri="{FF2B5EF4-FFF2-40B4-BE49-F238E27FC236}">
                <a16:creationId xmlns:a16="http://schemas.microsoft.com/office/drawing/2014/main" id="{590FD3DD-B94B-C54E-BADF-602ADF950E90}"/>
              </a:ext>
            </a:extLst>
          </p:cNvPr>
          <p:cNvSpPr txBox="1"/>
          <p:nvPr/>
        </p:nvSpPr>
        <p:spPr>
          <a:xfrm>
            <a:off x="881798" y="1685261"/>
            <a:ext cx="10428404" cy="3258136"/>
          </a:xfrm>
          <a:prstGeom prst="rect">
            <a:avLst/>
          </a:prstGeom>
          <a:noFill/>
        </p:spPr>
        <p:txBody>
          <a:bodyPr wrap="square" rtlCol="0">
            <a:spAutoFit/>
          </a:bodyPr>
          <a:lstStyle/>
          <a:p>
            <a:pPr marL="350838" indent="-350838">
              <a:lnSpc>
                <a:spcPct val="150000"/>
              </a:lnSpc>
              <a:spcAft>
                <a:spcPts val="1800"/>
              </a:spcAft>
              <a:buClr>
                <a:schemeClr val="accent1"/>
              </a:buClr>
              <a:buFont typeface="Zapf Dingbats"/>
              <a:buChar char="❆"/>
            </a:pPr>
            <a:r>
              <a:rPr lang="en-US" sz="2400" dirty="0">
                <a:latin typeface="Charter Roman" panose="02040503050506020203" pitchFamily="18" charset="0"/>
                <a:cs typeface="Arial" panose="020B0604020202020204" pitchFamily="34" charset="0"/>
              </a:rPr>
              <a:t>How coastal and open ocean polynyas are represented in E3SM-HR (and E3SM-LR)</a:t>
            </a:r>
          </a:p>
          <a:p>
            <a:pPr marL="350838" indent="-350838">
              <a:lnSpc>
                <a:spcPct val="150000"/>
              </a:lnSpc>
              <a:spcAft>
                <a:spcPts val="1800"/>
              </a:spcAft>
              <a:buClr>
                <a:schemeClr val="accent1"/>
              </a:buClr>
              <a:buFont typeface="Zapf Dingbats"/>
              <a:buChar char="❆"/>
            </a:pPr>
            <a:r>
              <a:rPr lang="en-US" sz="2400" dirty="0">
                <a:latin typeface="Charter Roman" panose="02040503050506020203" pitchFamily="18" charset="0"/>
                <a:cs typeface="Arial" panose="020B0604020202020204" pitchFamily="34" charset="0"/>
              </a:rPr>
              <a:t>Dense and bottom water formation associated with the modeled polynyas in E3SM-HR</a:t>
            </a:r>
          </a:p>
          <a:p>
            <a:pPr marL="350838" indent="-350838">
              <a:lnSpc>
                <a:spcPct val="150000"/>
              </a:lnSpc>
              <a:spcAft>
                <a:spcPts val="1800"/>
              </a:spcAft>
              <a:buClr>
                <a:schemeClr val="accent1"/>
              </a:buClr>
              <a:buFont typeface="Zapf Dingbats"/>
              <a:buChar char="❆"/>
            </a:pPr>
            <a:r>
              <a:rPr lang="en-US" sz="2400" dirty="0">
                <a:latin typeface="Charter Roman" panose="02040503050506020203" pitchFamily="18" charset="0"/>
                <a:cs typeface="Arial" panose="020B0604020202020204" pitchFamily="34" charset="0"/>
              </a:rPr>
              <a:t>Some conclusions</a:t>
            </a:r>
          </a:p>
        </p:txBody>
      </p:sp>
      <p:sp>
        <p:nvSpPr>
          <p:cNvPr id="5" name="TextBox 4">
            <a:extLst>
              <a:ext uri="{FF2B5EF4-FFF2-40B4-BE49-F238E27FC236}">
                <a16:creationId xmlns:a16="http://schemas.microsoft.com/office/drawing/2014/main" id="{5A9617CB-4BC4-6540-BA61-BF8309B588E1}"/>
              </a:ext>
            </a:extLst>
          </p:cNvPr>
          <p:cNvSpPr txBox="1"/>
          <p:nvPr/>
        </p:nvSpPr>
        <p:spPr>
          <a:xfrm>
            <a:off x="11430000"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4/17</a:t>
            </a:r>
          </a:p>
        </p:txBody>
      </p:sp>
    </p:spTree>
    <p:extLst>
      <p:ext uri="{BB962C8B-B14F-4D97-AF65-F5344CB8AC3E}">
        <p14:creationId xmlns:p14="http://schemas.microsoft.com/office/powerpoint/2010/main" val="2467839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90A4E0CE-6203-BF46-A02A-F0CEFC72A284}"/>
              </a:ext>
            </a:extLst>
          </p:cNvPr>
          <p:cNvPicPr>
            <a:picLocks noChangeAspect="1"/>
          </p:cNvPicPr>
          <p:nvPr/>
        </p:nvPicPr>
        <p:blipFill rotWithShape="1">
          <a:blip r:embed="rId3">
            <a:extLst>
              <a:ext uri="{28A0092B-C50C-407E-A947-70E740481C1C}">
                <a14:useLocalDpi xmlns:a14="http://schemas.microsoft.com/office/drawing/2010/main"/>
              </a:ext>
            </a:extLst>
          </a:blip>
          <a:srcRect l="2557" b="23694"/>
          <a:stretch/>
        </p:blipFill>
        <p:spPr>
          <a:xfrm>
            <a:off x="129283" y="996392"/>
            <a:ext cx="6762585" cy="5295617"/>
          </a:xfrm>
          <a:prstGeom prst="rect">
            <a:avLst/>
          </a:prstGeom>
        </p:spPr>
      </p:pic>
      <p:sp>
        <p:nvSpPr>
          <p:cNvPr id="5" name="TextBox 4">
            <a:extLst>
              <a:ext uri="{FF2B5EF4-FFF2-40B4-BE49-F238E27FC236}">
                <a16:creationId xmlns:a16="http://schemas.microsoft.com/office/drawing/2014/main" id="{53ED5B00-DEA3-B049-9DE2-D60E5B071D17}"/>
              </a:ext>
            </a:extLst>
          </p:cNvPr>
          <p:cNvSpPr txBox="1"/>
          <p:nvPr/>
        </p:nvSpPr>
        <p:spPr>
          <a:xfrm>
            <a:off x="6096000" y="375328"/>
            <a:ext cx="5482442" cy="707886"/>
          </a:xfrm>
          <a:prstGeom prst="rect">
            <a:avLst/>
          </a:prstGeom>
          <a:noFill/>
        </p:spPr>
        <p:txBody>
          <a:bodyPr wrap="square" rtlCol="0" anchor="ctr">
            <a:spAutoFit/>
          </a:bodyPr>
          <a:lstStyle/>
          <a:p>
            <a:pPr algn="r"/>
            <a:r>
              <a:rPr lang="en-US" sz="4000" b="1" dirty="0">
                <a:solidFill>
                  <a:schemeClr val="accent1"/>
                </a:solidFill>
                <a:latin typeface="Helvetica" pitchFamily="2" charset="0"/>
              </a:rPr>
              <a:t>Coastal polynyas</a:t>
            </a:r>
          </a:p>
        </p:txBody>
      </p:sp>
      <p:sp>
        <p:nvSpPr>
          <p:cNvPr id="6" name="TextBox 5">
            <a:extLst>
              <a:ext uri="{FF2B5EF4-FFF2-40B4-BE49-F238E27FC236}">
                <a16:creationId xmlns:a16="http://schemas.microsoft.com/office/drawing/2014/main" id="{2986D091-DF95-9D4A-B8AC-987801434D27}"/>
              </a:ext>
            </a:extLst>
          </p:cNvPr>
          <p:cNvSpPr txBox="1"/>
          <p:nvPr/>
        </p:nvSpPr>
        <p:spPr>
          <a:xfrm>
            <a:off x="7118184" y="1718512"/>
            <a:ext cx="4944533" cy="2961323"/>
          </a:xfrm>
          <a:prstGeom prst="rect">
            <a:avLst/>
          </a:prstGeom>
          <a:noFill/>
        </p:spPr>
        <p:txBody>
          <a:bodyPr wrap="square" rtlCol="0">
            <a:spAutoFit/>
          </a:bodyPr>
          <a:lstStyle/>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cs typeface="Arial" panose="020B0604020202020204" pitchFamily="34" charset="0"/>
              </a:rPr>
              <a:t>Characterized by areas at the coast with strong katabatic winds and high latent heat flux loss to the atmosphere</a:t>
            </a:r>
          </a:p>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cs typeface="Arial" panose="020B0604020202020204" pitchFamily="34" charset="0"/>
              </a:rPr>
              <a:t>Prominent sea ice production and well represented sea ice volume in coastal polynyas</a:t>
            </a:r>
          </a:p>
        </p:txBody>
      </p:sp>
      <p:sp>
        <p:nvSpPr>
          <p:cNvPr id="9" name="TextBox 8">
            <a:extLst>
              <a:ext uri="{FF2B5EF4-FFF2-40B4-BE49-F238E27FC236}">
                <a16:creationId xmlns:a16="http://schemas.microsoft.com/office/drawing/2014/main" id="{FE3909B2-B93E-3240-B333-D650530A0895}"/>
              </a:ext>
            </a:extLst>
          </p:cNvPr>
          <p:cNvSpPr txBox="1"/>
          <p:nvPr/>
        </p:nvSpPr>
        <p:spPr>
          <a:xfrm>
            <a:off x="11430000"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5/17</a:t>
            </a:r>
          </a:p>
        </p:txBody>
      </p:sp>
    </p:spTree>
    <p:extLst>
      <p:ext uri="{BB962C8B-B14F-4D97-AF65-F5344CB8AC3E}">
        <p14:creationId xmlns:p14="http://schemas.microsoft.com/office/powerpoint/2010/main" val="3702146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2460D53F-81C4-FC43-AF1D-F6762CEE8F19}"/>
              </a:ext>
            </a:extLst>
          </p:cNvPr>
          <p:cNvPicPr>
            <a:picLocks noChangeAspect="1"/>
          </p:cNvPicPr>
          <p:nvPr/>
        </p:nvPicPr>
        <p:blipFill rotWithShape="1">
          <a:blip r:embed="rId3">
            <a:extLst>
              <a:ext uri="{28A0092B-C50C-407E-A947-70E740481C1C}">
                <a14:useLocalDpi xmlns:a14="http://schemas.microsoft.com/office/drawing/2010/main"/>
              </a:ext>
            </a:extLst>
          </a:blip>
          <a:srcRect b="10444"/>
          <a:stretch/>
        </p:blipFill>
        <p:spPr>
          <a:xfrm>
            <a:off x="4719597" y="106680"/>
            <a:ext cx="7487643" cy="6705600"/>
          </a:xfrm>
          <a:prstGeom prst="rect">
            <a:avLst/>
          </a:prstGeom>
        </p:spPr>
      </p:pic>
      <p:sp>
        <p:nvSpPr>
          <p:cNvPr id="6" name="TextBox 5">
            <a:extLst>
              <a:ext uri="{FF2B5EF4-FFF2-40B4-BE49-F238E27FC236}">
                <a16:creationId xmlns:a16="http://schemas.microsoft.com/office/drawing/2014/main" id="{DBAFFDE4-30BC-484B-A324-D955A885548A}"/>
              </a:ext>
            </a:extLst>
          </p:cNvPr>
          <p:cNvSpPr txBox="1"/>
          <p:nvPr/>
        </p:nvSpPr>
        <p:spPr>
          <a:xfrm>
            <a:off x="15240" y="351918"/>
            <a:ext cx="4866387" cy="1292662"/>
          </a:xfrm>
          <a:prstGeom prst="rect">
            <a:avLst/>
          </a:prstGeom>
          <a:noFill/>
        </p:spPr>
        <p:txBody>
          <a:bodyPr wrap="square" rtlCol="0" anchor="ctr">
            <a:spAutoFit/>
          </a:bodyPr>
          <a:lstStyle/>
          <a:p>
            <a:pPr algn="ctr"/>
            <a:r>
              <a:rPr lang="en-US" sz="2600" b="1" dirty="0">
                <a:latin typeface="Helvetica" pitchFamily="2" charset="0"/>
              </a:rPr>
              <a:t>Accumulated sea ice volume in each polynya for </a:t>
            </a:r>
            <a:r>
              <a:rPr lang="en-US" sz="2600" b="1" dirty="0">
                <a:solidFill>
                  <a:srgbClr val="C00000"/>
                </a:solidFill>
                <a:latin typeface="Helvetica" pitchFamily="2" charset="0"/>
              </a:rPr>
              <a:t>E3SM-HR</a:t>
            </a:r>
            <a:r>
              <a:rPr lang="en-US" sz="2600" b="1" dirty="0">
                <a:latin typeface="Helvetica" pitchFamily="2" charset="0"/>
              </a:rPr>
              <a:t> </a:t>
            </a:r>
            <a:r>
              <a:rPr lang="en-US" sz="2600" b="1" dirty="0">
                <a:solidFill>
                  <a:schemeClr val="accent1"/>
                </a:solidFill>
                <a:latin typeface="Helvetica" pitchFamily="2" charset="0"/>
              </a:rPr>
              <a:t>E3SM-LR</a:t>
            </a:r>
            <a:r>
              <a:rPr lang="en-US" sz="2600" b="1" dirty="0">
                <a:latin typeface="Helvetica" pitchFamily="2" charset="0"/>
              </a:rPr>
              <a:t> and </a:t>
            </a:r>
            <a:r>
              <a:rPr lang="en-US" sz="2600" b="1" dirty="0" err="1">
                <a:solidFill>
                  <a:schemeClr val="bg2">
                    <a:lumMod val="50000"/>
                  </a:schemeClr>
                </a:solidFill>
                <a:latin typeface="Helvetica" pitchFamily="2" charset="0"/>
              </a:rPr>
              <a:t>obs</a:t>
            </a:r>
            <a:endParaRPr lang="en-US" sz="2600" b="1" dirty="0">
              <a:solidFill>
                <a:schemeClr val="bg2">
                  <a:lumMod val="50000"/>
                </a:schemeClr>
              </a:solidFill>
              <a:latin typeface="Helvetica" pitchFamily="2" charset="0"/>
            </a:endParaRPr>
          </a:p>
        </p:txBody>
      </p:sp>
      <p:sp>
        <p:nvSpPr>
          <p:cNvPr id="8" name="TextBox 7">
            <a:extLst>
              <a:ext uri="{FF2B5EF4-FFF2-40B4-BE49-F238E27FC236}">
                <a16:creationId xmlns:a16="http://schemas.microsoft.com/office/drawing/2014/main" id="{307F6882-1456-D142-84C3-CE7A3ED223C9}"/>
              </a:ext>
            </a:extLst>
          </p:cNvPr>
          <p:cNvSpPr txBox="1"/>
          <p:nvPr/>
        </p:nvSpPr>
        <p:spPr>
          <a:xfrm>
            <a:off x="205997" y="1889818"/>
            <a:ext cx="4305044" cy="4346318"/>
          </a:xfrm>
          <a:prstGeom prst="rect">
            <a:avLst/>
          </a:prstGeom>
          <a:noFill/>
        </p:spPr>
        <p:txBody>
          <a:bodyPr wrap="square" rtlCol="0">
            <a:spAutoFit/>
          </a:bodyPr>
          <a:lstStyle/>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rPr>
              <a:t>E3SM-LR shows very little polynya area or accumulated sea ice volume over the 13 coastal polynyas</a:t>
            </a:r>
            <a:endParaRPr lang="en-US" sz="2000" dirty="0">
              <a:latin typeface="Charter Roman" panose="02040503050506020203" pitchFamily="18" charset="0"/>
              <a:cs typeface="Arial" panose="020B0604020202020204" pitchFamily="34" charset="0"/>
            </a:endParaRPr>
          </a:p>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cs typeface="Arial" panose="020B0604020202020204" pitchFamily="34" charset="0"/>
              </a:rPr>
              <a:t>Big improvement in E3SM-HR, with remaining differences likely due to impact of land-fast sea-ice, which is not (yet) reproduced in the model</a:t>
            </a:r>
          </a:p>
        </p:txBody>
      </p:sp>
      <p:sp>
        <p:nvSpPr>
          <p:cNvPr id="10" name="TextBox 9">
            <a:extLst>
              <a:ext uri="{FF2B5EF4-FFF2-40B4-BE49-F238E27FC236}">
                <a16:creationId xmlns:a16="http://schemas.microsoft.com/office/drawing/2014/main" id="{714F2403-DDC8-D747-80DC-6F83C8110D1D}"/>
              </a:ext>
            </a:extLst>
          </p:cNvPr>
          <p:cNvSpPr txBox="1"/>
          <p:nvPr/>
        </p:nvSpPr>
        <p:spPr>
          <a:xfrm>
            <a:off x="15240" y="6528700"/>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6/17</a:t>
            </a:r>
          </a:p>
        </p:txBody>
      </p:sp>
    </p:spTree>
    <p:extLst>
      <p:ext uri="{BB962C8B-B14F-4D97-AF65-F5344CB8AC3E}">
        <p14:creationId xmlns:p14="http://schemas.microsoft.com/office/powerpoint/2010/main" val="2053514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FF51EBAC-3DE2-3544-8C57-F39337BF8AC7}"/>
              </a:ext>
            </a:extLst>
          </p:cNvPr>
          <p:cNvPicPr>
            <a:picLocks noChangeAspect="1"/>
          </p:cNvPicPr>
          <p:nvPr/>
        </p:nvPicPr>
        <p:blipFill rotWithShape="1">
          <a:blip r:embed="rId2">
            <a:extLst>
              <a:ext uri="{28A0092B-C50C-407E-A947-70E740481C1C}">
                <a14:useLocalDpi xmlns:a14="http://schemas.microsoft.com/office/drawing/2010/main"/>
              </a:ext>
            </a:extLst>
          </a:blip>
          <a:srcRect b="6123"/>
          <a:stretch/>
        </p:blipFill>
        <p:spPr>
          <a:xfrm>
            <a:off x="160868" y="141689"/>
            <a:ext cx="7154332" cy="6716311"/>
          </a:xfrm>
          <a:prstGeom prst="rect">
            <a:avLst/>
          </a:prstGeom>
        </p:spPr>
      </p:pic>
      <p:sp>
        <p:nvSpPr>
          <p:cNvPr id="5" name="TextBox 4">
            <a:extLst>
              <a:ext uri="{FF2B5EF4-FFF2-40B4-BE49-F238E27FC236}">
                <a16:creationId xmlns:a16="http://schemas.microsoft.com/office/drawing/2014/main" id="{29AC305A-CBF6-E04C-8246-15B889EF627F}"/>
              </a:ext>
            </a:extLst>
          </p:cNvPr>
          <p:cNvSpPr txBox="1"/>
          <p:nvPr/>
        </p:nvSpPr>
        <p:spPr>
          <a:xfrm>
            <a:off x="6709558" y="542091"/>
            <a:ext cx="5482442" cy="646331"/>
          </a:xfrm>
          <a:prstGeom prst="rect">
            <a:avLst/>
          </a:prstGeom>
          <a:noFill/>
        </p:spPr>
        <p:txBody>
          <a:bodyPr wrap="square" rtlCol="0" anchor="ctr">
            <a:spAutoFit/>
          </a:bodyPr>
          <a:lstStyle/>
          <a:p>
            <a:pPr algn="r"/>
            <a:r>
              <a:rPr lang="en-US" sz="3600" b="1" dirty="0">
                <a:solidFill>
                  <a:schemeClr val="accent1"/>
                </a:solidFill>
                <a:latin typeface="Helvetica" pitchFamily="2" charset="0"/>
              </a:rPr>
              <a:t>Open ocean polynyas</a:t>
            </a:r>
          </a:p>
        </p:txBody>
      </p:sp>
      <p:sp>
        <p:nvSpPr>
          <p:cNvPr id="6" name="TextBox 5">
            <a:extLst>
              <a:ext uri="{FF2B5EF4-FFF2-40B4-BE49-F238E27FC236}">
                <a16:creationId xmlns:a16="http://schemas.microsoft.com/office/drawing/2014/main" id="{CACBDB62-6687-B64D-8841-4C7101240021}"/>
              </a:ext>
            </a:extLst>
          </p:cNvPr>
          <p:cNvSpPr txBox="1"/>
          <p:nvPr/>
        </p:nvSpPr>
        <p:spPr>
          <a:xfrm>
            <a:off x="7476068" y="1588824"/>
            <a:ext cx="4605864" cy="4500206"/>
          </a:xfrm>
          <a:prstGeom prst="rect">
            <a:avLst/>
          </a:prstGeom>
          <a:noFill/>
        </p:spPr>
        <p:txBody>
          <a:bodyPr wrap="square" rtlCol="0">
            <a:spAutoFit/>
          </a:bodyPr>
          <a:lstStyle/>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rPr>
              <a:t>In E3SM-HR, OOPs occur frequently (18 of the 30 total simulation years)</a:t>
            </a:r>
          </a:p>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cs typeface="Arial" panose="020B0604020202020204" pitchFamily="34" charset="0"/>
              </a:rPr>
              <a:t>Various types of OOPs: Maud Rise, Weddell Sea, and ‘</a:t>
            </a:r>
            <a:r>
              <a:rPr lang="en-US" sz="2000" dirty="0" err="1">
                <a:latin typeface="Charter Roman" panose="02040503050506020203" pitchFamily="18" charset="0"/>
                <a:cs typeface="Arial" panose="020B0604020202020204" pitchFamily="34" charset="0"/>
              </a:rPr>
              <a:t>Embayments</a:t>
            </a:r>
            <a:r>
              <a:rPr lang="en-US" sz="2000" dirty="0">
                <a:latin typeface="Charter Roman" panose="02040503050506020203" pitchFamily="18" charset="0"/>
                <a:cs typeface="Arial" panose="020B0604020202020204" pitchFamily="34" charset="0"/>
              </a:rPr>
              <a:t>’</a:t>
            </a:r>
          </a:p>
          <a:p>
            <a:pPr marL="285750" indent="-285750">
              <a:lnSpc>
                <a:spcPct val="150000"/>
              </a:lnSpc>
              <a:spcAft>
                <a:spcPts val="1200"/>
              </a:spcAft>
              <a:buClr>
                <a:schemeClr val="accent1"/>
              </a:buClr>
              <a:buFont typeface="Zapf Dingbats"/>
              <a:buChar char="❆"/>
            </a:pPr>
            <a:r>
              <a:rPr lang="en-US" sz="2000" dirty="0">
                <a:latin typeface="Charter Roman" panose="02040503050506020203" pitchFamily="18" charset="0"/>
                <a:cs typeface="Arial" panose="020B0604020202020204" pitchFamily="34" charset="0"/>
              </a:rPr>
              <a:t>Similarly to other models, once </a:t>
            </a:r>
            <a:r>
              <a:rPr lang="en-US" sz="2000" dirty="0">
                <a:latin typeface="Charter Roman" panose="02040503050506020203" pitchFamily="18" charset="0"/>
              </a:rPr>
              <a:t>an OOP occurs, it tends to re-occur in subsequent years because of the ventilation of salty/high density waters</a:t>
            </a:r>
            <a:endParaRPr lang="en-US" sz="2000" dirty="0">
              <a:latin typeface="Charter Roman" panose="02040503050506020203" pitchFamily="18" charset="0"/>
              <a:cs typeface="Arial" panose="020B0604020202020204" pitchFamily="34" charset="0"/>
            </a:endParaRPr>
          </a:p>
        </p:txBody>
      </p:sp>
      <p:sp>
        <p:nvSpPr>
          <p:cNvPr id="8" name="TextBox 7">
            <a:extLst>
              <a:ext uri="{FF2B5EF4-FFF2-40B4-BE49-F238E27FC236}">
                <a16:creationId xmlns:a16="http://schemas.microsoft.com/office/drawing/2014/main" id="{95EE80A3-CF4A-1747-BA24-95EB63371BA4}"/>
              </a:ext>
            </a:extLst>
          </p:cNvPr>
          <p:cNvSpPr txBox="1"/>
          <p:nvPr/>
        </p:nvSpPr>
        <p:spPr>
          <a:xfrm>
            <a:off x="11430000"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7/17</a:t>
            </a:r>
          </a:p>
        </p:txBody>
      </p:sp>
    </p:spTree>
    <p:extLst>
      <p:ext uri="{BB962C8B-B14F-4D97-AF65-F5344CB8AC3E}">
        <p14:creationId xmlns:p14="http://schemas.microsoft.com/office/powerpoint/2010/main" val="355436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FAFF8D-9FA1-E243-944F-E9D7140EA0ED}"/>
              </a:ext>
            </a:extLst>
          </p:cNvPr>
          <p:cNvSpPr txBox="1"/>
          <p:nvPr/>
        </p:nvSpPr>
        <p:spPr>
          <a:xfrm>
            <a:off x="1963545" y="99896"/>
            <a:ext cx="8264907" cy="646331"/>
          </a:xfrm>
          <a:prstGeom prst="rect">
            <a:avLst/>
          </a:prstGeom>
          <a:noFill/>
        </p:spPr>
        <p:txBody>
          <a:bodyPr wrap="square" rtlCol="0" anchor="ctr">
            <a:spAutoFit/>
          </a:bodyPr>
          <a:lstStyle/>
          <a:p>
            <a:pPr algn="ctr"/>
            <a:r>
              <a:rPr lang="en-US" sz="3600" b="1" dirty="0">
                <a:solidFill>
                  <a:schemeClr val="accent1"/>
                </a:solidFill>
                <a:latin typeface="Helvetica" pitchFamily="2" charset="0"/>
              </a:rPr>
              <a:t>Deep and bottom water formation</a:t>
            </a:r>
          </a:p>
        </p:txBody>
      </p:sp>
      <p:sp>
        <p:nvSpPr>
          <p:cNvPr id="3" name="TextBox 2">
            <a:extLst>
              <a:ext uri="{FF2B5EF4-FFF2-40B4-BE49-F238E27FC236}">
                <a16:creationId xmlns:a16="http://schemas.microsoft.com/office/drawing/2014/main" id="{971D9349-BB79-3644-AC5E-BE9F8E7258A7}"/>
              </a:ext>
            </a:extLst>
          </p:cNvPr>
          <p:cNvSpPr txBox="1"/>
          <p:nvPr/>
        </p:nvSpPr>
        <p:spPr>
          <a:xfrm>
            <a:off x="2561751" y="748766"/>
            <a:ext cx="6621522" cy="369332"/>
          </a:xfrm>
          <a:prstGeom prst="rect">
            <a:avLst/>
          </a:prstGeom>
          <a:noFill/>
        </p:spPr>
        <p:txBody>
          <a:bodyPr wrap="square" rtlCol="0">
            <a:spAutoFit/>
          </a:bodyPr>
          <a:lstStyle/>
          <a:p>
            <a:pPr algn="ctr"/>
            <a:r>
              <a:rPr lang="en-US" b="1" dirty="0">
                <a:solidFill>
                  <a:schemeClr val="accent2">
                    <a:lumMod val="75000"/>
                  </a:schemeClr>
                </a:solidFill>
                <a:latin typeface="Helvetica" pitchFamily="2" charset="0"/>
              </a:rPr>
              <a:t>Water Mass Transformation from surface fluxes analysis </a:t>
            </a:r>
          </a:p>
        </p:txBody>
      </p:sp>
      <p:sp>
        <p:nvSpPr>
          <p:cNvPr id="19" name="TextBox 18">
            <a:extLst>
              <a:ext uri="{FF2B5EF4-FFF2-40B4-BE49-F238E27FC236}">
                <a16:creationId xmlns:a16="http://schemas.microsoft.com/office/drawing/2014/main" id="{3C8130D3-3B65-CB49-ADD0-A9EC07D13611}"/>
              </a:ext>
            </a:extLst>
          </p:cNvPr>
          <p:cNvSpPr txBox="1"/>
          <p:nvPr/>
        </p:nvSpPr>
        <p:spPr>
          <a:xfrm>
            <a:off x="11430000"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8/17</a:t>
            </a:r>
          </a:p>
        </p:txBody>
      </p:sp>
      <p:pic>
        <p:nvPicPr>
          <p:cNvPr id="21" name="Picture 20">
            <a:extLst>
              <a:ext uri="{FF2B5EF4-FFF2-40B4-BE49-F238E27FC236}">
                <a16:creationId xmlns:a16="http://schemas.microsoft.com/office/drawing/2014/main" id="{E10FA0C0-4649-674C-A56A-EDE8853FFE00}"/>
              </a:ext>
            </a:extLst>
          </p:cNvPr>
          <p:cNvPicPr>
            <a:picLocks noChangeAspect="1"/>
          </p:cNvPicPr>
          <p:nvPr/>
        </p:nvPicPr>
        <p:blipFill>
          <a:blip r:embed="rId3"/>
          <a:stretch>
            <a:fillRect/>
          </a:stretch>
        </p:blipFill>
        <p:spPr>
          <a:xfrm>
            <a:off x="1758950" y="1589132"/>
            <a:ext cx="8674100" cy="927100"/>
          </a:xfrm>
          <a:prstGeom prst="rect">
            <a:avLst/>
          </a:prstGeom>
        </p:spPr>
      </p:pic>
      <p:cxnSp>
        <p:nvCxnSpPr>
          <p:cNvPr id="23" name="Straight Arrow Connector 22">
            <a:extLst>
              <a:ext uri="{FF2B5EF4-FFF2-40B4-BE49-F238E27FC236}">
                <a16:creationId xmlns:a16="http://schemas.microsoft.com/office/drawing/2014/main" id="{04A76A36-85FB-0447-A9BD-543AE6B2E16A}"/>
              </a:ext>
            </a:extLst>
          </p:cNvPr>
          <p:cNvCxnSpPr/>
          <p:nvPr/>
        </p:nvCxnSpPr>
        <p:spPr>
          <a:xfrm>
            <a:off x="2187033" y="2422358"/>
            <a:ext cx="0" cy="83418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192FAC-6842-8841-88A1-B7B3E66ACC09}"/>
              </a:ext>
            </a:extLst>
          </p:cNvPr>
          <p:cNvCxnSpPr>
            <a:cxnSpLocks/>
          </p:cNvCxnSpPr>
          <p:nvPr/>
        </p:nvCxnSpPr>
        <p:spPr>
          <a:xfrm>
            <a:off x="3991770" y="2422357"/>
            <a:ext cx="1047240" cy="234596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C7992ED-F089-7343-B631-FC7C053122B0}"/>
              </a:ext>
            </a:extLst>
          </p:cNvPr>
          <p:cNvCxnSpPr>
            <a:cxnSpLocks/>
          </p:cNvCxnSpPr>
          <p:nvPr/>
        </p:nvCxnSpPr>
        <p:spPr>
          <a:xfrm>
            <a:off x="5675924" y="2422357"/>
            <a:ext cx="0" cy="417092"/>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D19276B-7029-AB45-BE14-E25DF7B5EB0E}"/>
              </a:ext>
            </a:extLst>
          </p:cNvPr>
          <p:cNvCxnSpPr/>
          <p:nvPr/>
        </p:nvCxnSpPr>
        <p:spPr>
          <a:xfrm>
            <a:off x="9412902" y="2422356"/>
            <a:ext cx="0" cy="834189"/>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5D48651-AB9D-6341-89FE-E13427DFB96D}"/>
              </a:ext>
            </a:extLst>
          </p:cNvPr>
          <p:cNvCxnSpPr>
            <a:cxnSpLocks/>
          </p:cNvCxnSpPr>
          <p:nvPr/>
        </p:nvCxnSpPr>
        <p:spPr>
          <a:xfrm flipH="1">
            <a:off x="6702174" y="2422355"/>
            <a:ext cx="1051470" cy="234596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A66F3B4-745A-424C-9BF6-A3E433E46334}"/>
              </a:ext>
            </a:extLst>
          </p:cNvPr>
          <p:cNvSpPr txBox="1"/>
          <p:nvPr/>
        </p:nvSpPr>
        <p:spPr>
          <a:xfrm>
            <a:off x="338062" y="3333414"/>
            <a:ext cx="3633615" cy="1384995"/>
          </a:xfrm>
          <a:prstGeom prst="rect">
            <a:avLst/>
          </a:prstGeom>
          <a:noFill/>
        </p:spPr>
        <p:txBody>
          <a:bodyPr wrap="square" rtlCol="0">
            <a:spAutoFit/>
          </a:bodyPr>
          <a:lstStyle/>
          <a:p>
            <a:pPr algn="ctr"/>
            <a:r>
              <a:rPr lang="en-US" sz="2400" b="1" dirty="0">
                <a:solidFill>
                  <a:schemeClr val="accent1"/>
                </a:solidFill>
                <a:latin typeface="Helvetica" pitchFamily="2" charset="0"/>
              </a:rPr>
              <a:t>WMT (</a:t>
            </a:r>
            <a:r>
              <a:rPr lang="en-US" sz="2400" b="1" dirty="0" err="1">
                <a:solidFill>
                  <a:schemeClr val="accent1"/>
                </a:solidFill>
                <a:latin typeface="Helvetica" pitchFamily="2" charset="0"/>
              </a:rPr>
              <a:t>Sv</a:t>
            </a:r>
            <a:r>
              <a:rPr lang="en-US" sz="2400" b="1" dirty="0">
                <a:solidFill>
                  <a:schemeClr val="accent1"/>
                </a:solidFill>
                <a:latin typeface="Helvetica" pitchFamily="2" charset="0"/>
              </a:rPr>
              <a:t>)</a:t>
            </a:r>
          </a:p>
          <a:p>
            <a:pPr algn="ctr"/>
            <a:r>
              <a:rPr lang="en-US" sz="2000" b="1" dirty="0">
                <a:latin typeface="Helvetica" pitchFamily="2" charset="0"/>
              </a:rPr>
              <a:t>How much water is transformed from density 𝞂</a:t>
            </a:r>
            <a:r>
              <a:rPr lang="en-US" sz="2000" b="1" baseline="-25000" dirty="0">
                <a:latin typeface="Helvetica" pitchFamily="2" charset="0"/>
              </a:rPr>
              <a:t>k</a:t>
            </a:r>
            <a:r>
              <a:rPr lang="en-US" sz="2000" b="1" dirty="0">
                <a:latin typeface="Helvetica" pitchFamily="2" charset="0"/>
              </a:rPr>
              <a:t> to 𝞂</a:t>
            </a:r>
            <a:r>
              <a:rPr lang="en-US" sz="2000" b="1" baseline="-25000" dirty="0">
                <a:latin typeface="Helvetica" pitchFamily="2" charset="0"/>
              </a:rPr>
              <a:t>k+1 </a:t>
            </a:r>
            <a:r>
              <a:rPr lang="en-US" sz="2000" b="1" dirty="0">
                <a:latin typeface="Helvetica" pitchFamily="2" charset="0"/>
              </a:rPr>
              <a:t>due to surface fluxes</a:t>
            </a:r>
          </a:p>
        </p:txBody>
      </p:sp>
      <p:sp>
        <p:nvSpPr>
          <p:cNvPr id="34" name="TextBox 33">
            <a:extLst>
              <a:ext uri="{FF2B5EF4-FFF2-40B4-BE49-F238E27FC236}">
                <a16:creationId xmlns:a16="http://schemas.microsoft.com/office/drawing/2014/main" id="{FD39D39D-53C8-BF49-848F-F0A8D8EEEBF0}"/>
              </a:ext>
            </a:extLst>
          </p:cNvPr>
          <p:cNvSpPr txBox="1"/>
          <p:nvPr/>
        </p:nvSpPr>
        <p:spPr>
          <a:xfrm>
            <a:off x="4412439" y="2817363"/>
            <a:ext cx="2780556" cy="707886"/>
          </a:xfrm>
          <a:prstGeom prst="rect">
            <a:avLst/>
          </a:prstGeom>
          <a:noFill/>
        </p:spPr>
        <p:txBody>
          <a:bodyPr wrap="square" rtlCol="0">
            <a:spAutoFit/>
          </a:bodyPr>
          <a:lstStyle/>
          <a:p>
            <a:pPr algn="ctr"/>
            <a:r>
              <a:rPr lang="en-US" sz="2000" b="1" dirty="0">
                <a:solidFill>
                  <a:schemeClr val="accent2">
                    <a:lumMod val="75000"/>
                  </a:schemeClr>
                </a:solidFill>
                <a:latin typeface="Helvetica" pitchFamily="2" charset="0"/>
              </a:rPr>
              <a:t>Heat flux exchange with the atmosphere</a:t>
            </a:r>
          </a:p>
        </p:txBody>
      </p:sp>
      <p:sp>
        <p:nvSpPr>
          <p:cNvPr id="35" name="TextBox 34">
            <a:extLst>
              <a:ext uri="{FF2B5EF4-FFF2-40B4-BE49-F238E27FC236}">
                <a16:creationId xmlns:a16="http://schemas.microsoft.com/office/drawing/2014/main" id="{671BFD08-1251-9D4E-A125-09666D592D4A}"/>
              </a:ext>
            </a:extLst>
          </p:cNvPr>
          <p:cNvSpPr txBox="1"/>
          <p:nvPr/>
        </p:nvSpPr>
        <p:spPr>
          <a:xfrm>
            <a:off x="4706152" y="4658517"/>
            <a:ext cx="2324974" cy="400110"/>
          </a:xfrm>
          <a:prstGeom prst="rect">
            <a:avLst/>
          </a:prstGeom>
          <a:noFill/>
        </p:spPr>
        <p:txBody>
          <a:bodyPr wrap="square" rtlCol="0">
            <a:spAutoFit/>
          </a:bodyPr>
          <a:lstStyle/>
          <a:p>
            <a:pPr algn="ctr"/>
            <a:r>
              <a:rPr lang="en-US" sz="2000" b="1" dirty="0">
                <a:solidFill>
                  <a:schemeClr val="accent1"/>
                </a:solidFill>
                <a:latin typeface="Helvetica" pitchFamily="2" charset="0"/>
              </a:rPr>
              <a:t>Density bin</a:t>
            </a:r>
          </a:p>
        </p:txBody>
      </p:sp>
      <p:sp>
        <p:nvSpPr>
          <p:cNvPr id="36" name="TextBox 35">
            <a:extLst>
              <a:ext uri="{FF2B5EF4-FFF2-40B4-BE49-F238E27FC236}">
                <a16:creationId xmlns:a16="http://schemas.microsoft.com/office/drawing/2014/main" id="{796599CE-6EC3-D148-934B-A86D7A659410}"/>
              </a:ext>
            </a:extLst>
          </p:cNvPr>
          <p:cNvSpPr txBox="1"/>
          <p:nvPr/>
        </p:nvSpPr>
        <p:spPr>
          <a:xfrm>
            <a:off x="7864985" y="3244827"/>
            <a:ext cx="3083552" cy="1323439"/>
          </a:xfrm>
          <a:prstGeom prst="rect">
            <a:avLst/>
          </a:prstGeom>
          <a:noFill/>
        </p:spPr>
        <p:txBody>
          <a:bodyPr wrap="square" rtlCol="0">
            <a:spAutoFit/>
          </a:bodyPr>
          <a:lstStyle/>
          <a:p>
            <a:pPr algn="ctr"/>
            <a:r>
              <a:rPr lang="en-US" sz="2000" b="1" dirty="0">
                <a:solidFill>
                  <a:schemeClr val="accent2">
                    <a:lumMod val="75000"/>
                  </a:schemeClr>
                </a:solidFill>
                <a:latin typeface="Helvetica" pitchFamily="2" charset="0"/>
              </a:rPr>
              <a:t>Freshwater flux exchange with the atmosphere and due to sea-ice melting/forming</a:t>
            </a:r>
          </a:p>
        </p:txBody>
      </p:sp>
    </p:spTree>
    <p:extLst>
      <p:ext uri="{BB962C8B-B14F-4D97-AF65-F5344CB8AC3E}">
        <p14:creationId xmlns:p14="http://schemas.microsoft.com/office/powerpoint/2010/main" val="4222828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BAAB9D2B-DE46-FC4D-8A0B-3B4B1FD67277}"/>
              </a:ext>
            </a:extLst>
          </p:cNvPr>
          <p:cNvPicPr>
            <a:picLocks noChangeAspect="1"/>
          </p:cNvPicPr>
          <p:nvPr/>
        </p:nvPicPr>
        <p:blipFill rotWithShape="1">
          <a:blip r:embed="rId3">
            <a:extLst>
              <a:ext uri="{28A0092B-C50C-407E-A947-70E740481C1C}">
                <a14:useLocalDpi xmlns:a14="http://schemas.microsoft.com/office/drawing/2010/main"/>
              </a:ext>
            </a:extLst>
          </a:blip>
          <a:srcRect b="68059"/>
          <a:stretch/>
        </p:blipFill>
        <p:spPr>
          <a:xfrm>
            <a:off x="1519955" y="1125718"/>
            <a:ext cx="9152089" cy="2923273"/>
          </a:xfrm>
          <a:prstGeom prst="rect">
            <a:avLst/>
          </a:prstGeom>
        </p:spPr>
      </p:pic>
      <p:sp>
        <p:nvSpPr>
          <p:cNvPr id="5" name="TextBox 4">
            <a:extLst>
              <a:ext uri="{FF2B5EF4-FFF2-40B4-BE49-F238E27FC236}">
                <a16:creationId xmlns:a16="http://schemas.microsoft.com/office/drawing/2014/main" id="{30FAFF8D-9FA1-E243-944F-E9D7140EA0ED}"/>
              </a:ext>
            </a:extLst>
          </p:cNvPr>
          <p:cNvSpPr txBox="1"/>
          <p:nvPr/>
        </p:nvSpPr>
        <p:spPr>
          <a:xfrm>
            <a:off x="1963545" y="99896"/>
            <a:ext cx="8264907" cy="646331"/>
          </a:xfrm>
          <a:prstGeom prst="rect">
            <a:avLst/>
          </a:prstGeom>
          <a:noFill/>
        </p:spPr>
        <p:txBody>
          <a:bodyPr wrap="square" rtlCol="0" anchor="ctr">
            <a:spAutoFit/>
          </a:bodyPr>
          <a:lstStyle/>
          <a:p>
            <a:pPr algn="ctr"/>
            <a:r>
              <a:rPr lang="en-US" sz="3600" b="1" dirty="0">
                <a:solidFill>
                  <a:schemeClr val="accent1"/>
                </a:solidFill>
                <a:latin typeface="Helvetica" pitchFamily="2" charset="0"/>
              </a:rPr>
              <a:t>Deep and bottom water formation</a:t>
            </a:r>
          </a:p>
        </p:txBody>
      </p:sp>
      <p:sp>
        <p:nvSpPr>
          <p:cNvPr id="3" name="TextBox 2">
            <a:extLst>
              <a:ext uri="{FF2B5EF4-FFF2-40B4-BE49-F238E27FC236}">
                <a16:creationId xmlns:a16="http://schemas.microsoft.com/office/drawing/2014/main" id="{971D9349-BB79-3644-AC5E-BE9F8E7258A7}"/>
              </a:ext>
            </a:extLst>
          </p:cNvPr>
          <p:cNvSpPr txBox="1"/>
          <p:nvPr/>
        </p:nvSpPr>
        <p:spPr>
          <a:xfrm>
            <a:off x="2561751" y="748766"/>
            <a:ext cx="6621522" cy="369332"/>
          </a:xfrm>
          <a:prstGeom prst="rect">
            <a:avLst/>
          </a:prstGeom>
          <a:noFill/>
        </p:spPr>
        <p:txBody>
          <a:bodyPr wrap="square" rtlCol="0">
            <a:spAutoFit/>
          </a:bodyPr>
          <a:lstStyle/>
          <a:p>
            <a:pPr algn="ctr"/>
            <a:r>
              <a:rPr lang="en-US" b="1" dirty="0">
                <a:solidFill>
                  <a:schemeClr val="accent2">
                    <a:lumMod val="75000"/>
                  </a:schemeClr>
                </a:solidFill>
                <a:latin typeface="Helvetica" pitchFamily="2" charset="0"/>
              </a:rPr>
              <a:t>Water Mass Transformation from surface fluxes analysis </a:t>
            </a:r>
          </a:p>
        </p:txBody>
      </p:sp>
      <p:sp>
        <p:nvSpPr>
          <p:cNvPr id="11" name="Rectangle 10">
            <a:extLst>
              <a:ext uri="{FF2B5EF4-FFF2-40B4-BE49-F238E27FC236}">
                <a16:creationId xmlns:a16="http://schemas.microsoft.com/office/drawing/2014/main" id="{118067A5-A406-C643-86EE-B29916BF3D77}"/>
              </a:ext>
            </a:extLst>
          </p:cNvPr>
          <p:cNvSpPr/>
          <p:nvPr/>
        </p:nvSpPr>
        <p:spPr>
          <a:xfrm>
            <a:off x="7413094" y="1499011"/>
            <a:ext cx="1273706" cy="1813560"/>
          </a:xfrm>
          <a:prstGeom prst="rect">
            <a:avLst/>
          </a:prstGeom>
          <a:solidFill>
            <a:schemeClr val="bg2">
              <a:lumMod val="9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7E5365-E137-104B-B201-9ECE425B8CD5}"/>
              </a:ext>
            </a:extLst>
          </p:cNvPr>
          <p:cNvSpPr txBox="1"/>
          <p:nvPr/>
        </p:nvSpPr>
        <p:spPr>
          <a:xfrm>
            <a:off x="9828246" y="1499011"/>
            <a:ext cx="1234440" cy="52322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Lower CDW </a:t>
            </a:r>
          </a:p>
          <a:p>
            <a:pPr algn="ctr"/>
            <a:r>
              <a:rPr lang="en-US" sz="1400" b="1" dirty="0">
                <a:solidFill>
                  <a:schemeClr val="accent1">
                    <a:lumMod val="75000"/>
                  </a:schemeClr>
                </a:solidFill>
                <a:latin typeface="Helvetica" pitchFamily="2" charset="0"/>
              </a:rPr>
              <a:t>&amp; AABW</a:t>
            </a:r>
          </a:p>
        </p:txBody>
      </p:sp>
      <p:sp>
        <p:nvSpPr>
          <p:cNvPr id="14" name="TextBox 13">
            <a:extLst>
              <a:ext uri="{FF2B5EF4-FFF2-40B4-BE49-F238E27FC236}">
                <a16:creationId xmlns:a16="http://schemas.microsoft.com/office/drawing/2014/main" id="{A7612828-1C43-0A46-A044-CEDF82EE8DD4}"/>
              </a:ext>
            </a:extLst>
          </p:cNvPr>
          <p:cNvSpPr txBox="1"/>
          <p:nvPr/>
        </p:nvSpPr>
        <p:spPr>
          <a:xfrm>
            <a:off x="8634564" y="1499011"/>
            <a:ext cx="1234440" cy="307777"/>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Upper CDW </a:t>
            </a:r>
          </a:p>
        </p:txBody>
      </p:sp>
      <p:sp>
        <p:nvSpPr>
          <p:cNvPr id="15" name="TextBox 14">
            <a:extLst>
              <a:ext uri="{FF2B5EF4-FFF2-40B4-BE49-F238E27FC236}">
                <a16:creationId xmlns:a16="http://schemas.microsoft.com/office/drawing/2014/main" id="{B64353AB-87C6-9646-ABDD-D7D126F51EB2}"/>
              </a:ext>
            </a:extLst>
          </p:cNvPr>
          <p:cNvSpPr txBox="1"/>
          <p:nvPr/>
        </p:nvSpPr>
        <p:spPr>
          <a:xfrm>
            <a:off x="7413094" y="2992110"/>
            <a:ext cx="1234440" cy="307777"/>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AAIW</a:t>
            </a:r>
          </a:p>
        </p:txBody>
      </p:sp>
      <p:grpSp>
        <p:nvGrpSpPr>
          <p:cNvPr id="18" name="Group 17">
            <a:extLst>
              <a:ext uri="{FF2B5EF4-FFF2-40B4-BE49-F238E27FC236}">
                <a16:creationId xmlns:a16="http://schemas.microsoft.com/office/drawing/2014/main" id="{2B6CA522-5358-594E-8616-742E312E79E0}"/>
              </a:ext>
            </a:extLst>
          </p:cNvPr>
          <p:cNvGrpSpPr/>
          <p:nvPr/>
        </p:nvGrpSpPr>
        <p:grpSpPr>
          <a:xfrm>
            <a:off x="881786" y="4181041"/>
            <a:ext cx="10180900" cy="2727370"/>
            <a:chOff x="572024" y="4222070"/>
            <a:chExt cx="10180900" cy="2727370"/>
          </a:xfrm>
        </p:grpSpPr>
        <p:grpSp>
          <p:nvGrpSpPr>
            <p:cNvPr id="2" name="Group 1">
              <a:extLst>
                <a:ext uri="{FF2B5EF4-FFF2-40B4-BE49-F238E27FC236}">
                  <a16:creationId xmlns:a16="http://schemas.microsoft.com/office/drawing/2014/main" id="{88D45D6C-2F37-3643-9469-0EB3F37D5D9A}"/>
                </a:ext>
              </a:extLst>
            </p:cNvPr>
            <p:cNvGrpSpPr>
              <a:grpSpLocks noChangeAspect="1"/>
            </p:cNvGrpSpPr>
            <p:nvPr/>
          </p:nvGrpSpPr>
          <p:grpSpPr>
            <a:xfrm>
              <a:off x="572024" y="4222070"/>
              <a:ext cx="10180900" cy="2727370"/>
              <a:chOff x="497500" y="3987806"/>
              <a:chExt cx="8099127" cy="2169682"/>
            </a:xfrm>
          </p:grpSpPr>
          <p:pic>
            <p:nvPicPr>
              <p:cNvPr id="8" name="그림 3">
                <a:extLst>
                  <a:ext uri="{FF2B5EF4-FFF2-40B4-BE49-F238E27FC236}">
                    <a16:creationId xmlns:a16="http://schemas.microsoft.com/office/drawing/2014/main" id="{BBAC5746-0A92-5141-A95E-437BBF24C52F}"/>
                  </a:ext>
                </a:extLst>
              </p:cNvPr>
              <p:cNvPicPr>
                <a:picLocks noChangeAspect="1"/>
              </p:cNvPicPr>
              <p:nvPr/>
            </p:nvPicPr>
            <p:blipFill rotWithShape="1">
              <a:blip r:embed="rId3">
                <a:extLst>
                  <a:ext uri="{28A0092B-C50C-407E-A947-70E740481C1C}">
                    <a14:useLocalDpi xmlns:a14="http://schemas.microsoft.com/office/drawing/2010/main"/>
                  </a:ext>
                </a:extLst>
              </a:blip>
              <a:srcRect l="38515" t="64689" b="3674"/>
              <a:stretch/>
            </p:blipFill>
            <p:spPr>
              <a:xfrm>
                <a:off x="4379974" y="3987806"/>
                <a:ext cx="4216653" cy="2169682"/>
              </a:xfrm>
              <a:prstGeom prst="rect">
                <a:avLst/>
              </a:prstGeom>
            </p:spPr>
          </p:pic>
          <p:pic>
            <p:nvPicPr>
              <p:cNvPr id="6" name="그림 3">
                <a:extLst>
                  <a:ext uri="{FF2B5EF4-FFF2-40B4-BE49-F238E27FC236}">
                    <a16:creationId xmlns:a16="http://schemas.microsoft.com/office/drawing/2014/main" id="{FBB384E5-489A-B34D-8761-146BF0EC7C1C}"/>
                  </a:ext>
                </a:extLst>
              </p:cNvPr>
              <p:cNvPicPr>
                <a:picLocks noChangeAspect="1"/>
              </p:cNvPicPr>
              <p:nvPr/>
            </p:nvPicPr>
            <p:blipFill rotWithShape="1">
              <a:blip r:embed="rId3">
                <a:extLst>
                  <a:ext uri="{28A0092B-C50C-407E-A947-70E740481C1C}">
                    <a14:useLocalDpi xmlns:a14="http://schemas.microsoft.com/office/drawing/2010/main"/>
                  </a:ext>
                </a:extLst>
              </a:blip>
              <a:srcRect l="38515" t="33052" b="37495"/>
              <a:stretch/>
            </p:blipFill>
            <p:spPr>
              <a:xfrm>
                <a:off x="497500" y="3999930"/>
                <a:ext cx="4216653" cy="2019870"/>
              </a:xfrm>
              <a:prstGeom prst="rect">
                <a:avLst/>
              </a:prstGeom>
            </p:spPr>
          </p:pic>
        </p:grpSp>
        <p:sp>
          <p:nvSpPr>
            <p:cNvPr id="16" name="Rectangle 15">
              <a:extLst>
                <a:ext uri="{FF2B5EF4-FFF2-40B4-BE49-F238E27FC236}">
                  <a16:creationId xmlns:a16="http://schemas.microsoft.com/office/drawing/2014/main" id="{24F230E2-8132-504E-8FC5-669093ECF015}"/>
                </a:ext>
              </a:extLst>
            </p:cNvPr>
            <p:cNvSpPr/>
            <p:nvPr/>
          </p:nvSpPr>
          <p:spPr>
            <a:xfrm>
              <a:off x="2795374" y="4501905"/>
              <a:ext cx="1170432" cy="1719072"/>
            </a:xfrm>
            <a:prstGeom prst="rect">
              <a:avLst/>
            </a:prstGeom>
            <a:solidFill>
              <a:schemeClr val="bg2">
                <a:lumMod val="9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11F6107-0236-594F-8D67-46BC525AD447}"/>
                </a:ext>
              </a:extLst>
            </p:cNvPr>
            <p:cNvSpPr/>
            <p:nvPr/>
          </p:nvSpPr>
          <p:spPr>
            <a:xfrm>
              <a:off x="7675786" y="4501905"/>
              <a:ext cx="1170432" cy="1719072"/>
            </a:xfrm>
            <a:prstGeom prst="rect">
              <a:avLst/>
            </a:prstGeom>
            <a:solidFill>
              <a:schemeClr val="bg2">
                <a:lumMod val="9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16F30FB2-A49F-6143-9EB9-72F9AA01253D}"/>
              </a:ext>
            </a:extLst>
          </p:cNvPr>
          <p:cNvSpPr txBox="1"/>
          <p:nvPr/>
        </p:nvSpPr>
        <p:spPr>
          <a:xfrm>
            <a:off x="5998042" y="2860060"/>
            <a:ext cx="1415052" cy="52322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Surface &amp; Mode Waters</a:t>
            </a:r>
          </a:p>
        </p:txBody>
      </p:sp>
      <p:sp>
        <p:nvSpPr>
          <p:cNvPr id="20" name="TextBox 19">
            <a:extLst>
              <a:ext uri="{FF2B5EF4-FFF2-40B4-BE49-F238E27FC236}">
                <a16:creationId xmlns:a16="http://schemas.microsoft.com/office/drawing/2014/main" id="{92996DC5-2E16-9845-AAC4-52FAC1D88DB0}"/>
              </a:ext>
            </a:extLst>
          </p:cNvPr>
          <p:cNvSpPr txBox="1"/>
          <p:nvPr/>
        </p:nvSpPr>
        <p:spPr>
          <a:xfrm>
            <a:off x="11430000" y="6522721"/>
            <a:ext cx="762000" cy="314060"/>
          </a:xfrm>
          <a:prstGeom prst="rect">
            <a:avLst/>
          </a:prstGeom>
          <a:noFill/>
        </p:spPr>
        <p:txBody>
          <a:bodyPr wrap="square" rtlCol="0">
            <a:spAutoFit/>
          </a:bodyPr>
          <a:lstStyle/>
          <a:p>
            <a:pPr algn="ctr"/>
            <a:r>
              <a:rPr lang="en-US" sz="1400" b="1" dirty="0">
                <a:solidFill>
                  <a:schemeClr val="accent1">
                    <a:lumMod val="75000"/>
                  </a:schemeClr>
                </a:solidFill>
                <a:latin typeface="Helvetica" pitchFamily="2" charset="0"/>
              </a:rPr>
              <a:t>9/17</a:t>
            </a:r>
          </a:p>
        </p:txBody>
      </p:sp>
    </p:spTree>
    <p:extLst>
      <p:ext uri="{BB962C8B-B14F-4D97-AF65-F5344CB8AC3E}">
        <p14:creationId xmlns:p14="http://schemas.microsoft.com/office/powerpoint/2010/main" val="278207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76990</TotalTime>
  <Words>2030</Words>
  <Application>Microsoft Macintosh PowerPoint</Application>
  <PresentationFormat>Widescreen</PresentationFormat>
  <Paragraphs>165</Paragraphs>
  <Slides>24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Charter Roman</vt:lpstr>
      <vt:lpstr>Helvetica</vt:lpstr>
      <vt:lpstr>Zapf Dingbats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slides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Gennaro e Milena</cp:lastModifiedBy>
  <cp:revision>116</cp:revision>
  <cp:lastPrinted>2020-06-24T18:46:17Z</cp:lastPrinted>
  <dcterms:created xsi:type="dcterms:W3CDTF">2020-05-11T21:33:51Z</dcterms:created>
  <dcterms:modified xsi:type="dcterms:W3CDTF">2021-09-02T14:54:19Z</dcterms:modified>
</cp:coreProperties>
</file>