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676" r:id="rId2"/>
    <p:sldMasterId id="2147483677" r:id="rId3"/>
  </p:sldMasterIdLst>
  <p:notesMasterIdLst>
    <p:notesMasterId r:id="rId27"/>
  </p:notesMasterIdLst>
  <p:sldIdLst>
    <p:sldId id="256" r:id="rId4"/>
    <p:sldId id="371" r:id="rId5"/>
    <p:sldId id="368" r:id="rId6"/>
    <p:sldId id="296" r:id="rId7"/>
    <p:sldId id="297" r:id="rId8"/>
    <p:sldId id="365" r:id="rId9"/>
    <p:sldId id="282" r:id="rId10"/>
    <p:sldId id="367" r:id="rId11"/>
    <p:sldId id="266" r:id="rId12"/>
    <p:sldId id="372" r:id="rId13"/>
    <p:sldId id="356" r:id="rId14"/>
    <p:sldId id="344" r:id="rId15"/>
    <p:sldId id="280" r:id="rId16"/>
    <p:sldId id="359" r:id="rId17"/>
    <p:sldId id="360" r:id="rId18"/>
    <p:sldId id="361" r:id="rId19"/>
    <p:sldId id="369" r:id="rId20"/>
    <p:sldId id="362" r:id="rId21"/>
    <p:sldId id="343" r:id="rId22"/>
    <p:sldId id="364" r:id="rId23"/>
    <p:sldId id="283" r:id="rId24"/>
    <p:sldId id="370" r:id="rId25"/>
    <p:sldId id="309"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F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7"/>
    <p:restoredTop sz="89747"/>
  </p:normalViewPr>
  <p:slideViewPr>
    <p:cSldViewPr snapToGrid="0">
      <p:cViewPr varScale="1">
        <p:scale>
          <a:sx n="156" d="100"/>
          <a:sy n="156" d="100"/>
        </p:scale>
        <p:origin x="792"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984620f3d7_17_4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g984620f3d7_17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D0A58B0-BD8D-5E42-A88B-58E643D87870}" type="slidenum">
              <a:rPr lang="en-US" smtClean="0"/>
              <a:t>12</a:t>
            </a:fld>
            <a:endParaRPr lang="en-US"/>
          </a:p>
        </p:txBody>
      </p:sp>
    </p:spTree>
    <p:extLst>
      <p:ext uri="{BB962C8B-B14F-4D97-AF65-F5344CB8AC3E}">
        <p14:creationId xmlns:p14="http://schemas.microsoft.com/office/powerpoint/2010/main" val="871186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D0A58B0-BD8D-5E42-A88B-58E643D87870}" type="slidenum">
              <a:rPr lang="en-US" smtClean="0"/>
              <a:t>13</a:t>
            </a:fld>
            <a:endParaRPr lang="en-US"/>
          </a:p>
        </p:txBody>
      </p:sp>
    </p:spTree>
    <p:extLst>
      <p:ext uri="{BB962C8B-B14F-4D97-AF65-F5344CB8AC3E}">
        <p14:creationId xmlns:p14="http://schemas.microsoft.com/office/powerpoint/2010/main" val="140175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D0A58B0-BD8D-5E42-A88B-58E643D87870}" type="slidenum">
              <a:rPr lang="en-US" smtClean="0"/>
              <a:t>14</a:t>
            </a:fld>
            <a:endParaRPr lang="en-US"/>
          </a:p>
        </p:txBody>
      </p:sp>
    </p:spTree>
    <p:extLst>
      <p:ext uri="{BB962C8B-B14F-4D97-AF65-F5344CB8AC3E}">
        <p14:creationId xmlns:p14="http://schemas.microsoft.com/office/powerpoint/2010/main" val="1263485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D0A58B0-BD8D-5E42-A88B-58E643D87870}" type="slidenum">
              <a:rPr lang="en-US" smtClean="0"/>
              <a:t>15</a:t>
            </a:fld>
            <a:endParaRPr lang="en-US"/>
          </a:p>
        </p:txBody>
      </p:sp>
    </p:spTree>
    <p:extLst>
      <p:ext uri="{BB962C8B-B14F-4D97-AF65-F5344CB8AC3E}">
        <p14:creationId xmlns:p14="http://schemas.microsoft.com/office/powerpoint/2010/main" val="3150833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D0A58B0-BD8D-5E42-A88B-58E643D87870}" type="slidenum">
              <a:rPr lang="en-US" smtClean="0"/>
              <a:t>16</a:t>
            </a:fld>
            <a:endParaRPr lang="en-US"/>
          </a:p>
        </p:txBody>
      </p:sp>
    </p:spTree>
    <p:extLst>
      <p:ext uri="{BB962C8B-B14F-4D97-AF65-F5344CB8AC3E}">
        <p14:creationId xmlns:p14="http://schemas.microsoft.com/office/powerpoint/2010/main" val="853333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3"/>
        <p:cNvGrpSpPr/>
        <p:nvPr/>
      </p:nvGrpSpPr>
      <p:grpSpPr>
        <a:xfrm>
          <a:off x="0" y="0"/>
          <a:ext cx="0" cy="0"/>
          <a:chOff x="0" y="0"/>
          <a:chExt cx="0" cy="0"/>
        </a:xfrm>
      </p:grpSpPr>
      <p:sp>
        <p:nvSpPr>
          <p:cNvPr id="2404" name="Google Shape;2404;g5d1578e1a1_33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5" name="Google Shape;2405;g5d1578e1a1_33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sz="1200" dirty="0"/>
          </a:p>
        </p:txBody>
      </p:sp>
    </p:spTree>
    <p:extLst>
      <p:ext uri="{BB962C8B-B14F-4D97-AF65-F5344CB8AC3E}">
        <p14:creationId xmlns:p14="http://schemas.microsoft.com/office/powerpoint/2010/main" val="70277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b997f742e8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b997f742e8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b997f742e8_0_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b997f742e8_0_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Absence of “gaps” and disturbance processes in big-leaf models. Therefore inability for trees to regenerate under what would look like a closed canopy, no structure to the forest and canopy. </a:t>
            </a:r>
          </a:p>
        </p:txBody>
      </p:sp>
    </p:spTree>
    <p:extLst>
      <p:ext uri="{BB962C8B-B14F-4D97-AF65-F5344CB8AC3E}">
        <p14:creationId xmlns:p14="http://schemas.microsoft.com/office/powerpoint/2010/main" val="4048021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ED0A58B0-BD8D-5E42-A88B-58E643D87870}" type="slidenum">
              <a:rPr lang="en-US" smtClean="0"/>
              <a:t>3</a:t>
            </a:fld>
            <a:endParaRPr lang="en-US"/>
          </a:p>
        </p:txBody>
      </p:sp>
    </p:spTree>
    <p:extLst>
      <p:ext uri="{BB962C8B-B14F-4D97-AF65-F5344CB8AC3E}">
        <p14:creationId xmlns:p14="http://schemas.microsoft.com/office/powerpoint/2010/main" val="170961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8DF6E9-2697-E44E-A595-214439BB1ACA}" type="slidenum">
              <a:rPr lang="en-US" smtClean="0"/>
              <a:t>4</a:t>
            </a:fld>
            <a:endParaRPr lang="en-US"/>
          </a:p>
        </p:txBody>
      </p:sp>
    </p:spTree>
    <p:extLst>
      <p:ext uri="{BB962C8B-B14F-4D97-AF65-F5344CB8AC3E}">
        <p14:creationId xmlns:p14="http://schemas.microsoft.com/office/powerpoint/2010/main" val="120420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Shape 106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1066" name="Shape 10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346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fld id="{45A00E6F-E166-2F44-9CED-4EA96D468E97}" type="slidenum">
              <a:rPr lang="en-US" smtClean="0"/>
              <a:t>6</a:t>
            </a:fld>
            <a:endParaRPr lang="en-US"/>
          </a:p>
        </p:txBody>
      </p:sp>
    </p:spTree>
    <p:extLst>
      <p:ext uri="{BB962C8B-B14F-4D97-AF65-F5344CB8AC3E}">
        <p14:creationId xmlns:p14="http://schemas.microsoft.com/office/powerpoint/2010/main" val="2423395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Vegetation Demography Models are beneficial because they can be informed by census data.</a:t>
            </a:r>
          </a:p>
          <a:p>
            <a:endParaRPr lang="en-US" dirty="0"/>
          </a:p>
        </p:txBody>
      </p:sp>
    </p:spTree>
    <p:extLst>
      <p:ext uri="{BB962C8B-B14F-4D97-AF65-F5344CB8AC3E}">
        <p14:creationId xmlns:p14="http://schemas.microsoft.com/office/powerpoint/2010/main" val="1390571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984620f3d7_17_13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1" name="Google Shape;241;g984620f3d7_17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984620f3d7_17_13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g984620f3d7_17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7523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2"/>
        <p:cNvGrpSpPr/>
        <p:nvPr/>
      </p:nvGrpSpPr>
      <p:grpSpPr>
        <a:xfrm>
          <a:off x="0" y="0"/>
          <a:ext cx="0" cy="0"/>
          <a:chOff x="0" y="0"/>
          <a:chExt cx="0" cy="0"/>
        </a:xfrm>
      </p:grpSpPr>
      <p:sp>
        <p:nvSpPr>
          <p:cNvPr id="53" name="Google Shape;53;p14"/>
          <p:cNvSpPr txBox="1">
            <a:spLocks noGrp="1"/>
          </p:cNvSpPr>
          <p:nvPr>
            <p:ph type="ctrTitle"/>
          </p:nvPr>
        </p:nvSpPr>
        <p:spPr>
          <a:xfrm>
            <a:off x="476107" y="385010"/>
            <a:ext cx="6858000" cy="679522"/>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2F5496"/>
              </a:buClr>
              <a:buSzPts val="3000"/>
              <a:buFont typeface="Arial"/>
              <a:buNone/>
              <a:defRPr sz="3000" b="1" i="0" u="none" strike="noStrike" cap="none">
                <a:solidFill>
                  <a:srgbClr val="2F549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14"/>
          <p:cNvSpPr txBox="1">
            <a:spLocks noGrp="1"/>
          </p:cNvSpPr>
          <p:nvPr>
            <p:ph type="subTitle" idx="1"/>
          </p:nvPr>
        </p:nvSpPr>
        <p:spPr>
          <a:xfrm>
            <a:off x="476107" y="1553769"/>
            <a:ext cx="6858000" cy="12414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898989"/>
              </a:buClr>
              <a:buSzPts val="1500"/>
              <a:buFont typeface="Arial"/>
              <a:buNone/>
              <a:defRPr sz="1500" b="0" i="0" u="none" strike="noStrike" cap="none">
                <a:solidFill>
                  <a:srgbClr val="898989"/>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5" name="Google Shape;55;p14"/>
          <p:cNvSpPr txBox="1">
            <a:spLocks noGrp="1"/>
          </p:cNvSpPr>
          <p:nvPr>
            <p:ph type="dt" idx="10"/>
          </p:nvPr>
        </p:nvSpPr>
        <p:spPr>
          <a:xfrm>
            <a:off x="3275597" y="4670491"/>
            <a:ext cx="2057400" cy="17599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530" b="0" i="0" u="none" strike="noStrike" cap="none">
                <a:solidFill>
                  <a:srgbClr val="898989"/>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14"/>
          <p:cNvSpPr txBox="1">
            <a:spLocks noGrp="1"/>
          </p:cNvSpPr>
          <p:nvPr>
            <p:ph type="sldNum" idx="12"/>
          </p:nvPr>
        </p:nvSpPr>
        <p:spPr>
          <a:xfrm>
            <a:off x="3275597" y="4846488"/>
            <a:ext cx="2057400" cy="175997"/>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530" b="0" i="0" u="none" strike="noStrike" cap="none">
                <a:solidFill>
                  <a:srgbClr val="898989"/>
                </a:solidFill>
                <a:latin typeface="Arial"/>
                <a:ea typeface="Arial"/>
                <a:cs typeface="Arial"/>
                <a:sym typeface="Arial"/>
              </a:defRPr>
            </a:lvl1pPr>
            <a:lvl2pPr marL="0" marR="0" lvl="1" indent="0" algn="ctr" rtl="0">
              <a:spcBef>
                <a:spcPts val="0"/>
              </a:spcBef>
              <a:buNone/>
              <a:defRPr sz="530" b="0" i="0" u="none" strike="noStrike" cap="none">
                <a:solidFill>
                  <a:srgbClr val="898989"/>
                </a:solidFill>
                <a:latin typeface="Arial"/>
                <a:ea typeface="Arial"/>
                <a:cs typeface="Arial"/>
                <a:sym typeface="Arial"/>
              </a:defRPr>
            </a:lvl2pPr>
            <a:lvl3pPr marL="0" marR="0" lvl="2" indent="0" algn="ctr" rtl="0">
              <a:spcBef>
                <a:spcPts val="0"/>
              </a:spcBef>
              <a:buNone/>
              <a:defRPr sz="530" b="0" i="0" u="none" strike="noStrike" cap="none">
                <a:solidFill>
                  <a:srgbClr val="898989"/>
                </a:solidFill>
                <a:latin typeface="Arial"/>
                <a:ea typeface="Arial"/>
                <a:cs typeface="Arial"/>
                <a:sym typeface="Arial"/>
              </a:defRPr>
            </a:lvl3pPr>
            <a:lvl4pPr marL="0" marR="0" lvl="3" indent="0" algn="ctr" rtl="0">
              <a:spcBef>
                <a:spcPts val="0"/>
              </a:spcBef>
              <a:buNone/>
              <a:defRPr sz="530" b="0" i="0" u="none" strike="noStrike" cap="none">
                <a:solidFill>
                  <a:srgbClr val="898989"/>
                </a:solidFill>
                <a:latin typeface="Arial"/>
                <a:ea typeface="Arial"/>
                <a:cs typeface="Arial"/>
                <a:sym typeface="Arial"/>
              </a:defRPr>
            </a:lvl4pPr>
            <a:lvl5pPr marL="0" marR="0" lvl="4" indent="0" algn="ctr" rtl="0">
              <a:spcBef>
                <a:spcPts val="0"/>
              </a:spcBef>
              <a:buNone/>
              <a:defRPr sz="530" b="0" i="0" u="none" strike="noStrike" cap="none">
                <a:solidFill>
                  <a:srgbClr val="898989"/>
                </a:solidFill>
                <a:latin typeface="Arial"/>
                <a:ea typeface="Arial"/>
                <a:cs typeface="Arial"/>
                <a:sym typeface="Arial"/>
              </a:defRPr>
            </a:lvl5pPr>
            <a:lvl6pPr marL="0" marR="0" lvl="5" indent="0" algn="ctr" rtl="0">
              <a:spcBef>
                <a:spcPts val="0"/>
              </a:spcBef>
              <a:buNone/>
              <a:defRPr sz="530" b="0" i="0" u="none" strike="noStrike" cap="none">
                <a:solidFill>
                  <a:srgbClr val="898989"/>
                </a:solidFill>
                <a:latin typeface="Arial"/>
                <a:ea typeface="Arial"/>
                <a:cs typeface="Arial"/>
                <a:sym typeface="Arial"/>
              </a:defRPr>
            </a:lvl6pPr>
            <a:lvl7pPr marL="0" marR="0" lvl="6" indent="0" algn="ctr" rtl="0">
              <a:spcBef>
                <a:spcPts val="0"/>
              </a:spcBef>
              <a:buNone/>
              <a:defRPr sz="530" b="0" i="0" u="none" strike="noStrike" cap="none">
                <a:solidFill>
                  <a:srgbClr val="898989"/>
                </a:solidFill>
                <a:latin typeface="Arial"/>
                <a:ea typeface="Arial"/>
                <a:cs typeface="Arial"/>
                <a:sym typeface="Arial"/>
              </a:defRPr>
            </a:lvl7pPr>
            <a:lvl8pPr marL="0" marR="0" lvl="7" indent="0" algn="ctr" rtl="0">
              <a:spcBef>
                <a:spcPts val="0"/>
              </a:spcBef>
              <a:buNone/>
              <a:defRPr sz="530" b="0" i="0" u="none" strike="noStrike" cap="none">
                <a:solidFill>
                  <a:srgbClr val="898989"/>
                </a:solidFill>
                <a:latin typeface="Arial"/>
                <a:ea typeface="Arial"/>
                <a:cs typeface="Arial"/>
                <a:sym typeface="Arial"/>
              </a:defRPr>
            </a:lvl8pPr>
            <a:lvl9pPr marL="0" marR="0" lvl="8" indent="0" algn="ctr" rtl="0">
              <a:spcBef>
                <a:spcPts val="0"/>
              </a:spcBef>
              <a:buNone/>
              <a:defRPr sz="530" b="0" i="0" u="none" strike="noStrike" cap="none">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630238" y="274638"/>
            <a:ext cx="7886700" cy="993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F5496"/>
              </a:buClr>
              <a:buSzPts val="2700"/>
              <a:buFont typeface="Arial"/>
              <a:buNone/>
              <a:defRPr sz="2700" b="1" i="0" u="none" strike="noStrike" cap="none">
                <a:solidFill>
                  <a:srgbClr val="2F549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7"/>
          <p:cNvSpPr txBox="1">
            <a:spLocks noGrp="1"/>
          </p:cNvSpPr>
          <p:nvPr>
            <p:ph type="body" idx="1"/>
          </p:nvPr>
        </p:nvSpPr>
        <p:spPr>
          <a:xfrm>
            <a:off x="630238" y="1260475"/>
            <a:ext cx="3868737" cy="61912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1" name="Google Shape;71;p17"/>
          <p:cNvSpPr txBox="1">
            <a:spLocks noGrp="1"/>
          </p:cNvSpPr>
          <p:nvPr>
            <p:ph type="body" idx="2"/>
          </p:nvPr>
        </p:nvSpPr>
        <p:spPr>
          <a:xfrm>
            <a:off x="630238" y="1879600"/>
            <a:ext cx="3868737" cy="276225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rgbClr val="2F5597"/>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23850" algn="l" rtl="0">
              <a:lnSpc>
                <a:spcPct val="90000"/>
              </a:lnSpc>
              <a:spcBef>
                <a:spcPts val="500"/>
              </a:spcBef>
              <a:spcAft>
                <a:spcPts val="0"/>
              </a:spcAft>
              <a:buClr>
                <a:srgbClr val="2F5597"/>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14325" algn="l" rtl="0">
              <a:lnSpc>
                <a:spcPct val="90000"/>
              </a:lnSpc>
              <a:spcBef>
                <a:spcPts val="500"/>
              </a:spcBef>
              <a:spcAft>
                <a:spcPts val="0"/>
              </a:spcAft>
              <a:buClr>
                <a:srgbClr val="2F5597"/>
              </a:buClr>
              <a:buSzPts val="1350"/>
              <a:buFont typeface="Arial"/>
              <a:buChar char="•"/>
              <a:defRPr sz="1350" b="0" i="0" u="none" strike="noStrike" cap="none">
                <a:solidFill>
                  <a:schemeClr val="dk1"/>
                </a:solidFill>
                <a:latin typeface="Arial"/>
                <a:ea typeface="Arial"/>
                <a:cs typeface="Arial"/>
                <a:sym typeface="Arial"/>
              </a:defRPr>
            </a:lvl3pPr>
            <a:lvl4pPr marL="1828800" marR="0" lvl="3" indent="-304800" algn="l" rtl="0">
              <a:lnSpc>
                <a:spcPct val="90000"/>
              </a:lnSpc>
              <a:spcBef>
                <a:spcPts val="500"/>
              </a:spcBef>
              <a:spcAft>
                <a:spcPts val="0"/>
              </a:spcAft>
              <a:buClr>
                <a:srgbClr val="2F5597"/>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rgbClr val="2F5597"/>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7"/>
          <p:cNvSpPr txBox="1">
            <a:spLocks noGrp="1"/>
          </p:cNvSpPr>
          <p:nvPr>
            <p:ph type="body" idx="3"/>
          </p:nvPr>
        </p:nvSpPr>
        <p:spPr>
          <a:xfrm>
            <a:off x="4629150" y="1260475"/>
            <a:ext cx="3887788" cy="61912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3" name="Google Shape;73;p17"/>
          <p:cNvSpPr txBox="1">
            <a:spLocks noGrp="1"/>
          </p:cNvSpPr>
          <p:nvPr>
            <p:ph type="body" idx="4"/>
          </p:nvPr>
        </p:nvSpPr>
        <p:spPr>
          <a:xfrm>
            <a:off x="4629150" y="1879600"/>
            <a:ext cx="3887788" cy="276225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rgbClr val="2F5597"/>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23850" algn="l" rtl="0">
              <a:lnSpc>
                <a:spcPct val="90000"/>
              </a:lnSpc>
              <a:spcBef>
                <a:spcPts val="500"/>
              </a:spcBef>
              <a:spcAft>
                <a:spcPts val="0"/>
              </a:spcAft>
              <a:buClr>
                <a:srgbClr val="2F5597"/>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14325" algn="l" rtl="0">
              <a:lnSpc>
                <a:spcPct val="90000"/>
              </a:lnSpc>
              <a:spcBef>
                <a:spcPts val="500"/>
              </a:spcBef>
              <a:spcAft>
                <a:spcPts val="0"/>
              </a:spcAft>
              <a:buClr>
                <a:srgbClr val="2F5597"/>
              </a:buClr>
              <a:buSzPts val="1350"/>
              <a:buFont typeface="Arial"/>
              <a:buChar char="•"/>
              <a:defRPr sz="1350" b="0" i="0" u="none" strike="noStrike" cap="none">
                <a:solidFill>
                  <a:schemeClr val="dk1"/>
                </a:solidFill>
                <a:latin typeface="Arial"/>
                <a:ea typeface="Arial"/>
                <a:cs typeface="Arial"/>
                <a:sym typeface="Arial"/>
              </a:defRPr>
            </a:lvl3pPr>
            <a:lvl4pPr marL="1828800" marR="0" lvl="3" indent="-304800" algn="l" rtl="0">
              <a:lnSpc>
                <a:spcPct val="90000"/>
              </a:lnSpc>
              <a:spcBef>
                <a:spcPts val="500"/>
              </a:spcBef>
              <a:spcAft>
                <a:spcPts val="0"/>
              </a:spcAft>
              <a:buClr>
                <a:srgbClr val="2F5597"/>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rgbClr val="2F5597"/>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17"/>
          <p:cNvSpPr txBox="1">
            <a:spLocks noGrp="1"/>
          </p:cNvSpPr>
          <p:nvPr>
            <p:ph type="dt" idx="10"/>
          </p:nvPr>
        </p:nvSpPr>
        <p:spPr>
          <a:xfrm>
            <a:off x="3275597" y="4670491"/>
            <a:ext cx="2057400" cy="17599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530">
                <a:solidFill>
                  <a:srgbClr val="898989"/>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7"/>
          <p:cNvSpPr txBox="1">
            <a:spLocks noGrp="1"/>
          </p:cNvSpPr>
          <p:nvPr>
            <p:ph type="sldNum" idx="12"/>
          </p:nvPr>
        </p:nvSpPr>
        <p:spPr>
          <a:xfrm>
            <a:off x="3275597" y="4846488"/>
            <a:ext cx="2057400" cy="175997"/>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530">
                <a:solidFill>
                  <a:srgbClr val="898989"/>
                </a:solidFill>
                <a:latin typeface="Arial"/>
                <a:ea typeface="Arial"/>
                <a:cs typeface="Arial"/>
                <a:sym typeface="Arial"/>
              </a:defRPr>
            </a:lvl1pPr>
            <a:lvl2pPr marL="0" marR="0" lvl="1" indent="0" algn="ctr" rtl="0">
              <a:spcBef>
                <a:spcPts val="0"/>
              </a:spcBef>
              <a:buNone/>
              <a:defRPr sz="530">
                <a:solidFill>
                  <a:srgbClr val="898989"/>
                </a:solidFill>
                <a:latin typeface="Arial"/>
                <a:ea typeface="Arial"/>
                <a:cs typeface="Arial"/>
                <a:sym typeface="Arial"/>
              </a:defRPr>
            </a:lvl2pPr>
            <a:lvl3pPr marL="0" marR="0" lvl="2" indent="0" algn="ctr" rtl="0">
              <a:spcBef>
                <a:spcPts val="0"/>
              </a:spcBef>
              <a:buNone/>
              <a:defRPr sz="530">
                <a:solidFill>
                  <a:srgbClr val="898989"/>
                </a:solidFill>
                <a:latin typeface="Arial"/>
                <a:ea typeface="Arial"/>
                <a:cs typeface="Arial"/>
                <a:sym typeface="Arial"/>
              </a:defRPr>
            </a:lvl3pPr>
            <a:lvl4pPr marL="0" marR="0" lvl="3" indent="0" algn="ctr" rtl="0">
              <a:spcBef>
                <a:spcPts val="0"/>
              </a:spcBef>
              <a:buNone/>
              <a:defRPr sz="530">
                <a:solidFill>
                  <a:srgbClr val="898989"/>
                </a:solidFill>
                <a:latin typeface="Arial"/>
                <a:ea typeface="Arial"/>
                <a:cs typeface="Arial"/>
                <a:sym typeface="Arial"/>
              </a:defRPr>
            </a:lvl4pPr>
            <a:lvl5pPr marL="0" marR="0" lvl="4" indent="0" algn="ctr" rtl="0">
              <a:spcBef>
                <a:spcPts val="0"/>
              </a:spcBef>
              <a:buNone/>
              <a:defRPr sz="530">
                <a:solidFill>
                  <a:srgbClr val="898989"/>
                </a:solidFill>
                <a:latin typeface="Arial"/>
                <a:ea typeface="Arial"/>
                <a:cs typeface="Arial"/>
                <a:sym typeface="Arial"/>
              </a:defRPr>
            </a:lvl5pPr>
            <a:lvl6pPr marL="0" marR="0" lvl="5" indent="0" algn="ctr" rtl="0">
              <a:spcBef>
                <a:spcPts val="0"/>
              </a:spcBef>
              <a:buNone/>
              <a:defRPr sz="530">
                <a:solidFill>
                  <a:srgbClr val="898989"/>
                </a:solidFill>
                <a:latin typeface="Arial"/>
                <a:ea typeface="Arial"/>
                <a:cs typeface="Arial"/>
                <a:sym typeface="Arial"/>
              </a:defRPr>
            </a:lvl6pPr>
            <a:lvl7pPr marL="0" marR="0" lvl="6" indent="0" algn="ctr" rtl="0">
              <a:spcBef>
                <a:spcPts val="0"/>
              </a:spcBef>
              <a:buNone/>
              <a:defRPr sz="530">
                <a:solidFill>
                  <a:srgbClr val="898989"/>
                </a:solidFill>
                <a:latin typeface="Arial"/>
                <a:ea typeface="Arial"/>
                <a:cs typeface="Arial"/>
                <a:sym typeface="Arial"/>
              </a:defRPr>
            </a:lvl7pPr>
            <a:lvl8pPr marL="0" marR="0" lvl="7" indent="0" algn="ctr" rtl="0">
              <a:spcBef>
                <a:spcPts val="0"/>
              </a:spcBef>
              <a:buNone/>
              <a:defRPr sz="530">
                <a:solidFill>
                  <a:srgbClr val="898989"/>
                </a:solidFill>
                <a:latin typeface="Arial"/>
                <a:ea typeface="Arial"/>
                <a:cs typeface="Arial"/>
                <a:sym typeface="Arial"/>
              </a:defRPr>
            </a:lvl8pPr>
            <a:lvl9pPr marL="0" marR="0" lvl="8" indent="0" algn="ctr" rtl="0">
              <a:spcBef>
                <a:spcPts val="0"/>
              </a:spcBef>
              <a:buNone/>
              <a:defRPr sz="53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F5496"/>
              </a:buClr>
              <a:buSzPts val="2700"/>
              <a:buFont typeface="Arial"/>
              <a:buNone/>
              <a:defRPr sz="2700" b="1" i="0" u="none" strike="noStrike" cap="none">
                <a:solidFill>
                  <a:srgbClr val="2F549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18"/>
          <p:cNvSpPr txBox="1">
            <a:spLocks noGrp="1"/>
          </p:cNvSpPr>
          <p:nvPr>
            <p:ph type="dt" idx="10"/>
          </p:nvPr>
        </p:nvSpPr>
        <p:spPr>
          <a:xfrm>
            <a:off x="3275597" y="4670491"/>
            <a:ext cx="2057400" cy="17599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530">
                <a:solidFill>
                  <a:srgbClr val="898989"/>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8"/>
          <p:cNvSpPr txBox="1">
            <a:spLocks noGrp="1"/>
          </p:cNvSpPr>
          <p:nvPr>
            <p:ph type="sldNum" idx="12"/>
          </p:nvPr>
        </p:nvSpPr>
        <p:spPr>
          <a:xfrm>
            <a:off x="3275597" y="4846488"/>
            <a:ext cx="2057400" cy="175997"/>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530">
                <a:solidFill>
                  <a:srgbClr val="898989"/>
                </a:solidFill>
                <a:latin typeface="Arial"/>
                <a:ea typeface="Arial"/>
                <a:cs typeface="Arial"/>
                <a:sym typeface="Arial"/>
              </a:defRPr>
            </a:lvl1pPr>
            <a:lvl2pPr marL="0" marR="0" lvl="1" indent="0" algn="ctr" rtl="0">
              <a:spcBef>
                <a:spcPts val="0"/>
              </a:spcBef>
              <a:buNone/>
              <a:defRPr sz="530">
                <a:solidFill>
                  <a:srgbClr val="898989"/>
                </a:solidFill>
                <a:latin typeface="Arial"/>
                <a:ea typeface="Arial"/>
                <a:cs typeface="Arial"/>
                <a:sym typeface="Arial"/>
              </a:defRPr>
            </a:lvl2pPr>
            <a:lvl3pPr marL="0" marR="0" lvl="2" indent="0" algn="ctr" rtl="0">
              <a:spcBef>
                <a:spcPts val="0"/>
              </a:spcBef>
              <a:buNone/>
              <a:defRPr sz="530">
                <a:solidFill>
                  <a:srgbClr val="898989"/>
                </a:solidFill>
                <a:latin typeface="Arial"/>
                <a:ea typeface="Arial"/>
                <a:cs typeface="Arial"/>
                <a:sym typeface="Arial"/>
              </a:defRPr>
            </a:lvl3pPr>
            <a:lvl4pPr marL="0" marR="0" lvl="3" indent="0" algn="ctr" rtl="0">
              <a:spcBef>
                <a:spcPts val="0"/>
              </a:spcBef>
              <a:buNone/>
              <a:defRPr sz="530">
                <a:solidFill>
                  <a:srgbClr val="898989"/>
                </a:solidFill>
                <a:latin typeface="Arial"/>
                <a:ea typeface="Arial"/>
                <a:cs typeface="Arial"/>
                <a:sym typeface="Arial"/>
              </a:defRPr>
            </a:lvl4pPr>
            <a:lvl5pPr marL="0" marR="0" lvl="4" indent="0" algn="ctr" rtl="0">
              <a:spcBef>
                <a:spcPts val="0"/>
              </a:spcBef>
              <a:buNone/>
              <a:defRPr sz="530">
                <a:solidFill>
                  <a:srgbClr val="898989"/>
                </a:solidFill>
                <a:latin typeface="Arial"/>
                <a:ea typeface="Arial"/>
                <a:cs typeface="Arial"/>
                <a:sym typeface="Arial"/>
              </a:defRPr>
            </a:lvl5pPr>
            <a:lvl6pPr marL="0" marR="0" lvl="5" indent="0" algn="ctr" rtl="0">
              <a:spcBef>
                <a:spcPts val="0"/>
              </a:spcBef>
              <a:buNone/>
              <a:defRPr sz="530">
                <a:solidFill>
                  <a:srgbClr val="898989"/>
                </a:solidFill>
                <a:latin typeface="Arial"/>
                <a:ea typeface="Arial"/>
                <a:cs typeface="Arial"/>
                <a:sym typeface="Arial"/>
              </a:defRPr>
            </a:lvl6pPr>
            <a:lvl7pPr marL="0" marR="0" lvl="6" indent="0" algn="ctr" rtl="0">
              <a:spcBef>
                <a:spcPts val="0"/>
              </a:spcBef>
              <a:buNone/>
              <a:defRPr sz="530">
                <a:solidFill>
                  <a:srgbClr val="898989"/>
                </a:solidFill>
                <a:latin typeface="Arial"/>
                <a:ea typeface="Arial"/>
                <a:cs typeface="Arial"/>
                <a:sym typeface="Arial"/>
              </a:defRPr>
            </a:lvl7pPr>
            <a:lvl8pPr marL="0" marR="0" lvl="7" indent="0" algn="ctr" rtl="0">
              <a:spcBef>
                <a:spcPts val="0"/>
              </a:spcBef>
              <a:buNone/>
              <a:defRPr sz="530">
                <a:solidFill>
                  <a:srgbClr val="898989"/>
                </a:solidFill>
                <a:latin typeface="Arial"/>
                <a:ea typeface="Arial"/>
                <a:cs typeface="Arial"/>
                <a:sym typeface="Arial"/>
              </a:defRPr>
            </a:lvl8pPr>
            <a:lvl9pPr marL="0" marR="0" lvl="8" indent="0" algn="ctr" rtl="0">
              <a:spcBef>
                <a:spcPts val="0"/>
              </a:spcBef>
              <a:buNone/>
              <a:defRPr sz="53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9"/>
          <p:cNvSpPr txBox="1">
            <a:spLocks noGrp="1"/>
          </p:cNvSpPr>
          <p:nvPr>
            <p:ph type="dt" idx="10"/>
          </p:nvPr>
        </p:nvSpPr>
        <p:spPr>
          <a:xfrm>
            <a:off x="3275597" y="4670491"/>
            <a:ext cx="2057400" cy="17599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530">
                <a:solidFill>
                  <a:srgbClr val="898989"/>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9"/>
          <p:cNvSpPr txBox="1">
            <a:spLocks noGrp="1"/>
          </p:cNvSpPr>
          <p:nvPr>
            <p:ph type="sldNum" idx="12"/>
          </p:nvPr>
        </p:nvSpPr>
        <p:spPr>
          <a:xfrm>
            <a:off x="3275597" y="4846488"/>
            <a:ext cx="2057400" cy="175997"/>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530">
                <a:solidFill>
                  <a:srgbClr val="898989"/>
                </a:solidFill>
                <a:latin typeface="Arial"/>
                <a:ea typeface="Arial"/>
                <a:cs typeface="Arial"/>
                <a:sym typeface="Arial"/>
              </a:defRPr>
            </a:lvl1pPr>
            <a:lvl2pPr marL="0" marR="0" lvl="1" indent="0" algn="ctr" rtl="0">
              <a:spcBef>
                <a:spcPts val="0"/>
              </a:spcBef>
              <a:buNone/>
              <a:defRPr sz="530">
                <a:solidFill>
                  <a:srgbClr val="898989"/>
                </a:solidFill>
                <a:latin typeface="Arial"/>
                <a:ea typeface="Arial"/>
                <a:cs typeface="Arial"/>
                <a:sym typeface="Arial"/>
              </a:defRPr>
            </a:lvl2pPr>
            <a:lvl3pPr marL="0" marR="0" lvl="2" indent="0" algn="ctr" rtl="0">
              <a:spcBef>
                <a:spcPts val="0"/>
              </a:spcBef>
              <a:buNone/>
              <a:defRPr sz="530">
                <a:solidFill>
                  <a:srgbClr val="898989"/>
                </a:solidFill>
                <a:latin typeface="Arial"/>
                <a:ea typeface="Arial"/>
                <a:cs typeface="Arial"/>
                <a:sym typeface="Arial"/>
              </a:defRPr>
            </a:lvl3pPr>
            <a:lvl4pPr marL="0" marR="0" lvl="3" indent="0" algn="ctr" rtl="0">
              <a:spcBef>
                <a:spcPts val="0"/>
              </a:spcBef>
              <a:buNone/>
              <a:defRPr sz="530">
                <a:solidFill>
                  <a:srgbClr val="898989"/>
                </a:solidFill>
                <a:latin typeface="Arial"/>
                <a:ea typeface="Arial"/>
                <a:cs typeface="Arial"/>
                <a:sym typeface="Arial"/>
              </a:defRPr>
            </a:lvl4pPr>
            <a:lvl5pPr marL="0" marR="0" lvl="4" indent="0" algn="ctr" rtl="0">
              <a:spcBef>
                <a:spcPts val="0"/>
              </a:spcBef>
              <a:buNone/>
              <a:defRPr sz="530">
                <a:solidFill>
                  <a:srgbClr val="898989"/>
                </a:solidFill>
                <a:latin typeface="Arial"/>
                <a:ea typeface="Arial"/>
                <a:cs typeface="Arial"/>
                <a:sym typeface="Arial"/>
              </a:defRPr>
            </a:lvl5pPr>
            <a:lvl6pPr marL="0" marR="0" lvl="5" indent="0" algn="ctr" rtl="0">
              <a:spcBef>
                <a:spcPts val="0"/>
              </a:spcBef>
              <a:buNone/>
              <a:defRPr sz="530">
                <a:solidFill>
                  <a:srgbClr val="898989"/>
                </a:solidFill>
                <a:latin typeface="Arial"/>
                <a:ea typeface="Arial"/>
                <a:cs typeface="Arial"/>
                <a:sym typeface="Arial"/>
              </a:defRPr>
            </a:lvl6pPr>
            <a:lvl7pPr marL="0" marR="0" lvl="6" indent="0" algn="ctr" rtl="0">
              <a:spcBef>
                <a:spcPts val="0"/>
              </a:spcBef>
              <a:buNone/>
              <a:defRPr sz="530">
                <a:solidFill>
                  <a:srgbClr val="898989"/>
                </a:solidFill>
                <a:latin typeface="Arial"/>
                <a:ea typeface="Arial"/>
                <a:cs typeface="Arial"/>
                <a:sym typeface="Arial"/>
              </a:defRPr>
            </a:lvl7pPr>
            <a:lvl8pPr marL="0" marR="0" lvl="7" indent="0" algn="ctr" rtl="0">
              <a:spcBef>
                <a:spcPts val="0"/>
              </a:spcBef>
              <a:buNone/>
              <a:defRPr sz="530">
                <a:solidFill>
                  <a:srgbClr val="898989"/>
                </a:solidFill>
                <a:latin typeface="Arial"/>
                <a:ea typeface="Arial"/>
                <a:cs typeface="Arial"/>
                <a:sym typeface="Arial"/>
              </a:defRPr>
            </a:lvl8pPr>
            <a:lvl9pPr marL="0" marR="0" lvl="8" indent="0" algn="ctr" rtl="0">
              <a:spcBef>
                <a:spcPts val="0"/>
              </a:spcBef>
              <a:buNone/>
              <a:defRPr sz="53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630238" y="342900"/>
            <a:ext cx="7028721" cy="93179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2F5496"/>
              </a:buClr>
              <a:buSzPts val="3200"/>
              <a:buFont typeface="Arial"/>
              <a:buNone/>
              <a:defRPr sz="3200" b="1" i="0" u="none" strike="noStrike" cap="none">
                <a:solidFill>
                  <a:srgbClr val="2F549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Google Shape;85;p20"/>
          <p:cNvSpPr txBox="1">
            <a:spLocks noGrp="1"/>
          </p:cNvSpPr>
          <p:nvPr>
            <p:ph type="body" idx="1"/>
          </p:nvPr>
        </p:nvSpPr>
        <p:spPr>
          <a:xfrm>
            <a:off x="630238" y="1543050"/>
            <a:ext cx="2949575" cy="28590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86" name="Google Shape;86;p20"/>
          <p:cNvSpPr txBox="1">
            <a:spLocks noGrp="1"/>
          </p:cNvSpPr>
          <p:nvPr>
            <p:ph type="dt" idx="10"/>
          </p:nvPr>
        </p:nvSpPr>
        <p:spPr>
          <a:xfrm>
            <a:off x="3275597" y="4670491"/>
            <a:ext cx="2057400" cy="17599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530">
                <a:solidFill>
                  <a:srgbClr val="898989"/>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p20"/>
          <p:cNvSpPr txBox="1">
            <a:spLocks noGrp="1"/>
          </p:cNvSpPr>
          <p:nvPr>
            <p:ph type="sldNum" idx="12"/>
          </p:nvPr>
        </p:nvSpPr>
        <p:spPr>
          <a:xfrm>
            <a:off x="3275597" y="4846488"/>
            <a:ext cx="2057400" cy="175997"/>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530">
                <a:solidFill>
                  <a:srgbClr val="898989"/>
                </a:solidFill>
                <a:latin typeface="Arial"/>
                <a:ea typeface="Arial"/>
                <a:cs typeface="Arial"/>
                <a:sym typeface="Arial"/>
              </a:defRPr>
            </a:lvl1pPr>
            <a:lvl2pPr marL="0" marR="0" lvl="1" indent="0" algn="ctr" rtl="0">
              <a:spcBef>
                <a:spcPts val="0"/>
              </a:spcBef>
              <a:buNone/>
              <a:defRPr sz="530">
                <a:solidFill>
                  <a:srgbClr val="898989"/>
                </a:solidFill>
                <a:latin typeface="Arial"/>
                <a:ea typeface="Arial"/>
                <a:cs typeface="Arial"/>
                <a:sym typeface="Arial"/>
              </a:defRPr>
            </a:lvl2pPr>
            <a:lvl3pPr marL="0" marR="0" lvl="2" indent="0" algn="ctr" rtl="0">
              <a:spcBef>
                <a:spcPts val="0"/>
              </a:spcBef>
              <a:buNone/>
              <a:defRPr sz="530">
                <a:solidFill>
                  <a:srgbClr val="898989"/>
                </a:solidFill>
                <a:latin typeface="Arial"/>
                <a:ea typeface="Arial"/>
                <a:cs typeface="Arial"/>
                <a:sym typeface="Arial"/>
              </a:defRPr>
            </a:lvl3pPr>
            <a:lvl4pPr marL="0" marR="0" lvl="3" indent="0" algn="ctr" rtl="0">
              <a:spcBef>
                <a:spcPts val="0"/>
              </a:spcBef>
              <a:buNone/>
              <a:defRPr sz="530">
                <a:solidFill>
                  <a:srgbClr val="898989"/>
                </a:solidFill>
                <a:latin typeface="Arial"/>
                <a:ea typeface="Arial"/>
                <a:cs typeface="Arial"/>
                <a:sym typeface="Arial"/>
              </a:defRPr>
            </a:lvl4pPr>
            <a:lvl5pPr marL="0" marR="0" lvl="4" indent="0" algn="ctr" rtl="0">
              <a:spcBef>
                <a:spcPts val="0"/>
              </a:spcBef>
              <a:buNone/>
              <a:defRPr sz="530">
                <a:solidFill>
                  <a:srgbClr val="898989"/>
                </a:solidFill>
                <a:latin typeface="Arial"/>
                <a:ea typeface="Arial"/>
                <a:cs typeface="Arial"/>
                <a:sym typeface="Arial"/>
              </a:defRPr>
            </a:lvl5pPr>
            <a:lvl6pPr marL="0" marR="0" lvl="5" indent="0" algn="ctr" rtl="0">
              <a:spcBef>
                <a:spcPts val="0"/>
              </a:spcBef>
              <a:buNone/>
              <a:defRPr sz="530">
                <a:solidFill>
                  <a:srgbClr val="898989"/>
                </a:solidFill>
                <a:latin typeface="Arial"/>
                <a:ea typeface="Arial"/>
                <a:cs typeface="Arial"/>
                <a:sym typeface="Arial"/>
              </a:defRPr>
            </a:lvl6pPr>
            <a:lvl7pPr marL="0" marR="0" lvl="6" indent="0" algn="ctr" rtl="0">
              <a:spcBef>
                <a:spcPts val="0"/>
              </a:spcBef>
              <a:buNone/>
              <a:defRPr sz="530">
                <a:solidFill>
                  <a:srgbClr val="898989"/>
                </a:solidFill>
                <a:latin typeface="Arial"/>
                <a:ea typeface="Arial"/>
                <a:cs typeface="Arial"/>
                <a:sym typeface="Arial"/>
              </a:defRPr>
            </a:lvl7pPr>
            <a:lvl8pPr marL="0" marR="0" lvl="7" indent="0" algn="ctr" rtl="0">
              <a:spcBef>
                <a:spcPts val="0"/>
              </a:spcBef>
              <a:buNone/>
              <a:defRPr sz="530">
                <a:solidFill>
                  <a:srgbClr val="898989"/>
                </a:solidFill>
                <a:latin typeface="Arial"/>
                <a:ea typeface="Arial"/>
                <a:cs typeface="Arial"/>
                <a:sym typeface="Arial"/>
              </a:defRPr>
            </a:lvl8pPr>
            <a:lvl9pPr marL="0" marR="0" lvl="8" indent="0" algn="ctr" rtl="0">
              <a:spcBef>
                <a:spcPts val="0"/>
              </a:spcBef>
              <a:buNone/>
              <a:defRPr sz="53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88" name="Google Shape;88;p20"/>
          <p:cNvSpPr txBox="1">
            <a:spLocks noGrp="1"/>
          </p:cNvSpPr>
          <p:nvPr>
            <p:ph type="body" idx="2"/>
          </p:nvPr>
        </p:nvSpPr>
        <p:spPr>
          <a:xfrm>
            <a:off x="4189138" y="1543050"/>
            <a:ext cx="3887788" cy="276225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rgbClr val="2F5597"/>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23850" algn="l" rtl="0">
              <a:lnSpc>
                <a:spcPct val="90000"/>
              </a:lnSpc>
              <a:spcBef>
                <a:spcPts val="500"/>
              </a:spcBef>
              <a:spcAft>
                <a:spcPts val="0"/>
              </a:spcAft>
              <a:buClr>
                <a:srgbClr val="2F5597"/>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14325" algn="l" rtl="0">
              <a:lnSpc>
                <a:spcPct val="90000"/>
              </a:lnSpc>
              <a:spcBef>
                <a:spcPts val="500"/>
              </a:spcBef>
              <a:spcAft>
                <a:spcPts val="0"/>
              </a:spcAft>
              <a:buClr>
                <a:srgbClr val="2F5597"/>
              </a:buClr>
              <a:buSzPts val="1350"/>
              <a:buFont typeface="Arial"/>
              <a:buChar char="•"/>
              <a:defRPr sz="1350" b="0" i="0" u="none" strike="noStrike" cap="none">
                <a:solidFill>
                  <a:schemeClr val="dk1"/>
                </a:solidFill>
                <a:latin typeface="Arial"/>
                <a:ea typeface="Arial"/>
                <a:cs typeface="Arial"/>
                <a:sym typeface="Arial"/>
              </a:defRPr>
            </a:lvl3pPr>
            <a:lvl4pPr marL="1828800" marR="0" lvl="3" indent="-304800" algn="l" rtl="0">
              <a:lnSpc>
                <a:spcPct val="90000"/>
              </a:lnSpc>
              <a:spcBef>
                <a:spcPts val="500"/>
              </a:spcBef>
              <a:spcAft>
                <a:spcPts val="0"/>
              </a:spcAft>
              <a:buClr>
                <a:srgbClr val="2F5597"/>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rgbClr val="2F5597"/>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636777" y="3717471"/>
            <a:ext cx="7324354" cy="415519"/>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2F5496"/>
              </a:buClr>
              <a:buSzPts val="1500"/>
              <a:buFont typeface="Arial"/>
              <a:buNone/>
              <a:defRPr sz="1500" b="1" i="0" u="none" strike="noStrike" cap="none">
                <a:solidFill>
                  <a:srgbClr val="2F549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1"/>
          <p:cNvSpPr>
            <a:spLocks noGrp="1"/>
          </p:cNvSpPr>
          <p:nvPr>
            <p:ph type="pic" idx="2"/>
          </p:nvPr>
        </p:nvSpPr>
        <p:spPr>
          <a:xfrm>
            <a:off x="627062" y="1489075"/>
            <a:ext cx="7334069" cy="213475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2" name="Google Shape;92;p21"/>
          <p:cNvSpPr txBox="1">
            <a:spLocks noGrp="1"/>
          </p:cNvSpPr>
          <p:nvPr>
            <p:ph type="body" idx="1"/>
          </p:nvPr>
        </p:nvSpPr>
        <p:spPr>
          <a:xfrm>
            <a:off x="628650" y="4226628"/>
            <a:ext cx="7322766" cy="2735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93" name="Google Shape;93;p21"/>
          <p:cNvSpPr txBox="1">
            <a:spLocks noGrp="1"/>
          </p:cNvSpPr>
          <p:nvPr>
            <p:ph type="dt" idx="10"/>
          </p:nvPr>
        </p:nvSpPr>
        <p:spPr>
          <a:xfrm>
            <a:off x="3275597" y="4670491"/>
            <a:ext cx="2057400" cy="17599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530">
                <a:solidFill>
                  <a:srgbClr val="898989"/>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1"/>
          <p:cNvSpPr txBox="1">
            <a:spLocks noGrp="1"/>
          </p:cNvSpPr>
          <p:nvPr>
            <p:ph type="sldNum" idx="12"/>
          </p:nvPr>
        </p:nvSpPr>
        <p:spPr>
          <a:xfrm>
            <a:off x="3275597" y="4846488"/>
            <a:ext cx="2057400" cy="175997"/>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530">
                <a:solidFill>
                  <a:srgbClr val="898989"/>
                </a:solidFill>
                <a:latin typeface="Arial"/>
                <a:ea typeface="Arial"/>
                <a:cs typeface="Arial"/>
                <a:sym typeface="Arial"/>
              </a:defRPr>
            </a:lvl1pPr>
            <a:lvl2pPr marL="0" marR="0" lvl="1" indent="0" algn="ctr" rtl="0">
              <a:spcBef>
                <a:spcPts val="0"/>
              </a:spcBef>
              <a:buNone/>
              <a:defRPr sz="530">
                <a:solidFill>
                  <a:srgbClr val="898989"/>
                </a:solidFill>
                <a:latin typeface="Arial"/>
                <a:ea typeface="Arial"/>
                <a:cs typeface="Arial"/>
                <a:sym typeface="Arial"/>
              </a:defRPr>
            </a:lvl2pPr>
            <a:lvl3pPr marL="0" marR="0" lvl="2" indent="0" algn="ctr" rtl="0">
              <a:spcBef>
                <a:spcPts val="0"/>
              </a:spcBef>
              <a:buNone/>
              <a:defRPr sz="530">
                <a:solidFill>
                  <a:srgbClr val="898989"/>
                </a:solidFill>
                <a:latin typeface="Arial"/>
                <a:ea typeface="Arial"/>
                <a:cs typeface="Arial"/>
                <a:sym typeface="Arial"/>
              </a:defRPr>
            </a:lvl3pPr>
            <a:lvl4pPr marL="0" marR="0" lvl="3" indent="0" algn="ctr" rtl="0">
              <a:spcBef>
                <a:spcPts val="0"/>
              </a:spcBef>
              <a:buNone/>
              <a:defRPr sz="530">
                <a:solidFill>
                  <a:srgbClr val="898989"/>
                </a:solidFill>
                <a:latin typeface="Arial"/>
                <a:ea typeface="Arial"/>
                <a:cs typeface="Arial"/>
                <a:sym typeface="Arial"/>
              </a:defRPr>
            </a:lvl4pPr>
            <a:lvl5pPr marL="0" marR="0" lvl="4" indent="0" algn="ctr" rtl="0">
              <a:spcBef>
                <a:spcPts val="0"/>
              </a:spcBef>
              <a:buNone/>
              <a:defRPr sz="530">
                <a:solidFill>
                  <a:srgbClr val="898989"/>
                </a:solidFill>
                <a:latin typeface="Arial"/>
                <a:ea typeface="Arial"/>
                <a:cs typeface="Arial"/>
                <a:sym typeface="Arial"/>
              </a:defRPr>
            </a:lvl5pPr>
            <a:lvl6pPr marL="0" marR="0" lvl="5" indent="0" algn="ctr" rtl="0">
              <a:spcBef>
                <a:spcPts val="0"/>
              </a:spcBef>
              <a:buNone/>
              <a:defRPr sz="530">
                <a:solidFill>
                  <a:srgbClr val="898989"/>
                </a:solidFill>
                <a:latin typeface="Arial"/>
                <a:ea typeface="Arial"/>
                <a:cs typeface="Arial"/>
                <a:sym typeface="Arial"/>
              </a:defRPr>
            </a:lvl6pPr>
            <a:lvl7pPr marL="0" marR="0" lvl="6" indent="0" algn="ctr" rtl="0">
              <a:spcBef>
                <a:spcPts val="0"/>
              </a:spcBef>
              <a:buNone/>
              <a:defRPr sz="530">
                <a:solidFill>
                  <a:srgbClr val="898989"/>
                </a:solidFill>
                <a:latin typeface="Arial"/>
                <a:ea typeface="Arial"/>
                <a:cs typeface="Arial"/>
                <a:sym typeface="Arial"/>
              </a:defRPr>
            </a:lvl7pPr>
            <a:lvl8pPr marL="0" marR="0" lvl="7" indent="0" algn="ctr" rtl="0">
              <a:spcBef>
                <a:spcPts val="0"/>
              </a:spcBef>
              <a:buNone/>
              <a:defRPr sz="530">
                <a:solidFill>
                  <a:srgbClr val="898989"/>
                </a:solidFill>
                <a:latin typeface="Arial"/>
                <a:ea typeface="Arial"/>
                <a:cs typeface="Arial"/>
                <a:sym typeface="Arial"/>
              </a:defRPr>
            </a:lvl8pPr>
            <a:lvl9pPr marL="0" marR="0" lvl="8" indent="0" algn="ctr" rtl="0">
              <a:spcBef>
                <a:spcPts val="0"/>
              </a:spcBef>
              <a:buNone/>
              <a:defRPr sz="530">
                <a:solidFill>
                  <a:srgbClr val="89898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457200" y="205740"/>
            <a:ext cx="8229600" cy="822960"/>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3660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3"/>
          <p:cNvSpPr txBox="1">
            <a:spLocks noGrp="1"/>
          </p:cNvSpPr>
          <p:nvPr>
            <p:ph type="body" idx="1"/>
          </p:nvPr>
        </p:nvSpPr>
        <p:spPr>
          <a:xfrm>
            <a:off x="457200" y="1234440"/>
            <a:ext cx="8229600" cy="3086100"/>
          </a:xfrm>
          <a:prstGeom prst="rect">
            <a:avLst/>
          </a:prstGeom>
          <a:noFill/>
          <a:ln>
            <a:noFill/>
          </a:ln>
        </p:spPr>
        <p:txBody>
          <a:bodyPr spcFirstLastPara="1" wrap="square" lIns="0" tIns="0" rIns="0" bIns="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 name="Google Shape;104;p23"/>
          <p:cNvSpPr txBox="1">
            <a:spLocks noGrp="1"/>
          </p:cNvSpPr>
          <p:nvPr>
            <p:ph type="dt" idx="10"/>
          </p:nvPr>
        </p:nvSpPr>
        <p:spPr>
          <a:xfrm>
            <a:off x="3886200" y="4767756"/>
            <a:ext cx="1371600" cy="10287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3"/>
          <p:cNvSpPr txBox="1">
            <a:spLocks noGrp="1"/>
          </p:cNvSpPr>
          <p:nvPr>
            <p:ph type="sldNum" idx="12"/>
          </p:nvPr>
        </p:nvSpPr>
        <p:spPr>
          <a:xfrm>
            <a:off x="3886200" y="4878681"/>
            <a:ext cx="1371600" cy="102870"/>
          </a:xfrm>
          <a:prstGeom prst="rect">
            <a:avLst/>
          </a:prstGeom>
          <a:noFill/>
          <a:ln>
            <a:noFill/>
          </a:ln>
        </p:spPr>
        <p:txBody>
          <a:bodyPr spcFirstLastPara="1" wrap="square" lIns="0" tIns="0" rIns="0" bIns="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457200" y="205740"/>
            <a:ext cx="8229600" cy="822960"/>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366092"/>
              </a:buClr>
              <a:buSzPts val="27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6"/>
          <p:cNvSpPr txBox="1">
            <a:spLocks noGrp="1"/>
          </p:cNvSpPr>
          <p:nvPr>
            <p:ph type="body" idx="1"/>
          </p:nvPr>
        </p:nvSpPr>
        <p:spPr>
          <a:xfrm>
            <a:off x="457200" y="1234440"/>
            <a:ext cx="3886200" cy="342900"/>
          </a:xfrm>
          <a:prstGeom prst="rect">
            <a:avLst/>
          </a:prstGeom>
          <a:noFill/>
          <a:ln>
            <a:noFill/>
          </a:ln>
        </p:spPr>
        <p:txBody>
          <a:bodyPr spcFirstLastPara="1" wrap="square" lIns="0" tIns="0" rIns="0" bIns="0" anchor="b" anchorCtr="0">
            <a:noAutofit/>
          </a:bodyPr>
          <a:lstStyle>
            <a:lvl1pPr marL="457200" lvl="0" indent="-228600" algn="l">
              <a:spcBef>
                <a:spcPts val="300"/>
              </a:spcBef>
              <a:spcAft>
                <a:spcPts val="0"/>
              </a:spcAft>
              <a:buSzPts val="1500"/>
              <a:buNone/>
              <a:defRPr sz="1500" b="1"/>
            </a:lvl1pPr>
            <a:lvl2pPr marL="914400" lvl="1" indent="-228600" algn="l">
              <a:spcBef>
                <a:spcPts val="300"/>
              </a:spcBef>
              <a:spcAft>
                <a:spcPts val="0"/>
              </a:spcAft>
              <a:buSzPts val="1500"/>
              <a:buNone/>
              <a:defRPr sz="1500" b="1"/>
            </a:lvl2pPr>
            <a:lvl3pPr marL="1371600" lvl="2" indent="-228600" algn="l">
              <a:spcBef>
                <a:spcPts val="270"/>
              </a:spcBef>
              <a:spcAft>
                <a:spcPts val="0"/>
              </a:spcAft>
              <a:buSzPts val="1350"/>
              <a:buNone/>
              <a:defRPr sz="135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120" name="Google Shape;120;p26"/>
          <p:cNvSpPr txBox="1">
            <a:spLocks noGrp="1"/>
          </p:cNvSpPr>
          <p:nvPr>
            <p:ph type="body" idx="2"/>
          </p:nvPr>
        </p:nvSpPr>
        <p:spPr>
          <a:xfrm>
            <a:off x="457200" y="1748790"/>
            <a:ext cx="3886200" cy="2571750"/>
          </a:xfrm>
          <a:prstGeom prst="rect">
            <a:avLst/>
          </a:prstGeom>
          <a:noFill/>
          <a:ln>
            <a:noFill/>
          </a:ln>
        </p:spPr>
        <p:txBody>
          <a:bodyPr spcFirstLastPara="1" wrap="square" lIns="0" tIns="0" rIns="0" bIns="0" anchor="t" anchorCtr="0">
            <a:noAutofit/>
          </a:bodyPr>
          <a:lstStyle>
            <a:lvl1pPr marL="457200" lvl="0" indent="-323850" algn="l">
              <a:spcBef>
                <a:spcPts val="300"/>
              </a:spcBef>
              <a:spcAft>
                <a:spcPts val="0"/>
              </a:spcAft>
              <a:buSzPts val="1500"/>
              <a:buChar char="•"/>
              <a:defRPr sz="1500"/>
            </a:lvl1pPr>
            <a:lvl2pPr marL="914400" lvl="1" indent="-314325" algn="l">
              <a:spcBef>
                <a:spcPts val="270"/>
              </a:spcBef>
              <a:spcAft>
                <a:spcPts val="0"/>
              </a:spcAft>
              <a:buSzPts val="1350"/>
              <a:buChar char="–"/>
              <a:defRPr sz="1350"/>
            </a:lvl2pPr>
            <a:lvl3pPr marL="1371600" lvl="2" indent="-304800" algn="l">
              <a:spcBef>
                <a:spcPts val="240"/>
              </a:spcBef>
              <a:spcAft>
                <a:spcPts val="0"/>
              </a:spcAft>
              <a:buSzPts val="1200"/>
              <a:buChar char="•"/>
              <a:defRPr sz="1200"/>
            </a:lvl3pPr>
            <a:lvl4pPr marL="1828800" lvl="3" indent="-295275" algn="l">
              <a:spcBef>
                <a:spcPts val="210"/>
              </a:spcBef>
              <a:spcAft>
                <a:spcPts val="0"/>
              </a:spcAft>
              <a:buSzPts val="1050"/>
              <a:buChar char="–"/>
              <a:defRPr sz="1050"/>
            </a:lvl4pPr>
            <a:lvl5pPr marL="2286000" lvl="4" indent="-295275" algn="l">
              <a:spcBef>
                <a:spcPts val="210"/>
              </a:spcBef>
              <a:spcAft>
                <a:spcPts val="0"/>
              </a:spcAft>
              <a:buSzPts val="1050"/>
              <a:buChar char="»"/>
              <a:defRPr sz="105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121" name="Google Shape;121;p26"/>
          <p:cNvSpPr txBox="1">
            <a:spLocks noGrp="1"/>
          </p:cNvSpPr>
          <p:nvPr>
            <p:ph type="body" idx="3"/>
          </p:nvPr>
        </p:nvSpPr>
        <p:spPr>
          <a:xfrm>
            <a:off x="4800600" y="1234440"/>
            <a:ext cx="3886200" cy="342900"/>
          </a:xfrm>
          <a:prstGeom prst="rect">
            <a:avLst/>
          </a:prstGeom>
          <a:noFill/>
          <a:ln>
            <a:noFill/>
          </a:ln>
        </p:spPr>
        <p:txBody>
          <a:bodyPr spcFirstLastPara="1" wrap="square" lIns="0" tIns="0" rIns="0" bIns="0" anchor="b" anchorCtr="0">
            <a:noAutofit/>
          </a:bodyPr>
          <a:lstStyle>
            <a:lvl1pPr marL="457200" lvl="0" indent="-228600" algn="l">
              <a:spcBef>
                <a:spcPts val="300"/>
              </a:spcBef>
              <a:spcAft>
                <a:spcPts val="0"/>
              </a:spcAft>
              <a:buSzPts val="1500"/>
              <a:buNone/>
              <a:defRPr sz="1500" b="1"/>
            </a:lvl1pPr>
            <a:lvl2pPr marL="914400" lvl="1" indent="-228600" algn="l">
              <a:spcBef>
                <a:spcPts val="300"/>
              </a:spcBef>
              <a:spcAft>
                <a:spcPts val="0"/>
              </a:spcAft>
              <a:buSzPts val="1500"/>
              <a:buNone/>
              <a:defRPr sz="1500" b="1"/>
            </a:lvl2pPr>
            <a:lvl3pPr marL="1371600" lvl="2" indent="-228600" algn="l">
              <a:spcBef>
                <a:spcPts val="270"/>
              </a:spcBef>
              <a:spcAft>
                <a:spcPts val="0"/>
              </a:spcAft>
              <a:buSzPts val="1350"/>
              <a:buNone/>
              <a:defRPr sz="135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122" name="Google Shape;122;p26"/>
          <p:cNvSpPr txBox="1">
            <a:spLocks noGrp="1"/>
          </p:cNvSpPr>
          <p:nvPr>
            <p:ph type="body" idx="4"/>
          </p:nvPr>
        </p:nvSpPr>
        <p:spPr>
          <a:xfrm>
            <a:off x="4800600" y="1748790"/>
            <a:ext cx="3886200" cy="2571750"/>
          </a:xfrm>
          <a:prstGeom prst="rect">
            <a:avLst/>
          </a:prstGeom>
          <a:noFill/>
          <a:ln>
            <a:noFill/>
          </a:ln>
        </p:spPr>
        <p:txBody>
          <a:bodyPr spcFirstLastPara="1" wrap="square" lIns="0" tIns="0" rIns="0" bIns="0" anchor="t" anchorCtr="0">
            <a:noAutofit/>
          </a:bodyPr>
          <a:lstStyle>
            <a:lvl1pPr marL="457200" lvl="0" indent="-323850" algn="l">
              <a:spcBef>
                <a:spcPts val="300"/>
              </a:spcBef>
              <a:spcAft>
                <a:spcPts val="0"/>
              </a:spcAft>
              <a:buSzPts val="1500"/>
              <a:buChar char="•"/>
              <a:defRPr sz="1500"/>
            </a:lvl1pPr>
            <a:lvl2pPr marL="914400" lvl="1" indent="-314325" algn="l">
              <a:spcBef>
                <a:spcPts val="270"/>
              </a:spcBef>
              <a:spcAft>
                <a:spcPts val="0"/>
              </a:spcAft>
              <a:buSzPts val="1350"/>
              <a:buChar char="–"/>
              <a:defRPr sz="1350"/>
            </a:lvl2pPr>
            <a:lvl3pPr marL="1371600" lvl="2" indent="-304800" algn="l">
              <a:spcBef>
                <a:spcPts val="240"/>
              </a:spcBef>
              <a:spcAft>
                <a:spcPts val="0"/>
              </a:spcAft>
              <a:buSzPts val="1200"/>
              <a:buChar char="•"/>
              <a:defRPr sz="1200"/>
            </a:lvl3pPr>
            <a:lvl4pPr marL="1828800" lvl="3" indent="-295275" algn="l">
              <a:spcBef>
                <a:spcPts val="210"/>
              </a:spcBef>
              <a:spcAft>
                <a:spcPts val="0"/>
              </a:spcAft>
              <a:buSzPts val="1050"/>
              <a:buChar char="–"/>
              <a:defRPr sz="1050"/>
            </a:lvl4pPr>
            <a:lvl5pPr marL="2286000" lvl="4" indent="-295275" algn="l">
              <a:spcBef>
                <a:spcPts val="210"/>
              </a:spcBef>
              <a:spcAft>
                <a:spcPts val="0"/>
              </a:spcAft>
              <a:buSzPts val="1050"/>
              <a:buChar char="»"/>
              <a:defRPr sz="105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123" name="Google Shape;123;p26"/>
          <p:cNvSpPr txBox="1">
            <a:spLocks noGrp="1"/>
          </p:cNvSpPr>
          <p:nvPr>
            <p:ph type="dt" idx="10"/>
          </p:nvPr>
        </p:nvSpPr>
        <p:spPr>
          <a:xfrm>
            <a:off x="3886200" y="4767756"/>
            <a:ext cx="1371600" cy="10287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6"/>
          <p:cNvSpPr txBox="1">
            <a:spLocks noGrp="1"/>
          </p:cNvSpPr>
          <p:nvPr>
            <p:ph type="sldNum" idx="12"/>
          </p:nvPr>
        </p:nvSpPr>
        <p:spPr>
          <a:xfrm>
            <a:off x="3886200" y="4878681"/>
            <a:ext cx="1371600" cy="102870"/>
          </a:xfrm>
          <a:prstGeom prst="rect">
            <a:avLst/>
          </a:prstGeom>
          <a:noFill/>
          <a:ln>
            <a:noFill/>
          </a:ln>
        </p:spPr>
        <p:txBody>
          <a:bodyPr spcFirstLastPara="1" wrap="square" lIns="0" tIns="0" rIns="0" bIns="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27"/>
          <p:cNvSpPr txBox="1">
            <a:spLocks noGrp="1"/>
          </p:cNvSpPr>
          <p:nvPr>
            <p:ph type="title"/>
          </p:nvPr>
        </p:nvSpPr>
        <p:spPr>
          <a:xfrm>
            <a:off x="457200" y="205740"/>
            <a:ext cx="8229600" cy="822960"/>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3660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27"/>
          <p:cNvSpPr txBox="1">
            <a:spLocks noGrp="1"/>
          </p:cNvSpPr>
          <p:nvPr>
            <p:ph type="dt" idx="10"/>
          </p:nvPr>
        </p:nvSpPr>
        <p:spPr>
          <a:xfrm>
            <a:off x="3886200" y="4767756"/>
            <a:ext cx="1371600" cy="10287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7"/>
          <p:cNvSpPr txBox="1">
            <a:spLocks noGrp="1"/>
          </p:cNvSpPr>
          <p:nvPr>
            <p:ph type="sldNum" idx="12"/>
          </p:nvPr>
        </p:nvSpPr>
        <p:spPr>
          <a:xfrm>
            <a:off x="3886200" y="4878681"/>
            <a:ext cx="1371600" cy="102870"/>
          </a:xfrm>
          <a:prstGeom prst="rect">
            <a:avLst/>
          </a:prstGeom>
          <a:noFill/>
          <a:ln>
            <a:noFill/>
          </a:ln>
        </p:spPr>
        <p:txBody>
          <a:bodyPr spcFirstLastPara="1" wrap="square" lIns="0" tIns="0" rIns="0" bIns="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8"/>
          <p:cNvSpPr txBox="1">
            <a:spLocks noGrp="1"/>
          </p:cNvSpPr>
          <p:nvPr>
            <p:ph type="dt" idx="10"/>
          </p:nvPr>
        </p:nvSpPr>
        <p:spPr>
          <a:xfrm>
            <a:off x="3886200" y="4767756"/>
            <a:ext cx="1371600" cy="10287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8"/>
          <p:cNvSpPr txBox="1">
            <a:spLocks noGrp="1"/>
          </p:cNvSpPr>
          <p:nvPr>
            <p:ph type="sldNum" idx="12"/>
          </p:nvPr>
        </p:nvSpPr>
        <p:spPr>
          <a:xfrm>
            <a:off x="3886200" y="4878681"/>
            <a:ext cx="1371600" cy="102870"/>
          </a:xfrm>
          <a:prstGeom prst="rect">
            <a:avLst/>
          </a:prstGeom>
          <a:noFill/>
          <a:ln>
            <a:noFill/>
          </a:ln>
        </p:spPr>
        <p:txBody>
          <a:bodyPr spcFirstLastPara="1" wrap="square" lIns="0" tIns="0" rIns="0" bIns="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2"/>
        <p:cNvGrpSpPr/>
        <p:nvPr/>
      </p:nvGrpSpPr>
      <p:grpSpPr>
        <a:xfrm>
          <a:off x="0" y="0"/>
          <a:ext cx="0" cy="0"/>
          <a:chOff x="0" y="0"/>
          <a:chExt cx="0" cy="0"/>
        </a:xfrm>
      </p:grpSpPr>
      <p:sp>
        <p:nvSpPr>
          <p:cNvPr id="133" name="Google Shape;133;p29"/>
          <p:cNvSpPr txBox="1">
            <a:spLocks noGrp="1"/>
          </p:cNvSpPr>
          <p:nvPr>
            <p:ph type="title"/>
          </p:nvPr>
        </p:nvSpPr>
        <p:spPr>
          <a:xfrm>
            <a:off x="457200" y="617220"/>
            <a:ext cx="3200400" cy="13716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66092"/>
              </a:buClr>
              <a:buSzPts val="2700"/>
              <a:buFont typeface="Arial"/>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9"/>
          <p:cNvSpPr txBox="1">
            <a:spLocks noGrp="1"/>
          </p:cNvSpPr>
          <p:nvPr>
            <p:ph type="body" idx="1"/>
          </p:nvPr>
        </p:nvSpPr>
        <p:spPr>
          <a:xfrm>
            <a:off x="3886200" y="617220"/>
            <a:ext cx="4800600" cy="3703320"/>
          </a:xfrm>
          <a:prstGeom prst="rect">
            <a:avLst/>
          </a:prstGeom>
          <a:noFill/>
          <a:ln>
            <a:noFill/>
          </a:ln>
        </p:spPr>
        <p:txBody>
          <a:bodyPr spcFirstLastPara="1" wrap="square" lIns="0" tIns="0" rIns="0" bIns="0" anchor="t" anchorCtr="0">
            <a:noAutofit/>
          </a:bodyPr>
          <a:lstStyle>
            <a:lvl1pPr marL="457200" lvl="0" indent="-342900" algn="l">
              <a:spcBef>
                <a:spcPts val="360"/>
              </a:spcBef>
              <a:spcAft>
                <a:spcPts val="0"/>
              </a:spcAft>
              <a:buSzPts val="1800"/>
              <a:buChar char="•"/>
              <a:defRPr sz="1800"/>
            </a:lvl1pPr>
            <a:lvl2pPr marL="914400" lvl="1" indent="-323850" algn="l">
              <a:spcBef>
                <a:spcPts val="300"/>
              </a:spcBef>
              <a:spcAft>
                <a:spcPts val="0"/>
              </a:spcAft>
              <a:buSzPts val="1500"/>
              <a:buChar char="–"/>
              <a:defRPr sz="1500"/>
            </a:lvl2pPr>
            <a:lvl3pPr marL="1371600" lvl="2" indent="-314325" algn="l">
              <a:spcBef>
                <a:spcPts val="270"/>
              </a:spcBef>
              <a:spcAft>
                <a:spcPts val="0"/>
              </a:spcAft>
              <a:buSzPts val="1350"/>
              <a:buChar char="•"/>
              <a:defRPr sz="135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135" name="Google Shape;135;p29"/>
          <p:cNvSpPr txBox="1">
            <a:spLocks noGrp="1"/>
          </p:cNvSpPr>
          <p:nvPr>
            <p:ph type="body" idx="2"/>
          </p:nvPr>
        </p:nvSpPr>
        <p:spPr>
          <a:xfrm>
            <a:off x="457200" y="2125980"/>
            <a:ext cx="3200400" cy="2194560"/>
          </a:xfrm>
          <a:prstGeom prst="rect">
            <a:avLst/>
          </a:prstGeom>
          <a:noFill/>
          <a:ln>
            <a:noFill/>
          </a:ln>
        </p:spPr>
        <p:txBody>
          <a:bodyPr spcFirstLastPara="1" wrap="square" lIns="0" tIns="0" rIns="0" bIns="0" anchor="t" anchorCtr="0">
            <a:noAutofit/>
          </a:bodyPr>
          <a:lstStyle>
            <a:lvl1pPr marL="457200" lvl="0" indent="-228600" algn="l">
              <a:spcBef>
                <a:spcPts val="210"/>
              </a:spcBef>
              <a:spcAft>
                <a:spcPts val="0"/>
              </a:spcAft>
              <a:buSzPts val="1050"/>
              <a:buNone/>
              <a:defRPr sz="1050"/>
            </a:lvl1pPr>
            <a:lvl2pPr marL="914400" lvl="1" indent="-228600" algn="l">
              <a:spcBef>
                <a:spcPts val="180"/>
              </a:spcBef>
              <a:spcAft>
                <a:spcPts val="0"/>
              </a:spcAft>
              <a:buSzPts val="900"/>
              <a:buNone/>
              <a:defRPr sz="900"/>
            </a:lvl2pPr>
            <a:lvl3pPr marL="1371600" lvl="2" indent="-228600" algn="l">
              <a:spcBef>
                <a:spcPts val="150"/>
              </a:spcBef>
              <a:spcAft>
                <a:spcPts val="0"/>
              </a:spcAft>
              <a:buSzPts val="750"/>
              <a:buNone/>
              <a:defRPr sz="750"/>
            </a:lvl3pPr>
            <a:lvl4pPr marL="1828800" lvl="3" indent="-228600" algn="l">
              <a:spcBef>
                <a:spcPts val="135"/>
              </a:spcBef>
              <a:spcAft>
                <a:spcPts val="0"/>
              </a:spcAft>
              <a:buSzPts val="675"/>
              <a:buNone/>
              <a:defRPr sz="675"/>
            </a:lvl4pPr>
            <a:lvl5pPr marL="2286000" lvl="4" indent="-228600" algn="l">
              <a:spcBef>
                <a:spcPts val="135"/>
              </a:spcBef>
              <a:spcAft>
                <a:spcPts val="0"/>
              </a:spcAft>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136" name="Google Shape;136;p29"/>
          <p:cNvSpPr txBox="1">
            <a:spLocks noGrp="1"/>
          </p:cNvSpPr>
          <p:nvPr>
            <p:ph type="dt" idx="10"/>
          </p:nvPr>
        </p:nvSpPr>
        <p:spPr>
          <a:xfrm>
            <a:off x="3886200" y="4767756"/>
            <a:ext cx="1371600" cy="10287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9"/>
          <p:cNvSpPr txBox="1">
            <a:spLocks noGrp="1"/>
          </p:cNvSpPr>
          <p:nvPr>
            <p:ph type="sldNum" idx="12"/>
          </p:nvPr>
        </p:nvSpPr>
        <p:spPr>
          <a:xfrm>
            <a:off x="3886200" y="4878681"/>
            <a:ext cx="1371600" cy="102870"/>
          </a:xfrm>
          <a:prstGeom prst="rect">
            <a:avLst/>
          </a:prstGeom>
          <a:noFill/>
          <a:ln>
            <a:noFill/>
          </a:ln>
        </p:spPr>
        <p:txBody>
          <a:bodyPr spcFirstLastPara="1" wrap="square" lIns="0" tIns="0" rIns="0" bIns="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8"/>
        <p:cNvGrpSpPr/>
        <p:nvPr/>
      </p:nvGrpSpPr>
      <p:grpSpPr>
        <a:xfrm>
          <a:off x="0" y="0"/>
          <a:ext cx="0" cy="0"/>
          <a:chOff x="0" y="0"/>
          <a:chExt cx="0" cy="0"/>
        </a:xfrm>
      </p:grpSpPr>
      <p:sp>
        <p:nvSpPr>
          <p:cNvPr id="139" name="Google Shape;139;p30"/>
          <p:cNvSpPr txBox="1">
            <a:spLocks noGrp="1"/>
          </p:cNvSpPr>
          <p:nvPr>
            <p:ph type="title"/>
          </p:nvPr>
        </p:nvSpPr>
        <p:spPr>
          <a:xfrm>
            <a:off x="457200" y="3429000"/>
            <a:ext cx="8229600" cy="445770"/>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366092"/>
              </a:buClr>
              <a:buSzPts val="1500"/>
              <a:buFont typeface="Arial"/>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30"/>
          <p:cNvSpPr>
            <a:spLocks noGrp="1"/>
          </p:cNvSpPr>
          <p:nvPr>
            <p:ph type="pic" idx="2"/>
          </p:nvPr>
        </p:nvSpPr>
        <p:spPr>
          <a:xfrm>
            <a:off x="457200" y="514350"/>
            <a:ext cx="8229600" cy="2743200"/>
          </a:xfrm>
          <a:prstGeom prst="rect">
            <a:avLst/>
          </a:prstGeom>
          <a:noFill/>
          <a:ln>
            <a:noFill/>
          </a:ln>
        </p:spPr>
        <p:txBody>
          <a:bodyPr spcFirstLastPara="1" wrap="square" lIns="0" tIns="0" rIns="0" bIns="0" anchor="t" anchorCtr="0">
            <a:noAutofit/>
          </a:bodyPr>
          <a:lstStyle>
            <a:lvl1pPr marR="0" lvl="0" algn="l" rtl="0">
              <a:spcBef>
                <a:spcPts val="480"/>
              </a:spcBef>
              <a:spcAft>
                <a:spcPts val="0"/>
              </a:spcAft>
              <a:buClr>
                <a:srgbClr val="366092"/>
              </a:buClr>
              <a:buSzPts val="2400"/>
              <a:buFont typeface="Arial"/>
              <a:buNone/>
              <a:defRPr sz="2400" b="0" i="0" u="none" strike="noStrike" cap="none">
                <a:solidFill>
                  <a:schemeClr val="dk1"/>
                </a:solidFill>
                <a:latin typeface="Arial"/>
                <a:ea typeface="Arial"/>
                <a:cs typeface="Arial"/>
                <a:sym typeface="Arial"/>
              </a:defRPr>
            </a:lvl1pPr>
            <a:lvl2pPr marR="0" lvl="1" algn="l" rtl="0">
              <a:spcBef>
                <a:spcPts val="420"/>
              </a:spcBef>
              <a:spcAft>
                <a:spcPts val="0"/>
              </a:spcAft>
              <a:buClr>
                <a:srgbClr val="366092"/>
              </a:buClr>
              <a:buSzPts val="2100"/>
              <a:buFont typeface="Arial"/>
              <a:buNone/>
              <a:defRPr sz="2100" b="0" i="0" u="none" strike="noStrike" cap="none">
                <a:solidFill>
                  <a:schemeClr val="dk1"/>
                </a:solidFill>
                <a:latin typeface="Arial"/>
                <a:ea typeface="Arial"/>
                <a:cs typeface="Arial"/>
                <a:sym typeface="Arial"/>
              </a:defRPr>
            </a:lvl2pPr>
            <a:lvl3pPr marR="0" lvl="2" algn="l" rtl="0">
              <a:spcBef>
                <a:spcPts val="360"/>
              </a:spcBef>
              <a:spcAft>
                <a:spcPts val="0"/>
              </a:spcAft>
              <a:buClr>
                <a:srgbClr val="366092"/>
              </a:buClr>
              <a:buSzPts val="1800"/>
              <a:buFont typeface="Arial"/>
              <a:buNone/>
              <a:defRPr sz="1800" b="0" i="0" u="none" strike="noStrike" cap="none">
                <a:solidFill>
                  <a:schemeClr val="dk1"/>
                </a:solidFill>
                <a:latin typeface="Arial"/>
                <a:ea typeface="Arial"/>
                <a:cs typeface="Arial"/>
                <a:sym typeface="Arial"/>
              </a:defRPr>
            </a:lvl3pPr>
            <a:lvl4pPr marR="0" lvl="3" algn="l" rtl="0">
              <a:spcBef>
                <a:spcPts val="300"/>
              </a:spcBef>
              <a:spcAft>
                <a:spcPts val="0"/>
              </a:spcAft>
              <a:buClr>
                <a:srgbClr val="366092"/>
              </a:buClr>
              <a:buSzPts val="1500"/>
              <a:buFont typeface="Arial"/>
              <a:buNone/>
              <a:defRPr sz="1500" b="0" i="0" u="none" strike="noStrike" cap="none">
                <a:solidFill>
                  <a:schemeClr val="dk1"/>
                </a:solidFill>
                <a:latin typeface="Arial"/>
                <a:ea typeface="Arial"/>
                <a:cs typeface="Arial"/>
                <a:sym typeface="Arial"/>
              </a:defRPr>
            </a:lvl4pPr>
            <a:lvl5pPr marR="0" lvl="4" algn="l" rtl="0">
              <a:spcBef>
                <a:spcPts val="300"/>
              </a:spcBef>
              <a:spcAft>
                <a:spcPts val="0"/>
              </a:spcAft>
              <a:buClr>
                <a:srgbClr val="366092"/>
              </a:buClr>
              <a:buSzPts val="1500"/>
              <a:buFont typeface="Arial"/>
              <a:buNone/>
              <a:defRPr sz="150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41" name="Google Shape;141;p30"/>
          <p:cNvSpPr txBox="1">
            <a:spLocks noGrp="1"/>
          </p:cNvSpPr>
          <p:nvPr>
            <p:ph type="body" idx="1"/>
          </p:nvPr>
        </p:nvSpPr>
        <p:spPr>
          <a:xfrm>
            <a:off x="457200" y="3909060"/>
            <a:ext cx="8229600" cy="514350"/>
          </a:xfrm>
          <a:prstGeom prst="rect">
            <a:avLst/>
          </a:prstGeom>
          <a:noFill/>
          <a:ln>
            <a:noFill/>
          </a:ln>
        </p:spPr>
        <p:txBody>
          <a:bodyPr spcFirstLastPara="1" wrap="square" lIns="0" tIns="0" rIns="0" bIns="0" anchor="t" anchorCtr="0">
            <a:noAutofit/>
          </a:bodyPr>
          <a:lstStyle>
            <a:lvl1pPr marL="457200" lvl="0" indent="-228600" algn="l">
              <a:spcBef>
                <a:spcPts val="210"/>
              </a:spcBef>
              <a:spcAft>
                <a:spcPts val="0"/>
              </a:spcAft>
              <a:buSzPts val="1050"/>
              <a:buNone/>
              <a:defRPr sz="1050"/>
            </a:lvl1pPr>
            <a:lvl2pPr marL="914400" lvl="1" indent="-228600" algn="l">
              <a:spcBef>
                <a:spcPts val="180"/>
              </a:spcBef>
              <a:spcAft>
                <a:spcPts val="0"/>
              </a:spcAft>
              <a:buSzPts val="900"/>
              <a:buNone/>
              <a:defRPr sz="900"/>
            </a:lvl2pPr>
            <a:lvl3pPr marL="1371600" lvl="2" indent="-228600" algn="l">
              <a:spcBef>
                <a:spcPts val="150"/>
              </a:spcBef>
              <a:spcAft>
                <a:spcPts val="0"/>
              </a:spcAft>
              <a:buSzPts val="750"/>
              <a:buNone/>
              <a:defRPr sz="750"/>
            </a:lvl3pPr>
            <a:lvl4pPr marL="1828800" lvl="3" indent="-228600" algn="l">
              <a:spcBef>
                <a:spcPts val="135"/>
              </a:spcBef>
              <a:spcAft>
                <a:spcPts val="0"/>
              </a:spcAft>
              <a:buSzPts val="675"/>
              <a:buNone/>
              <a:defRPr sz="675"/>
            </a:lvl4pPr>
            <a:lvl5pPr marL="2286000" lvl="4" indent="-228600" algn="l">
              <a:spcBef>
                <a:spcPts val="135"/>
              </a:spcBef>
              <a:spcAft>
                <a:spcPts val="0"/>
              </a:spcAft>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142" name="Google Shape;142;p30"/>
          <p:cNvSpPr txBox="1">
            <a:spLocks noGrp="1"/>
          </p:cNvSpPr>
          <p:nvPr>
            <p:ph type="dt" idx="10"/>
          </p:nvPr>
        </p:nvSpPr>
        <p:spPr>
          <a:xfrm>
            <a:off x="3886200" y="4767756"/>
            <a:ext cx="1371600" cy="10287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0"/>
          <p:cNvSpPr txBox="1">
            <a:spLocks noGrp="1"/>
          </p:cNvSpPr>
          <p:nvPr>
            <p:ph type="sldNum" idx="12"/>
          </p:nvPr>
        </p:nvSpPr>
        <p:spPr>
          <a:xfrm>
            <a:off x="3886200" y="4878681"/>
            <a:ext cx="1371600" cy="102870"/>
          </a:xfrm>
          <a:prstGeom prst="rect">
            <a:avLst/>
          </a:prstGeom>
          <a:noFill/>
          <a:ln>
            <a:noFill/>
          </a:ln>
        </p:spPr>
        <p:txBody>
          <a:bodyPr spcFirstLastPara="1" wrap="square" lIns="0" tIns="0" rIns="0" bIns="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625"/>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525"/>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4111925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8">
            <a:alphaModFix/>
          </a:blip>
          <a:srcRect/>
          <a:stretch/>
        </p:blipFill>
        <p:spPr>
          <a:xfrm>
            <a:off x="0" y="0"/>
            <a:ext cx="9144000" cy="514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2" r:id="rId2"/>
    <p:sldLayoutId id="2147483663" r:id="rId3"/>
    <p:sldLayoutId id="2147483664" r:id="rId4"/>
    <p:sldLayoutId id="2147483665" r:id="rId5"/>
    <p:sldLayoutId id="214748366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p22"/>
          <p:cNvSpPr txBox="1">
            <a:spLocks noGrp="1"/>
          </p:cNvSpPr>
          <p:nvPr>
            <p:ph type="title"/>
          </p:nvPr>
        </p:nvSpPr>
        <p:spPr>
          <a:xfrm>
            <a:off x="457200" y="205740"/>
            <a:ext cx="8229600" cy="82296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rgbClr val="366092"/>
              </a:buClr>
              <a:buSzPts val="2700"/>
              <a:buFont typeface="Arial"/>
              <a:buNone/>
              <a:defRPr sz="2700" b="1" i="0" u="none" strike="noStrike" cap="none">
                <a:solidFill>
                  <a:srgbClr val="36609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22"/>
          <p:cNvSpPr txBox="1">
            <a:spLocks noGrp="1"/>
          </p:cNvSpPr>
          <p:nvPr>
            <p:ph type="body" idx="1"/>
          </p:nvPr>
        </p:nvSpPr>
        <p:spPr>
          <a:xfrm>
            <a:off x="457200" y="1234440"/>
            <a:ext cx="8229600" cy="3086100"/>
          </a:xfrm>
          <a:prstGeom prst="rect">
            <a:avLst/>
          </a:prstGeom>
          <a:noFill/>
          <a:ln>
            <a:noFill/>
          </a:ln>
        </p:spPr>
        <p:txBody>
          <a:bodyPr spcFirstLastPara="1" wrap="square" lIns="0" tIns="0" rIns="0" bIns="0" anchor="t" anchorCtr="0">
            <a:noAutofit/>
          </a:bodyPr>
          <a:lstStyle>
            <a:lvl1pPr marL="457200" marR="0" lvl="0" indent="-342900" algn="l" rtl="0">
              <a:spcBef>
                <a:spcPts val="360"/>
              </a:spcBef>
              <a:spcAft>
                <a:spcPts val="0"/>
              </a:spcAft>
              <a:buClr>
                <a:srgbClr val="366092"/>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23850" algn="l" rtl="0">
              <a:spcBef>
                <a:spcPts val="300"/>
              </a:spcBef>
              <a:spcAft>
                <a:spcPts val="0"/>
              </a:spcAft>
              <a:buClr>
                <a:srgbClr val="366092"/>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14325" algn="l" rtl="0">
              <a:spcBef>
                <a:spcPts val="270"/>
              </a:spcBef>
              <a:spcAft>
                <a:spcPts val="0"/>
              </a:spcAft>
              <a:buClr>
                <a:srgbClr val="366092"/>
              </a:buClr>
              <a:buSzPts val="1350"/>
              <a:buFont typeface="Arial"/>
              <a:buChar char="•"/>
              <a:defRPr sz="135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rgbClr val="366092"/>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rgbClr val="366092"/>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98" name="Google Shape;98;p22"/>
          <p:cNvSpPr txBox="1">
            <a:spLocks noGrp="1"/>
          </p:cNvSpPr>
          <p:nvPr>
            <p:ph type="dt" idx="10"/>
          </p:nvPr>
        </p:nvSpPr>
        <p:spPr>
          <a:xfrm>
            <a:off x="3886200" y="4767756"/>
            <a:ext cx="1371600" cy="10287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525">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22"/>
          <p:cNvSpPr txBox="1">
            <a:spLocks noGrp="1"/>
          </p:cNvSpPr>
          <p:nvPr>
            <p:ph type="sldNum" idx="12"/>
          </p:nvPr>
        </p:nvSpPr>
        <p:spPr>
          <a:xfrm>
            <a:off x="3886200" y="4878681"/>
            <a:ext cx="1371600" cy="102870"/>
          </a:xfrm>
          <a:prstGeom prst="rect">
            <a:avLst/>
          </a:prstGeom>
          <a:noFill/>
          <a:ln>
            <a:noFill/>
          </a:ln>
        </p:spPr>
        <p:txBody>
          <a:bodyPr spcFirstLastPara="1" wrap="square" lIns="0" tIns="0" rIns="0" bIns="0" anchor="b" anchorCtr="0">
            <a:noAutofit/>
          </a:bodyPr>
          <a:lstStyle>
            <a:lvl1pPr marL="0" marR="0" lvl="0" indent="0" algn="ctr" rtl="0">
              <a:spcBef>
                <a:spcPts val="0"/>
              </a:spcBef>
              <a:buNone/>
              <a:defRPr sz="600">
                <a:solidFill>
                  <a:srgbClr val="888888"/>
                </a:solidFill>
                <a:latin typeface="Arial"/>
                <a:ea typeface="Arial"/>
                <a:cs typeface="Arial"/>
                <a:sym typeface="Arial"/>
              </a:defRPr>
            </a:lvl1pPr>
            <a:lvl2pPr marL="0" marR="0" lvl="1" indent="0" algn="ctr" rtl="0">
              <a:spcBef>
                <a:spcPts val="0"/>
              </a:spcBef>
              <a:buNone/>
              <a:defRPr sz="600">
                <a:solidFill>
                  <a:srgbClr val="888888"/>
                </a:solidFill>
                <a:latin typeface="Arial"/>
                <a:ea typeface="Arial"/>
                <a:cs typeface="Arial"/>
                <a:sym typeface="Arial"/>
              </a:defRPr>
            </a:lvl2pPr>
            <a:lvl3pPr marL="0" marR="0" lvl="2" indent="0" algn="ctr" rtl="0">
              <a:spcBef>
                <a:spcPts val="0"/>
              </a:spcBef>
              <a:buNone/>
              <a:defRPr sz="600">
                <a:solidFill>
                  <a:srgbClr val="888888"/>
                </a:solidFill>
                <a:latin typeface="Arial"/>
                <a:ea typeface="Arial"/>
                <a:cs typeface="Arial"/>
                <a:sym typeface="Arial"/>
              </a:defRPr>
            </a:lvl3pPr>
            <a:lvl4pPr marL="0" marR="0" lvl="3" indent="0" algn="ctr" rtl="0">
              <a:spcBef>
                <a:spcPts val="0"/>
              </a:spcBef>
              <a:buNone/>
              <a:defRPr sz="600">
                <a:solidFill>
                  <a:srgbClr val="888888"/>
                </a:solidFill>
                <a:latin typeface="Arial"/>
                <a:ea typeface="Arial"/>
                <a:cs typeface="Arial"/>
                <a:sym typeface="Arial"/>
              </a:defRPr>
            </a:lvl4pPr>
            <a:lvl5pPr marL="0" marR="0" lvl="4" indent="0" algn="ctr" rtl="0">
              <a:spcBef>
                <a:spcPts val="0"/>
              </a:spcBef>
              <a:buNone/>
              <a:defRPr sz="600">
                <a:solidFill>
                  <a:srgbClr val="888888"/>
                </a:solidFill>
                <a:latin typeface="Arial"/>
                <a:ea typeface="Arial"/>
                <a:cs typeface="Arial"/>
                <a:sym typeface="Arial"/>
              </a:defRPr>
            </a:lvl5pPr>
            <a:lvl6pPr marL="0" marR="0" lvl="5" indent="0" algn="ctr" rtl="0">
              <a:spcBef>
                <a:spcPts val="0"/>
              </a:spcBef>
              <a:buNone/>
              <a:defRPr sz="600">
                <a:solidFill>
                  <a:srgbClr val="888888"/>
                </a:solidFill>
                <a:latin typeface="Arial"/>
                <a:ea typeface="Arial"/>
                <a:cs typeface="Arial"/>
                <a:sym typeface="Arial"/>
              </a:defRPr>
            </a:lvl6pPr>
            <a:lvl7pPr marL="0" marR="0" lvl="6" indent="0" algn="ctr" rtl="0">
              <a:spcBef>
                <a:spcPts val="0"/>
              </a:spcBef>
              <a:buNone/>
              <a:defRPr sz="600">
                <a:solidFill>
                  <a:srgbClr val="888888"/>
                </a:solidFill>
                <a:latin typeface="Arial"/>
                <a:ea typeface="Arial"/>
                <a:cs typeface="Arial"/>
                <a:sym typeface="Arial"/>
              </a:defRPr>
            </a:lvl7pPr>
            <a:lvl8pPr marL="0" marR="0" lvl="7" indent="0" algn="ctr" rtl="0">
              <a:spcBef>
                <a:spcPts val="0"/>
              </a:spcBef>
              <a:buNone/>
              <a:defRPr sz="600">
                <a:solidFill>
                  <a:srgbClr val="888888"/>
                </a:solidFill>
                <a:latin typeface="Arial"/>
                <a:ea typeface="Arial"/>
                <a:cs typeface="Arial"/>
                <a:sym typeface="Arial"/>
              </a:defRPr>
            </a:lvl8pPr>
            <a:lvl9pPr marL="0" marR="0" lvl="8" indent="0" algn="ctr" rtl="0">
              <a:spcBef>
                <a:spcPts val="0"/>
              </a:spcBef>
              <a:buNone/>
              <a:defRPr sz="600">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pic>
        <p:nvPicPr>
          <p:cNvPr id="100" name="Google Shape;100;p22"/>
          <p:cNvPicPr preferRelativeResize="0"/>
          <p:nvPr/>
        </p:nvPicPr>
        <p:blipFill rotWithShape="1">
          <a:blip r:embed="rId9">
            <a:alphaModFix/>
          </a:blip>
          <a:srcRect/>
          <a:stretch/>
        </p:blipFill>
        <p:spPr>
          <a:xfrm>
            <a:off x="14287" y="0"/>
            <a:ext cx="9115425" cy="514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7" r:id="rId1"/>
    <p:sldLayoutId id="2147483670" r:id="rId2"/>
    <p:sldLayoutId id="2147483671" r:id="rId3"/>
    <p:sldLayoutId id="2147483672" r:id="rId4"/>
    <p:sldLayoutId id="2147483673" r:id="rId5"/>
    <p:sldLayoutId id="2147483674" r:id="rId6"/>
    <p:sldLayoutId id="214748367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5.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E3SM-Project/E3SM/pull/4325"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mailto:jaholm@lbl.gov" TargetMode="External"/><Relationship Id="rId7" Type="http://schemas.openxmlformats.org/officeDocument/2006/relationships/image" Target="../media/image53.jp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hyperlink" Target="mailto:rgknox@lbl.gov" TargetMode="External"/><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1"/>
          <p:cNvSpPr txBox="1"/>
          <p:nvPr/>
        </p:nvSpPr>
        <p:spPr>
          <a:xfrm>
            <a:off x="463178" y="1829932"/>
            <a:ext cx="8217644" cy="861128"/>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2F5496"/>
              </a:buClr>
              <a:buSzPts val="3600"/>
              <a:buFont typeface="Arial"/>
              <a:buNone/>
            </a:pPr>
            <a:r>
              <a:rPr lang="en" sz="2800" b="1" i="0" u="none" strike="noStrike" cap="none" dirty="0">
                <a:solidFill>
                  <a:srgbClr val="2F5496"/>
                </a:solidFill>
                <a:latin typeface="Arial"/>
                <a:ea typeface="Arial"/>
                <a:cs typeface="Arial"/>
                <a:sym typeface="Arial"/>
              </a:rPr>
              <a:t>ELM-FATES Updates: Impacts of dynamic vegetation and plant demography in E3SM</a:t>
            </a:r>
            <a:endParaRPr sz="2800" b="1" i="0" u="none" strike="noStrike" cap="none" dirty="0">
              <a:solidFill>
                <a:srgbClr val="2F5496"/>
              </a:solidFill>
              <a:latin typeface="Calibri"/>
              <a:ea typeface="Calibri"/>
              <a:cs typeface="Calibri"/>
              <a:sym typeface="Calibri"/>
            </a:endParaRPr>
          </a:p>
        </p:txBody>
      </p:sp>
      <p:sp>
        <p:nvSpPr>
          <p:cNvPr id="149" name="Google Shape;149;p31"/>
          <p:cNvSpPr txBox="1"/>
          <p:nvPr/>
        </p:nvSpPr>
        <p:spPr>
          <a:xfrm>
            <a:off x="506993" y="3313568"/>
            <a:ext cx="6057435"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dk1"/>
                </a:solidFill>
                <a:latin typeface="Calibri"/>
                <a:ea typeface="Calibri"/>
                <a:cs typeface="Calibri"/>
                <a:sym typeface="Calibri"/>
              </a:rPr>
              <a:t>July</a:t>
            </a:r>
            <a:r>
              <a:rPr lang="en" sz="2000" b="0" i="0" u="none" strike="noStrike" cap="none" dirty="0">
                <a:solidFill>
                  <a:schemeClr val="dk1"/>
                </a:solidFill>
                <a:latin typeface="Calibri"/>
                <a:ea typeface="Calibri"/>
                <a:cs typeface="Calibri"/>
                <a:sym typeface="Calibri"/>
              </a:rPr>
              <a:t> </a:t>
            </a:r>
            <a:r>
              <a:rPr lang="en" sz="2000" dirty="0">
                <a:solidFill>
                  <a:schemeClr val="dk1"/>
                </a:solidFill>
                <a:latin typeface="Calibri"/>
                <a:ea typeface="Calibri"/>
                <a:cs typeface="Calibri"/>
                <a:sym typeface="Calibri"/>
              </a:rPr>
              <a:t>22</a:t>
            </a:r>
            <a:r>
              <a:rPr lang="en" sz="2000" baseline="30000" dirty="0">
                <a:solidFill>
                  <a:schemeClr val="dk1"/>
                </a:solidFill>
                <a:latin typeface="Calibri"/>
                <a:ea typeface="Calibri"/>
                <a:cs typeface="Calibri"/>
                <a:sym typeface="Calibri"/>
              </a:rPr>
              <a:t>st</a:t>
            </a:r>
            <a:r>
              <a:rPr lang="en" sz="2000" b="0" i="0" u="none" strike="noStrike" cap="none" dirty="0">
                <a:solidFill>
                  <a:schemeClr val="dk1"/>
                </a:solidFill>
                <a:latin typeface="Calibri"/>
                <a:ea typeface="Calibri"/>
                <a:cs typeface="Calibri"/>
                <a:sym typeface="Calibri"/>
              </a:rPr>
              <a:t>, 2021</a:t>
            </a:r>
            <a:endParaRPr dirty="0"/>
          </a:p>
          <a:p>
            <a:pPr marL="0" marR="0" lvl="0" indent="0" algn="l" rtl="0">
              <a:spcBef>
                <a:spcPts val="0"/>
              </a:spcBef>
              <a:spcAft>
                <a:spcPts val="0"/>
              </a:spcAft>
              <a:buNone/>
            </a:pPr>
            <a:r>
              <a:rPr lang="en" sz="2000" dirty="0">
                <a:solidFill>
                  <a:schemeClr val="dk1"/>
                </a:solidFill>
                <a:latin typeface="Calibri"/>
                <a:ea typeface="Calibri"/>
                <a:cs typeface="Calibri"/>
                <a:sym typeface="Calibri"/>
              </a:rPr>
              <a:t>Jennifer Holm, Ryan Knox, FATES Modeling team</a:t>
            </a:r>
          </a:p>
          <a:p>
            <a:pPr marL="0" marR="0" lvl="0" indent="0" algn="l" rtl="0">
              <a:spcBef>
                <a:spcPts val="0"/>
              </a:spcBef>
              <a:spcAft>
                <a:spcPts val="0"/>
              </a:spcAft>
              <a:buNone/>
            </a:pPr>
            <a:r>
              <a:rPr lang="en-US" sz="2000" dirty="0">
                <a:latin typeface="Calibri" panose="020F0502020204030204" pitchFamily="34" charset="0"/>
                <a:cs typeface="Calibri" panose="020F0502020204030204" pitchFamily="34" charset="0"/>
              </a:rPr>
              <a:t>E3SM All Hands Meeting</a:t>
            </a:r>
            <a:endParaRPr sz="2000" dirty="0">
              <a:latin typeface="Calibri" panose="020F0502020204030204" pitchFamily="34" charset="0"/>
              <a:cs typeface="Calibri" panose="020F0502020204030204" pitchFamily="34" charset="0"/>
            </a:endParaRPr>
          </a:p>
        </p:txBody>
      </p:sp>
      <p:pic>
        <p:nvPicPr>
          <p:cNvPr id="5" name="Picture 4" descr="NGEE-Tropics-Logo-with-text-1.png">
            <a:extLst>
              <a:ext uri="{FF2B5EF4-FFF2-40B4-BE49-F238E27FC236}">
                <a16:creationId xmlns:a16="http://schemas.microsoft.com/office/drawing/2014/main" id="{36B82C14-775C-C947-9858-933F1EB07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766" y="4595989"/>
            <a:ext cx="1783527" cy="4520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1"/>
          <p:cNvSpPr txBox="1">
            <a:spLocks noGrp="1"/>
          </p:cNvSpPr>
          <p:nvPr>
            <p:ph type="title"/>
          </p:nvPr>
        </p:nvSpPr>
        <p:spPr>
          <a:xfrm>
            <a:off x="1997242" y="49324"/>
            <a:ext cx="6689558" cy="492092"/>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366092"/>
              </a:buClr>
              <a:buSzPts val="2400"/>
              <a:buFont typeface="Arial"/>
              <a:buNone/>
            </a:pPr>
            <a:r>
              <a:rPr lang="en" sz="2400" dirty="0">
                <a:solidFill>
                  <a:srgbClr val="0070C0"/>
                </a:solidFill>
              </a:rPr>
              <a:t>Land/Energy NGD: </a:t>
            </a:r>
            <a:r>
              <a:rPr lang="en" sz="2400" b="0" dirty="0">
                <a:solidFill>
                  <a:srgbClr val="0070C0"/>
                </a:solidFill>
              </a:rPr>
              <a:t>Plant Hydraulics</a:t>
            </a:r>
            <a:endParaRPr sz="2400" dirty="0">
              <a:solidFill>
                <a:srgbClr val="0070C0"/>
              </a:solidFill>
            </a:endParaRPr>
          </a:p>
        </p:txBody>
      </p:sp>
      <p:pic>
        <p:nvPicPr>
          <p:cNvPr id="245" name="Google Shape;245;p41"/>
          <p:cNvPicPr preferRelativeResize="0"/>
          <p:nvPr/>
        </p:nvPicPr>
        <p:blipFill rotWithShape="1">
          <a:blip r:embed="rId3">
            <a:alphaModFix/>
          </a:blip>
          <a:srcRect/>
          <a:stretch/>
        </p:blipFill>
        <p:spPr>
          <a:xfrm>
            <a:off x="2473780" y="1593481"/>
            <a:ext cx="3293714" cy="2269796"/>
          </a:xfrm>
          <a:prstGeom prst="rect">
            <a:avLst/>
          </a:prstGeom>
          <a:noFill/>
          <a:ln>
            <a:noFill/>
          </a:ln>
        </p:spPr>
      </p:pic>
      <p:pic>
        <p:nvPicPr>
          <p:cNvPr id="18" name="Picture 17">
            <a:extLst>
              <a:ext uri="{FF2B5EF4-FFF2-40B4-BE49-F238E27FC236}">
                <a16:creationId xmlns:a16="http://schemas.microsoft.com/office/drawing/2014/main" id="{EBC1E84E-D041-9045-A818-F330EAB39ECF}"/>
              </a:ext>
            </a:extLst>
          </p:cNvPr>
          <p:cNvPicPr>
            <a:picLocks noChangeAspect="1"/>
          </p:cNvPicPr>
          <p:nvPr/>
        </p:nvPicPr>
        <p:blipFill>
          <a:blip r:embed="rId4"/>
          <a:stretch>
            <a:fillRect/>
          </a:stretch>
        </p:blipFill>
        <p:spPr>
          <a:xfrm>
            <a:off x="5893317" y="1593481"/>
            <a:ext cx="3050873" cy="2269796"/>
          </a:xfrm>
          <a:prstGeom prst="rect">
            <a:avLst/>
          </a:prstGeom>
        </p:spPr>
      </p:pic>
      <p:sp>
        <p:nvSpPr>
          <p:cNvPr id="19" name="TextBox 18">
            <a:extLst>
              <a:ext uri="{FF2B5EF4-FFF2-40B4-BE49-F238E27FC236}">
                <a16:creationId xmlns:a16="http://schemas.microsoft.com/office/drawing/2014/main" id="{F09B7F01-638E-5940-9B4C-08868F328E4B}"/>
              </a:ext>
            </a:extLst>
          </p:cNvPr>
          <p:cNvSpPr txBox="1"/>
          <p:nvPr/>
        </p:nvSpPr>
        <p:spPr>
          <a:xfrm>
            <a:off x="6106888" y="4001430"/>
            <a:ext cx="2885245" cy="646331"/>
          </a:xfrm>
          <a:prstGeom prst="rect">
            <a:avLst/>
          </a:prstGeom>
          <a:noFill/>
          <a:ln w="3175">
            <a:solidFill>
              <a:schemeClr val="accent1"/>
            </a:solidFill>
          </a:ln>
        </p:spPr>
        <p:txBody>
          <a:bodyPr wrap="square" rtlCol="0">
            <a:spAutoFit/>
          </a:bodyPr>
          <a:lstStyle/>
          <a:p>
            <a:pPr algn="ctr"/>
            <a:r>
              <a:rPr lang="en-US" sz="1200" dirty="0"/>
              <a:t>Over time increase in shrub biomass when plant hydraulics accounted for, even under both hydrology scenarios. </a:t>
            </a:r>
          </a:p>
        </p:txBody>
      </p:sp>
      <p:grpSp>
        <p:nvGrpSpPr>
          <p:cNvPr id="20" name="Group 11">
            <a:extLst>
              <a:ext uri="{FF2B5EF4-FFF2-40B4-BE49-F238E27FC236}">
                <a16:creationId xmlns:a16="http://schemas.microsoft.com/office/drawing/2014/main" id="{3A0BBCA5-87A0-0E40-A9B0-FD8F28609F3E}"/>
              </a:ext>
            </a:extLst>
          </p:cNvPr>
          <p:cNvGrpSpPr>
            <a:grpSpLocks/>
          </p:cNvGrpSpPr>
          <p:nvPr/>
        </p:nvGrpSpPr>
        <p:grpSpPr bwMode="auto">
          <a:xfrm>
            <a:off x="-100333" y="778363"/>
            <a:ext cx="2511201" cy="1630235"/>
            <a:chOff x="12034685" y="13618936"/>
            <a:chExt cx="6815800" cy="4501372"/>
          </a:xfrm>
        </p:grpSpPr>
        <p:pic>
          <p:nvPicPr>
            <p:cNvPr id="21" name="Picture 94">
              <a:extLst>
                <a:ext uri="{FF2B5EF4-FFF2-40B4-BE49-F238E27FC236}">
                  <a16:creationId xmlns:a16="http://schemas.microsoft.com/office/drawing/2014/main" id="{7540F089-0D88-4640-B809-D4B5C15F1D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438320" y="14249400"/>
              <a:ext cx="5674592" cy="3659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8551F39-A165-EE48-88A7-D9416EC7E3BF}"/>
                </a:ext>
              </a:extLst>
            </p:cNvPr>
            <p:cNvSpPr txBox="1"/>
            <p:nvPr/>
          </p:nvSpPr>
          <p:spPr>
            <a:xfrm>
              <a:off x="14144895" y="13618936"/>
              <a:ext cx="2061738" cy="934808"/>
            </a:xfrm>
            <a:prstGeom prst="rect">
              <a:avLst/>
            </a:prstGeom>
            <a:solidFill>
              <a:schemeClr val="accent5">
                <a:lumMod val="20000"/>
                <a:lumOff val="80000"/>
              </a:schemeClr>
            </a:solidFill>
            <a:ln>
              <a:solidFill>
                <a:srgbClr val="404040"/>
              </a:solidFill>
            </a:ln>
          </p:spPr>
          <p:txBody>
            <a:bodyPr wrap="square">
              <a:spAutoFit/>
            </a:bodyPr>
            <a:lstStyle/>
            <a:p>
              <a:pPr algn="ctr">
                <a:defRPr/>
              </a:pPr>
              <a:r>
                <a:rPr lang="en-US" sz="800" dirty="0"/>
                <a:t>more water vapor</a:t>
              </a:r>
            </a:p>
          </p:txBody>
        </p:sp>
        <p:sp>
          <p:nvSpPr>
            <p:cNvPr id="23" name="TextBox 22">
              <a:extLst>
                <a:ext uri="{FF2B5EF4-FFF2-40B4-BE49-F238E27FC236}">
                  <a16:creationId xmlns:a16="http://schemas.microsoft.com/office/drawing/2014/main" id="{5A951C9E-0D06-0247-955A-BA3DFF52D8CD}"/>
                </a:ext>
              </a:extLst>
            </p:cNvPr>
            <p:cNvSpPr txBox="1"/>
            <p:nvPr/>
          </p:nvSpPr>
          <p:spPr>
            <a:xfrm>
              <a:off x="14275945" y="15795419"/>
              <a:ext cx="1554109" cy="594880"/>
            </a:xfrm>
            <a:prstGeom prst="rect">
              <a:avLst/>
            </a:prstGeom>
            <a:solidFill>
              <a:schemeClr val="accent5">
                <a:lumMod val="20000"/>
                <a:lumOff val="80000"/>
              </a:schemeClr>
            </a:solidFill>
            <a:ln>
              <a:solidFill>
                <a:srgbClr val="404040"/>
              </a:solidFill>
            </a:ln>
          </p:spPr>
          <p:txBody>
            <a:bodyPr wrap="none">
              <a:spAutoFit/>
            </a:bodyPr>
            <a:lstStyle/>
            <a:p>
              <a:pPr>
                <a:defRPr/>
              </a:pPr>
              <a:r>
                <a:rPr lang="en-US" sz="800" dirty="0"/>
                <a:t>warming</a:t>
              </a:r>
            </a:p>
          </p:txBody>
        </p:sp>
        <p:sp>
          <p:nvSpPr>
            <p:cNvPr id="24" name="TextBox 23">
              <a:extLst>
                <a:ext uri="{FF2B5EF4-FFF2-40B4-BE49-F238E27FC236}">
                  <a16:creationId xmlns:a16="http://schemas.microsoft.com/office/drawing/2014/main" id="{98746744-9480-7042-9712-14328079A536}"/>
                </a:ext>
              </a:extLst>
            </p:cNvPr>
            <p:cNvSpPr txBox="1"/>
            <p:nvPr/>
          </p:nvSpPr>
          <p:spPr>
            <a:xfrm>
              <a:off x="14230529" y="17525428"/>
              <a:ext cx="2289396" cy="594880"/>
            </a:xfrm>
            <a:prstGeom prst="rect">
              <a:avLst/>
            </a:prstGeom>
            <a:solidFill>
              <a:schemeClr val="accent5">
                <a:lumMod val="20000"/>
                <a:lumOff val="80000"/>
              </a:schemeClr>
            </a:solidFill>
            <a:ln>
              <a:solidFill>
                <a:srgbClr val="404040"/>
              </a:solidFill>
            </a:ln>
          </p:spPr>
          <p:txBody>
            <a:bodyPr wrap="none">
              <a:spAutoFit/>
            </a:bodyPr>
            <a:lstStyle/>
            <a:p>
              <a:pPr>
                <a:defRPr/>
              </a:pPr>
              <a:r>
                <a:rPr lang="en-US" sz="800" dirty="0"/>
                <a:t>darker surface</a:t>
              </a:r>
            </a:p>
          </p:txBody>
        </p:sp>
        <p:sp>
          <p:nvSpPr>
            <p:cNvPr id="25" name="TextBox 24">
              <a:extLst>
                <a:ext uri="{FF2B5EF4-FFF2-40B4-BE49-F238E27FC236}">
                  <a16:creationId xmlns:a16="http://schemas.microsoft.com/office/drawing/2014/main" id="{C9EAB994-8865-6649-AE52-351E37873210}"/>
                </a:ext>
              </a:extLst>
            </p:cNvPr>
            <p:cNvSpPr txBox="1"/>
            <p:nvPr/>
          </p:nvSpPr>
          <p:spPr>
            <a:xfrm>
              <a:off x="12034685" y="15696909"/>
              <a:ext cx="1910071" cy="934808"/>
            </a:xfrm>
            <a:prstGeom prst="rect">
              <a:avLst/>
            </a:prstGeom>
            <a:solidFill>
              <a:schemeClr val="accent5">
                <a:lumMod val="20000"/>
                <a:lumOff val="80000"/>
              </a:schemeClr>
            </a:solidFill>
            <a:ln w="28575" cmpd="sng">
              <a:solidFill>
                <a:srgbClr val="008000"/>
              </a:solidFill>
            </a:ln>
          </p:spPr>
          <p:txBody>
            <a:bodyPr wrap="square">
              <a:spAutoFit/>
            </a:bodyPr>
            <a:lstStyle/>
            <a:p>
              <a:pPr algn="ctr">
                <a:defRPr/>
              </a:pPr>
              <a:r>
                <a:rPr lang="en-US" sz="800" dirty="0"/>
                <a:t>1) more vegetation</a:t>
              </a:r>
            </a:p>
          </p:txBody>
        </p:sp>
        <p:sp>
          <p:nvSpPr>
            <p:cNvPr id="26" name="TextBox 25">
              <a:extLst>
                <a:ext uri="{FF2B5EF4-FFF2-40B4-BE49-F238E27FC236}">
                  <a16:creationId xmlns:a16="http://schemas.microsoft.com/office/drawing/2014/main" id="{A5AD88F5-7072-844E-9128-49CCD71C6703}"/>
                </a:ext>
              </a:extLst>
            </p:cNvPr>
            <p:cNvSpPr txBox="1"/>
            <p:nvPr/>
          </p:nvSpPr>
          <p:spPr>
            <a:xfrm>
              <a:off x="17387743" y="15699441"/>
              <a:ext cx="1462742" cy="594880"/>
            </a:xfrm>
            <a:prstGeom prst="rect">
              <a:avLst/>
            </a:prstGeom>
            <a:solidFill>
              <a:schemeClr val="accent5">
                <a:lumMod val="20000"/>
                <a:lumOff val="80000"/>
              </a:schemeClr>
            </a:solidFill>
            <a:ln>
              <a:solidFill>
                <a:srgbClr val="404040"/>
              </a:solidFill>
            </a:ln>
          </p:spPr>
          <p:txBody>
            <a:bodyPr wrap="none">
              <a:spAutoFit/>
            </a:bodyPr>
            <a:lstStyle/>
            <a:p>
              <a:pPr>
                <a:defRPr/>
              </a:pPr>
              <a:r>
                <a:rPr lang="en-US" sz="800" dirty="0"/>
                <a:t>ice melt</a:t>
              </a:r>
            </a:p>
          </p:txBody>
        </p:sp>
        <p:sp>
          <p:nvSpPr>
            <p:cNvPr id="27" name="TextBox 26">
              <a:extLst>
                <a:ext uri="{FF2B5EF4-FFF2-40B4-BE49-F238E27FC236}">
                  <a16:creationId xmlns:a16="http://schemas.microsoft.com/office/drawing/2014/main" id="{14E72E7E-F193-D140-A27F-703AC06A132C}"/>
                </a:ext>
              </a:extLst>
            </p:cNvPr>
            <p:cNvSpPr txBox="1"/>
            <p:nvPr/>
          </p:nvSpPr>
          <p:spPr>
            <a:xfrm>
              <a:off x="15719979" y="14784339"/>
              <a:ext cx="1600342" cy="1019792"/>
            </a:xfrm>
            <a:prstGeom prst="rect">
              <a:avLst/>
            </a:prstGeom>
            <a:solidFill>
              <a:schemeClr val="accent5">
                <a:lumMod val="20000"/>
                <a:lumOff val="80000"/>
              </a:schemeClr>
            </a:solidFill>
            <a:ln>
              <a:solidFill>
                <a:srgbClr val="404040"/>
              </a:solidFill>
            </a:ln>
          </p:spPr>
          <p:txBody>
            <a:bodyPr wrap="square">
              <a:spAutoFit/>
            </a:bodyPr>
            <a:lstStyle/>
            <a:p>
              <a:pPr algn="ctr">
                <a:defRPr/>
              </a:pPr>
              <a:r>
                <a:rPr lang="en-US" sz="600" dirty="0"/>
                <a:t>more productive biosphere</a:t>
              </a:r>
            </a:p>
          </p:txBody>
        </p:sp>
      </p:grpSp>
      <p:sp>
        <p:nvSpPr>
          <p:cNvPr id="29" name="TextBox 28">
            <a:extLst>
              <a:ext uri="{FF2B5EF4-FFF2-40B4-BE49-F238E27FC236}">
                <a16:creationId xmlns:a16="http://schemas.microsoft.com/office/drawing/2014/main" id="{13FFC206-00D4-9E44-B031-20F72228BBF8}"/>
              </a:ext>
            </a:extLst>
          </p:cNvPr>
          <p:cNvSpPr txBox="1"/>
          <p:nvPr/>
        </p:nvSpPr>
        <p:spPr>
          <a:xfrm>
            <a:off x="193268" y="2597160"/>
            <a:ext cx="1893430" cy="2031325"/>
          </a:xfrm>
          <a:prstGeom prst="rect">
            <a:avLst/>
          </a:prstGeom>
          <a:noFill/>
        </p:spPr>
        <p:txBody>
          <a:bodyPr wrap="square" rtlCol="0">
            <a:spAutoFit/>
          </a:bodyPr>
          <a:lstStyle/>
          <a:p>
            <a:r>
              <a:rPr lang="en-US" sz="1050" dirty="0"/>
              <a:t>(Swann et al. 2010)</a:t>
            </a:r>
          </a:p>
          <a:p>
            <a:r>
              <a:rPr lang="en-US" sz="1050" dirty="0"/>
              <a:t>Motivation:</a:t>
            </a:r>
          </a:p>
          <a:p>
            <a:pPr marL="214313" indent="-214313">
              <a:buFontTx/>
              <a:buChar char="-"/>
            </a:pPr>
            <a:r>
              <a:rPr lang="en-US" sz="1050" dirty="0"/>
              <a:t>Deciduous forest cover is expanding.</a:t>
            </a:r>
          </a:p>
          <a:p>
            <a:pPr marL="214313" indent="-214313">
              <a:buFontTx/>
              <a:buChar char="-"/>
            </a:pPr>
            <a:r>
              <a:rPr lang="en-US" sz="1050" dirty="0"/>
              <a:t>Leads to more water uptake, higher transpiration rates, and decrease in biomass.</a:t>
            </a:r>
          </a:p>
          <a:p>
            <a:pPr marL="214313" indent="-214313">
              <a:buFontTx/>
              <a:buChar char="-"/>
            </a:pPr>
            <a:r>
              <a:rPr lang="en-US" sz="1050" dirty="0"/>
              <a:t>Leads to land-climate feedbacks, and increased warming.</a:t>
            </a:r>
          </a:p>
          <a:p>
            <a:endParaRPr lang="en-US" sz="1050" dirty="0"/>
          </a:p>
        </p:txBody>
      </p:sp>
      <p:sp>
        <p:nvSpPr>
          <p:cNvPr id="30" name="Title 1">
            <a:extLst>
              <a:ext uri="{FF2B5EF4-FFF2-40B4-BE49-F238E27FC236}">
                <a16:creationId xmlns:a16="http://schemas.microsoft.com/office/drawing/2014/main" id="{8D108E2A-2473-8049-9047-503AF27928CF}"/>
              </a:ext>
            </a:extLst>
          </p:cNvPr>
          <p:cNvSpPr txBox="1">
            <a:spLocks/>
          </p:cNvSpPr>
          <p:nvPr/>
        </p:nvSpPr>
        <p:spPr>
          <a:xfrm>
            <a:off x="3198878" y="821727"/>
            <a:ext cx="5388877" cy="590380"/>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pPr algn="ctr"/>
            <a:r>
              <a:rPr lang="en-US" sz="1400" b="0" dirty="0">
                <a:solidFill>
                  <a:schemeClr val="tx1"/>
                </a:solidFill>
                <a:latin typeface="Calibri" panose="020F0502020204030204" pitchFamily="34" charset="0"/>
                <a:cs typeface="Calibri" panose="020F0502020204030204" pitchFamily="34" charset="0"/>
              </a:rPr>
              <a:t>FATES-Hydro: </a:t>
            </a:r>
            <a:r>
              <a:rPr lang="en" sz="1400" b="0" dirty="0">
                <a:solidFill>
                  <a:schemeClr val="tx1"/>
                </a:solidFill>
                <a:latin typeface="Calibri"/>
                <a:cs typeface="Calibri"/>
                <a:sym typeface="Calibri"/>
              </a:rPr>
              <a:t>Shift</a:t>
            </a:r>
            <a:r>
              <a:rPr lang="en" sz="1400" b="0" dirty="0">
                <a:solidFill>
                  <a:schemeClr val="tx1"/>
                </a:solidFill>
                <a:latin typeface="Calibri"/>
                <a:ea typeface="Calibri"/>
                <a:cs typeface="Calibri"/>
                <a:sym typeface="Calibri"/>
              </a:rPr>
              <a:t> in vegetation type with </a:t>
            </a:r>
            <a:r>
              <a:rPr lang="en" sz="1400" b="0" dirty="0">
                <a:solidFill>
                  <a:schemeClr val="bg2"/>
                </a:solidFill>
                <a:latin typeface="Calibri"/>
                <a:ea typeface="Calibri"/>
                <a:cs typeface="Calibri"/>
                <a:sym typeface="Calibri"/>
              </a:rPr>
              <a:t>+40% </a:t>
            </a:r>
            <a:r>
              <a:rPr lang="en" sz="1400" b="0" dirty="0">
                <a:solidFill>
                  <a:schemeClr val="dk2"/>
                </a:solidFill>
                <a:latin typeface="Calibri"/>
                <a:ea typeface="Calibri"/>
                <a:cs typeface="Calibri"/>
                <a:sym typeface="Calibri"/>
              </a:rPr>
              <a:t>higher soil moisture </a:t>
            </a:r>
            <a:r>
              <a:rPr lang="en" sz="1400" b="0" dirty="0">
                <a:solidFill>
                  <a:schemeClr val="bg2"/>
                </a:solidFill>
                <a:latin typeface="Calibri"/>
                <a:ea typeface="Calibri"/>
                <a:cs typeface="Calibri"/>
                <a:sym typeface="Calibri"/>
              </a:rPr>
              <a:t>(i.e. permafrost thawing) </a:t>
            </a:r>
            <a:r>
              <a:rPr lang="en" sz="1400" b="0" dirty="0">
                <a:solidFill>
                  <a:schemeClr val="dk1"/>
                </a:solidFill>
                <a:latin typeface="Calibri"/>
                <a:ea typeface="Calibri"/>
                <a:cs typeface="Calibri"/>
                <a:sym typeface="Calibri"/>
              </a:rPr>
              <a:t>or </a:t>
            </a:r>
            <a:r>
              <a:rPr lang="en" sz="1400" b="0" dirty="0">
                <a:solidFill>
                  <a:schemeClr val="accent6">
                    <a:lumMod val="75000"/>
                  </a:schemeClr>
                </a:solidFill>
                <a:latin typeface="Calibri"/>
                <a:ea typeface="Calibri"/>
                <a:cs typeface="Calibri"/>
                <a:sym typeface="Calibri"/>
              </a:rPr>
              <a:t>-40% </a:t>
            </a:r>
            <a:r>
              <a:rPr lang="en" sz="1400" b="0" dirty="0">
                <a:solidFill>
                  <a:srgbClr val="E36C09"/>
                </a:solidFill>
                <a:latin typeface="Calibri"/>
                <a:ea typeface="Calibri"/>
                <a:cs typeface="Calibri"/>
                <a:sym typeface="Calibri"/>
              </a:rPr>
              <a:t>lower soil moisture scenarios (i.e. warming</a:t>
            </a:r>
            <a:r>
              <a:rPr lang="en" sz="1400" b="0" dirty="0">
                <a:solidFill>
                  <a:schemeClr val="accent6">
                    <a:lumMod val="75000"/>
                  </a:schemeClr>
                </a:solidFill>
                <a:latin typeface="Calibri"/>
                <a:ea typeface="Calibri"/>
                <a:cs typeface="Calibri"/>
                <a:sym typeface="Calibri"/>
              </a:rPr>
              <a:t>)</a:t>
            </a:r>
            <a:endParaRPr lang="en-US" sz="1400" b="0" dirty="0">
              <a:solidFill>
                <a:schemeClr val="tx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B921360-1E69-B24F-8A9C-C834D6BE67F4}"/>
              </a:ext>
            </a:extLst>
          </p:cNvPr>
          <p:cNvSpPr txBox="1"/>
          <p:nvPr/>
        </p:nvSpPr>
        <p:spPr>
          <a:xfrm>
            <a:off x="48382" y="4739653"/>
            <a:ext cx="1330814" cy="261610"/>
          </a:xfrm>
          <a:prstGeom prst="rect">
            <a:avLst/>
          </a:prstGeom>
          <a:noFill/>
        </p:spPr>
        <p:txBody>
          <a:bodyPr wrap="none" rtlCol="0">
            <a:spAutoFit/>
          </a:bodyPr>
          <a:lstStyle/>
          <a:p>
            <a:r>
              <a:rPr lang="en-US" sz="1100" dirty="0">
                <a:solidFill>
                  <a:schemeClr val="tx1"/>
                </a:solidFill>
                <a:latin typeface="Calibri" panose="020F0502020204030204" pitchFamily="34" charset="0"/>
                <a:cs typeface="Calibri" panose="020F0502020204030204" pitchFamily="34" charset="0"/>
              </a:rPr>
              <a:t>(Holm et al. in prep)</a:t>
            </a:r>
            <a:endParaRPr lang="en-US" sz="1100" dirty="0"/>
          </a:p>
        </p:txBody>
      </p:sp>
      <p:sp>
        <p:nvSpPr>
          <p:cNvPr id="32" name="TextBox 31">
            <a:extLst>
              <a:ext uri="{FF2B5EF4-FFF2-40B4-BE49-F238E27FC236}">
                <a16:creationId xmlns:a16="http://schemas.microsoft.com/office/drawing/2014/main" id="{11E6BCC1-21D7-1E40-AB0B-D790E7588F5A}"/>
              </a:ext>
            </a:extLst>
          </p:cNvPr>
          <p:cNvSpPr txBox="1"/>
          <p:nvPr/>
        </p:nvSpPr>
        <p:spPr>
          <a:xfrm>
            <a:off x="2678014" y="3982154"/>
            <a:ext cx="2885245" cy="830997"/>
          </a:xfrm>
          <a:prstGeom prst="rect">
            <a:avLst/>
          </a:prstGeom>
          <a:noFill/>
          <a:ln w="3175">
            <a:solidFill>
              <a:schemeClr val="accent1"/>
            </a:solidFill>
          </a:ln>
        </p:spPr>
        <p:txBody>
          <a:bodyPr wrap="square" rtlCol="0">
            <a:spAutoFit/>
          </a:bodyPr>
          <a:lstStyle/>
          <a:p>
            <a:pPr algn="ctr"/>
            <a:r>
              <a:rPr lang="en-US" sz="1200" dirty="0"/>
              <a:t>Successfully capturing decrease in evergreen trees and increase in deciduous trees with drying (orange) as seen in observations.</a:t>
            </a:r>
          </a:p>
        </p:txBody>
      </p:sp>
    </p:spTree>
    <p:extLst>
      <p:ext uri="{BB962C8B-B14F-4D97-AF65-F5344CB8AC3E}">
        <p14:creationId xmlns:p14="http://schemas.microsoft.com/office/powerpoint/2010/main" val="3574240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9DAB-5551-D34B-9E49-42B09257458B}"/>
              </a:ext>
            </a:extLst>
          </p:cNvPr>
          <p:cNvSpPr>
            <a:spLocks noGrp="1"/>
          </p:cNvSpPr>
          <p:nvPr>
            <p:ph type="title"/>
          </p:nvPr>
        </p:nvSpPr>
        <p:spPr>
          <a:xfrm>
            <a:off x="628650" y="233024"/>
            <a:ext cx="7886700" cy="674423"/>
          </a:xfrm>
        </p:spPr>
        <p:txBody>
          <a:bodyPr>
            <a:normAutofit/>
          </a:bodyPr>
          <a:lstStyle/>
          <a:p>
            <a:r>
              <a:rPr lang="en-US" sz="2000" b="0" dirty="0"/>
              <a:t>UQ and sensitivity analysis of FATES and PFT parameterization (Holm, Dan </a:t>
            </a:r>
            <a:r>
              <a:rPr lang="en-US" sz="2000" b="0" dirty="0" err="1"/>
              <a:t>Ricciuto</a:t>
            </a:r>
            <a:r>
              <a:rPr lang="en-US" sz="2000" b="0" dirty="0"/>
              <a:t>, </a:t>
            </a:r>
            <a:r>
              <a:rPr lang="en-US" sz="2000" b="0" dirty="0" err="1"/>
              <a:t>Khachik</a:t>
            </a:r>
            <a:r>
              <a:rPr lang="en-US" sz="2000" b="0" dirty="0"/>
              <a:t> Sargsyan)</a:t>
            </a:r>
          </a:p>
        </p:txBody>
      </p:sp>
      <p:pic>
        <p:nvPicPr>
          <p:cNvPr id="5" name="Content Placeholder 4">
            <a:extLst>
              <a:ext uri="{FF2B5EF4-FFF2-40B4-BE49-F238E27FC236}">
                <a16:creationId xmlns:a16="http://schemas.microsoft.com/office/drawing/2014/main" id="{4D0CA12B-799E-1641-AEF9-B61D2A45DA35}"/>
              </a:ext>
            </a:extLst>
          </p:cNvPr>
          <p:cNvPicPr>
            <a:picLocks noGrp="1" noChangeAspect="1"/>
          </p:cNvPicPr>
          <p:nvPr>
            <p:ph idx="1"/>
          </p:nvPr>
        </p:nvPicPr>
        <p:blipFill rotWithShape="1">
          <a:blip r:embed="rId2"/>
          <a:srcRect l="4236" t="7857" r="8127" b="11200"/>
          <a:stretch/>
        </p:blipFill>
        <p:spPr>
          <a:xfrm>
            <a:off x="179917" y="1754072"/>
            <a:ext cx="4815416" cy="3115584"/>
          </a:xfrm>
        </p:spPr>
      </p:pic>
      <p:sp>
        <p:nvSpPr>
          <p:cNvPr id="6" name="TextBox 5">
            <a:extLst>
              <a:ext uri="{FF2B5EF4-FFF2-40B4-BE49-F238E27FC236}">
                <a16:creationId xmlns:a16="http://schemas.microsoft.com/office/drawing/2014/main" id="{A32ACD4D-E8DC-7542-9C38-1D0839C19AFD}"/>
              </a:ext>
            </a:extLst>
          </p:cNvPr>
          <p:cNvSpPr txBox="1"/>
          <p:nvPr/>
        </p:nvSpPr>
        <p:spPr>
          <a:xfrm>
            <a:off x="483659" y="1315491"/>
            <a:ext cx="4207932" cy="461665"/>
          </a:xfrm>
          <a:prstGeom prst="rect">
            <a:avLst/>
          </a:prstGeom>
          <a:noFill/>
        </p:spPr>
        <p:txBody>
          <a:bodyPr wrap="square" rtlCol="0">
            <a:spAutoFit/>
          </a:bodyPr>
          <a:lstStyle/>
          <a:p>
            <a:r>
              <a:rPr lang="en-US" sz="1200" dirty="0"/>
              <a:t>Top 12 parameters that contribute to the largest uncertainty in ELM-FATES results.</a:t>
            </a:r>
          </a:p>
        </p:txBody>
      </p:sp>
      <p:pic>
        <p:nvPicPr>
          <p:cNvPr id="10" name="Picture 9">
            <a:extLst>
              <a:ext uri="{FF2B5EF4-FFF2-40B4-BE49-F238E27FC236}">
                <a16:creationId xmlns:a16="http://schemas.microsoft.com/office/drawing/2014/main" id="{85426EC5-F838-F44B-9C61-7E9E3BF2B9DB}"/>
              </a:ext>
            </a:extLst>
          </p:cNvPr>
          <p:cNvPicPr>
            <a:picLocks noChangeAspect="1"/>
          </p:cNvPicPr>
          <p:nvPr/>
        </p:nvPicPr>
        <p:blipFill rotWithShape="1">
          <a:blip r:embed="rId3"/>
          <a:srcRect t="9548" r="6379"/>
          <a:stretch/>
        </p:blipFill>
        <p:spPr>
          <a:xfrm>
            <a:off x="5157257" y="2926780"/>
            <a:ext cx="2033058" cy="1964247"/>
          </a:xfrm>
          <a:prstGeom prst="rect">
            <a:avLst/>
          </a:prstGeom>
        </p:spPr>
      </p:pic>
      <p:pic>
        <p:nvPicPr>
          <p:cNvPr id="13" name="Picture 12">
            <a:extLst>
              <a:ext uri="{FF2B5EF4-FFF2-40B4-BE49-F238E27FC236}">
                <a16:creationId xmlns:a16="http://schemas.microsoft.com/office/drawing/2014/main" id="{2D4DF57C-6751-3344-9631-29012B810357}"/>
              </a:ext>
            </a:extLst>
          </p:cNvPr>
          <p:cNvPicPr>
            <a:picLocks noChangeAspect="1"/>
          </p:cNvPicPr>
          <p:nvPr/>
        </p:nvPicPr>
        <p:blipFill rotWithShape="1">
          <a:blip r:embed="rId4"/>
          <a:srcRect t="10288" r="7531"/>
          <a:stretch/>
        </p:blipFill>
        <p:spPr>
          <a:xfrm>
            <a:off x="6173786" y="2358400"/>
            <a:ext cx="2024615" cy="1964246"/>
          </a:xfrm>
          <a:prstGeom prst="rect">
            <a:avLst/>
          </a:prstGeom>
        </p:spPr>
      </p:pic>
      <p:pic>
        <p:nvPicPr>
          <p:cNvPr id="8" name="Picture 7">
            <a:extLst>
              <a:ext uri="{FF2B5EF4-FFF2-40B4-BE49-F238E27FC236}">
                <a16:creationId xmlns:a16="http://schemas.microsoft.com/office/drawing/2014/main" id="{46A62A92-CEFC-4246-801D-42B753C67C4D}"/>
              </a:ext>
            </a:extLst>
          </p:cNvPr>
          <p:cNvPicPr>
            <a:picLocks noChangeAspect="1"/>
          </p:cNvPicPr>
          <p:nvPr/>
        </p:nvPicPr>
        <p:blipFill rotWithShape="1">
          <a:blip r:embed="rId5"/>
          <a:srcRect t="9876" r="6379"/>
          <a:stretch/>
        </p:blipFill>
        <p:spPr>
          <a:xfrm>
            <a:off x="7110336" y="1497430"/>
            <a:ext cx="1884858" cy="1814435"/>
          </a:xfrm>
          <a:prstGeom prst="rect">
            <a:avLst/>
          </a:prstGeom>
        </p:spPr>
      </p:pic>
      <p:sp>
        <p:nvSpPr>
          <p:cNvPr id="14" name="TextBox 13">
            <a:extLst>
              <a:ext uri="{FF2B5EF4-FFF2-40B4-BE49-F238E27FC236}">
                <a16:creationId xmlns:a16="http://schemas.microsoft.com/office/drawing/2014/main" id="{045EACE5-CD19-414F-80C6-C41EC6F426AE}"/>
              </a:ext>
            </a:extLst>
          </p:cNvPr>
          <p:cNvSpPr txBox="1"/>
          <p:nvPr/>
        </p:nvSpPr>
        <p:spPr>
          <a:xfrm>
            <a:off x="7501469" y="3172260"/>
            <a:ext cx="1493725" cy="219291"/>
          </a:xfrm>
          <a:prstGeom prst="rect">
            <a:avLst/>
          </a:prstGeom>
          <a:solidFill>
            <a:schemeClr val="bg1"/>
          </a:solidFill>
        </p:spPr>
        <p:txBody>
          <a:bodyPr wrap="square" rtlCol="0">
            <a:spAutoFit/>
          </a:bodyPr>
          <a:lstStyle/>
          <a:p>
            <a:r>
              <a:rPr lang="en-US" sz="825" dirty="0"/>
              <a:t>Number of stems (N ha-1)</a:t>
            </a:r>
          </a:p>
        </p:txBody>
      </p:sp>
      <p:sp>
        <p:nvSpPr>
          <p:cNvPr id="15" name="TextBox 14">
            <a:extLst>
              <a:ext uri="{FF2B5EF4-FFF2-40B4-BE49-F238E27FC236}">
                <a16:creationId xmlns:a16="http://schemas.microsoft.com/office/drawing/2014/main" id="{38C60351-0371-BC45-94AA-86EE96E0CF55}"/>
              </a:ext>
            </a:extLst>
          </p:cNvPr>
          <p:cNvSpPr txBox="1"/>
          <p:nvPr/>
        </p:nvSpPr>
        <p:spPr>
          <a:xfrm>
            <a:off x="5628141" y="1252992"/>
            <a:ext cx="1622855" cy="1061829"/>
          </a:xfrm>
          <a:prstGeom prst="rect">
            <a:avLst/>
          </a:prstGeom>
          <a:noFill/>
        </p:spPr>
        <p:txBody>
          <a:bodyPr wrap="square" rtlCol="0">
            <a:spAutoFit/>
          </a:bodyPr>
          <a:lstStyle/>
          <a:p>
            <a:r>
              <a:rPr lang="en-US" sz="1050" dirty="0">
                <a:solidFill>
                  <a:srgbClr val="FF0000"/>
                </a:solidFill>
              </a:rPr>
              <a:t>Red – field data</a:t>
            </a:r>
          </a:p>
          <a:p>
            <a:r>
              <a:rPr lang="en-US" sz="1050" dirty="0">
                <a:solidFill>
                  <a:srgbClr val="0070C0"/>
                </a:solidFill>
              </a:rPr>
              <a:t>Blue – ELM-FATES ensemble results</a:t>
            </a:r>
          </a:p>
          <a:p>
            <a:r>
              <a:rPr lang="en-US" sz="1050" dirty="0">
                <a:solidFill>
                  <a:srgbClr val="00B050"/>
                </a:solidFill>
              </a:rPr>
              <a:t>Green – calibrated ELM-FATES results based on field data</a:t>
            </a:r>
          </a:p>
        </p:txBody>
      </p:sp>
      <p:sp>
        <p:nvSpPr>
          <p:cNvPr id="16" name="TextBox 15">
            <a:extLst>
              <a:ext uri="{FF2B5EF4-FFF2-40B4-BE49-F238E27FC236}">
                <a16:creationId xmlns:a16="http://schemas.microsoft.com/office/drawing/2014/main" id="{EBF1AEEE-1CC0-D040-B37A-F916521A8F9D}"/>
              </a:ext>
            </a:extLst>
          </p:cNvPr>
          <p:cNvSpPr txBox="1"/>
          <p:nvPr/>
        </p:nvSpPr>
        <p:spPr>
          <a:xfrm>
            <a:off x="6322515" y="826941"/>
            <a:ext cx="2808514" cy="415498"/>
          </a:xfrm>
          <a:prstGeom prst="rect">
            <a:avLst/>
          </a:prstGeom>
          <a:noFill/>
        </p:spPr>
        <p:txBody>
          <a:bodyPr wrap="square" rtlCol="0">
            <a:spAutoFit/>
          </a:bodyPr>
          <a:lstStyle/>
          <a:p>
            <a:pPr algn="ctr"/>
            <a:r>
              <a:rPr lang="en-US" sz="1050" dirty="0"/>
              <a:t>Example of model calibration and UQ analysis for boreal forest conifer PFT</a:t>
            </a:r>
          </a:p>
        </p:txBody>
      </p:sp>
      <p:sp>
        <p:nvSpPr>
          <p:cNvPr id="11" name="TextBox 10">
            <a:extLst>
              <a:ext uri="{FF2B5EF4-FFF2-40B4-BE49-F238E27FC236}">
                <a16:creationId xmlns:a16="http://schemas.microsoft.com/office/drawing/2014/main" id="{837C8FED-ACD2-F648-A184-D22F30573CCD}"/>
              </a:ext>
            </a:extLst>
          </p:cNvPr>
          <p:cNvSpPr txBox="1"/>
          <p:nvPr/>
        </p:nvSpPr>
        <p:spPr>
          <a:xfrm>
            <a:off x="6834600" y="4166895"/>
            <a:ext cx="857647" cy="219291"/>
          </a:xfrm>
          <a:prstGeom prst="rect">
            <a:avLst/>
          </a:prstGeom>
          <a:solidFill>
            <a:schemeClr val="bg1"/>
          </a:solidFill>
        </p:spPr>
        <p:txBody>
          <a:bodyPr wrap="square" rtlCol="0">
            <a:spAutoFit/>
          </a:bodyPr>
          <a:lstStyle/>
          <a:p>
            <a:r>
              <a:rPr lang="en-US" sz="825" dirty="0"/>
              <a:t>Plant Biomass</a:t>
            </a:r>
          </a:p>
        </p:txBody>
      </p:sp>
      <p:sp>
        <p:nvSpPr>
          <p:cNvPr id="12" name="TextBox 11">
            <a:extLst>
              <a:ext uri="{FF2B5EF4-FFF2-40B4-BE49-F238E27FC236}">
                <a16:creationId xmlns:a16="http://schemas.microsoft.com/office/drawing/2014/main" id="{A9A7C758-9FCF-F541-8003-81088B9E1E11}"/>
              </a:ext>
            </a:extLst>
          </p:cNvPr>
          <p:cNvSpPr txBox="1"/>
          <p:nvPr/>
        </p:nvSpPr>
        <p:spPr>
          <a:xfrm>
            <a:off x="5301235" y="4760010"/>
            <a:ext cx="1884858" cy="219291"/>
          </a:xfrm>
          <a:prstGeom prst="rect">
            <a:avLst/>
          </a:prstGeom>
          <a:solidFill>
            <a:schemeClr val="bg1"/>
          </a:solidFill>
        </p:spPr>
        <p:txBody>
          <a:bodyPr wrap="square" rtlCol="0">
            <a:spAutoFit/>
          </a:bodyPr>
          <a:lstStyle/>
          <a:p>
            <a:r>
              <a:rPr lang="en-US" sz="825" dirty="0"/>
              <a:t>Net Primary Productivity (</a:t>
            </a:r>
            <a:r>
              <a:rPr lang="en-US" sz="825" dirty="0" err="1"/>
              <a:t>gC</a:t>
            </a:r>
            <a:r>
              <a:rPr lang="en-US" sz="825" dirty="0"/>
              <a:t>/m2/</a:t>
            </a:r>
            <a:r>
              <a:rPr lang="en-US" sz="825" dirty="0" err="1"/>
              <a:t>yr</a:t>
            </a:r>
            <a:r>
              <a:rPr lang="en-US" sz="825" dirty="0"/>
              <a:t>)</a:t>
            </a:r>
          </a:p>
        </p:txBody>
      </p:sp>
      <p:sp>
        <p:nvSpPr>
          <p:cNvPr id="17" name="TextBox 16">
            <a:extLst>
              <a:ext uri="{FF2B5EF4-FFF2-40B4-BE49-F238E27FC236}">
                <a16:creationId xmlns:a16="http://schemas.microsoft.com/office/drawing/2014/main" id="{6A25A090-3DAA-7E49-B786-4A2046BC5D20}"/>
              </a:ext>
            </a:extLst>
          </p:cNvPr>
          <p:cNvSpPr txBox="1"/>
          <p:nvPr/>
        </p:nvSpPr>
        <p:spPr>
          <a:xfrm rot="16200000">
            <a:off x="5716632" y="3164643"/>
            <a:ext cx="695017" cy="219291"/>
          </a:xfrm>
          <a:prstGeom prst="rect">
            <a:avLst/>
          </a:prstGeom>
          <a:solidFill>
            <a:schemeClr val="bg1"/>
          </a:solidFill>
        </p:spPr>
        <p:txBody>
          <a:bodyPr wrap="square" rtlCol="0">
            <a:spAutoFit/>
          </a:bodyPr>
          <a:lstStyle/>
          <a:p>
            <a:r>
              <a:rPr lang="en-US" sz="825" dirty="0"/>
              <a:t>Frequency</a:t>
            </a:r>
          </a:p>
        </p:txBody>
      </p:sp>
    </p:spTree>
    <p:extLst>
      <p:ext uri="{BB962C8B-B14F-4D97-AF65-F5344CB8AC3E}">
        <p14:creationId xmlns:p14="http://schemas.microsoft.com/office/powerpoint/2010/main" val="3561828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PP_diff_MODIS_iclm50fates-leafage-test1-f45.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11364" y="1964994"/>
            <a:ext cx="4048592" cy="2892691"/>
          </a:xfrm>
          <a:prstGeom prst="rect">
            <a:avLst/>
          </a:prstGeom>
        </p:spPr>
      </p:pic>
      <p:sp>
        <p:nvSpPr>
          <p:cNvPr id="8" name="TextBox 7"/>
          <p:cNvSpPr txBox="1"/>
          <p:nvPr/>
        </p:nvSpPr>
        <p:spPr>
          <a:xfrm>
            <a:off x="6337517" y="4689837"/>
            <a:ext cx="1430200" cy="246221"/>
          </a:xfrm>
          <a:prstGeom prst="rect">
            <a:avLst/>
          </a:prstGeom>
          <a:solidFill>
            <a:schemeClr val="bg1"/>
          </a:solidFill>
        </p:spPr>
        <p:txBody>
          <a:bodyPr wrap="none" rtlCol="0">
            <a:spAutoFit/>
          </a:bodyPr>
          <a:lstStyle/>
          <a:p>
            <a:r>
              <a:rPr lang="en-US" sz="1000" dirty="0">
                <a:latin typeface="Arial" panose="020B0604020202020204" pitchFamily="34" charset="0"/>
                <a:cs typeface="Arial" panose="020B0604020202020204" pitchFamily="34" charset="0"/>
              </a:rPr>
              <a:t>Mean +2.1 (</a:t>
            </a:r>
            <a:r>
              <a:rPr lang="en-US" sz="1000" dirty="0" err="1">
                <a:latin typeface="Arial" panose="020B0604020202020204" pitchFamily="34" charset="0"/>
                <a:cs typeface="Arial" panose="020B0604020202020204" pitchFamily="34" charset="0"/>
              </a:rPr>
              <a:t>gC</a:t>
            </a:r>
            <a:r>
              <a:rPr lang="en-US" sz="1000" dirty="0">
                <a:latin typeface="Arial" panose="020B0604020202020204" pitchFamily="34" charset="0"/>
                <a:cs typeface="Arial" panose="020B0604020202020204" pitchFamily="34" charset="0"/>
              </a:rPr>
              <a:t> /m2/d)</a:t>
            </a:r>
          </a:p>
        </p:txBody>
      </p:sp>
      <p:sp>
        <p:nvSpPr>
          <p:cNvPr id="9" name="TextBox 8"/>
          <p:cNvSpPr txBox="1"/>
          <p:nvPr/>
        </p:nvSpPr>
        <p:spPr>
          <a:xfrm>
            <a:off x="2506894" y="3945675"/>
            <a:ext cx="2154972" cy="830997"/>
          </a:xfrm>
          <a:prstGeom prst="rect">
            <a:avLst/>
          </a:prstGeom>
          <a:noFill/>
        </p:spPr>
        <p:txBody>
          <a:bodyPr wrap="square" rtlCol="0">
            <a:spAutoFit/>
          </a:bodyPr>
          <a:lstStyle/>
          <a:p>
            <a:pPr algn="r"/>
            <a:r>
              <a:rPr lang="en-US" sz="1600" dirty="0">
                <a:latin typeface="Arial" panose="020B0604020202020204" pitchFamily="34" charset="0"/>
                <a:cs typeface="Arial" panose="020B0604020202020204" pitchFamily="34" charset="0"/>
              </a:rPr>
              <a:t>High NPP bias in ELM-FATES compared to MODIS</a:t>
            </a:r>
          </a:p>
        </p:txBody>
      </p:sp>
      <p:grpSp>
        <p:nvGrpSpPr>
          <p:cNvPr id="2" name="Group 1">
            <a:extLst>
              <a:ext uri="{FF2B5EF4-FFF2-40B4-BE49-F238E27FC236}">
                <a16:creationId xmlns:a16="http://schemas.microsoft.com/office/drawing/2014/main" id="{8CE6922B-6DE8-E243-8B81-2A7D58A747E9}"/>
              </a:ext>
            </a:extLst>
          </p:cNvPr>
          <p:cNvGrpSpPr/>
          <p:nvPr/>
        </p:nvGrpSpPr>
        <p:grpSpPr>
          <a:xfrm>
            <a:off x="640080" y="247413"/>
            <a:ext cx="4021786" cy="3105235"/>
            <a:chOff x="1143000" y="41930"/>
            <a:chExt cx="4021786" cy="3105235"/>
          </a:xfrm>
        </p:grpSpPr>
        <p:pic>
          <p:nvPicPr>
            <p:cNvPr id="6" name="Picture 5" descr="NPP_avgyr25-26_gC_iclm50fates-leafage-test1-f45.cl.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3000" y="41930"/>
              <a:ext cx="4021786" cy="2997514"/>
            </a:xfrm>
            <a:prstGeom prst="rect">
              <a:avLst/>
            </a:prstGeom>
          </p:spPr>
        </p:pic>
        <p:sp>
          <p:nvSpPr>
            <p:cNvPr id="7" name="TextBox 6"/>
            <p:cNvSpPr txBox="1"/>
            <p:nvPr/>
          </p:nvSpPr>
          <p:spPr>
            <a:xfrm>
              <a:off x="2418624" y="2900944"/>
              <a:ext cx="1354858" cy="246221"/>
            </a:xfrm>
            <a:prstGeom prst="rect">
              <a:avLst/>
            </a:prstGeom>
            <a:solidFill>
              <a:schemeClr val="bg1"/>
            </a:solidFill>
          </p:spPr>
          <p:txBody>
            <a:bodyPr wrap="none" rtlCol="0">
              <a:spAutoFit/>
            </a:bodyPr>
            <a:lstStyle/>
            <a:p>
              <a:r>
                <a:rPr lang="en-US" sz="1000" dirty="0">
                  <a:latin typeface="Arial" panose="020B0604020202020204" pitchFamily="34" charset="0"/>
                  <a:cs typeface="Arial" panose="020B0604020202020204" pitchFamily="34" charset="0"/>
                </a:rPr>
                <a:t>Mean 3.4 (</a:t>
              </a:r>
              <a:r>
                <a:rPr lang="en-US" sz="1000" dirty="0" err="1">
                  <a:latin typeface="Arial" panose="020B0604020202020204" pitchFamily="34" charset="0"/>
                  <a:cs typeface="Arial" panose="020B0604020202020204" pitchFamily="34" charset="0"/>
                </a:rPr>
                <a:t>gC</a:t>
              </a:r>
              <a:r>
                <a:rPr lang="en-US" sz="1000" dirty="0">
                  <a:latin typeface="Arial" panose="020B0604020202020204" pitchFamily="34" charset="0"/>
                  <a:cs typeface="Arial" panose="020B0604020202020204" pitchFamily="34" charset="0"/>
                </a:rPr>
                <a:t> /m2/d)</a:t>
              </a:r>
            </a:p>
          </p:txBody>
        </p:sp>
        <p:sp>
          <p:nvSpPr>
            <p:cNvPr id="10" name="TextBox 9">
              <a:extLst>
                <a:ext uri="{FF2B5EF4-FFF2-40B4-BE49-F238E27FC236}">
                  <a16:creationId xmlns:a16="http://schemas.microsoft.com/office/drawing/2014/main" id="{9E637A48-EF4A-9743-AD02-6C672A0B08F1}"/>
                </a:ext>
              </a:extLst>
            </p:cNvPr>
            <p:cNvSpPr txBox="1"/>
            <p:nvPr/>
          </p:nvSpPr>
          <p:spPr>
            <a:xfrm>
              <a:off x="1533894" y="53553"/>
              <a:ext cx="3543919" cy="276999"/>
            </a:xfrm>
            <a:prstGeom prst="rect">
              <a:avLst/>
            </a:prstGeom>
            <a:solidFill>
              <a:schemeClr val="bg1"/>
            </a:solidFill>
          </p:spPr>
          <p:txBody>
            <a:bodyPr wrap="none" rtlCol="0">
              <a:spAutoFit/>
            </a:bodyPr>
            <a:lstStyle/>
            <a:p>
              <a:r>
                <a:rPr lang="en-US" sz="1200" dirty="0">
                  <a:latin typeface="Arial" panose="020B0604020202020204" pitchFamily="34" charset="0"/>
                  <a:cs typeface="Arial" panose="020B0604020202020204" pitchFamily="34" charset="0"/>
                </a:rPr>
                <a:t>Net Primary Productivity ELM-FATES (</a:t>
              </a:r>
              <a:r>
                <a:rPr lang="en-US" sz="1200" dirty="0" err="1">
                  <a:latin typeface="Arial" panose="020B0604020202020204" pitchFamily="34" charset="0"/>
                  <a:cs typeface="Arial" panose="020B0604020202020204" pitchFamily="34" charset="0"/>
                </a:rPr>
                <a:t>gC</a:t>
              </a:r>
              <a:r>
                <a:rPr lang="en-US" sz="1200" dirty="0">
                  <a:latin typeface="Arial" panose="020B0604020202020204" pitchFamily="34" charset="0"/>
                  <a:cs typeface="Arial" panose="020B0604020202020204" pitchFamily="34" charset="0"/>
                </a:rPr>
                <a:t> m</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d</a:t>
              </a:r>
              <a:r>
                <a:rPr lang="en-US" sz="1200" baseline="30000" dirty="0">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a:t>
              </a:r>
            </a:p>
          </p:txBody>
        </p:sp>
      </p:grpSp>
      <p:sp>
        <p:nvSpPr>
          <p:cNvPr id="11" name="TextBox 10">
            <a:extLst>
              <a:ext uri="{FF2B5EF4-FFF2-40B4-BE49-F238E27FC236}">
                <a16:creationId xmlns:a16="http://schemas.microsoft.com/office/drawing/2014/main" id="{1F8B7182-9A06-984F-814B-EC9BF5F70451}"/>
              </a:ext>
            </a:extLst>
          </p:cNvPr>
          <p:cNvSpPr txBox="1"/>
          <p:nvPr/>
        </p:nvSpPr>
        <p:spPr>
          <a:xfrm>
            <a:off x="4965787" y="285815"/>
            <a:ext cx="3071765" cy="1384995"/>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Global ELM-FATES Simulations with plant demography and dynamic trait-based competition. </a:t>
            </a:r>
          </a:p>
          <a:p>
            <a:pPr marL="214313" indent="-214313">
              <a:buFont typeface="Arial" panose="020B0604020202020204" pitchFamily="34" charset="0"/>
              <a:buChar char="•"/>
            </a:pPr>
            <a:r>
              <a:rPr lang="en-US" sz="1400" dirty="0">
                <a:latin typeface="Arial" panose="020B0604020202020204" pitchFamily="34" charset="0"/>
                <a:cs typeface="Arial" panose="020B0604020202020204" pitchFamily="34" charset="0"/>
              </a:rPr>
              <a:t>Coarse global simulations for initial testing.</a:t>
            </a:r>
          </a:p>
          <a:p>
            <a:pPr marL="214313" indent="-214313">
              <a:buFont typeface="Arial" panose="020B0604020202020204" pitchFamily="34" charset="0"/>
              <a:buChar char="•"/>
            </a:pPr>
            <a:r>
              <a:rPr lang="en-US" sz="1400" dirty="0">
                <a:latin typeface="Arial" panose="020B0604020202020204" pitchFamily="34" charset="0"/>
                <a:cs typeface="Arial" panose="020B0604020202020204" pitchFamily="34" charset="0"/>
              </a:rPr>
              <a:t>13 PFTs</a:t>
            </a:r>
          </a:p>
        </p:txBody>
      </p:sp>
    </p:spTree>
    <p:extLst>
      <p:ext uri="{BB962C8B-B14F-4D97-AF65-F5344CB8AC3E}">
        <p14:creationId xmlns:p14="http://schemas.microsoft.com/office/powerpoint/2010/main" val="2820600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LAI_avgyr25-26_iclm50fates-leafage-test1-f45.c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526" y="30839"/>
            <a:ext cx="4504248" cy="3026292"/>
          </a:xfrm>
          <a:prstGeom prst="rect">
            <a:avLst/>
          </a:prstGeom>
        </p:spPr>
      </p:pic>
      <p:sp>
        <p:nvSpPr>
          <p:cNvPr id="7" name="TextBox 6">
            <a:extLst>
              <a:ext uri="{FF2B5EF4-FFF2-40B4-BE49-F238E27FC236}">
                <a16:creationId xmlns:a16="http://schemas.microsoft.com/office/drawing/2014/main" id="{9807EF46-2D8F-A848-BB42-4A49910FC8A6}"/>
              </a:ext>
            </a:extLst>
          </p:cNvPr>
          <p:cNvSpPr txBox="1"/>
          <p:nvPr/>
        </p:nvSpPr>
        <p:spPr>
          <a:xfrm>
            <a:off x="1761855" y="30839"/>
            <a:ext cx="2147254" cy="276999"/>
          </a:xfrm>
          <a:prstGeom prst="rect">
            <a:avLst/>
          </a:prstGeom>
          <a:solidFill>
            <a:schemeClr val="bg1"/>
          </a:solidFill>
        </p:spPr>
        <p:txBody>
          <a:bodyPr wrap="none" rtlCol="0">
            <a:spAutoFit/>
          </a:bodyPr>
          <a:lstStyle/>
          <a:p>
            <a:r>
              <a:rPr lang="en-US" sz="1200" dirty="0">
                <a:latin typeface="Arial" panose="020B0604020202020204" pitchFamily="34" charset="0"/>
                <a:cs typeface="Arial" panose="020B0604020202020204" pitchFamily="34" charset="0"/>
              </a:rPr>
              <a:t>Leaf Area Index ELM-FATES</a:t>
            </a:r>
          </a:p>
        </p:txBody>
      </p:sp>
      <p:sp>
        <p:nvSpPr>
          <p:cNvPr id="8" name="TextBox 7">
            <a:extLst>
              <a:ext uri="{FF2B5EF4-FFF2-40B4-BE49-F238E27FC236}">
                <a16:creationId xmlns:a16="http://schemas.microsoft.com/office/drawing/2014/main" id="{B944782A-37B4-7B4D-B402-8522919D5933}"/>
              </a:ext>
            </a:extLst>
          </p:cNvPr>
          <p:cNvSpPr txBox="1"/>
          <p:nvPr/>
        </p:nvSpPr>
        <p:spPr>
          <a:xfrm>
            <a:off x="2071280" y="2930173"/>
            <a:ext cx="1119217" cy="246221"/>
          </a:xfrm>
          <a:prstGeom prst="rect">
            <a:avLst/>
          </a:prstGeom>
          <a:solidFill>
            <a:schemeClr val="bg1"/>
          </a:solidFill>
        </p:spPr>
        <p:txBody>
          <a:bodyPr wrap="none" rtlCol="0">
            <a:spAutoFit/>
          </a:bodyPr>
          <a:lstStyle/>
          <a:p>
            <a:r>
              <a:rPr lang="en-US" sz="1000" dirty="0">
                <a:latin typeface="Arial" panose="020B0604020202020204" pitchFamily="34" charset="0"/>
                <a:cs typeface="Arial" panose="020B0604020202020204" pitchFamily="34" charset="0"/>
              </a:rPr>
              <a:t>Global Mean 3.2</a:t>
            </a:r>
          </a:p>
        </p:txBody>
      </p:sp>
      <p:sp>
        <p:nvSpPr>
          <p:cNvPr id="9" name="TextBox 8"/>
          <p:cNvSpPr txBox="1"/>
          <p:nvPr/>
        </p:nvSpPr>
        <p:spPr>
          <a:xfrm>
            <a:off x="2071280" y="3710425"/>
            <a:ext cx="2653633" cy="830997"/>
          </a:xfrm>
          <a:prstGeom prst="rect">
            <a:avLst/>
          </a:prstGeom>
          <a:noFill/>
        </p:spPr>
        <p:txBody>
          <a:bodyPr wrap="square" rtlCol="0">
            <a:spAutoFit/>
          </a:bodyPr>
          <a:lstStyle/>
          <a:p>
            <a:pPr algn="r"/>
            <a:r>
              <a:rPr lang="en-US" sz="1600" dirty="0">
                <a:latin typeface="Arial" panose="020B0604020202020204" pitchFamily="34" charset="0"/>
                <a:cs typeface="Arial" panose="020B0604020202020204" pitchFamily="34" charset="0"/>
              </a:rPr>
              <a:t>Also high LAI bias in FATES compared to MODIS</a:t>
            </a:r>
          </a:p>
        </p:txBody>
      </p:sp>
      <p:pic>
        <p:nvPicPr>
          <p:cNvPr id="5" name="Picture 4" descr="TLAI_diff_iclm50fates-leafage-test1-f45.c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09733" y="2138428"/>
            <a:ext cx="4234267" cy="2844898"/>
          </a:xfrm>
          <a:prstGeom prst="rect">
            <a:avLst/>
          </a:prstGeom>
        </p:spPr>
      </p:pic>
      <p:sp>
        <p:nvSpPr>
          <p:cNvPr id="11" name="TextBox 10">
            <a:extLst>
              <a:ext uri="{FF2B5EF4-FFF2-40B4-BE49-F238E27FC236}">
                <a16:creationId xmlns:a16="http://schemas.microsoft.com/office/drawing/2014/main" id="{225602F6-D18B-044E-8407-7B3531D412FB}"/>
              </a:ext>
            </a:extLst>
          </p:cNvPr>
          <p:cNvSpPr txBox="1"/>
          <p:nvPr/>
        </p:nvSpPr>
        <p:spPr>
          <a:xfrm>
            <a:off x="6484089" y="4773012"/>
            <a:ext cx="1119217" cy="246221"/>
          </a:xfrm>
          <a:prstGeom prst="rect">
            <a:avLst/>
          </a:prstGeom>
          <a:solidFill>
            <a:schemeClr val="bg1"/>
          </a:solidFill>
        </p:spPr>
        <p:txBody>
          <a:bodyPr wrap="none" rtlCol="0">
            <a:spAutoFit/>
          </a:bodyPr>
          <a:lstStyle/>
          <a:p>
            <a:r>
              <a:rPr lang="en-US" sz="1000" dirty="0">
                <a:latin typeface="Arial" panose="020B0604020202020204" pitchFamily="34" charset="0"/>
                <a:cs typeface="Arial" panose="020B0604020202020204" pitchFamily="34" charset="0"/>
              </a:rPr>
              <a:t>Global Mean 2.0</a:t>
            </a:r>
          </a:p>
        </p:txBody>
      </p:sp>
      <p:sp>
        <p:nvSpPr>
          <p:cNvPr id="2" name="TextBox 1">
            <a:extLst>
              <a:ext uri="{FF2B5EF4-FFF2-40B4-BE49-F238E27FC236}">
                <a16:creationId xmlns:a16="http://schemas.microsoft.com/office/drawing/2014/main" id="{F627E81D-36A8-3049-9BD0-97DC25D9E078}"/>
              </a:ext>
            </a:extLst>
          </p:cNvPr>
          <p:cNvSpPr txBox="1"/>
          <p:nvPr/>
        </p:nvSpPr>
        <p:spPr>
          <a:xfrm>
            <a:off x="5198066" y="422914"/>
            <a:ext cx="3657599" cy="1169551"/>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Over-productive canopies and vegetation in ELM-FATES compared to MODIS.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But what about compared to ELM-CNP ‘big-leaf’ version?</a:t>
            </a:r>
          </a:p>
        </p:txBody>
      </p:sp>
    </p:spTree>
    <p:extLst>
      <p:ext uri="{BB962C8B-B14F-4D97-AF65-F5344CB8AC3E}">
        <p14:creationId xmlns:p14="http://schemas.microsoft.com/office/powerpoint/2010/main" val="2897294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08C4920-D836-0E46-B508-038AF2F6EE48}"/>
              </a:ext>
            </a:extLst>
          </p:cNvPr>
          <p:cNvSpPr txBox="1"/>
          <p:nvPr/>
        </p:nvSpPr>
        <p:spPr>
          <a:xfrm>
            <a:off x="105371" y="619646"/>
            <a:ext cx="785170" cy="1277273"/>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ELMv1 ‘big-leaf’ version from Zhu et al. 2019 JAMES </a:t>
            </a:r>
          </a:p>
        </p:txBody>
      </p:sp>
      <p:grpSp>
        <p:nvGrpSpPr>
          <p:cNvPr id="32" name="Group 31">
            <a:extLst>
              <a:ext uri="{FF2B5EF4-FFF2-40B4-BE49-F238E27FC236}">
                <a16:creationId xmlns:a16="http://schemas.microsoft.com/office/drawing/2014/main" id="{C26FD038-81F9-FF4F-8BB2-5AD32728C560}"/>
              </a:ext>
            </a:extLst>
          </p:cNvPr>
          <p:cNvGrpSpPr/>
          <p:nvPr/>
        </p:nvGrpSpPr>
        <p:grpSpPr>
          <a:xfrm>
            <a:off x="787599" y="202238"/>
            <a:ext cx="8167677" cy="2442243"/>
            <a:chOff x="787599" y="202238"/>
            <a:chExt cx="8167677" cy="2442243"/>
          </a:xfrm>
        </p:grpSpPr>
        <p:pic>
          <p:nvPicPr>
            <p:cNvPr id="8" name="Picture 7">
              <a:extLst>
                <a:ext uri="{FF2B5EF4-FFF2-40B4-BE49-F238E27FC236}">
                  <a16:creationId xmlns:a16="http://schemas.microsoft.com/office/drawing/2014/main" id="{6C49F5B7-2AD9-8643-8548-61572E44B3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7599" y="212990"/>
              <a:ext cx="3570443" cy="2398891"/>
            </a:xfrm>
            <a:prstGeom prst="rect">
              <a:avLst/>
            </a:prstGeom>
          </p:spPr>
        </p:pic>
        <p:pic>
          <p:nvPicPr>
            <p:cNvPr id="16" name="Picture 15">
              <a:extLst>
                <a:ext uri="{FF2B5EF4-FFF2-40B4-BE49-F238E27FC236}">
                  <a16:creationId xmlns:a16="http://schemas.microsoft.com/office/drawing/2014/main" id="{9C1594C9-FD6A-7842-A2A8-81F30AC2B4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77862" y="202238"/>
              <a:ext cx="3577414" cy="2442243"/>
            </a:xfrm>
            <a:prstGeom prst="rect">
              <a:avLst/>
            </a:prstGeom>
          </p:spPr>
        </p:pic>
        <p:sp>
          <p:nvSpPr>
            <p:cNvPr id="26" name="TextBox 25">
              <a:extLst>
                <a:ext uri="{FF2B5EF4-FFF2-40B4-BE49-F238E27FC236}">
                  <a16:creationId xmlns:a16="http://schemas.microsoft.com/office/drawing/2014/main" id="{4F649D2C-70FB-BD4D-A03D-EDACBC4359F3}"/>
                </a:ext>
              </a:extLst>
            </p:cNvPr>
            <p:cNvSpPr txBox="1"/>
            <p:nvPr/>
          </p:nvSpPr>
          <p:spPr>
            <a:xfrm>
              <a:off x="7342159" y="1985934"/>
              <a:ext cx="1507144" cy="200055"/>
            </a:xfrm>
            <a:prstGeom prst="rect">
              <a:avLst/>
            </a:prstGeom>
            <a:solidFill>
              <a:schemeClr val="bg1"/>
            </a:solidFill>
          </p:spPr>
          <p:txBody>
            <a:bodyPr wrap="none" rtlCol="0">
              <a:spAutoFit/>
            </a:bodyPr>
            <a:lstStyle/>
            <a:p>
              <a:r>
                <a:rPr lang="en-US" sz="700" dirty="0">
                  <a:latin typeface="Arial" panose="020B0604020202020204" pitchFamily="34" charset="0"/>
                  <a:cs typeface="Arial" panose="020B0604020202020204" pitchFamily="34" charset="0"/>
                </a:rPr>
                <a:t>Global Mean 2.4 vs. MODIS 2.1  </a:t>
              </a:r>
            </a:p>
          </p:txBody>
        </p:sp>
        <p:sp>
          <p:nvSpPr>
            <p:cNvPr id="27" name="TextBox 26">
              <a:extLst>
                <a:ext uri="{FF2B5EF4-FFF2-40B4-BE49-F238E27FC236}">
                  <a16:creationId xmlns:a16="http://schemas.microsoft.com/office/drawing/2014/main" id="{3944AD1C-D511-5243-A785-3E0AC6DB03A2}"/>
                </a:ext>
              </a:extLst>
            </p:cNvPr>
            <p:cNvSpPr txBox="1"/>
            <p:nvPr/>
          </p:nvSpPr>
          <p:spPr>
            <a:xfrm>
              <a:off x="3412263" y="1985935"/>
              <a:ext cx="917239" cy="200055"/>
            </a:xfrm>
            <a:prstGeom prst="rect">
              <a:avLst/>
            </a:prstGeom>
            <a:solidFill>
              <a:schemeClr val="bg1"/>
            </a:solidFill>
          </p:spPr>
          <p:txBody>
            <a:bodyPr wrap="none" rtlCol="0">
              <a:spAutoFit/>
            </a:bodyPr>
            <a:lstStyle/>
            <a:p>
              <a:r>
                <a:rPr lang="en-US" sz="700" dirty="0">
                  <a:latin typeface="Arial" panose="020B0604020202020204" pitchFamily="34" charset="0"/>
                  <a:cs typeface="Arial" panose="020B0604020202020204" pitchFamily="34" charset="0"/>
                </a:rPr>
                <a:t>Global Mean 3064</a:t>
              </a:r>
            </a:p>
          </p:txBody>
        </p:sp>
      </p:grpSp>
      <p:grpSp>
        <p:nvGrpSpPr>
          <p:cNvPr id="30" name="Group 29">
            <a:extLst>
              <a:ext uri="{FF2B5EF4-FFF2-40B4-BE49-F238E27FC236}">
                <a16:creationId xmlns:a16="http://schemas.microsoft.com/office/drawing/2014/main" id="{691265FF-1155-AC4A-9621-7F7FAE2C7324}"/>
              </a:ext>
            </a:extLst>
          </p:cNvPr>
          <p:cNvGrpSpPr/>
          <p:nvPr/>
        </p:nvGrpSpPr>
        <p:grpSpPr>
          <a:xfrm>
            <a:off x="787078" y="2487300"/>
            <a:ext cx="8164713" cy="2583609"/>
            <a:chOff x="787077" y="2415190"/>
            <a:chExt cx="8164713" cy="2583609"/>
          </a:xfrm>
        </p:grpSpPr>
        <p:pic>
          <p:nvPicPr>
            <p:cNvPr id="33" name="Picture 32" descr="TLAI_avgyr25-26_iclm50fates-leafage-test1-f45.cl.png">
              <a:extLst>
                <a:ext uri="{FF2B5EF4-FFF2-40B4-BE49-F238E27FC236}">
                  <a16:creationId xmlns:a16="http://schemas.microsoft.com/office/drawing/2014/main" id="{183788AC-E7AB-084D-805E-933F1D2495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81347" y="2599906"/>
              <a:ext cx="3570443" cy="2398892"/>
            </a:xfrm>
            <a:prstGeom prst="rect">
              <a:avLst/>
            </a:prstGeom>
          </p:spPr>
        </p:pic>
        <p:pic>
          <p:nvPicPr>
            <p:cNvPr id="12" name="Picture 11">
              <a:extLst>
                <a:ext uri="{FF2B5EF4-FFF2-40B4-BE49-F238E27FC236}">
                  <a16:creationId xmlns:a16="http://schemas.microsoft.com/office/drawing/2014/main" id="{5F26D900-D235-2F44-87E9-5216CCC65CC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7077" y="2593881"/>
              <a:ext cx="3570443" cy="2398891"/>
            </a:xfrm>
            <a:prstGeom prst="rect">
              <a:avLst/>
            </a:prstGeom>
          </p:spPr>
        </p:pic>
        <p:sp>
          <p:nvSpPr>
            <p:cNvPr id="19" name="Rectangle 18">
              <a:extLst>
                <a:ext uri="{FF2B5EF4-FFF2-40B4-BE49-F238E27FC236}">
                  <a16:creationId xmlns:a16="http://schemas.microsoft.com/office/drawing/2014/main" id="{57B06ADD-0D62-9844-A5E5-31A3009E4AED}"/>
                </a:ext>
              </a:extLst>
            </p:cNvPr>
            <p:cNvSpPr/>
            <p:nvPr/>
          </p:nvSpPr>
          <p:spPr>
            <a:xfrm>
              <a:off x="6297755" y="2452898"/>
              <a:ext cx="1507144" cy="3631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85ABB14-AF17-C848-8A59-836B5880A9C2}"/>
                </a:ext>
              </a:extLst>
            </p:cNvPr>
            <p:cNvSpPr txBox="1"/>
            <p:nvPr/>
          </p:nvSpPr>
          <p:spPr>
            <a:xfrm>
              <a:off x="6270540" y="2623990"/>
              <a:ext cx="2147254" cy="182880"/>
            </a:xfrm>
            <a:prstGeom prst="rect">
              <a:avLst/>
            </a:prstGeom>
            <a:solidFill>
              <a:schemeClr val="bg1"/>
            </a:solidFill>
          </p:spPr>
          <p:txBody>
            <a:bodyPr wrap="square" rtlCol="0">
              <a:spAutoFit/>
            </a:bodyPr>
            <a:lstStyle/>
            <a:p>
              <a:r>
                <a:rPr lang="en-US" sz="900" dirty="0">
                  <a:latin typeface="Arial" panose="020B0604020202020204" pitchFamily="34" charset="0"/>
                  <a:cs typeface="Arial" panose="020B0604020202020204" pitchFamily="34" charset="0"/>
                </a:rPr>
                <a:t>ELM-FATES Leaf Area Index (LAI)</a:t>
              </a:r>
            </a:p>
          </p:txBody>
        </p:sp>
        <p:sp>
          <p:nvSpPr>
            <p:cNvPr id="20" name="Rectangle 19">
              <a:extLst>
                <a:ext uri="{FF2B5EF4-FFF2-40B4-BE49-F238E27FC236}">
                  <a16:creationId xmlns:a16="http://schemas.microsoft.com/office/drawing/2014/main" id="{1339FEF7-0665-C44A-8CB0-40049607657C}"/>
                </a:ext>
              </a:extLst>
            </p:cNvPr>
            <p:cNvSpPr/>
            <p:nvPr/>
          </p:nvSpPr>
          <p:spPr>
            <a:xfrm>
              <a:off x="1914246" y="2415190"/>
              <a:ext cx="1770247" cy="3631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0C6B4C9-FF38-2B4E-92F4-B7C731BE624B}"/>
                </a:ext>
              </a:extLst>
            </p:cNvPr>
            <p:cNvSpPr/>
            <p:nvPr/>
          </p:nvSpPr>
          <p:spPr>
            <a:xfrm>
              <a:off x="6505971" y="4875891"/>
              <a:ext cx="1321194" cy="1229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58E6FEC-07E2-9F4A-857B-8F4D76183D38}"/>
                </a:ext>
              </a:extLst>
            </p:cNvPr>
            <p:cNvSpPr/>
            <p:nvPr/>
          </p:nvSpPr>
          <p:spPr>
            <a:xfrm>
              <a:off x="1902787" y="4864219"/>
              <a:ext cx="1321194" cy="128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50CD9A4-B4C7-EB4C-9DD9-5AD7CEA2286F}"/>
                </a:ext>
              </a:extLst>
            </p:cNvPr>
            <p:cNvSpPr txBox="1"/>
            <p:nvPr/>
          </p:nvSpPr>
          <p:spPr>
            <a:xfrm>
              <a:off x="1499349" y="2593881"/>
              <a:ext cx="2837328" cy="230832"/>
            </a:xfrm>
            <a:prstGeom prst="rect">
              <a:avLst/>
            </a:prstGeom>
            <a:solidFill>
              <a:schemeClr val="bg1"/>
            </a:solidFill>
          </p:spPr>
          <p:txBody>
            <a:bodyPr wrap="square" rtlCol="0">
              <a:spAutoFit/>
            </a:bodyPr>
            <a:lstStyle/>
            <a:p>
              <a:r>
                <a:rPr lang="en-US" sz="900" dirty="0">
                  <a:latin typeface="Arial" panose="020B0604020202020204" pitchFamily="34" charset="0"/>
                  <a:cs typeface="Arial" panose="020B0604020202020204" pitchFamily="34" charset="0"/>
                </a:rPr>
                <a:t>ELM-FATES Total Vegetation Carbon (g/m2)</a:t>
              </a:r>
            </a:p>
          </p:txBody>
        </p:sp>
        <p:sp>
          <p:nvSpPr>
            <p:cNvPr id="25" name="TextBox 24">
              <a:extLst>
                <a:ext uri="{FF2B5EF4-FFF2-40B4-BE49-F238E27FC236}">
                  <a16:creationId xmlns:a16="http://schemas.microsoft.com/office/drawing/2014/main" id="{CAEB74CC-A707-2B47-9652-4DE52438EAF5}"/>
                </a:ext>
              </a:extLst>
            </p:cNvPr>
            <p:cNvSpPr txBox="1"/>
            <p:nvPr/>
          </p:nvSpPr>
          <p:spPr>
            <a:xfrm>
              <a:off x="7417876" y="4363150"/>
              <a:ext cx="1455848" cy="200055"/>
            </a:xfrm>
            <a:prstGeom prst="rect">
              <a:avLst/>
            </a:prstGeom>
            <a:solidFill>
              <a:schemeClr val="bg1"/>
            </a:solidFill>
          </p:spPr>
          <p:txBody>
            <a:bodyPr wrap="none" rtlCol="0">
              <a:spAutoFit/>
            </a:bodyPr>
            <a:lstStyle/>
            <a:p>
              <a:r>
                <a:rPr lang="en-US" sz="700" dirty="0">
                  <a:latin typeface="Arial" panose="020B0604020202020204" pitchFamily="34" charset="0"/>
                  <a:cs typeface="Arial" panose="020B0604020202020204" pitchFamily="34" charset="0"/>
                </a:rPr>
                <a:t>Global Mean 3.2 vs. MODIS 2.1</a:t>
              </a:r>
            </a:p>
          </p:txBody>
        </p:sp>
        <p:sp>
          <p:nvSpPr>
            <p:cNvPr id="28" name="TextBox 27">
              <a:extLst>
                <a:ext uri="{FF2B5EF4-FFF2-40B4-BE49-F238E27FC236}">
                  <a16:creationId xmlns:a16="http://schemas.microsoft.com/office/drawing/2014/main" id="{E27E3675-8DEC-7E47-9FAB-BF11E2996F84}"/>
                </a:ext>
              </a:extLst>
            </p:cNvPr>
            <p:cNvSpPr txBox="1"/>
            <p:nvPr/>
          </p:nvSpPr>
          <p:spPr>
            <a:xfrm>
              <a:off x="3440802" y="4363150"/>
              <a:ext cx="917239" cy="200055"/>
            </a:xfrm>
            <a:prstGeom prst="rect">
              <a:avLst/>
            </a:prstGeom>
            <a:solidFill>
              <a:schemeClr val="bg1"/>
            </a:solidFill>
          </p:spPr>
          <p:txBody>
            <a:bodyPr wrap="none" rtlCol="0">
              <a:spAutoFit/>
            </a:bodyPr>
            <a:lstStyle/>
            <a:p>
              <a:r>
                <a:rPr lang="en-US" sz="700" dirty="0">
                  <a:latin typeface="Arial" panose="020B0604020202020204" pitchFamily="34" charset="0"/>
                  <a:cs typeface="Arial" panose="020B0604020202020204" pitchFamily="34" charset="0"/>
                </a:rPr>
                <a:t>Global Mean 3074</a:t>
              </a:r>
            </a:p>
          </p:txBody>
        </p:sp>
      </p:grpSp>
      <p:sp>
        <p:nvSpPr>
          <p:cNvPr id="31" name="TextBox 30">
            <a:extLst>
              <a:ext uri="{FF2B5EF4-FFF2-40B4-BE49-F238E27FC236}">
                <a16:creationId xmlns:a16="http://schemas.microsoft.com/office/drawing/2014/main" id="{615FBDB7-DE0F-8C49-815C-697B69D05345}"/>
              </a:ext>
            </a:extLst>
          </p:cNvPr>
          <p:cNvSpPr txBox="1"/>
          <p:nvPr/>
        </p:nvSpPr>
        <p:spPr>
          <a:xfrm>
            <a:off x="4363893" y="1655876"/>
            <a:ext cx="1055190" cy="1631216"/>
          </a:xfrm>
          <a:prstGeom prst="rect">
            <a:avLst/>
          </a:prstGeom>
          <a:noFill/>
          <a:ln>
            <a:solidFill>
              <a:srgbClr val="FF0000"/>
            </a:solidFill>
          </a:ln>
        </p:spPr>
        <p:txBody>
          <a:bodyPr wrap="square" rtlCol="0">
            <a:spAutoFit/>
          </a:bodyPr>
          <a:lstStyle/>
          <a:p>
            <a:pPr algn="ctr"/>
            <a:r>
              <a:rPr lang="en-US" sz="2000" dirty="0">
                <a:solidFill>
                  <a:srgbClr val="FF0000"/>
                </a:solidFill>
                <a:latin typeface="Arial" panose="020B0604020202020204" pitchFamily="34" charset="0"/>
                <a:cs typeface="Arial" panose="020B0604020202020204" pitchFamily="34" charset="0"/>
              </a:rPr>
              <a:t>Big-leaf</a:t>
            </a:r>
          </a:p>
          <a:p>
            <a:pPr algn="ctr"/>
            <a:endParaRPr lang="en-US" sz="2000" dirty="0">
              <a:solidFill>
                <a:srgbClr val="FF0000"/>
              </a:solidFill>
              <a:latin typeface="Arial" panose="020B0604020202020204" pitchFamily="34" charset="0"/>
              <a:cs typeface="Arial" panose="020B0604020202020204" pitchFamily="34" charset="0"/>
            </a:endParaRPr>
          </a:p>
          <a:p>
            <a:pPr algn="ctr"/>
            <a:r>
              <a:rPr lang="en-US" sz="2000" dirty="0">
                <a:solidFill>
                  <a:srgbClr val="FF0000"/>
                </a:solidFill>
                <a:latin typeface="Arial" panose="020B0604020202020204" pitchFamily="34" charset="0"/>
                <a:cs typeface="Arial" panose="020B0604020202020204" pitchFamily="34" charset="0"/>
              </a:rPr>
              <a:t>vs.</a:t>
            </a:r>
          </a:p>
          <a:p>
            <a:pPr algn="ctr"/>
            <a:endParaRPr lang="en-US" sz="2000" dirty="0">
              <a:solidFill>
                <a:srgbClr val="FF0000"/>
              </a:solidFill>
              <a:latin typeface="Arial" panose="020B0604020202020204" pitchFamily="34" charset="0"/>
              <a:cs typeface="Arial" panose="020B0604020202020204" pitchFamily="34" charset="0"/>
            </a:endParaRPr>
          </a:p>
          <a:p>
            <a:pPr algn="ctr"/>
            <a:r>
              <a:rPr lang="en-US" sz="2000" dirty="0">
                <a:solidFill>
                  <a:srgbClr val="FF0000"/>
                </a:solidFill>
                <a:latin typeface="Arial" panose="020B0604020202020204" pitchFamily="34" charset="0"/>
                <a:cs typeface="Arial" panose="020B0604020202020204" pitchFamily="34" charset="0"/>
              </a:rPr>
              <a:t>VDM</a:t>
            </a:r>
          </a:p>
        </p:txBody>
      </p:sp>
      <p:sp>
        <p:nvSpPr>
          <p:cNvPr id="29" name="TextBox 28">
            <a:extLst>
              <a:ext uri="{FF2B5EF4-FFF2-40B4-BE49-F238E27FC236}">
                <a16:creationId xmlns:a16="http://schemas.microsoft.com/office/drawing/2014/main" id="{9F192A16-47A5-A64A-84B8-F6AB16430C5B}"/>
              </a:ext>
            </a:extLst>
          </p:cNvPr>
          <p:cNvSpPr txBox="1"/>
          <p:nvPr/>
        </p:nvSpPr>
        <p:spPr>
          <a:xfrm>
            <a:off x="1284784" y="214127"/>
            <a:ext cx="2837328" cy="230832"/>
          </a:xfrm>
          <a:prstGeom prst="rect">
            <a:avLst/>
          </a:prstGeom>
          <a:solidFill>
            <a:schemeClr val="bg1"/>
          </a:solidFill>
        </p:spPr>
        <p:txBody>
          <a:bodyPr wrap="square" rtlCol="0">
            <a:spAutoFit/>
          </a:bodyPr>
          <a:lstStyle/>
          <a:p>
            <a:r>
              <a:rPr lang="en-US" sz="900" dirty="0">
                <a:latin typeface="Arial" panose="020B0604020202020204" pitchFamily="34" charset="0"/>
                <a:cs typeface="Arial" panose="020B0604020202020204" pitchFamily="34" charset="0"/>
              </a:rPr>
              <a:t>ELMv1 (Big-Leaf) Total Vegetation Carbon (g/m2)</a:t>
            </a:r>
          </a:p>
        </p:txBody>
      </p:sp>
      <p:sp>
        <p:nvSpPr>
          <p:cNvPr id="34" name="TextBox 33">
            <a:extLst>
              <a:ext uri="{FF2B5EF4-FFF2-40B4-BE49-F238E27FC236}">
                <a16:creationId xmlns:a16="http://schemas.microsoft.com/office/drawing/2014/main" id="{5EEC1CBF-E7AD-F84E-93BE-479B4D43C492}"/>
              </a:ext>
            </a:extLst>
          </p:cNvPr>
          <p:cNvSpPr txBox="1"/>
          <p:nvPr/>
        </p:nvSpPr>
        <p:spPr>
          <a:xfrm>
            <a:off x="6162490" y="166847"/>
            <a:ext cx="2255305" cy="230832"/>
          </a:xfrm>
          <a:prstGeom prst="rect">
            <a:avLst/>
          </a:prstGeom>
          <a:solidFill>
            <a:schemeClr val="bg1"/>
          </a:solidFill>
        </p:spPr>
        <p:txBody>
          <a:bodyPr wrap="square" rtlCol="0">
            <a:spAutoFit/>
          </a:bodyPr>
          <a:lstStyle/>
          <a:p>
            <a:r>
              <a:rPr lang="en-US" sz="900" dirty="0">
                <a:latin typeface="Arial" panose="020B0604020202020204" pitchFamily="34" charset="0"/>
                <a:cs typeface="Arial" panose="020B0604020202020204" pitchFamily="34" charset="0"/>
              </a:rPr>
              <a:t>ELMv1 (Big-Leaf) Leaf Area Index (LAI)</a:t>
            </a:r>
          </a:p>
        </p:txBody>
      </p:sp>
      <p:cxnSp>
        <p:nvCxnSpPr>
          <p:cNvPr id="5" name="Straight Arrow Connector 4">
            <a:extLst>
              <a:ext uri="{FF2B5EF4-FFF2-40B4-BE49-F238E27FC236}">
                <a16:creationId xmlns:a16="http://schemas.microsoft.com/office/drawing/2014/main" id="{92E23693-A3C5-4F42-86FF-4A180F8DFC44}"/>
              </a:ext>
            </a:extLst>
          </p:cNvPr>
          <p:cNvCxnSpPr>
            <a:cxnSpLocks/>
          </p:cNvCxnSpPr>
          <p:nvPr/>
        </p:nvCxnSpPr>
        <p:spPr>
          <a:xfrm>
            <a:off x="1046490" y="2353971"/>
            <a:ext cx="0" cy="399620"/>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6F8AFE9B-F851-3249-B47C-B1D6C51482EF}"/>
              </a:ext>
            </a:extLst>
          </p:cNvPr>
          <p:cNvCxnSpPr>
            <a:cxnSpLocks/>
          </p:cNvCxnSpPr>
          <p:nvPr/>
        </p:nvCxnSpPr>
        <p:spPr>
          <a:xfrm>
            <a:off x="8721908" y="2412071"/>
            <a:ext cx="0" cy="399620"/>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3288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4984F8-216D-004F-B66F-3EB78B54CA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4222" y="88900"/>
            <a:ext cx="6624145" cy="4927600"/>
          </a:xfrm>
          <a:prstGeom prst="rect">
            <a:avLst/>
          </a:prstGeom>
        </p:spPr>
      </p:pic>
      <p:sp>
        <p:nvSpPr>
          <p:cNvPr id="2" name="Title 1">
            <a:extLst>
              <a:ext uri="{FF2B5EF4-FFF2-40B4-BE49-F238E27FC236}">
                <a16:creationId xmlns:a16="http://schemas.microsoft.com/office/drawing/2014/main" id="{D7C08D53-748B-2246-B060-4BBC3DA4B248}"/>
              </a:ext>
            </a:extLst>
          </p:cNvPr>
          <p:cNvSpPr>
            <a:spLocks noGrp="1"/>
          </p:cNvSpPr>
          <p:nvPr>
            <p:ph type="title"/>
          </p:nvPr>
        </p:nvSpPr>
        <p:spPr>
          <a:xfrm>
            <a:off x="215900" y="1463993"/>
            <a:ext cx="8648700" cy="1717357"/>
          </a:xfrm>
          <a:solidFill>
            <a:schemeClr val="accent6">
              <a:lumMod val="20000"/>
              <a:lumOff val="80000"/>
            </a:schemeClr>
          </a:solidFill>
        </p:spPr>
        <p:txBody>
          <a:bodyPr anchor="ctr"/>
          <a:lstStyle/>
          <a:p>
            <a:pPr algn="ctr"/>
            <a:r>
              <a:rPr lang="en-US" sz="2000" dirty="0"/>
              <a:t>Global averages of fluxes and stocks good in ELM-FATES, but what about PFT distribution with no climate envelopes and emergent behavior from competition and disturbance? </a:t>
            </a:r>
          </a:p>
        </p:txBody>
      </p:sp>
    </p:spTree>
    <p:extLst>
      <p:ext uri="{BB962C8B-B14F-4D97-AF65-F5344CB8AC3E}">
        <p14:creationId xmlns:p14="http://schemas.microsoft.com/office/powerpoint/2010/main" val="1538098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91B3BB2-20DE-8B47-92BF-8395529F4F00}"/>
              </a:ext>
            </a:extLst>
          </p:cNvPr>
          <p:cNvSpPr txBox="1"/>
          <p:nvPr/>
        </p:nvSpPr>
        <p:spPr>
          <a:xfrm>
            <a:off x="3906684" y="605978"/>
            <a:ext cx="5082044" cy="1985159"/>
          </a:xfrm>
          <a:prstGeom prst="rect">
            <a:avLst/>
          </a:prstGeom>
          <a:noFill/>
        </p:spPr>
        <p:txBody>
          <a:bodyPr wrap="square" rtlCol="0">
            <a:spAutoFit/>
          </a:bodyPr>
          <a:lstStyle/>
          <a:p>
            <a:endParaRPr lang="en-US" sz="135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dirty="0">
                <a:latin typeface="Arial" panose="020B0604020202020204" pitchFamily="34" charset="0"/>
                <a:cs typeface="Arial" panose="020B0604020202020204" pitchFamily="34" charset="0"/>
              </a:rPr>
              <a:t>Total vegetation biomass in default ELM-FATES (top figure)</a:t>
            </a:r>
          </a:p>
          <a:p>
            <a:pPr marL="285750" indent="-285750">
              <a:buFont typeface="Arial" panose="020B0604020202020204" pitchFamily="34" charset="0"/>
              <a:buChar char="•"/>
            </a:pPr>
            <a:r>
              <a:rPr lang="en-US" sz="1350" dirty="0">
                <a:latin typeface="Arial" panose="020B0604020202020204" pitchFamily="34" charset="0"/>
                <a:cs typeface="Arial" panose="020B0604020202020204" pitchFamily="34" charset="0"/>
              </a:rPr>
              <a:t>Very productive extra-tropical evergreen trees taking over (both needleleaf and broadleaf), in a lot of places even in the tropics. </a:t>
            </a:r>
          </a:p>
          <a:p>
            <a:pPr marL="285750" indent="-285750">
              <a:buFont typeface="Arial" panose="020B0604020202020204" pitchFamily="34" charset="0"/>
              <a:buChar char="•"/>
            </a:pPr>
            <a:r>
              <a:rPr lang="en-US" sz="1350" dirty="0">
                <a:latin typeface="Arial" panose="020B0604020202020204" pitchFamily="34" charset="0"/>
                <a:cs typeface="Arial" panose="020B0604020202020204" pitchFamily="34" charset="0"/>
              </a:rPr>
              <a:t>As a result low survival of tropical trees and other PFTs.</a:t>
            </a:r>
          </a:p>
          <a:p>
            <a:pPr marL="285750" indent="-285750">
              <a:buFont typeface="Arial" panose="020B0604020202020204" pitchFamily="34" charset="0"/>
              <a:buChar char="•"/>
            </a:pPr>
            <a:r>
              <a:rPr lang="en-US" sz="1350" dirty="0">
                <a:latin typeface="Arial" panose="020B0604020202020204" pitchFamily="34" charset="0"/>
                <a:cs typeface="Arial" panose="020B0604020202020204" pitchFamily="34" charset="0"/>
              </a:rPr>
              <a:t>New parameterization: </a:t>
            </a:r>
            <a:r>
              <a:rPr lang="en-US" kern="1200" dirty="0">
                <a:solidFill>
                  <a:schemeClr val="tx1"/>
                </a:solidFill>
              </a:rPr>
              <a:t>adjusting parameters that are related to strategies of leaf production vs. allocation to storage. </a:t>
            </a:r>
            <a:endParaRPr lang="en-US" sz="1350" dirty="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F5185F38-458B-584A-8760-F68BFC38D098}"/>
              </a:ext>
            </a:extLst>
          </p:cNvPr>
          <p:cNvSpPr>
            <a:spLocks noGrp="1"/>
          </p:cNvSpPr>
          <p:nvPr>
            <p:ph type="title"/>
          </p:nvPr>
        </p:nvSpPr>
        <p:spPr>
          <a:xfrm>
            <a:off x="692150" y="26671"/>
            <a:ext cx="8229600" cy="498816"/>
          </a:xfrm>
        </p:spPr>
        <p:txBody>
          <a:bodyPr/>
          <a:lstStyle/>
          <a:p>
            <a:pPr algn="ctr"/>
            <a:r>
              <a:rPr lang="en-US" sz="1800" dirty="0">
                <a:latin typeface="Arial" panose="020B0604020202020204" pitchFamily="34" charset="0"/>
                <a:cs typeface="Arial" panose="020B0604020202020204" pitchFamily="34" charset="0"/>
              </a:rPr>
              <a:t>Global distribution of dynamic PFTs in ELM-FATES (baseline case)</a:t>
            </a:r>
          </a:p>
        </p:txBody>
      </p:sp>
      <p:pic>
        <p:nvPicPr>
          <p:cNvPr id="3" name="Picture 2">
            <a:extLst>
              <a:ext uri="{FF2B5EF4-FFF2-40B4-BE49-F238E27FC236}">
                <a16:creationId xmlns:a16="http://schemas.microsoft.com/office/drawing/2014/main" id="{A2AEB365-04AC-D54F-9999-DB6AFEEB2C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168" y="727628"/>
            <a:ext cx="2849668" cy="1914620"/>
          </a:xfrm>
          <a:prstGeom prst="rect">
            <a:avLst/>
          </a:prstGeom>
        </p:spPr>
      </p:pic>
      <p:grpSp>
        <p:nvGrpSpPr>
          <p:cNvPr id="8" name="Group 7">
            <a:extLst>
              <a:ext uri="{FF2B5EF4-FFF2-40B4-BE49-F238E27FC236}">
                <a16:creationId xmlns:a16="http://schemas.microsoft.com/office/drawing/2014/main" id="{6250C446-312A-5347-99F0-99095D5A25AA}"/>
              </a:ext>
            </a:extLst>
          </p:cNvPr>
          <p:cNvGrpSpPr/>
          <p:nvPr/>
        </p:nvGrpSpPr>
        <p:grpSpPr>
          <a:xfrm>
            <a:off x="6069585" y="2868564"/>
            <a:ext cx="2919143" cy="1991319"/>
            <a:chOff x="181116" y="2823818"/>
            <a:chExt cx="2919143" cy="1991319"/>
          </a:xfrm>
        </p:grpSpPr>
        <p:pic>
          <p:nvPicPr>
            <p:cNvPr id="4" name="Picture 3">
              <a:extLst>
                <a:ext uri="{FF2B5EF4-FFF2-40B4-BE49-F238E27FC236}">
                  <a16:creationId xmlns:a16="http://schemas.microsoft.com/office/drawing/2014/main" id="{3DD0E407-EF61-714E-AF43-C4D88E59C3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7195" y="2823818"/>
              <a:ext cx="2913064" cy="1991319"/>
            </a:xfrm>
            <a:prstGeom prst="rect">
              <a:avLst/>
            </a:prstGeom>
            <a:ln w="28575">
              <a:solidFill>
                <a:srgbClr val="FF0000"/>
              </a:solidFill>
            </a:ln>
          </p:spPr>
        </p:pic>
        <p:sp>
          <p:nvSpPr>
            <p:cNvPr id="15" name="TextBox 14">
              <a:extLst>
                <a:ext uri="{FF2B5EF4-FFF2-40B4-BE49-F238E27FC236}">
                  <a16:creationId xmlns:a16="http://schemas.microsoft.com/office/drawing/2014/main" id="{C9123024-C114-434E-B315-EEF9062B15CD}"/>
                </a:ext>
              </a:extLst>
            </p:cNvPr>
            <p:cNvSpPr txBox="1"/>
            <p:nvPr/>
          </p:nvSpPr>
          <p:spPr>
            <a:xfrm>
              <a:off x="763594" y="2823818"/>
              <a:ext cx="2051168" cy="182880"/>
            </a:xfrm>
            <a:prstGeom prst="rect">
              <a:avLst/>
            </a:prstGeom>
            <a:solidFill>
              <a:schemeClr val="bg1"/>
            </a:solidFill>
          </p:spPr>
          <p:txBody>
            <a:bodyPr wrap="square" rtlCol="0">
              <a:spAutoFit/>
            </a:bodyPr>
            <a:lstStyle/>
            <a:p>
              <a:r>
                <a:rPr lang="en-US" sz="900" dirty="0">
                  <a:latin typeface="Arial" panose="020B0604020202020204" pitchFamily="34" charset="0"/>
                  <a:cs typeface="Arial" panose="020B0604020202020204" pitchFamily="34" charset="0"/>
                </a:rPr>
                <a:t>Tropical Evergreen Tree Biomass</a:t>
              </a:r>
            </a:p>
          </p:txBody>
        </p:sp>
        <p:sp>
          <p:nvSpPr>
            <p:cNvPr id="7" name="TextBox 6">
              <a:extLst>
                <a:ext uri="{FF2B5EF4-FFF2-40B4-BE49-F238E27FC236}">
                  <a16:creationId xmlns:a16="http://schemas.microsoft.com/office/drawing/2014/main" id="{0773B956-1FA9-0649-8F97-D98645B03A8F}"/>
                </a:ext>
              </a:extLst>
            </p:cNvPr>
            <p:cNvSpPr txBox="1"/>
            <p:nvPr/>
          </p:nvSpPr>
          <p:spPr>
            <a:xfrm rot="19812103">
              <a:off x="181116" y="3614045"/>
              <a:ext cx="1070105"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Low biomass!</a:t>
              </a:r>
            </a:p>
          </p:txBody>
        </p:sp>
      </p:grpSp>
      <p:grpSp>
        <p:nvGrpSpPr>
          <p:cNvPr id="9" name="Group 8">
            <a:extLst>
              <a:ext uri="{FF2B5EF4-FFF2-40B4-BE49-F238E27FC236}">
                <a16:creationId xmlns:a16="http://schemas.microsoft.com/office/drawing/2014/main" id="{87617E9E-9949-6841-AE11-18F8A7035BBE}"/>
              </a:ext>
            </a:extLst>
          </p:cNvPr>
          <p:cNvGrpSpPr/>
          <p:nvPr/>
        </p:nvGrpSpPr>
        <p:grpSpPr>
          <a:xfrm>
            <a:off x="146406" y="2868565"/>
            <a:ext cx="5818528" cy="1995736"/>
            <a:chOff x="3264991" y="2823818"/>
            <a:chExt cx="5818528" cy="1995736"/>
          </a:xfrm>
        </p:grpSpPr>
        <p:pic>
          <p:nvPicPr>
            <p:cNvPr id="5" name="Picture 4">
              <a:extLst>
                <a:ext uri="{FF2B5EF4-FFF2-40B4-BE49-F238E27FC236}">
                  <a16:creationId xmlns:a16="http://schemas.microsoft.com/office/drawing/2014/main" id="{ECDB29D3-F6A0-4C47-9275-0C4C398D44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73857" y="2828235"/>
              <a:ext cx="2809277" cy="1991319"/>
            </a:xfrm>
            <a:prstGeom prst="rect">
              <a:avLst/>
            </a:prstGeom>
            <a:ln w="28575">
              <a:solidFill>
                <a:srgbClr val="FF0000"/>
              </a:solidFill>
            </a:ln>
          </p:spPr>
        </p:pic>
        <p:pic>
          <p:nvPicPr>
            <p:cNvPr id="6" name="Picture 5">
              <a:extLst>
                <a:ext uri="{FF2B5EF4-FFF2-40B4-BE49-F238E27FC236}">
                  <a16:creationId xmlns:a16="http://schemas.microsoft.com/office/drawing/2014/main" id="{365D3B4B-1FAD-254C-B5E9-21EC1721817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56732" y="2823818"/>
              <a:ext cx="2826787" cy="1991319"/>
            </a:xfrm>
            <a:prstGeom prst="rect">
              <a:avLst/>
            </a:prstGeom>
            <a:ln w="28575">
              <a:solidFill>
                <a:srgbClr val="FF0000"/>
              </a:solidFill>
            </a:ln>
          </p:spPr>
        </p:pic>
        <p:sp>
          <p:nvSpPr>
            <p:cNvPr id="16" name="TextBox 15">
              <a:extLst>
                <a:ext uri="{FF2B5EF4-FFF2-40B4-BE49-F238E27FC236}">
                  <a16:creationId xmlns:a16="http://schemas.microsoft.com/office/drawing/2014/main" id="{9B872AAA-11A5-8541-8987-B6EC51A3FCAD}"/>
                </a:ext>
              </a:extLst>
            </p:cNvPr>
            <p:cNvSpPr txBox="1"/>
            <p:nvPr/>
          </p:nvSpPr>
          <p:spPr>
            <a:xfrm>
              <a:off x="3684609" y="2831769"/>
              <a:ext cx="2051168" cy="182880"/>
            </a:xfrm>
            <a:prstGeom prst="rect">
              <a:avLst/>
            </a:prstGeom>
            <a:solidFill>
              <a:schemeClr val="bg1"/>
            </a:solidFill>
          </p:spPr>
          <p:txBody>
            <a:bodyPr wrap="square" rtlCol="0">
              <a:spAutoFit/>
            </a:bodyPr>
            <a:lstStyle/>
            <a:p>
              <a:r>
                <a:rPr lang="en-US" sz="900" dirty="0">
                  <a:latin typeface="Arial" panose="020B0604020202020204" pitchFamily="34" charset="0"/>
                  <a:cs typeface="Arial" panose="020B0604020202020204" pitchFamily="34" charset="0"/>
                </a:rPr>
                <a:t>Needleleaf Evergreen Tree Biomass</a:t>
              </a:r>
            </a:p>
          </p:txBody>
        </p:sp>
        <p:sp>
          <p:nvSpPr>
            <p:cNvPr id="19" name="TextBox 18">
              <a:extLst>
                <a:ext uri="{FF2B5EF4-FFF2-40B4-BE49-F238E27FC236}">
                  <a16:creationId xmlns:a16="http://schemas.microsoft.com/office/drawing/2014/main" id="{8EE044DC-EAB6-1541-A0B0-23ACFE1F4A4B}"/>
                </a:ext>
              </a:extLst>
            </p:cNvPr>
            <p:cNvSpPr txBox="1"/>
            <p:nvPr/>
          </p:nvSpPr>
          <p:spPr>
            <a:xfrm>
              <a:off x="6516627" y="2823818"/>
              <a:ext cx="2540651" cy="182880"/>
            </a:xfrm>
            <a:prstGeom prst="rect">
              <a:avLst/>
            </a:prstGeom>
            <a:solidFill>
              <a:schemeClr val="bg1"/>
            </a:solidFill>
          </p:spPr>
          <p:txBody>
            <a:bodyPr wrap="square" rtlCol="0">
              <a:spAutoFit/>
            </a:bodyPr>
            <a:lstStyle/>
            <a:p>
              <a:r>
                <a:rPr lang="en-US" sz="900" dirty="0">
                  <a:latin typeface="Arial" panose="020B0604020202020204" pitchFamily="34" charset="0"/>
                  <a:cs typeface="Arial" panose="020B0604020202020204" pitchFamily="34" charset="0"/>
                </a:rPr>
                <a:t>Broadleaf Evergreen Extratropical Biomass</a:t>
              </a:r>
            </a:p>
          </p:txBody>
        </p:sp>
        <p:sp>
          <p:nvSpPr>
            <p:cNvPr id="12" name="TextBox 11">
              <a:extLst>
                <a:ext uri="{FF2B5EF4-FFF2-40B4-BE49-F238E27FC236}">
                  <a16:creationId xmlns:a16="http://schemas.microsoft.com/office/drawing/2014/main" id="{FE6E40A7-1215-3945-A2A3-60C6BBEF1AD2}"/>
                </a:ext>
              </a:extLst>
            </p:cNvPr>
            <p:cNvSpPr txBox="1"/>
            <p:nvPr/>
          </p:nvSpPr>
          <p:spPr>
            <a:xfrm rot="19812103">
              <a:off x="3264991" y="3628899"/>
              <a:ext cx="1070105" cy="430887"/>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Very high biomass!</a:t>
              </a:r>
            </a:p>
          </p:txBody>
        </p:sp>
      </p:grpSp>
    </p:spTree>
    <p:extLst>
      <p:ext uri="{BB962C8B-B14F-4D97-AF65-F5344CB8AC3E}">
        <p14:creationId xmlns:p14="http://schemas.microsoft.com/office/powerpoint/2010/main" val="1444239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F29F868-1D94-1746-889B-CEA92C639791}"/>
              </a:ext>
            </a:extLst>
          </p:cNvPr>
          <p:cNvSpPr>
            <a:spLocks noGrp="1"/>
          </p:cNvSpPr>
          <p:nvPr>
            <p:ph type="title"/>
          </p:nvPr>
        </p:nvSpPr>
        <p:spPr>
          <a:xfrm>
            <a:off x="592804" y="94676"/>
            <a:ext cx="8292770" cy="553491"/>
          </a:xfrm>
        </p:spPr>
        <p:txBody>
          <a:bodyPr/>
          <a:lstStyle/>
          <a:p>
            <a:pPr algn="ctr"/>
            <a:r>
              <a:rPr lang="en-US" sz="1600" dirty="0">
                <a:latin typeface="Arial" panose="020B0604020202020204" pitchFamily="34" charset="0"/>
                <a:cs typeface="Arial" panose="020B0604020202020204" pitchFamily="34" charset="0"/>
              </a:rPr>
              <a:t>Parameterization updates improved global distribution of vegetation types, based on trait competition and tradeoffs</a:t>
            </a:r>
          </a:p>
        </p:txBody>
      </p:sp>
      <p:pic>
        <p:nvPicPr>
          <p:cNvPr id="8" name="Picture 7">
            <a:extLst>
              <a:ext uri="{FF2B5EF4-FFF2-40B4-BE49-F238E27FC236}">
                <a16:creationId xmlns:a16="http://schemas.microsoft.com/office/drawing/2014/main" id="{EF55A12D-CDC1-6A4E-8602-C8960CB8F7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15604" y="870927"/>
            <a:ext cx="2942598" cy="1975104"/>
          </a:xfrm>
          <a:prstGeom prst="rect">
            <a:avLst/>
          </a:prstGeom>
        </p:spPr>
      </p:pic>
      <p:pic>
        <p:nvPicPr>
          <p:cNvPr id="9" name="Picture 8">
            <a:extLst>
              <a:ext uri="{FF2B5EF4-FFF2-40B4-BE49-F238E27FC236}">
                <a16:creationId xmlns:a16="http://schemas.microsoft.com/office/drawing/2014/main" id="{F1154287-F84C-434F-90AF-0FE85B78D4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15604" y="2974250"/>
            <a:ext cx="2942598" cy="1977059"/>
          </a:xfrm>
          <a:prstGeom prst="rect">
            <a:avLst/>
          </a:prstGeom>
        </p:spPr>
      </p:pic>
      <p:grpSp>
        <p:nvGrpSpPr>
          <p:cNvPr id="14" name="Group 13">
            <a:extLst>
              <a:ext uri="{FF2B5EF4-FFF2-40B4-BE49-F238E27FC236}">
                <a16:creationId xmlns:a16="http://schemas.microsoft.com/office/drawing/2014/main" id="{F8BE417D-EF9D-8940-8A3B-75BF7DF919D8}"/>
              </a:ext>
            </a:extLst>
          </p:cNvPr>
          <p:cNvGrpSpPr/>
          <p:nvPr/>
        </p:nvGrpSpPr>
        <p:grpSpPr>
          <a:xfrm>
            <a:off x="795244" y="870927"/>
            <a:ext cx="2826897" cy="4087513"/>
            <a:chOff x="3264991" y="2828235"/>
            <a:chExt cx="2826897" cy="4087513"/>
          </a:xfrm>
        </p:grpSpPr>
        <p:pic>
          <p:nvPicPr>
            <p:cNvPr id="15" name="Picture 14">
              <a:extLst>
                <a:ext uri="{FF2B5EF4-FFF2-40B4-BE49-F238E27FC236}">
                  <a16:creationId xmlns:a16="http://schemas.microsoft.com/office/drawing/2014/main" id="{A8D06B26-8350-A344-80E4-E13790DEA2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3857" y="2828235"/>
              <a:ext cx="2809277" cy="1991319"/>
            </a:xfrm>
            <a:prstGeom prst="rect">
              <a:avLst/>
            </a:prstGeom>
            <a:ln w="28575">
              <a:solidFill>
                <a:srgbClr val="FF0000"/>
              </a:solidFill>
            </a:ln>
          </p:spPr>
        </p:pic>
        <p:pic>
          <p:nvPicPr>
            <p:cNvPr id="16" name="Picture 15">
              <a:extLst>
                <a:ext uri="{FF2B5EF4-FFF2-40B4-BE49-F238E27FC236}">
                  <a16:creationId xmlns:a16="http://schemas.microsoft.com/office/drawing/2014/main" id="{10D690E9-8939-B64D-999A-EF10EE88470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65101" y="4924429"/>
              <a:ext cx="2826787" cy="1991319"/>
            </a:xfrm>
            <a:prstGeom prst="rect">
              <a:avLst/>
            </a:prstGeom>
            <a:ln w="28575">
              <a:solidFill>
                <a:srgbClr val="FF0000"/>
              </a:solidFill>
            </a:ln>
          </p:spPr>
        </p:pic>
        <p:sp>
          <p:nvSpPr>
            <p:cNvPr id="17" name="TextBox 16">
              <a:extLst>
                <a:ext uri="{FF2B5EF4-FFF2-40B4-BE49-F238E27FC236}">
                  <a16:creationId xmlns:a16="http://schemas.microsoft.com/office/drawing/2014/main" id="{076A9F57-3F78-694F-A829-DAEF5C7DD7D4}"/>
                </a:ext>
              </a:extLst>
            </p:cNvPr>
            <p:cNvSpPr txBox="1"/>
            <p:nvPr/>
          </p:nvSpPr>
          <p:spPr>
            <a:xfrm>
              <a:off x="3684609" y="2831769"/>
              <a:ext cx="2051168" cy="182880"/>
            </a:xfrm>
            <a:prstGeom prst="rect">
              <a:avLst/>
            </a:prstGeom>
            <a:solidFill>
              <a:schemeClr val="bg1"/>
            </a:solidFill>
          </p:spPr>
          <p:txBody>
            <a:bodyPr wrap="square" rtlCol="0">
              <a:spAutoFit/>
            </a:bodyPr>
            <a:lstStyle/>
            <a:p>
              <a:r>
                <a:rPr lang="en-US" sz="900" dirty="0">
                  <a:latin typeface="Arial" panose="020B0604020202020204" pitchFamily="34" charset="0"/>
                  <a:cs typeface="Arial" panose="020B0604020202020204" pitchFamily="34" charset="0"/>
                </a:rPr>
                <a:t>Needleleaf Evergreen Tree Biomass</a:t>
              </a:r>
            </a:p>
          </p:txBody>
        </p:sp>
        <p:sp>
          <p:nvSpPr>
            <p:cNvPr id="18" name="TextBox 17">
              <a:extLst>
                <a:ext uri="{FF2B5EF4-FFF2-40B4-BE49-F238E27FC236}">
                  <a16:creationId xmlns:a16="http://schemas.microsoft.com/office/drawing/2014/main" id="{7EC4C1CA-4CAD-2648-B025-FCFAE8D5A841}"/>
                </a:ext>
              </a:extLst>
            </p:cNvPr>
            <p:cNvSpPr txBox="1"/>
            <p:nvPr/>
          </p:nvSpPr>
          <p:spPr>
            <a:xfrm>
              <a:off x="3439867" y="4938689"/>
              <a:ext cx="2540651" cy="182880"/>
            </a:xfrm>
            <a:prstGeom prst="rect">
              <a:avLst/>
            </a:prstGeom>
            <a:solidFill>
              <a:schemeClr val="bg1"/>
            </a:solidFill>
          </p:spPr>
          <p:txBody>
            <a:bodyPr wrap="square" rtlCol="0">
              <a:spAutoFit/>
            </a:bodyPr>
            <a:lstStyle/>
            <a:p>
              <a:r>
                <a:rPr lang="en-US" sz="900" dirty="0">
                  <a:latin typeface="Arial" panose="020B0604020202020204" pitchFamily="34" charset="0"/>
                  <a:cs typeface="Arial" panose="020B0604020202020204" pitchFamily="34" charset="0"/>
                </a:rPr>
                <a:t>Broadleaf Evergreen Extratropical Biomass</a:t>
              </a:r>
            </a:p>
          </p:txBody>
        </p:sp>
        <p:sp>
          <p:nvSpPr>
            <p:cNvPr id="19" name="TextBox 18">
              <a:extLst>
                <a:ext uri="{FF2B5EF4-FFF2-40B4-BE49-F238E27FC236}">
                  <a16:creationId xmlns:a16="http://schemas.microsoft.com/office/drawing/2014/main" id="{B654747B-FE10-AC45-81AC-75C94F0E3B09}"/>
                </a:ext>
              </a:extLst>
            </p:cNvPr>
            <p:cNvSpPr txBox="1"/>
            <p:nvPr/>
          </p:nvSpPr>
          <p:spPr>
            <a:xfrm rot="19812103">
              <a:off x="3264991" y="3628899"/>
              <a:ext cx="1070105" cy="430887"/>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Very high biomass!</a:t>
              </a:r>
            </a:p>
          </p:txBody>
        </p:sp>
      </p:grpSp>
      <p:sp>
        <p:nvSpPr>
          <p:cNvPr id="20" name="Notched Right Arrow 19">
            <a:extLst>
              <a:ext uri="{FF2B5EF4-FFF2-40B4-BE49-F238E27FC236}">
                <a16:creationId xmlns:a16="http://schemas.microsoft.com/office/drawing/2014/main" id="{A36DD6F7-39AA-1F42-938B-FE73303F02B4}"/>
              </a:ext>
            </a:extLst>
          </p:cNvPr>
          <p:cNvSpPr/>
          <p:nvPr/>
        </p:nvSpPr>
        <p:spPr>
          <a:xfrm>
            <a:off x="3696475" y="1820593"/>
            <a:ext cx="676895" cy="330253"/>
          </a:xfrm>
          <a:prstGeom prst="notchedRightArrow">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Notched Right Arrow 20">
            <a:extLst>
              <a:ext uri="{FF2B5EF4-FFF2-40B4-BE49-F238E27FC236}">
                <a16:creationId xmlns:a16="http://schemas.microsoft.com/office/drawing/2014/main" id="{DB002CDE-C094-C64A-ABA2-A0B485A5E0DE}"/>
              </a:ext>
            </a:extLst>
          </p:cNvPr>
          <p:cNvSpPr/>
          <p:nvPr/>
        </p:nvSpPr>
        <p:spPr>
          <a:xfrm>
            <a:off x="3696475" y="3797652"/>
            <a:ext cx="676895" cy="330253"/>
          </a:xfrm>
          <a:prstGeom prst="notchedRightArrow">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26" name="Picture 2" descr="Positive check mark | Processes - Modifiers">
            <a:extLst>
              <a:ext uri="{FF2B5EF4-FFF2-40B4-BE49-F238E27FC236}">
                <a16:creationId xmlns:a16="http://schemas.microsoft.com/office/drawing/2014/main" id="{ED415649-E1B6-564B-BE62-8E911A3A31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3195" y="907286"/>
            <a:ext cx="358883" cy="3447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ositive check mark | Processes - Modifiers">
            <a:extLst>
              <a:ext uri="{FF2B5EF4-FFF2-40B4-BE49-F238E27FC236}">
                <a16:creationId xmlns:a16="http://schemas.microsoft.com/office/drawing/2014/main" id="{44E10591-D165-CC4E-8641-8611AC3FD0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8448" y="3487956"/>
            <a:ext cx="358883" cy="34477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6FD76DF-4BD5-8E4B-8004-85F494FF5A74}"/>
              </a:ext>
            </a:extLst>
          </p:cNvPr>
          <p:cNvSpPr txBox="1"/>
          <p:nvPr/>
        </p:nvSpPr>
        <p:spPr>
          <a:xfrm>
            <a:off x="7318448" y="1397530"/>
            <a:ext cx="1689147" cy="1754326"/>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Decrease in non-tropical needleleaf evergreen trees, but maybe too much.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Decrease in leaf productivity.</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More testing needed here. </a:t>
            </a:r>
          </a:p>
        </p:txBody>
      </p:sp>
    </p:spTree>
    <p:extLst>
      <p:ext uri="{BB962C8B-B14F-4D97-AF65-F5344CB8AC3E}">
        <p14:creationId xmlns:p14="http://schemas.microsoft.com/office/powerpoint/2010/main" val="2025222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10D366-1DBF-5146-B045-125C904DD8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21243" y="838396"/>
            <a:ext cx="2942600" cy="2043849"/>
          </a:xfrm>
          <a:prstGeom prst="rect">
            <a:avLst/>
          </a:prstGeom>
        </p:spPr>
      </p:pic>
      <p:pic>
        <p:nvPicPr>
          <p:cNvPr id="11" name="Picture 10">
            <a:extLst>
              <a:ext uri="{FF2B5EF4-FFF2-40B4-BE49-F238E27FC236}">
                <a16:creationId xmlns:a16="http://schemas.microsoft.com/office/drawing/2014/main" id="{739CA6F6-EA2E-7E49-9967-91DA163923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21243" y="2975636"/>
            <a:ext cx="2942600" cy="1977060"/>
          </a:xfrm>
          <a:prstGeom prst="rect">
            <a:avLst/>
          </a:prstGeom>
        </p:spPr>
      </p:pic>
      <p:sp>
        <p:nvSpPr>
          <p:cNvPr id="14" name="Title 1">
            <a:extLst>
              <a:ext uri="{FF2B5EF4-FFF2-40B4-BE49-F238E27FC236}">
                <a16:creationId xmlns:a16="http://schemas.microsoft.com/office/drawing/2014/main" id="{3D56C10A-64F5-5A41-8977-5F8815463FDC}"/>
              </a:ext>
            </a:extLst>
          </p:cNvPr>
          <p:cNvSpPr>
            <a:spLocks noGrp="1"/>
          </p:cNvSpPr>
          <p:nvPr>
            <p:ph type="title"/>
          </p:nvPr>
        </p:nvSpPr>
        <p:spPr>
          <a:xfrm>
            <a:off x="592804" y="94676"/>
            <a:ext cx="8292770" cy="553491"/>
          </a:xfrm>
        </p:spPr>
        <p:txBody>
          <a:bodyPr/>
          <a:lstStyle/>
          <a:p>
            <a:pPr algn="ctr"/>
            <a:r>
              <a:rPr lang="en-US" sz="1600" dirty="0">
                <a:latin typeface="Arial" panose="020B0604020202020204" pitchFamily="34" charset="0"/>
                <a:cs typeface="Arial" panose="020B0604020202020204" pitchFamily="34" charset="0"/>
              </a:rPr>
              <a:t>Parameterization updates improved global distribution of vegetation types, based on trait competition and tradeoffs</a:t>
            </a:r>
          </a:p>
        </p:txBody>
      </p:sp>
      <p:grpSp>
        <p:nvGrpSpPr>
          <p:cNvPr id="15" name="Group 14">
            <a:extLst>
              <a:ext uri="{FF2B5EF4-FFF2-40B4-BE49-F238E27FC236}">
                <a16:creationId xmlns:a16="http://schemas.microsoft.com/office/drawing/2014/main" id="{FFEE0CE0-8EF2-104B-9F37-B011E596B043}"/>
              </a:ext>
            </a:extLst>
          </p:cNvPr>
          <p:cNvGrpSpPr/>
          <p:nvPr/>
        </p:nvGrpSpPr>
        <p:grpSpPr>
          <a:xfrm>
            <a:off x="495986" y="890926"/>
            <a:ext cx="3015962" cy="1991319"/>
            <a:chOff x="181116" y="2823818"/>
            <a:chExt cx="2919143" cy="1991319"/>
          </a:xfrm>
        </p:grpSpPr>
        <p:pic>
          <p:nvPicPr>
            <p:cNvPr id="16" name="Picture 15">
              <a:extLst>
                <a:ext uri="{FF2B5EF4-FFF2-40B4-BE49-F238E27FC236}">
                  <a16:creationId xmlns:a16="http://schemas.microsoft.com/office/drawing/2014/main" id="{2898E8DA-754D-BD45-BE7C-1D0843D5DD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7195" y="2823818"/>
              <a:ext cx="2913064" cy="1991319"/>
            </a:xfrm>
            <a:prstGeom prst="rect">
              <a:avLst/>
            </a:prstGeom>
            <a:ln w="28575">
              <a:solidFill>
                <a:srgbClr val="FF0000"/>
              </a:solidFill>
            </a:ln>
          </p:spPr>
        </p:pic>
        <p:sp>
          <p:nvSpPr>
            <p:cNvPr id="17" name="TextBox 16">
              <a:extLst>
                <a:ext uri="{FF2B5EF4-FFF2-40B4-BE49-F238E27FC236}">
                  <a16:creationId xmlns:a16="http://schemas.microsoft.com/office/drawing/2014/main" id="{1EF80A65-F74B-5449-B498-1CDD335CEB3E}"/>
                </a:ext>
              </a:extLst>
            </p:cNvPr>
            <p:cNvSpPr txBox="1"/>
            <p:nvPr/>
          </p:nvSpPr>
          <p:spPr>
            <a:xfrm>
              <a:off x="763594" y="2823818"/>
              <a:ext cx="2051168" cy="182880"/>
            </a:xfrm>
            <a:prstGeom prst="rect">
              <a:avLst/>
            </a:prstGeom>
            <a:solidFill>
              <a:schemeClr val="bg1"/>
            </a:solidFill>
          </p:spPr>
          <p:txBody>
            <a:bodyPr wrap="square" rtlCol="0">
              <a:spAutoFit/>
            </a:bodyPr>
            <a:lstStyle/>
            <a:p>
              <a:r>
                <a:rPr lang="en-US" sz="900" dirty="0">
                  <a:latin typeface="Arial" panose="020B0604020202020204" pitchFamily="34" charset="0"/>
                  <a:cs typeface="Arial" panose="020B0604020202020204" pitchFamily="34" charset="0"/>
                </a:rPr>
                <a:t>Tropical Evergreen Tree Biomass</a:t>
              </a:r>
            </a:p>
          </p:txBody>
        </p:sp>
        <p:sp>
          <p:nvSpPr>
            <p:cNvPr id="18" name="TextBox 17">
              <a:extLst>
                <a:ext uri="{FF2B5EF4-FFF2-40B4-BE49-F238E27FC236}">
                  <a16:creationId xmlns:a16="http://schemas.microsoft.com/office/drawing/2014/main" id="{F74BF4BB-F430-1641-878F-9B643D7B5D69}"/>
                </a:ext>
              </a:extLst>
            </p:cNvPr>
            <p:cNvSpPr txBox="1"/>
            <p:nvPr/>
          </p:nvSpPr>
          <p:spPr>
            <a:xfrm rot="19812103">
              <a:off x="181116" y="3614045"/>
              <a:ext cx="1070105"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Low biomass!</a:t>
              </a:r>
            </a:p>
          </p:txBody>
        </p:sp>
      </p:grpSp>
      <p:sp>
        <p:nvSpPr>
          <p:cNvPr id="19" name="Notched Right Arrow 18">
            <a:extLst>
              <a:ext uri="{FF2B5EF4-FFF2-40B4-BE49-F238E27FC236}">
                <a16:creationId xmlns:a16="http://schemas.microsoft.com/office/drawing/2014/main" id="{8AED59C6-DDA2-6D47-B4B3-7EAC39F7A369}"/>
              </a:ext>
            </a:extLst>
          </p:cNvPr>
          <p:cNvSpPr/>
          <p:nvPr/>
        </p:nvSpPr>
        <p:spPr>
          <a:xfrm>
            <a:off x="3696475" y="1820593"/>
            <a:ext cx="676895" cy="330253"/>
          </a:xfrm>
          <a:prstGeom prst="notchedRightArrow">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Notched Right Arrow 19">
            <a:extLst>
              <a:ext uri="{FF2B5EF4-FFF2-40B4-BE49-F238E27FC236}">
                <a16:creationId xmlns:a16="http://schemas.microsoft.com/office/drawing/2014/main" id="{E508AE6B-966C-6745-9ADD-58924D649C33}"/>
              </a:ext>
            </a:extLst>
          </p:cNvPr>
          <p:cNvSpPr/>
          <p:nvPr/>
        </p:nvSpPr>
        <p:spPr>
          <a:xfrm>
            <a:off x="3696474" y="3724418"/>
            <a:ext cx="676895" cy="330253"/>
          </a:xfrm>
          <a:prstGeom prst="notchedRightArrow">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DFD0833E-8090-ED40-B090-F61ACB77B56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9126" y="2938447"/>
            <a:ext cx="3015962" cy="2088271"/>
          </a:xfrm>
          <a:prstGeom prst="rect">
            <a:avLst/>
          </a:prstGeom>
          <a:ln w="28575">
            <a:solidFill>
              <a:srgbClr val="FF0000"/>
            </a:solidFill>
          </a:ln>
        </p:spPr>
      </p:pic>
      <p:sp>
        <p:nvSpPr>
          <p:cNvPr id="24" name="TextBox 23">
            <a:extLst>
              <a:ext uri="{FF2B5EF4-FFF2-40B4-BE49-F238E27FC236}">
                <a16:creationId xmlns:a16="http://schemas.microsoft.com/office/drawing/2014/main" id="{8977E329-F3BD-8B40-996D-8BAD048E81DD}"/>
              </a:ext>
            </a:extLst>
          </p:cNvPr>
          <p:cNvSpPr txBox="1"/>
          <p:nvPr/>
        </p:nvSpPr>
        <p:spPr>
          <a:xfrm>
            <a:off x="1097782" y="2977650"/>
            <a:ext cx="1472163" cy="230832"/>
          </a:xfrm>
          <a:prstGeom prst="rect">
            <a:avLst/>
          </a:prstGeom>
          <a:solidFill>
            <a:schemeClr val="bg1"/>
          </a:solidFill>
        </p:spPr>
        <p:txBody>
          <a:bodyPr wrap="square" rtlCol="0">
            <a:spAutoFit/>
          </a:bodyPr>
          <a:lstStyle/>
          <a:p>
            <a:r>
              <a:rPr lang="en-US" sz="900" dirty="0">
                <a:latin typeface="Arial" panose="020B0604020202020204" pitchFamily="34" charset="0"/>
                <a:cs typeface="Arial" panose="020B0604020202020204" pitchFamily="34" charset="0"/>
              </a:rPr>
              <a:t>Cold-Deciduous Biomass</a:t>
            </a:r>
          </a:p>
        </p:txBody>
      </p:sp>
      <p:sp>
        <p:nvSpPr>
          <p:cNvPr id="25" name="TextBox 24">
            <a:extLst>
              <a:ext uri="{FF2B5EF4-FFF2-40B4-BE49-F238E27FC236}">
                <a16:creationId xmlns:a16="http://schemas.microsoft.com/office/drawing/2014/main" id="{FF7B4B7A-7658-8C44-9ECC-51B08256D40D}"/>
              </a:ext>
            </a:extLst>
          </p:cNvPr>
          <p:cNvSpPr txBox="1"/>
          <p:nvPr/>
        </p:nvSpPr>
        <p:spPr>
          <a:xfrm>
            <a:off x="4373369" y="2941426"/>
            <a:ext cx="2632151" cy="230832"/>
          </a:xfrm>
          <a:prstGeom prst="rect">
            <a:avLst/>
          </a:prstGeom>
          <a:solidFill>
            <a:schemeClr val="bg1"/>
          </a:solidFill>
        </p:spPr>
        <p:txBody>
          <a:bodyPr wrap="square" rtlCol="0">
            <a:spAutoFit/>
          </a:bodyPr>
          <a:lstStyle/>
          <a:p>
            <a:r>
              <a:rPr lang="en-US" sz="900" dirty="0">
                <a:latin typeface="Arial" panose="020B0604020202020204" pitchFamily="34" charset="0"/>
                <a:cs typeface="Arial" panose="020B0604020202020204" pitchFamily="34" charset="0"/>
              </a:rPr>
              <a:t>Cold-Deciduous Biomass (new parameters)</a:t>
            </a:r>
          </a:p>
        </p:txBody>
      </p:sp>
      <p:sp>
        <p:nvSpPr>
          <p:cNvPr id="26" name="TextBox 25">
            <a:extLst>
              <a:ext uri="{FF2B5EF4-FFF2-40B4-BE49-F238E27FC236}">
                <a16:creationId xmlns:a16="http://schemas.microsoft.com/office/drawing/2014/main" id="{F7D57633-339C-244B-9CE4-472EA0CEF96C}"/>
              </a:ext>
            </a:extLst>
          </p:cNvPr>
          <p:cNvSpPr txBox="1"/>
          <p:nvPr/>
        </p:nvSpPr>
        <p:spPr>
          <a:xfrm>
            <a:off x="4314967" y="800246"/>
            <a:ext cx="2632151" cy="230832"/>
          </a:xfrm>
          <a:prstGeom prst="rect">
            <a:avLst/>
          </a:prstGeom>
          <a:solidFill>
            <a:schemeClr val="bg1"/>
          </a:solidFill>
        </p:spPr>
        <p:txBody>
          <a:bodyPr wrap="square" rtlCol="0">
            <a:spAutoFit/>
          </a:bodyPr>
          <a:lstStyle/>
          <a:p>
            <a:r>
              <a:rPr lang="en-US" sz="900" dirty="0">
                <a:latin typeface="Arial" panose="020B0604020202020204" pitchFamily="34" charset="0"/>
                <a:cs typeface="Arial" panose="020B0604020202020204" pitchFamily="34" charset="0"/>
              </a:rPr>
              <a:t>Tropical Evergreen Biomass (new parameters)</a:t>
            </a:r>
          </a:p>
        </p:txBody>
      </p:sp>
      <p:pic>
        <p:nvPicPr>
          <p:cNvPr id="27" name="Picture 2" descr="Positive check mark | Processes - Modifiers">
            <a:extLst>
              <a:ext uri="{FF2B5EF4-FFF2-40B4-BE49-F238E27FC236}">
                <a16:creationId xmlns:a16="http://schemas.microsoft.com/office/drawing/2014/main" id="{C309D9E7-A628-334B-A2FB-63AEA0FBDF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7099" y="838396"/>
            <a:ext cx="358883" cy="34477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Positive check mark | Processes - Modifiers">
            <a:extLst>
              <a:ext uri="{FF2B5EF4-FFF2-40B4-BE49-F238E27FC236}">
                <a16:creationId xmlns:a16="http://schemas.microsoft.com/office/drawing/2014/main" id="{C27CF7B0-CB00-BF48-A289-59485368F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2623" y="2999869"/>
            <a:ext cx="358883" cy="34477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59C2748-54EB-8B44-8F24-825FFBA47F44}"/>
              </a:ext>
            </a:extLst>
          </p:cNvPr>
          <p:cNvSpPr txBox="1"/>
          <p:nvPr/>
        </p:nvSpPr>
        <p:spPr>
          <a:xfrm>
            <a:off x="7460502" y="988353"/>
            <a:ext cx="1662494" cy="1938992"/>
          </a:xfrm>
          <a:prstGeom prst="rect">
            <a:avLst/>
          </a:prstGeom>
          <a:noFill/>
        </p:spPr>
        <p:txBody>
          <a:bodyPr wrap="square" rtlCol="0">
            <a:spAutoFit/>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New parameterization</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Very different scales, and realistic values here.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Central Amazon: ~16 </a:t>
            </a:r>
            <a:r>
              <a:rPr lang="en-US" sz="1200" dirty="0" err="1">
                <a:latin typeface="Arial" panose="020B0604020202020204" pitchFamily="34" charset="0"/>
                <a:cs typeface="Arial" panose="020B0604020202020204" pitchFamily="34" charset="0"/>
              </a:rPr>
              <a:t>kgC</a:t>
            </a:r>
            <a:r>
              <a:rPr lang="en-US" sz="1200" dirty="0">
                <a:latin typeface="Arial" panose="020B0604020202020204" pitchFamily="34" charset="0"/>
                <a:cs typeface="Arial" panose="020B0604020202020204" pitchFamily="34" charset="0"/>
              </a:rPr>
              <a:t>/m2</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ELM-FATES:    10 </a:t>
            </a:r>
            <a:r>
              <a:rPr lang="en-US" sz="1200" dirty="0" err="1">
                <a:latin typeface="Arial" panose="020B0604020202020204" pitchFamily="34" charset="0"/>
                <a:cs typeface="Arial" panose="020B0604020202020204" pitchFamily="34" charset="0"/>
              </a:rPr>
              <a:t>kgC</a:t>
            </a:r>
            <a:r>
              <a:rPr lang="en-US" sz="1200" dirty="0">
                <a:latin typeface="Arial" panose="020B0604020202020204" pitchFamily="34" charset="0"/>
                <a:cs typeface="Arial" panose="020B0604020202020204" pitchFamily="34" charset="0"/>
              </a:rPr>
              <a:t>/m2</a:t>
            </a:r>
          </a:p>
        </p:txBody>
      </p:sp>
      <p:sp>
        <p:nvSpPr>
          <p:cNvPr id="22" name="TextBox 21">
            <a:extLst>
              <a:ext uri="{FF2B5EF4-FFF2-40B4-BE49-F238E27FC236}">
                <a16:creationId xmlns:a16="http://schemas.microsoft.com/office/drawing/2014/main" id="{DD69CF25-B928-1848-9FEA-C719F70D5DDA}"/>
              </a:ext>
            </a:extLst>
          </p:cNvPr>
          <p:cNvSpPr txBox="1"/>
          <p:nvPr/>
        </p:nvSpPr>
        <p:spPr>
          <a:xfrm rot="19812103">
            <a:off x="510583" y="3751749"/>
            <a:ext cx="1105597"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Low biomass!</a:t>
            </a:r>
          </a:p>
        </p:txBody>
      </p:sp>
    </p:spTree>
    <p:extLst>
      <p:ext uri="{BB962C8B-B14F-4D97-AF65-F5344CB8AC3E}">
        <p14:creationId xmlns:p14="http://schemas.microsoft.com/office/powerpoint/2010/main" val="3577013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6"/>
        <p:cNvGrpSpPr/>
        <p:nvPr/>
      </p:nvGrpSpPr>
      <p:grpSpPr>
        <a:xfrm>
          <a:off x="0" y="0"/>
          <a:ext cx="0" cy="0"/>
          <a:chOff x="0" y="0"/>
          <a:chExt cx="0" cy="0"/>
        </a:xfrm>
      </p:grpSpPr>
      <p:sp>
        <p:nvSpPr>
          <p:cNvPr id="2407" name="Google Shape;2407;p242"/>
          <p:cNvSpPr txBox="1">
            <a:spLocks noGrp="1"/>
          </p:cNvSpPr>
          <p:nvPr>
            <p:ph type="title"/>
          </p:nvPr>
        </p:nvSpPr>
        <p:spPr>
          <a:xfrm>
            <a:off x="1007905" y="59392"/>
            <a:ext cx="6858000" cy="685800"/>
          </a:xfrm>
          <a:prstGeom prst="rect">
            <a:avLst/>
          </a:prstGeom>
        </p:spPr>
        <p:txBody>
          <a:bodyPr spcFirstLastPara="1" vert="horz" wrap="square" lIns="68569" tIns="34275" rIns="68569" bIns="34275" rtlCol="0" anchor="ctr" anchorCtr="0">
            <a:noAutofit/>
          </a:bodyPr>
          <a:lstStyle/>
          <a:p>
            <a:pPr algn="ctr">
              <a:spcBef>
                <a:spcPts val="0"/>
              </a:spcBef>
            </a:pPr>
            <a:r>
              <a:rPr lang="en-US" sz="2100" dirty="0">
                <a:latin typeface="Arial" panose="020B0604020202020204" pitchFamily="34" charset="0"/>
                <a:ea typeface="Raleway"/>
                <a:cs typeface="Arial" panose="020B0604020202020204" pitchFamily="34" charset="0"/>
                <a:sym typeface="Raleway"/>
              </a:rPr>
              <a:t>Nutrient-Enabled ELM-FATES (New feature!) </a:t>
            </a:r>
            <a:endParaRPr sz="2100" dirty="0">
              <a:latin typeface="Arial" panose="020B0604020202020204" pitchFamily="34" charset="0"/>
              <a:ea typeface="Raleway"/>
              <a:cs typeface="Arial" panose="020B0604020202020204" pitchFamily="34" charset="0"/>
              <a:sym typeface="Raleway"/>
            </a:endParaRPr>
          </a:p>
        </p:txBody>
      </p:sp>
      <p:sp>
        <p:nvSpPr>
          <p:cNvPr id="2408" name="Google Shape;2408;p242"/>
          <p:cNvSpPr txBox="1">
            <a:spLocks noGrp="1"/>
          </p:cNvSpPr>
          <p:nvPr>
            <p:ph type="body" idx="1"/>
          </p:nvPr>
        </p:nvSpPr>
        <p:spPr>
          <a:xfrm>
            <a:off x="209684" y="859060"/>
            <a:ext cx="4800957" cy="2834325"/>
          </a:xfrm>
          <a:prstGeom prst="rect">
            <a:avLst/>
          </a:prstGeom>
          <a:noFill/>
        </p:spPr>
        <p:txBody>
          <a:bodyPr spcFirstLastPara="1" vert="horz" wrap="square" lIns="68569" tIns="34275" rIns="68569" bIns="34275" rtlCol="0" anchor="t" anchorCtr="0">
            <a:noAutofit/>
          </a:bodyPr>
          <a:lstStyle/>
          <a:p>
            <a:pPr marL="0" indent="0">
              <a:spcBef>
                <a:spcPts val="0"/>
              </a:spcBef>
              <a:buNone/>
            </a:pPr>
            <a:r>
              <a:rPr lang="en-US" sz="1400" dirty="0"/>
              <a:t>Developed to be a </a:t>
            </a:r>
            <a:r>
              <a:rPr lang="en-US" sz="1400" b="1" dirty="0"/>
              <a:t>stand-alone flexible </a:t>
            </a:r>
            <a:r>
              <a:rPr lang="en-US" sz="1400" dirty="0"/>
              <a:t>module to efficiently </a:t>
            </a:r>
            <a:r>
              <a:rPr lang="en-US" sz="1400" b="1" dirty="0"/>
              <a:t>test alternative representations of carbon-nitrogen-phosphorus competition</a:t>
            </a:r>
            <a:r>
              <a:rPr lang="en-US" sz="1400" dirty="0"/>
              <a:t>: </a:t>
            </a:r>
          </a:p>
          <a:p>
            <a:pPr marL="0" indent="0">
              <a:spcBef>
                <a:spcPts val="0"/>
              </a:spcBef>
              <a:buNone/>
            </a:pPr>
            <a:endParaRPr lang="en-US" sz="1400" dirty="0"/>
          </a:p>
          <a:p>
            <a:pPr>
              <a:spcBef>
                <a:spcPts val="0"/>
              </a:spcBef>
            </a:pPr>
            <a:r>
              <a:rPr lang="en-US" sz="1400" dirty="0"/>
              <a:t>Plant nutrient </a:t>
            </a:r>
            <a:r>
              <a:rPr lang="en-US" sz="1400" b="1" dirty="0"/>
              <a:t>acquisition</a:t>
            </a:r>
            <a:r>
              <a:rPr lang="en-US" sz="1400" dirty="0"/>
              <a:t> coupled with ELM’s soil BGC.</a:t>
            </a:r>
          </a:p>
          <a:p>
            <a:pPr>
              <a:spcBef>
                <a:spcPts val="0"/>
              </a:spcBef>
            </a:pPr>
            <a:r>
              <a:rPr lang="en-US" sz="1400" dirty="0"/>
              <a:t>Allometry-aware </a:t>
            </a:r>
            <a:r>
              <a:rPr lang="en-US" sz="1400" b="1" dirty="0"/>
              <a:t>allocation </a:t>
            </a:r>
            <a:r>
              <a:rPr lang="en-US" sz="1400" dirty="0"/>
              <a:t>of C-N-P (PARTEH).</a:t>
            </a:r>
          </a:p>
          <a:p>
            <a:pPr>
              <a:spcBef>
                <a:spcPts val="0"/>
              </a:spcBef>
            </a:pPr>
            <a:r>
              <a:rPr lang="en-US" sz="1400" dirty="0"/>
              <a:t>Add</a:t>
            </a:r>
            <a:r>
              <a:rPr lang="en-US" sz="1400" b="1" dirty="0"/>
              <a:t> litter fluxes </a:t>
            </a:r>
            <a:r>
              <a:rPr lang="en-US" sz="1400" dirty="0"/>
              <a:t>from FATES plants to ELM’s soil BGC.</a:t>
            </a:r>
          </a:p>
          <a:p>
            <a:pPr>
              <a:spcBef>
                <a:spcPts val="0"/>
              </a:spcBef>
            </a:pPr>
            <a:r>
              <a:rPr lang="en-US" sz="1400" dirty="0"/>
              <a:t>Testing different approaches of </a:t>
            </a:r>
            <a:r>
              <a:rPr lang="en-US" sz="1400" b="1" dirty="0"/>
              <a:t>plant nutrient needs during “spin-up”</a:t>
            </a:r>
            <a:r>
              <a:rPr lang="en-US" sz="1400" dirty="0"/>
              <a:t> of soil and plant BGC interactions.</a:t>
            </a:r>
          </a:p>
          <a:p>
            <a:pPr marL="114300" indent="0">
              <a:spcBef>
                <a:spcPts val="0"/>
              </a:spcBef>
              <a:buNone/>
            </a:pPr>
            <a:endParaRPr lang="en-US" sz="1400" dirty="0"/>
          </a:p>
          <a:p>
            <a:pPr>
              <a:spcBef>
                <a:spcPts val="0"/>
              </a:spcBef>
            </a:pPr>
            <a:r>
              <a:rPr lang="en-US" sz="1400" dirty="0"/>
              <a:t>Pull Request (4325) for nutrient cycling in FATES in review:  </a:t>
            </a:r>
            <a:r>
              <a:rPr lang="en-US" sz="1400" dirty="0">
                <a:hlinkClick r:id="rId3"/>
              </a:rPr>
              <a:t>https://github.com/E3SM-Project/E3SM/pull/4325</a:t>
            </a:r>
            <a:r>
              <a:rPr lang="en-US" sz="1400" dirty="0"/>
              <a:t>.</a:t>
            </a:r>
            <a:endParaRPr sz="1400" dirty="0"/>
          </a:p>
          <a:p>
            <a:pPr marL="0" indent="0">
              <a:spcBef>
                <a:spcPts val="270"/>
              </a:spcBef>
              <a:buNone/>
            </a:pPr>
            <a:endParaRPr sz="1400" dirty="0"/>
          </a:p>
        </p:txBody>
      </p:sp>
      <p:sp>
        <p:nvSpPr>
          <p:cNvPr id="2416" name="Google Shape;2416;p242"/>
          <p:cNvSpPr txBox="1">
            <a:spLocks noGrp="1"/>
          </p:cNvSpPr>
          <p:nvPr>
            <p:ph type="sldNum" idx="12"/>
          </p:nvPr>
        </p:nvSpPr>
        <p:spPr>
          <a:xfrm>
            <a:off x="6314778" y="4810070"/>
            <a:ext cx="1600200" cy="273825"/>
          </a:xfrm>
          <a:prstGeom prst="rect">
            <a:avLst/>
          </a:prstGeom>
        </p:spPr>
        <p:txBody>
          <a:bodyPr spcFirstLastPara="1" vert="horz" wrap="square" lIns="68569" tIns="34275" rIns="68569" bIns="34275" rtlCol="0" anchor="ctr" anchorCtr="0">
            <a:noAutofit/>
          </a:bodyPr>
          <a:lstStyle/>
          <a:p>
            <a:pPr algn="r">
              <a:buClr>
                <a:srgbClr val="888888"/>
              </a:buClr>
              <a:buSzPts val="1200"/>
            </a:pPr>
            <a:fld id="{00000000-1234-1234-1234-123412341234}" type="slidenum">
              <a:rPr lang="en-US"/>
              <a:pPr algn="r">
                <a:buClr>
                  <a:srgbClr val="888888"/>
                </a:buClr>
                <a:buSzPts val="1200"/>
              </a:pPr>
              <a:t>19</a:t>
            </a:fld>
            <a:endParaRPr/>
          </a:p>
        </p:txBody>
      </p:sp>
      <p:grpSp>
        <p:nvGrpSpPr>
          <p:cNvPr id="2409" name="Google Shape;2409;p242"/>
          <p:cNvGrpSpPr/>
          <p:nvPr/>
        </p:nvGrpSpPr>
        <p:grpSpPr>
          <a:xfrm>
            <a:off x="5593806" y="745192"/>
            <a:ext cx="3340510" cy="3972662"/>
            <a:chOff x="4406241" y="874893"/>
            <a:chExt cx="4454013" cy="5296882"/>
          </a:xfrm>
        </p:grpSpPr>
        <p:pic>
          <p:nvPicPr>
            <p:cNvPr id="2410" name="Google Shape;2410;p24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406241" y="874893"/>
              <a:ext cx="4454013" cy="5296882"/>
            </a:xfrm>
            <a:prstGeom prst="rect">
              <a:avLst/>
            </a:prstGeom>
            <a:noFill/>
            <a:ln>
              <a:noFill/>
            </a:ln>
          </p:spPr>
        </p:pic>
        <p:sp>
          <p:nvSpPr>
            <p:cNvPr id="2411" name="Google Shape;2411;p242"/>
            <p:cNvSpPr txBox="1"/>
            <p:nvPr/>
          </p:nvSpPr>
          <p:spPr>
            <a:xfrm>
              <a:off x="7484528" y="5664925"/>
              <a:ext cx="1350000" cy="3057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r>
                <a:rPr lang="en-US" sz="750" dirty="0">
                  <a:latin typeface="Arimo"/>
                  <a:ea typeface="Arimo"/>
                  <a:cs typeface="Arimo"/>
                  <a:sym typeface="Arimo"/>
                </a:rPr>
                <a:t>Phosphorus sorption</a:t>
              </a:r>
              <a:endParaRPr sz="750" dirty="0">
                <a:latin typeface="Arimo"/>
                <a:ea typeface="Arimo"/>
                <a:cs typeface="Arimo"/>
                <a:sym typeface="Arimo"/>
              </a:endParaRPr>
            </a:p>
          </p:txBody>
        </p:sp>
      </p:grpSp>
      <p:sp>
        <p:nvSpPr>
          <p:cNvPr id="10" name="Rectangle 9">
            <a:extLst>
              <a:ext uri="{FF2B5EF4-FFF2-40B4-BE49-F238E27FC236}">
                <a16:creationId xmlns:a16="http://schemas.microsoft.com/office/drawing/2014/main" id="{71D14D91-DF3E-584C-9EA0-49369DB67DC8}"/>
              </a:ext>
            </a:extLst>
          </p:cNvPr>
          <p:cNvSpPr/>
          <p:nvPr/>
        </p:nvSpPr>
        <p:spPr>
          <a:xfrm>
            <a:off x="7616640" y="2571750"/>
            <a:ext cx="1126667" cy="3173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7063F7-99A6-B744-9E05-7DBA11102337}"/>
              </a:ext>
            </a:extLst>
          </p:cNvPr>
          <p:cNvSpPr txBox="1"/>
          <p:nvPr/>
        </p:nvSpPr>
        <p:spPr>
          <a:xfrm>
            <a:off x="7756716" y="2098905"/>
            <a:ext cx="1082096" cy="577081"/>
          </a:xfrm>
          <a:prstGeom prst="rect">
            <a:avLst/>
          </a:prstGeom>
          <a:solidFill>
            <a:srgbClr val="FBF7D9"/>
          </a:solidFill>
          <a:ln>
            <a:solidFill>
              <a:schemeClr val="tx1"/>
            </a:solidFill>
          </a:ln>
        </p:spPr>
        <p:txBody>
          <a:bodyPr wrap="square" rtlCol="0">
            <a:spAutoFit/>
          </a:bodyPr>
          <a:lstStyle/>
          <a:p>
            <a:pPr algn="ctr"/>
            <a:r>
              <a:rPr lang="en-US" sz="1050" dirty="0"/>
              <a:t>Nutrient Allocation to plant organs</a:t>
            </a:r>
          </a:p>
        </p:txBody>
      </p:sp>
      <p:sp>
        <p:nvSpPr>
          <p:cNvPr id="11" name="TextBox 10">
            <a:extLst>
              <a:ext uri="{FF2B5EF4-FFF2-40B4-BE49-F238E27FC236}">
                <a16:creationId xmlns:a16="http://schemas.microsoft.com/office/drawing/2014/main" id="{8AE941C2-926F-6045-9E5C-10C25599A6B0}"/>
              </a:ext>
            </a:extLst>
          </p:cNvPr>
          <p:cNvSpPr txBox="1"/>
          <p:nvPr/>
        </p:nvSpPr>
        <p:spPr>
          <a:xfrm>
            <a:off x="5995746" y="4271350"/>
            <a:ext cx="1119132" cy="253916"/>
          </a:xfrm>
          <a:prstGeom prst="rect">
            <a:avLst/>
          </a:prstGeom>
          <a:solidFill>
            <a:srgbClr val="FBF7D9"/>
          </a:solidFill>
          <a:ln>
            <a:solidFill>
              <a:schemeClr val="tx1"/>
            </a:solidFill>
          </a:ln>
        </p:spPr>
        <p:txBody>
          <a:bodyPr wrap="square" rtlCol="0">
            <a:spAutoFit/>
          </a:bodyPr>
          <a:lstStyle/>
          <a:p>
            <a:pPr algn="ctr"/>
            <a:r>
              <a:rPr lang="en-US" sz="1050" dirty="0"/>
              <a:t>Nutrient Uptake</a:t>
            </a:r>
          </a:p>
        </p:txBody>
      </p:sp>
      <p:sp>
        <p:nvSpPr>
          <p:cNvPr id="12" name="TextBox 11">
            <a:extLst>
              <a:ext uri="{FF2B5EF4-FFF2-40B4-BE49-F238E27FC236}">
                <a16:creationId xmlns:a16="http://schemas.microsoft.com/office/drawing/2014/main" id="{D4AC2D50-A3BB-8B44-B024-762027D823EF}"/>
              </a:ext>
            </a:extLst>
          </p:cNvPr>
          <p:cNvSpPr txBox="1"/>
          <p:nvPr/>
        </p:nvSpPr>
        <p:spPr>
          <a:xfrm>
            <a:off x="5740764" y="998386"/>
            <a:ext cx="1272358" cy="415498"/>
          </a:xfrm>
          <a:prstGeom prst="rect">
            <a:avLst/>
          </a:prstGeom>
          <a:solidFill>
            <a:srgbClr val="FBF7D9"/>
          </a:solidFill>
          <a:ln>
            <a:solidFill>
              <a:schemeClr val="tx1"/>
            </a:solidFill>
          </a:ln>
        </p:spPr>
        <p:txBody>
          <a:bodyPr wrap="square" rtlCol="0">
            <a:spAutoFit/>
          </a:bodyPr>
          <a:lstStyle/>
          <a:p>
            <a:pPr algn="ctr"/>
            <a:r>
              <a:rPr lang="en-US" sz="1050" dirty="0"/>
              <a:t>Nutrient Controls of Photosynthesis</a:t>
            </a:r>
          </a:p>
        </p:txBody>
      </p:sp>
      <p:sp>
        <p:nvSpPr>
          <p:cNvPr id="13" name="TextBox 12">
            <a:extLst>
              <a:ext uri="{FF2B5EF4-FFF2-40B4-BE49-F238E27FC236}">
                <a16:creationId xmlns:a16="http://schemas.microsoft.com/office/drawing/2014/main" id="{83685D8A-1AC3-B94C-9A4A-D1CFB1215C3A}"/>
              </a:ext>
            </a:extLst>
          </p:cNvPr>
          <p:cNvSpPr txBox="1"/>
          <p:nvPr/>
        </p:nvSpPr>
        <p:spPr>
          <a:xfrm>
            <a:off x="5327207" y="2730422"/>
            <a:ext cx="1754375" cy="415498"/>
          </a:xfrm>
          <a:prstGeom prst="rect">
            <a:avLst/>
          </a:prstGeom>
          <a:solidFill>
            <a:srgbClr val="FBF7D9"/>
          </a:solidFill>
          <a:ln>
            <a:solidFill>
              <a:schemeClr val="tx1"/>
            </a:solidFill>
          </a:ln>
        </p:spPr>
        <p:txBody>
          <a:bodyPr wrap="square" rtlCol="0">
            <a:spAutoFit/>
          </a:bodyPr>
          <a:lstStyle/>
          <a:p>
            <a:pPr algn="ctr"/>
            <a:r>
              <a:rPr lang="en-US" sz="1050" dirty="0"/>
              <a:t>Nutrient-enabled Litterfall and Disturbance</a:t>
            </a:r>
          </a:p>
        </p:txBody>
      </p:sp>
      <p:sp>
        <p:nvSpPr>
          <p:cNvPr id="14" name="TextBox 13">
            <a:extLst>
              <a:ext uri="{FF2B5EF4-FFF2-40B4-BE49-F238E27FC236}">
                <a16:creationId xmlns:a16="http://schemas.microsoft.com/office/drawing/2014/main" id="{B4BE33D4-A17C-874D-8B4F-22926FB1695E}"/>
              </a:ext>
            </a:extLst>
          </p:cNvPr>
          <p:cNvSpPr txBox="1"/>
          <p:nvPr/>
        </p:nvSpPr>
        <p:spPr>
          <a:xfrm>
            <a:off x="7832925" y="4201162"/>
            <a:ext cx="1082096" cy="415498"/>
          </a:xfrm>
          <a:prstGeom prst="rect">
            <a:avLst/>
          </a:prstGeom>
          <a:solidFill>
            <a:srgbClr val="FBF7D9"/>
          </a:solidFill>
          <a:ln>
            <a:solidFill>
              <a:schemeClr val="tx1"/>
            </a:solidFill>
          </a:ln>
        </p:spPr>
        <p:txBody>
          <a:bodyPr wrap="square" rtlCol="0">
            <a:spAutoFit/>
          </a:bodyPr>
          <a:lstStyle/>
          <a:p>
            <a:pPr algn="ctr"/>
            <a:r>
              <a:rPr lang="en-US" sz="1000" dirty="0"/>
              <a:t>Phosphorus Sorption (NGT)</a:t>
            </a:r>
          </a:p>
        </p:txBody>
      </p:sp>
    </p:spTree>
    <p:extLst>
      <p:ext uri="{BB962C8B-B14F-4D97-AF65-F5344CB8AC3E}">
        <p14:creationId xmlns:p14="http://schemas.microsoft.com/office/powerpoint/2010/main" val="1460187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41683B47-2978-BB40-8987-5FD844324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247" y="0"/>
            <a:ext cx="7497682" cy="34104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D37D953-F6A6-B240-86F5-3098F8DD7CBE}"/>
              </a:ext>
            </a:extLst>
          </p:cNvPr>
          <p:cNvSpPr txBox="1"/>
          <p:nvPr/>
        </p:nvSpPr>
        <p:spPr>
          <a:xfrm>
            <a:off x="898071" y="97971"/>
            <a:ext cx="2084225" cy="307777"/>
          </a:xfrm>
          <a:prstGeom prst="rect">
            <a:avLst/>
          </a:prstGeom>
          <a:noFill/>
        </p:spPr>
        <p:txBody>
          <a:bodyPr wrap="none" rtlCol="0">
            <a:spAutoFit/>
          </a:bodyPr>
          <a:lstStyle/>
          <a:p>
            <a:r>
              <a:rPr lang="en-US" dirty="0"/>
              <a:t>Fisher and </a:t>
            </a:r>
            <a:r>
              <a:rPr lang="en-US" dirty="0" err="1"/>
              <a:t>Koven</a:t>
            </a:r>
            <a:r>
              <a:rPr lang="en-US" dirty="0"/>
              <a:t>, 2020</a:t>
            </a:r>
          </a:p>
        </p:txBody>
      </p:sp>
      <p:grpSp>
        <p:nvGrpSpPr>
          <p:cNvPr id="9" name="Shape 877">
            <a:extLst>
              <a:ext uri="{FF2B5EF4-FFF2-40B4-BE49-F238E27FC236}">
                <a16:creationId xmlns:a16="http://schemas.microsoft.com/office/drawing/2014/main" id="{F2AC823C-8CFF-E443-B359-97D9AA3AF010}"/>
              </a:ext>
            </a:extLst>
          </p:cNvPr>
          <p:cNvGrpSpPr/>
          <p:nvPr/>
        </p:nvGrpSpPr>
        <p:grpSpPr>
          <a:xfrm>
            <a:off x="979032" y="3451294"/>
            <a:ext cx="2192113" cy="1351023"/>
            <a:chOff x="-1" y="193124"/>
            <a:chExt cx="3117783" cy="2562153"/>
          </a:xfrm>
        </p:grpSpPr>
        <p:sp>
          <p:nvSpPr>
            <p:cNvPr id="11" name="Shape 879">
              <a:extLst>
                <a:ext uri="{FF2B5EF4-FFF2-40B4-BE49-F238E27FC236}">
                  <a16:creationId xmlns:a16="http://schemas.microsoft.com/office/drawing/2014/main" id="{B6A9C650-98BB-6245-9AEB-DEA80E91837C}"/>
                </a:ext>
              </a:extLst>
            </p:cNvPr>
            <p:cNvSpPr/>
            <p:nvPr/>
          </p:nvSpPr>
          <p:spPr>
            <a:xfrm>
              <a:off x="1539176" y="1435427"/>
              <a:ext cx="65025" cy="1242304"/>
            </a:xfrm>
            <a:prstGeom prst="rect">
              <a:avLst/>
            </a:prstGeom>
            <a:solidFill>
              <a:srgbClr val="984807"/>
            </a:solidFill>
            <a:ln w="9525" cap="flat" cmpd="sng">
              <a:solidFill>
                <a:srgbClr val="804000"/>
              </a:solidFill>
              <a:prstDash val="solid"/>
              <a:round/>
              <a:headEnd type="none" w="sm" len="sm"/>
              <a:tailEnd type="none" w="sm" len="sm"/>
            </a:ln>
            <a:effectLst>
              <a:outerShdw blurRad="38100" dist="23000" dir="5400000" rotWithShape="0">
                <a:srgbClr val="000000">
                  <a:alpha val="34900"/>
                </a:srgbClr>
              </a:outerShdw>
            </a:effectLst>
          </p:spPr>
          <p:txBody>
            <a:bodyPr spcFirstLastPara="1" wrap="square" lIns="29450" tIns="29450" rIns="29450" bIns="29450" anchor="ctr" anchorCtr="0">
              <a:noAutofit/>
            </a:bodyPr>
            <a:lstStyle/>
            <a:p>
              <a:pPr marL="0" marR="0" lvl="0" indent="0" algn="ctr" rtl="0">
                <a:lnSpc>
                  <a:spcPct val="100000"/>
                </a:lnSpc>
                <a:spcBef>
                  <a:spcPts val="0"/>
                </a:spcBef>
                <a:spcAft>
                  <a:spcPts val="0"/>
                </a:spcAft>
                <a:buClr>
                  <a:srgbClr val="FFFFFF"/>
                </a:buClr>
                <a:buFont typeface="Calibri"/>
                <a:buNone/>
              </a:pPr>
              <a:endParaRPr sz="1200" b="0" i="0" u="none" strike="noStrike" cap="none">
                <a:solidFill>
                  <a:srgbClr val="FFFFFF"/>
                </a:solidFill>
                <a:latin typeface="Calibri"/>
                <a:ea typeface="Calibri"/>
                <a:cs typeface="Calibri"/>
                <a:sym typeface="Calibri"/>
              </a:endParaRPr>
            </a:p>
          </p:txBody>
        </p:sp>
        <p:sp>
          <p:nvSpPr>
            <p:cNvPr id="12" name="Shape 880">
              <a:extLst>
                <a:ext uri="{FF2B5EF4-FFF2-40B4-BE49-F238E27FC236}">
                  <a16:creationId xmlns:a16="http://schemas.microsoft.com/office/drawing/2014/main" id="{FC285313-8B22-E34D-9C3F-312119376C01}"/>
                </a:ext>
              </a:extLst>
            </p:cNvPr>
            <p:cNvSpPr/>
            <p:nvPr/>
          </p:nvSpPr>
          <p:spPr>
            <a:xfrm>
              <a:off x="189550" y="1001626"/>
              <a:ext cx="2829301" cy="433801"/>
            </a:xfrm>
            <a:prstGeom prst="roundRect">
              <a:avLst>
                <a:gd name="adj" fmla="val 16667"/>
              </a:avLst>
            </a:prstGeom>
            <a:solidFill>
              <a:srgbClr val="408000"/>
            </a:solidFill>
            <a:ln w="9525" cap="flat" cmpd="sng">
              <a:solidFill>
                <a:srgbClr val="4F6228"/>
              </a:solidFill>
              <a:prstDash val="solid"/>
              <a:round/>
              <a:headEnd type="none" w="sm" len="sm"/>
              <a:tailEnd type="none" w="sm" len="sm"/>
            </a:ln>
            <a:effectLst>
              <a:outerShdw blurRad="38100" dist="23000" dir="5400000" rotWithShape="0">
                <a:srgbClr val="000000">
                  <a:alpha val="34900"/>
                </a:srgbClr>
              </a:outerShdw>
            </a:effectLst>
          </p:spPr>
          <p:txBody>
            <a:bodyPr spcFirstLastPara="1" wrap="square" lIns="29450" tIns="29450" rIns="29450" bIns="29450" anchor="ctr" anchorCtr="0">
              <a:noAutofit/>
            </a:bodyPr>
            <a:lstStyle/>
            <a:p>
              <a:pPr marL="0" marR="0" lvl="0" indent="0" algn="ctr" rtl="0">
                <a:lnSpc>
                  <a:spcPct val="100000"/>
                </a:lnSpc>
                <a:spcBef>
                  <a:spcPts val="0"/>
                </a:spcBef>
                <a:spcAft>
                  <a:spcPts val="0"/>
                </a:spcAft>
                <a:buClr>
                  <a:srgbClr val="FFFFFF"/>
                </a:buClr>
                <a:buFont typeface="Calibri"/>
                <a:buNone/>
              </a:pPr>
              <a:endParaRPr sz="1200" b="0" i="0" u="none" strike="noStrike" cap="none">
                <a:solidFill>
                  <a:srgbClr val="FFFFFF"/>
                </a:solidFill>
                <a:latin typeface="Calibri"/>
                <a:ea typeface="Calibri"/>
                <a:cs typeface="Calibri"/>
                <a:sym typeface="Calibri"/>
              </a:endParaRPr>
            </a:p>
          </p:txBody>
        </p:sp>
        <p:sp>
          <p:nvSpPr>
            <p:cNvPr id="14" name="Shape 882">
              <a:extLst>
                <a:ext uri="{FF2B5EF4-FFF2-40B4-BE49-F238E27FC236}">
                  <a16:creationId xmlns:a16="http://schemas.microsoft.com/office/drawing/2014/main" id="{1330C4B6-A825-F049-860C-E68E2AAC7FE4}"/>
                </a:ext>
              </a:extLst>
            </p:cNvPr>
            <p:cNvSpPr txBox="1"/>
            <p:nvPr/>
          </p:nvSpPr>
          <p:spPr>
            <a:xfrm>
              <a:off x="530350" y="193124"/>
              <a:ext cx="2147700" cy="537300"/>
            </a:xfrm>
            <a:prstGeom prst="rect">
              <a:avLst/>
            </a:prstGeom>
            <a:noFill/>
            <a:ln>
              <a:noFill/>
            </a:ln>
          </p:spPr>
          <p:txBody>
            <a:bodyPr spcFirstLastPara="1" wrap="square" lIns="29450" tIns="29450" rIns="29450" bIns="29450" anchor="t" anchorCtr="0">
              <a:noAutofit/>
            </a:bodyPr>
            <a:lstStyle/>
            <a:p>
              <a:pPr marL="0" marR="0" lvl="0" indent="0" algn="ctr" rtl="0">
                <a:lnSpc>
                  <a:spcPct val="100000"/>
                </a:lnSpc>
                <a:spcBef>
                  <a:spcPts val="0"/>
                </a:spcBef>
                <a:spcAft>
                  <a:spcPts val="0"/>
                </a:spcAft>
                <a:buClr>
                  <a:srgbClr val="000000"/>
                </a:buClr>
                <a:buFont typeface="Calibri"/>
                <a:buNone/>
              </a:pPr>
              <a:r>
                <a:rPr lang="en" sz="1200" b="0" i="0" u="none" strike="noStrike" cap="none" dirty="0">
                  <a:solidFill>
                    <a:srgbClr val="000000"/>
                  </a:solidFill>
                  <a:latin typeface="Calibri"/>
                  <a:ea typeface="Calibri"/>
                  <a:cs typeface="Calibri"/>
                  <a:sym typeface="Calibri"/>
                </a:rPr>
                <a:t>“Big Leaf” Model (sunlit and shaded leaf)</a:t>
              </a:r>
              <a:endParaRPr sz="900" dirty="0"/>
            </a:p>
          </p:txBody>
        </p:sp>
        <p:cxnSp>
          <p:nvCxnSpPr>
            <p:cNvPr id="19" name="Shape 887">
              <a:extLst>
                <a:ext uri="{FF2B5EF4-FFF2-40B4-BE49-F238E27FC236}">
                  <a16:creationId xmlns:a16="http://schemas.microsoft.com/office/drawing/2014/main" id="{4A0653DE-6E59-4B45-BCEC-C2AE632F6BDB}"/>
                </a:ext>
              </a:extLst>
            </p:cNvPr>
            <p:cNvCxnSpPr>
              <a:cxnSpLocks/>
            </p:cNvCxnSpPr>
            <p:nvPr/>
          </p:nvCxnSpPr>
          <p:spPr>
            <a:xfrm>
              <a:off x="-1" y="2755277"/>
              <a:ext cx="3117783" cy="0"/>
            </a:xfrm>
            <a:prstGeom prst="straightConnector1">
              <a:avLst/>
            </a:prstGeom>
            <a:noFill/>
            <a:ln w="50800" cap="flat" cmpd="sng">
              <a:solidFill>
                <a:srgbClr val="9BBB59"/>
              </a:solidFill>
              <a:prstDash val="solid"/>
              <a:round/>
              <a:headEnd type="none" w="sm" len="sm"/>
              <a:tailEnd type="none" w="sm" len="sm"/>
            </a:ln>
            <a:effectLst>
              <a:outerShdw blurRad="38100" dist="20000" dir="5400000" rotWithShape="0">
                <a:srgbClr val="000000">
                  <a:alpha val="37650"/>
                </a:srgbClr>
              </a:outerShdw>
            </a:effectLst>
          </p:spPr>
        </p:cxnSp>
      </p:grpSp>
      <p:sp>
        <p:nvSpPr>
          <p:cNvPr id="20" name="Oval 19">
            <a:extLst>
              <a:ext uri="{FF2B5EF4-FFF2-40B4-BE49-F238E27FC236}">
                <a16:creationId xmlns:a16="http://schemas.microsoft.com/office/drawing/2014/main" id="{7CF2951E-E306-FB42-9691-61C809696AE8}"/>
              </a:ext>
            </a:extLst>
          </p:cNvPr>
          <p:cNvSpPr/>
          <p:nvPr/>
        </p:nvSpPr>
        <p:spPr>
          <a:xfrm>
            <a:off x="7171110" y="563336"/>
            <a:ext cx="1224643" cy="383721"/>
          </a:xfrm>
          <a:prstGeom prst="ellipse">
            <a:avLst/>
          </a:prstGeom>
          <a:no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appy Emoji [Download iPhone Emojis] | Emoji Island">
            <a:extLst>
              <a:ext uri="{FF2B5EF4-FFF2-40B4-BE49-F238E27FC236}">
                <a16:creationId xmlns:a16="http://schemas.microsoft.com/office/drawing/2014/main" id="{5CC94018-239A-8D46-9899-D71966A1A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8007" y="615077"/>
            <a:ext cx="280238" cy="280238"/>
          </a:xfrm>
          <a:prstGeom prst="rect">
            <a:avLst/>
          </a:prstGeom>
          <a:noFill/>
          <a:extLst>
            <a:ext uri="{909E8E84-426E-40DD-AFC4-6F175D3DCCD1}">
              <a14:hiddenFill xmlns:a14="http://schemas.microsoft.com/office/drawing/2010/main">
                <a:solidFill>
                  <a:srgbClr val="FFFFFF"/>
                </a:solidFill>
              </a14:hiddenFill>
            </a:ext>
          </a:extLst>
        </p:spPr>
      </p:pic>
      <p:pic>
        <p:nvPicPr>
          <p:cNvPr id="24" name="Content Placeholder 3" descr="Time since disturbance.jpg">
            <a:extLst>
              <a:ext uri="{FF2B5EF4-FFF2-40B4-BE49-F238E27FC236}">
                <a16:creationId xmlns:a16="http://schemas.microsoft.com/office/drawing/2014/main" id="{254E149F-BB4F-DB4A-BFA6-4F6153D4E277}"/>
              </a:ext>
            </a:extLst>
          </p:cNvPr>
          <p:cNvPicPr>
            <a:picLocks noChangeAspect="1"/>
          </p:cNvPicPr>
          <p:nvPr/>
        </p:nvPicPr>
        <p:blipFill rotWithShape="1">
          <a:blip r:embed="rId5">
            <a:extLst>
              <a:ext uri="{28A0092B-C50C-407E-A947-70E740481C1C}">
                <a14:useLocalDpi xmlns:a14="http://schemas.microsoft.com/office/drawing/2010/main" val="0"/>
              </a:ext>
            </a:extLst>
          </a:blip>
          <a:srcRect l="6285" t="29043" r="-3"/>
          <a:stretch/>
        </p:blipFill>
        <p:spPr>
          <a:xfrm>
            <a:off x="4234895" y="3465586"/>
            <a:ext cx="4011034" cy="1430629"/>
          </a:xfrm>
          <a:prstGeom prst="rect">
            <a:avLst/>
          </a:prstGeom>
          <a:noFill/>
          <a:ln>
            <a:noFill/>
          </a:ln>
        </p:spPr>
      </p:pic>
      <p:sp>
        <p:nvSpPr>
          <p:cNvPr id="22" name="TextBox 21">
            <a:extLst>
              <a:ext uri="{FF2B5EF4-FFF2-40B4-BE49-F238E27FC236}">
                <a16:creationId xmlns:a16="http://schemas.microsoft.com/office/drawing/2014/main" id="{40982C01-0188-5F48-B341-692576C9D9D0}"/>
              </a:ext>
            </a:extLst>
          </p:cNvPr>
          <p:cNvSpPr txBox="1"/>
          <p:nvPr/>
        </p:nvSpPr>
        <p:spPr>
          <a:xfrm>
            <a:off x="3277664" y="4057018"/>
            <a:ext cx="742511" cy="523220"/>
          </a:xfrm>
          <a:prstGeom prst="rect">
            <a:avLst/>
          </a:prstGeom>
          <a:noFill/>
        </p:spPr>
        <p:txBody>
          <a:bodyPr wrap="none" rtlCol="0">
            <a:spAutoFit/>
          </a:bodyPr>
          <a:lstStyle/>
          <a:p>
            <a:r>
              <a:rPr lang="en-US" sz="2800" dirty="0"/>
              <a:t>vs. </a:t>
            </a:r>
          </a:p>
        </p:txBody>
      </p:sp>
    </p:spTree>
    <p:extLst>
      <p:ext uri="{BB962C8B-B14F-4D97-AF65-F5344CB8AC3E}">
        <p14:creationId xmlns:p14="http://schemas.microsoft.com/office/powerpoint/2010/main" val="1056357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3"/>
          <p:cNvSpPr txBox="1"/>
          <p:nvPr/>
        </p:nvSpPr>
        <p:spPr>
          <a:xfrm>
            <a:off x="3092100" y="3181566"/>
            <a:ext cx="1042650" cy="791100"/>
          </a:xfrm>
          <a:prstGeom prst="rect">
            <a:avLst/>
          </a:prstGeom>
          <a:solidFill>
            <a:srgbClr val="CFE2F3"/>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algn="ctr"/>
            <a:r>
              <a:rPr lang="en" sz="1200" dirty="0"/>
              <a:t>Storage /Substrate</a:t>
            </a:r>
            <a:endParaRPr sz="1200" dirty="0"/>
          </a:p>
          <a:p>
            <a:pPr algn="ctr"/>
            <a:r>
              <a:rPr lang="en" sz="1200" dirty="0"/>
              <a:t>(N,P)</a:t>
            </a:r>
            <a:endParaRPr sz="1200" dirty="0"/>
          </a:p>
        </p:txBody>
      </p:sp>
      <p:sp>
        <p:nvSpPr>
          <p:cNvPr id="232" name="Google Shape;232;p23"/>
          <p:cNvSpPr txBox="1"/>
          <p:nvPr/>
        </p:nvSpPr>
        <p:spPr>
          <a:xfrm>
            <a:off x="1763400" y="2197350"/>
            <a:ext cx="851400" cy="503100"/>
          </a:xfrm>
          <a:prstGeom prst="rect">
            <a:avLst/>
          </a:prstGeom>
          <a:solidFill>
            <a:srgbClr val="D9EAD3"/>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algn="ctr"/>
            <a:r>
              <a:rPr lang="en" sz="1200"/>
              <a:t>Leaves (N,P)</a:t>
            </a:r>
            <a:endParaRPr sz="1200"/>
          </a:p>
        </p:txBody>
      </p:sp>
      <p:sp>
        <p:nvSpPr>
          <p:cNvPr id="233" name="Google Shape;233;p23"/>
          <p:cNvSpPr txBox="1"/>
          <p:nvPr/>
        </p:nvSpPr>
        <p:spPr>
          <a:xfrm>
            <a:off x="2930288" y="2197350"/>
            <a:ext cx="905400" cy="503100"/>
          </a:xfrm>
          <a:prstGeom prst="rect">
            <a:avLst/>
          </a:prstGeom>
          <a:solidFill>
            <a:srgbClr val="F4CCCC"/>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algn="ctr"/>
            <a:r>
              <a:rPr lang="en" sz="1200"/>
              <a:t>Fine Root (N,P)</a:t>
            </a:r>
            <a:endParaRPr sz="1200"/>
          </a:p>
        </p:txBody>
      </p:sp>
      <p:sp>
        <p:nvSpPr>
          <p:cNvPr id="234" name="Google Shape;234;p23"/>
          <p:cNvSpPr txBox="1"/>
          <p:nvPr/>
        </p:nvSpPr>
        <p:spPr>
          <a:xfrm>
            <a:off x="4050675" y="2197350"/>
            <a:ext cx="905400" cy="5031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algn="ctr"/>
            <a:r>
              <a:rPr lang="en" sz="1200"/>
              <a:t>Sapwood (N,P)</a:t>
            </a:r>
            <a:endParaRPr sz="1200"/>
          </a:p>
        </p:txBody>
      </p:sp>
      <p:sp>
        <p:nvSpPr>
          <p:cNvPr id="235" name="Google Shape;235;p23"/>
          <p:cNvSpPr txBox="1"/>
          <p:nvPr/>
        </p:nvSpPr>
        <p:spPr>
          <a:xfrm>
            <a:off x="5221360" y="2197350"/>
            <a:ext cx="905400" cy="503100"/>
          </a:xfrm>
          <a:prstGeom prst="rect">
            <a:avLst/>
          </a:prstGeom>
          <a:solidFill>
            <a:srgbClr val="EAD1DC"/>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algn="ctr"/>
            <a:r>
              <a:rPr lang="en" sz="1200"/>
              <a:t>Structure (N,P)</a:t>
            </a:r>
            <a:endParaRPr sz="1200"/>
          </a:p>
        </p:txBody>
      </p:sp>
      <p:sp>
        <p:nvSpPr>
          <p:cNvPr id="236" name="Google Shape;236;p23"/>
          <p:cNvSpPr txBox="1"/>
          <p:nvPr/>
        </p:nvSpPr>
        <p:spPr>
          <a:xfrm>
            <a:off x="6392044" y="2197350"/>
            <a:ext cx="1042650" cy="503100"/>
          </a:xfrm>
          <a:prstGeom prst="rect">
            <a:avLst/>
          </a:prstGeom>
          <a:solidFill>
            <a:srgbClr val="E6B8A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algn="ctr"/>
            <a:r>
              <a:rPr lang="en" sz="1200"/>
              <a:t>Reproductive  (N,P)</a:t>
            </a:r>
            <a:endParaRPr sz="1200"/>
          </a:p>
        </p:txBody>
      </p:sp>
      <p:cxnSp>
        <p:nvCxnSpPr>
          <p:cNvPr id="237" name="Google Shape;237;p23"/>
          <p:cNvCxnSpPr>
            <a:stCxn id="231" idx="1"/>
            <a:endCxn id="232" idx="2"/>
          </p:cNvCxnSpPr>
          <p:nvPr/>
        </p:nvCxnSpPr>
        <p:spPr>
          <a:xfrm rot="10800000">
            <a:off x="2189175" y="2700516"/>
            <a:ext cx="902925" cy="876600"/>
          </a:xfrm>
          <a:prstGeom prst="curvedConnector2">
            <a:avLst/>
          </a:prstGeom>
          <a:noFill/>
          <a:ln w="19050" cap="flat" cmpd="sng">
            <a:solidFill>
              <a:schemeClr val="dk2"/>
            </a:solidFill>
            <a:prstDash val="solid"/>
            <a:round/>
            <a:headEnd type="triangle" w="med" len="med"/>
            <a:tailEnd type="triangle" w="med" len="med"/>
          </a:ln>
        </p:spPr>
      </p:cxnSp>
      <p:sp>
        <p:nvSpPr>
          <p:cNvPr id="238" name="Google Shape;238;p23"/>
          <p:cNvSpPr txBox="1"/>
          <p:nvPr/>
        </p:nvSpPr>
        <p:spPr>
          <a:xfrm>
            <a:off x="4050675" y="1078706"/>
            <a:ext cx="905400" cy="503100"/>
          </a:xfrm>
          <a:prstGeom prst="rect">
            <a:avLst/>
          </a:prstGeom>
          <a:solidFill>
            <a:srgbClr val="EFEFE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algn="ctr"/>
            <a:r>
              <a:rPr lang="en" sz="1200"/>
              <a:t>Litter </a:t>
            </a:r>
            <a:endParaRPr sz="1200"/>
          </a:p>
          <a:p>
            <a:pPr algn="ctr"/>
            <a:r>
              <a:rPr lang="en" sz="1200"/>
              <a:t>(N, P)</a:t>
            </a:r>
            <a:endParaRPr sz="1200"/>
          </a:p>
        </p:txBody>
      </p:sp>
      <p:cxnSp>
        <p:nvCxnSpPr>
          <p:cNvPr id="239" name="Google Shape;239;p23"/>
          <p:cNvCxnSpPr>
            <a:stCxn id="232" idx="0"/>
            <a:endCxn id="238" idx="2"/>
          </p:cNvCxnSpPr>
          <p:nvPr/>
        </p:nvCxnSpPr>
        <p:spPr>
          <a:xfrm rot="-5400000">
            <a:off x="3038475" y="732375"/>
            <a:ext cx="615600" cy="2314350"/>
          </a:xfrm>
          <a:prstGeom prst="curvedConnector3">
            <a:avLst>
              <a:gd name="adj1" fmla="val 49995"/>
            </a:avLst>
          </a:prstGeom>
          <a:noFill/>
          <a:ln w="19050" cap="flat" cmpd="sng">
            <a:solidFill>
              <a:schemeClr val="dk2"/>
            </a:solidFill>
            <a:prstDash val="solid"/>
            <a:round/>
            <a:headEnd type="none" w="med" len="med"/>
            <a:tailEnd type="triangle" w="med" len="med"/>
          </a:ln>
        </p:spPr>
      </p:cxnSp>
      <p:cxnSp>
        <p:nvCxnSpPr>
          <p:cNvPr id="240" name="Google Shape;240;p23"/>
          <p:cNvCxnSpPr>
            <a:stCxn id="233" idx="0"/>
            <a:endCxn id="238" idx="2"/>
          </p:cNvCxnSpPr>
          <p:nvPr/>
        </p:nvCxnSpPr>
        <p:spPr>
          <a:xfrm rot="-5400000">
            <a:off x="3635438" y="1329300"/>
            <a:ext cx="615600" cy="1120500"/>
          </a:xfrm>
          <a:prstGeom prst="curvedConnector3">
            <a:avLst>
              <a:gd name="adj1" fmla="val 49995"/>
            </a:avLst>
          </a:prstGeom>
          <a:noFill/>
          <a:ln w="19050" cap="flat" cmpd="sng">
            <a:solidFill>
              <a:schemeClr val="dk2"/>
            </a:solidFill>
            <a:prstDash val="solid"/>
            <a:round/>
            <a:headEnd type="none" w="med" len="med"/>
            <a:tailEnd type="triangle" w="med" len="med"/>
          </a:ln>
        </p:spPr>
      </p:cxnSp>
      <p:cxnSp>
        <p:nvCxnSpPr>
          <p:cNvPr id="241" name="Google Shape;241;p23"/>
          <p:cNvCxnSpPr>
            <a:stCxn id="234" idx="0"/>
            <a:endCxn id="238" idx="2"/>
          </p:cNvCxnSpPr>
          <p:nvPr/>
        </p:nvCxnSpPr>
        <p:spPr>
          <a:xfrm rot="-5400000">
            <a:off x="4195800" y="1889325"/>
            <a:ext cx="615600" cy="450"/>
          </a:xfrm>
          <a:prstGeom prst="curvedConnector3">
            <a:avLst>
              <a:gd name="adj1" fmla="val 49995"/>
            </a:avLst>
          </a:prstGeom>
          <a:noFill/>
          <a:ln w="19050" cap="flat" cmpd="sng">
            <a:solidFill>
              <a:schemeClr val="dk2"/>
            </a:solidFill>
            <a:prstDash val="solid"/>
            <a:round/>
            <a:headEnd type="none" w="med" len="med"/>
            <a:tailEnd type="triangle" w="med" len="med"/>
          </a:ln>
        </p:spPr>
      </p:cxnSp>
      <p:cxnSp>
        <p:nvCxnSpPr>
          <p:cNvPr id="242" name="Google Shape;242;p23"/>
          <p:cNvCxnSpPr>
            <a:stCxn id="235" idx="0"/>
            <a:endCxn id="238" idx="2"/>
          </p:cNvCxnSpPr>
          <p:nvPr/>
        </p:nvCxnSpPr>
        <p:spPr>
          <a:xfrm rot="5400000" flipH="1">
            <a:off x="4780922" y="1304213"/>
            <a:ext cx="615600" cy="1170675"/>
          </a:xfrm>
          <a:prstGeom prst="curvedConnector3">
            <a:avLst>
              <a:gd name="adj1" fmla="val 49995"/>
            </a:avLst>
          </a:prstGeom>
          <a:noFill/>
          <a:ln w="19050" cap="flat" cmpd="sng">
            <a:solidFill>
              <a:schemeClr val="dk2"/>
            </a:solidFill>
            <a:prstDash val="solid"/>
            <a:round/>
            <a:headEnd type="none" w="med" len="med"/>
            <a:tailEnd type="triangle" w="med" len="med"/>
          </a:ln>
        </p:spPr>
      </p:cxnSp>
      <p:cxnSp>
        <p:nvCxnSpPr>
          <p:cNvPr id="243" name="Google Shape;243;p23"/>
          <p:cNvCxnSpPr>
            <a:stCxn id="244" idx="1"/>
            <a:endCxn id="238" idx="3"/>
          </p:cNvCxnSpPr>
          <p:nvPr/>
        </p:nvCxnSpPr>
        <p:spPr>
          <a:xfrm rot="10800000">
            <a:off x="4956019" y="1330256"/>
            <a:ext cx="1221075" cy="125775"/>
          </a:xfrm>
          <a:prstGeom prst="curvedConnector3">
            <a:avLst>
              <a:gd name="adj1" fmla="val 49998"/>
            </a:avLst>
          </a:prstGeom>
          <a:noFill/>
          <a:ln w="19050" cap="flat" cmpd="sng">
            <a:solidFill>
              <a:schemeClr val="dk2"/>
            </a:solidFill>
            <a:prstDash val="solid"/>
            <a:round/>
            <a:headEnd type="none" w="med" len="med"/>
            <a:tailEnd type="triangle" w="med" len="med"/>
          </a:ln>
        </p:spPr>
      </p:cxnSp>
      <p:sp>
        <p:nvSpPr>
          <p:cNvPr id="245" name="Google Shape;245;p23"/>
          <p:cNvSpPr txBox="1"/>
          <p:nvPr/>
        </p:nvSpPr>
        <p:spPr>
          <a:xfrm>
            <a:off x="4512600" y="3325575"/>
            <a:ext cx="1504350" cy="503100"/>
          </a:xfrm>
          <a:prstGeom prst="rect">
            <a:avLst/>
          </a:prstGeom>
          <a:solidFill>
            <a:srgbClr val="EFEFE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algn="ctr"/>
            <a:r>
              <a:rPr lang="en" sz="1200"/>
              <a:t>Nutrient Gain (N,P)</a:t>
            </a:r>
            <a:endParaRPr sz="1200"/>
          </a:p>
        </p:txBody>
      </p:sp>
      <p:cxnSp>
        <p:nvCxnSpPr>
          <p:cNvPr id="246" name="Google Shape;246;p23"/>
          <p:cNvCxnSpPr>
            <a:stCxn id="231" idx="0"/>
            <a:endCxn id="238" idx="2"/>
          </p:cNvCxnSpPr>
          <p:nvPr/>
        </p:nvCxnSpPr>
        <p:spPr>
          <a:xfrm rot="-5400000">
            <a:off x="3258488" y="1936754"/>
            <a:ext cx="1599750" cy="889875"/>
          </a:xfrm>
          <a:prstGeom prst="curvedConnector3">
            <a:avLst>
              <a:gd name="adj1" fmla="val 50000"/>
            </a:avLst>
          </a:prstGeom>
          <a:noFill/>
          <a:ln w="19050" cap="flat" cmpd="sng">
            <a:solidFill>
              <a:schemeClr val="dk2"/>
            </a:solidFill>
            <a:prstDash val="solid"/>
            <a:round/>
            <a:headEnd type="none" w="med" len="med"/>
            <a:tailEnd type="triangle" w="med" len="med"/>
          </a:ln>
        </p:spPr>
      </p:cxnSp>
      <p:cxnSp>
        <p:nvCxnSpPr>
          <p:cNvPr id="247" name="Google Shape;247;p23"/>
          <p:cNvCxnSpPr>
            <a:stCxn id="245" idx="1"/>
            <a:endCxn id="231" idx="3"/>
          </p:cNvCxnSpPr>
          <p:nvPr/>
        </p:nvCxnSpPr>
        <p:spPr>
          <a:xfrm flipH="1">
            <a:off x="4134825" y="3577125"/>
            <a:ext cx="377775" cy="450"/>
          </a:xfrm>
          <a:prstGeom prst="curvedConnector3">
            <a:avLst>
              <a:gd name="adj1" fmla="val 50010"/>
            </a:avLst>
          </a:prstGeom>
          <a:noFill/>
          <a:ln w="19050" cap="flat" cmpd="sng">
            <a:solidFill>
              <a:schemeClr val="dk2"/>
            </a:solidFill>
            <a:prstDash val="solid"/>
            <a:round/>
            <a:headEnd type="none" w="med" len="med"/>
            <a:tailEnd type="triangle" w="med" len="med"/>
          </a:ln>
        </p:spPr>
      </p:cxnSp>
      <p:cxnSp>
        <p:nvCxnSpPr>
          <p:cNvPr id="248" name="Google Shape;248;p23"/>
          <p:cNvCxnSpPr>
            <a:stCxn id="231" idx="1"/>
            <a:endCxn id="233" idx="2"/>
          </p:cNvCxnSpPr>
          <p:nvPr/>
        </p:nvCxnSpPr>
        <p:spPr>
          <a:xfrm rot="10800000" flipH="1">
            <a:off x="3092100" y="2700516"/>
            <a:ext cx="290925" cy="876600"/>
          </a:xfrm>
          <a:prstGeom prst="curvedConnector4">
            <a:avLst>
              <a:gd name="adj1" fmla="val -61388"/>
              <a:gd name="adj2" fmla="val 72565"/>
            </a:avLst>
          </a:prstGeom>
          <a:noFill/>
          <a:ln w="19050" cap="flat" cmpd="sng">
            <a:solidFill>
              <a:schemeClr val="dk2"/>
            </a:solidFill>
            <a:prstDash val="solid"/>
            <a:round/>
            <a:headEnd type="triangle" w="med" len="med"/>
            <a:tailEnd type="triangle" w="med" len="med"/>
          </a:ln>
        </p:spPr>
      </p:cxnSp>
      <p:cxnSp>
        <p:nvCxnSpPr>
          <p:cNvPr id="249" name="Google Shape;249;p23"/>
          <p:cNvCxnSpPr>
            <a:stCxn id="231" idx="0"/>
            <a:endCxn id="234" idx="2"/>
          </p:cNvCxnSpPr>
          <p:nvPr/>
        </p:nvCxnSpPr>
        <p:spPr>
          <a:xfrm rot="-5400000">
            <a:off x="3817838" y="2496104"/>
            <a:ext cx="481050" cy="889875"/>
          </a:xfrm>
          <a:prstGeom prst="curvedConnector3">
            <a:avLst>
              <a:gd name="adj1" fmla="val 50007"/>
            </a:avLst>
          </a:prstGeom>
          <a:noFill/>
          <a:ln w="19050" cap="flat" cmpd="sng">
            <a:solidFill>
              <a:schemeClr val="dk2"/>
            </a:solidFill>
            <a:prstDash val="solid"/>
            <a:round/>
            <a:headEnd type="none" w="med" len="med"/>
            <a:tailEnd type="triangle" w="med" len="med"/>
          </a:ln>
        </p:spPr>
      </p:cxnSp>
      <p:cxnSp>
        <p:nvCxnSpPr>
          <p:cNvPr id="250" name="Google Shape;250;p23"/>
          <p:cNvCxnSpPr>
            <a:stCxn id="231" idx="0"/>
            <a:endCxn id="235" idx="2"/>
          </p:cNvCxnSpPr>
          <p:nvPr/>
        </p:nvCxnSpPr>
        <p:spPr>
          <a:xfrm rot="-5400000">
            <a:off x="4403175" y="1910766"/>
            <a:ext cx="481050" cy="2060550"/>
          </a:xfrm>
          <a:prstGeom prst="curvedConnector3">
            <a:avLst>
              <a:gd name="adj1" fmla="val 50007"/>
            </a:avLst>
          </a:prstGeom>
          <a:noFill/>
          <a:ln w="19050" cap="flat" cmpd="sng">
            <a:solidFill>
              <a:schemeClr val="dk2"/>
            </a:solidFill>
            <a:prstDash val="solid"/>
            <a:round/>
            <a:headEnd type="none" w="med" len="med"/>
            <a:tailEnd type="triangle" w="med" len="med"/>
          </a:ln>
        </p:spPr>
      </p:cxnSp>
      <p:cxnSp>
        <p:nvCxnSpPr>
          <p:cNvPr id="251" name="Google Shape;251;p23"/>
          <p:cNvCxnSpPr>
            <a:stCxn id="231" idx="0"/>
            <a:endCxn id="236" idx="2"/>
          </p:cNvCxnSpPr>
          <p:nvPr/>
        </p:nvCxnSpPr>
        <p:spPr>
          <a:xfrm rot="-5400000">
            <a:off x="5022825" y="1291116"/>
            <a:ext cx="481050" cy="3299850"/>
          </a:xfrm>
          <a:prstGeom prst="curvedConnector3">
            <a:avLst>
              <a:gd name="adj1" fmla="val 50007"/>
            </a:avLst>
          </a:prstGeom>
          <a:noFill/>
          <a:ln w="19050" cap="flat" cmpd="sng">
            <a:solidFill>
              <a:schemeClr val="dk2"/>
            </a:solidFill>
            <a:prstDash val="solid"/>
            <a:round/>
            <a:headEnd type="none" w="med" len="med"/>
            <a:tailEnd type="triangle" w="med" len="med"/>
          </a:ln>
        </p:spPr>
      </p:cxnSp>
      <p:sp>
        <p:nvSpPr>
          <p:cNvPr id="244" name="Google Shape;244;p23"/>
          <p:cNvSpPr txBox="1"/>
          <p:nvPr/>
        </p:nvSpPr>
        <p:spPr>
          <a:xfrm>
            <a:off x="6177094" y="1204481"/>
            <a:ext cx="905400" cy="503100"/>
          </a:xfrm>
          <a:prstGeom prst="rect">
            <a:avLst/>
          </a:prstGeom>
          <a:solidFill>
            <a:srgbClr val="EFEFE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algn="ctr"/>
            <a:r>
              <a:rPr lang="en" sz="1200"/>
              <a:t>Seed Pool</a:t>
            </a:r>
            <a:endParaRPr sz="1200"/>
          </a:p>
          <a:p>
            <a:pPr algn="ctr"/>
            <a:r>
              <a:rPr lang="en" sz="1200"/>
              <a:t>(N,P)</a:t>
            </a:r>
            <a:endParaRPr sz="1200"/>
          </a:p>
        </p:txBody>
      </p:sp>
      <p:cxnSp>
        <p:nvCxnSpPr>
          <p:cNvPr id="252" name="Google Shape;252;p23"/>
          <p:cNvCxnSpPr>
            <a:stCxn id="236" idx="0"/>
            <a:endCxn id="244" idx="2"/>
          </p:cNvCxnSpPr>
          <p:nvPr/>
        </p:nvCxnSpPr>
        <p:spPr>
          <a:xfrm rot="5400000" flipH="1">
            <a:off x="6526706" y="1810688"/>
            <a:ext cx="489825" cy="283500"/>
          </a:xfrm>
          <a:prstGeom prst="curvedConnector3">
            <a:avLst>
              <a:gd name="adj1" fmla="val 49994"/>
            </a:avLst>
          </a:prstGeom>
          <a:noFill/>
          <a:ln w="19050" cap="flat" cmpd="sng">
            <a:solidFill>
              <a:schemeClr val="dk2"/>
            </a:solidFill>
            <a:prstDash val="solid"/>
            <a:round/>
            <a:headEnd type="none" w="med" len="med"/>
            <a:tailEnd type="triangle" w="med" len="med"/>
          </a:ln>
        </p:spPr>
      </p:cxnSp>
      <p:sp>
        <p:nvSpPr>
          <p:cNvPr id="253" name="Google Shape;253;p23"/>
          <p:cNvSpPr txBox="1"/>
          <p:nvPr/>
        </p:nvSpPr>
        <p:spPr>
          <a:xfrm>
            <a:off x="6026194" y="85856"/>
            <a:ext cx="1408500" cy="791100"/>
          </a:xfrm>
          <a:prstGeom prst="rect">
            <a:avLst/>
          </a:prstGeom>
          <a:solidFill>
            <a:srgbClr val="D0E0E3"/>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algn="ctr"/>
            <a:r>
              <a:rPr lang="en" sz="1200"/>
              <a:t>Fragmented Decomposition Pool (ELM)</a:t>
            </a:r>
            <a:endParaRPr sz="1200"/>
          </a:p>
        </p:txBody>
      </p:sp>
      <p:cxnSp>
        <p:nvCxnSpPr>
          <p:cNvPr id="254" name="Google Shape;254;p23"/>
          <p:cNvCxnSpPr>
            <a:stCxn id="238" idx="0"/>
            <a:endCxn id="253" idx="1"/>
          </p:cNvCxnSpPr>
          <p:nvPr/>
        </p:nvCxnSpPr>
        <p:spPr>
          <a:xfrm rot="-5400000">
            <a:off x="4966088" y="18619"/>
            <a:ext cx="597375" cy="1522800"/>
          </a:xfrm>
          <a:prstGeom prst="curvedConnector2">
            <a:avLst/>
          </a:prstGeom>
          <a:noFill/>
          <a:ln w="19050" cap="flat" cmpd="sng">
            <a:solidFill>
              <a:schemeClr val="dk2"/>
            </a:solidFill>
            <a:prstDash val="solid"/>
            <a:round/>
            <a:headEnd type="none" w="med" len="med"/>
            <a:tailEnd type="triangle" w="med" len="med"/>
          </a:ln>
        </p:spPr>
      </p:cxnSp>
      <p:sp>
        <p:nvSpPr>
          <p:cNvPr id="255" name="Google Shape;255;p23"/>
          <p:cNvSpPr txBox="1"/>
          <p:nvPr/>
        </p:nvSpPr>
        <p:spPr>
          <a:xfrm>
            <a:off x="6067369" y="4174106"/>
            <a:ext cx="1408500" cy="791100"/>
          </a:xfrm>
          <a:prstGeom prst="rect">
            <a:avLst/>
          </a:prstGeom>
          <a:solidFill>
            <a:srgbClr val="D0E0E3"/>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algn="ctr"/>
            <a:r>
              <a:rPr lang="en" sz="1200"/>
              <a:t>Competitive Nutrient Competition (ELM)</a:t>
            </a:r>
            <a:endParaRPr sz="1200"/>
          </a:p>
        </p:txBody>
      </p:sp>
      <p:cxnSp>
        <p:nvCxnSpPr>
          <p:cNvPr id="256" name="Google Shape;256;p23"/>
          <p:cNvCxnSpPr>
            <a:stCxn id="255" idx="0"/>
            <a:endCxn id="245" idx="3"/>
          </p:cNvCxnSpPr>
          <p:nvPr/>
        </p:nvCxnSpPr>
        <p:spPr>
          <a:xfrm rot="5400000" flipH="1">
            <a:off x="6095831" y="3498319"/>
            <a:ext cx="596925" cy="754650"/>
          </a:xfrm>
          <a:prstGeom prst="curvedConnector2">
            <a:avLst/>
          </a:prstGeom>
          <a:noFill/>
          <a:ln w="19050" cap="flat" cmpd="sng">
            <a:solidFill>
              <a:schemeClr val="dk2"/>
            </a:solidFill>
            <a:prstDash val="solid"/>
            <a:round/>
            <a:headEnd type="none" w="med" len="med"/>
            <a:tailEnd type="triangle" w="med" len="med"/>
          </a:ln>
        </p:spPr>
      </p:cxnSp>
      <p:sp>
        <p:nvSpPr>
          <p:cNvPr id="257" name="Google Shape;257;p23"/>
          <p:cNvSpPr txBox="1">
            <a:spLocks noGrp="1"/>
          </p:cNvSpPr>
          <p:nvPr>
            <p:ph type="title"/>
          </p:nvPr>
        </p:nvSpPr>
        <p:spPr>
          <a:xfrm>
            <a:off x="227400" y="207394"/>
            <a:ext cx="3386025" cy="572625"/>
          </a:xfrm>
          <a:prstGeom prst="rect">
            <a:avLst/>
          </a:prstGeom>
        </p:spPr>
        <p:txBody>
          <a:bodyPr spcFirstLastPara="1" wrap="square" lIns="68569" tIns="68569" rIns="68569" bIns="68569" anchor="t" anchorCtr="0">
            <a:normAutofit fontScale="90000"/>
          </a:bodyPr>
          <a:lstStyle/>
          <a:p>
            <a:r>
              <a:rPr lang="en" dirty="0"/>
              <a:t>FATES Nutrient Flow: ELM Soil to FATES Plant and Back Again</a:t>
            </a:r>
            <a:endParaRPr dirty="0"/>
          </a:p>
        </p:txBody>
      </p:sp>
      <p:sp>
        <p:nvSpPr>
          <p:cNvPr id="258" name="Google Shape;258;p23"/>
          <p:cNvSpPr/>
          <p:nvPr/>
        </p:nvSpPr>
        <p:spPr>
          <a:xfrm>
            <a:off x="1387931" y="2609475"/>
            <a:ext cx="5599575" cy="593691"/>
          </a:xfrm>
          <a:prstGeom prst="ellipse">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59" name="Google Shape;259;p23"/>
          <p:cNvSpPr/>
          <p:nvPr/>
        </p:nvSpPr>
        <p:spPr>
          <a:xfrm>
            <a:off x="5974691" y="3377621"/>
            <a:ext cx="1204875" cy="586772"/>
          </a:xfrm>
          <a:prstGeom prst="ellipse">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60" name="Google Shape;260;p23"/>
          <p:cNvSpPr txBox="1"/>
          <p:nvPr/>
        </p:nvSpPr>
        <p:spPr>
          <a:xfrm>
            <a:off x="1311919" y="3787951"/>
            <a:ext cx="1302975" cy="415476"/>
          </a:xfrm>
          <a:prstGeom prst="rect">
            <a:avLst/>
          </a:prstGeom>
          <a:noFill/>
          <a:ln>
            <a:noFill/>
          </a:ln>
        </p:spPr>
        <p:txBody>
          <a:bodyPr spcFirstLastPara="1" wrap="square" lIns="68569" tIns="68569" rIns="68569" bIns="68569" anchor="t" anchorCtr="0">
            <a:spAutoFit/>
          </a:bodyPr>
          <a:lstStyle/>
          <a:p>
            <a:r>
              <a:rPr lang="en" sz="1800">
                <a:solidFill>
                  <a:srgbClr val="FF0000"/>
                </a:solidFill>
              </a:rPr>
              <a:t>Allocation</a:t>
            </a:r>
            <a:endParaRPr sz="1800">
              <a:solidFill>
                <a:srgbClr val="FF0000"/>
              </a:solidFill>
            </a:endParaRPr>
          </a:p>
        </p:txBody>
      </p:sp>
      <p:cxnSp>
        <p:nvCxnSpPr>
          <p:cNvPr id="261" name="Google Shape;261;p23"/>
          <p:cNvCxnSpPr>
            <a:cxnSpLocks/>
            <a:stCxn id="258" idx="3"/>
            <a:endCxn id="260" idx="0"/>
          </p:cNvCxnSpPr>
          <p:nvPr/>
        </p:nvCxnSpPr>
        <p:spPr>
          <a:xfrm flipH="1">
            <a:off x="1963407" y="3116222"/>
            <a:ext cx="244563" cy="671729"/>
          </a:xfrm>
          <a:prstGeom prst="straightConnector1">
            <a:avLst/>
          </a:prstGeom>
          <a:noFill/>
          <a:ln w="28575" cap="flat" cmpd="sng">
            <a:solidFill>
              <a:srgbClr val="FF0000"/>
            </a:solidFill>
            <a:prstDash val="solid"/>
            <a:round/>
            <a:headEnd type="none" w="med" len="med"/>
            <a:tailEnd type="none" w="med" len="med"/>
          </a:ln>
        </p:spPr>
      </p:cxnSp>
      <p:sp>
        <p:nvSpPr>
          <p:cNvPr id="262" name="Google Shape;262;p23"/>
          <p:cNvSpPr txBox="1"/>
          <p:nvPr/>
        </p:nvSpPr>
        <p:spPr>
          <a:xfrm>
            <a:off x="4050675" y="4569713"/>
            <a:ext cx="1302975" cy="415476"/>
          </a:xfrm>
          <a:prstGeom prst="rect">
            <a:avLst/>
          </a:prstGeom>
          <a:noFill/>
          <a:ln>
            <a:noFill/>
          </a:ln>
        </p:spPr>
        <p:txBody>
          <a:bodyPr spcFirstLastPara="1" wrap="square" lIns="68569" tIns="68569" rIns="68569" bIns="68569" anchor="t" anchorCtr="0">
            <a:spAutoFit/>
          </a:bodyPr>
          <a:lstStyle/>
          <a:p>
            <a:r>
              <a:rPr lang="en" sz="1800">
                <a:solidFill>
                  <a:srgbClr val="FF0000"/>
                </a:solidFill>
              </a:rPr>
              <a:t>Acquisition</a:t>
            </a:r>
            <a:endParaRPr sz="1800">
              <a:solidFill>
                <a:srgbClr val="FF0000"/>
              </a:solidFill>
            </a:endParaRPr>
          </a:p>
        </p:txBody>
      </p:sp>
      <p:cxnSp>
        <p:nvCxnSpPr>
          <p:cNvPr id="263" name="Google Shape;263;p23"/>
          <p:cNvCxnSpPr>
            <a:cxnSpLocks/>
            <a:stCxn id="259" idx="3"/>
            <a:endCxn id="262" idx="0"/>
          </p:cNvCxnSpPr>
          <p:nvPr/>
        </p:nvCxnSpPr>
        <p:spPr>
          <a:xfrm flipH="1">
            <a:off x="4702163" y="3878462"/>
            <a:ext cx="1448978" cy="691251"/>
          </a:xfrm>
          <a:prstGeom prst="straightConnector1">
            <a:avLst/>
          </a:prstGeom>
          <a:noFill/>
          <a:ln w="28575" cap="flat" cmpd="sng">
            <a:solidFill>
              <a:srgbClr val="FF0000"/>
            </a:solidFill>
            <a:prstDash val="solid"/>
            <a:round/>
            <a:headEnd type="none" w="med" len="med"/>
            <a:tailEnd type="none" w="med" len="med"/>
          </a:ln>
        </p:spPr>
      </p:cxnSp>
      <p:sp>
        <p:nvSpPr>
          <p:cNvPr id="35" name="TextBox 34">
            <a:extLst>
              <a:ext uri="{FF2B5EF4-FFF2-40B4-BE49-F238E27FC236}">
                <a16:creationId xmlns:a16="http://schemas.microsoft.com/office/drawing/2014/main" id="{3F6B6D95-3BD3-A04C-9F6F-01ABD2F346BD}"/>
              </a:ext>
            </a:extLst>
          </p:cNvPr>
          <p:cNvSpPr txBox="1"/>
          <p:nvPr/>
        </p:nvSpPr>
        <p:spPr>
          <a:xfrm>
            <a:off x="72822" y="4708190"/>
            <a:ext cx="1595309" cy="276999"/>
          </a:xfrm>
          <a:prstGeom prst="rect">
            <a:avLst/>
          </a:prstGeom>
          <a:noFill/>
        </p:spPr>
        <p:txBody>
          <a:bodyPr wrap="none" rtlCol="0">
            <a:spAutoFit/>
          </a:bodyPr>
          <a:lstStyle/>
          <a:p>
            <a:r>
              <a:rPr lang="en-US" sz="1200" dirty="0"/>
              <a:t>Knox et. al. (In Prep)</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0"/>
          <p:cNvSpPr txBox="1">
            <a:spLocks noGrp="1"/>
          </p:cNvSpPr>
          <p:nvPr>
            <p:ph type="title"/>
          </p:nvPr>
        </p:nvSpPr>
        <p:spPr>
          <a:xfrm>
            <a:off x="248339" y="331462"/>
            <a:ext cx="3062752" cy="572625"/>
          </a:xfrm>
          <a:prstGeom prst="rect">
            <a:avLst/>
          </a:prstGeom>
        </p:spPr>
        <p:txBody>
          <a:bodyPr spcFirstLastPara="1" wrap="square" lIns="68569" tIns="68569" rIns="68569" bIns="68569" anchor="t" anchorCtr="0">
            <a:normAutofit fontScale="90000"/>
          </a:bodyPr>
          <a:lstStyle/>
          <a:p>
            <a:r>
              <a:rPr lang="en" dirty="0">
                <a:solidFill>
                  <a:schemeClr val="accent6"/>
                </a:solidFill>
              </a:rPr>
              <a:t>Coupled CNP vs.</a:t>
            </a:r>
            <a:r>
              <a:rPr lang="en" dirty="0"/>
              <a:t> Uncoupled (c-only)</a:t>
            </a:r>
            <a:endParaRPr dirty="0"/>
          </a:p>
        </p:txBody>
      </p:sp>
      <p:pic>
        <p:nvPicPr>
          <p:cNvPr id="486" name="Google Shape;486;p40"/>
          <p:cNvPicPr preferRelativeResize="0"/>
          <p:nvPr/>
        </p:nvPicPr>
        <p:blipFill>
          <a:blip r:embed="rId3">
            <a:alphaModFix/>
          </a:blip>
          <a:stretch>
            <a:fillRect/>
          </a:stretch>
        </p:blipFill>
        <p:spPr>
          <a:xfrm>
            <a:off x="3917242" y="331462"/>
            <a:ext cx="4978419" cy="4480576"/>
          </a:xfrm>
          <a:prstGeom prst="rect">
            <a:avLst/>
          </a:prstGeom>
          <a:noFill/>
          <a:ln>
            <a:noFill/>
          </a:ln>
        </p:spPr>
      </p:pic>
      <p:sp>
        <p:nvSpPr>
          <p:cNvPr id="2" name="TextBox 1">
            <a:extLst>
              <a:ext uri="{FF2B5EF4-FFF2-40B4-BE49-F238E27FC236}">
                <a16:creationId xmlns:a16="http://schemas.microsoft.com/office/drawing/2014/main" id="{83740F09-6B74-144F-BE2C-517F6698705B}"/>
              </a:ext>
            </a:extLst>
          </p:cNvPr>
          <p:cNvSpPr txBox="1"/>
          <p:nvPr/>
        </p:nvSpPr>
        <p:spPr>
          <a:xfrm>
            <a:off x="403301" y="1357162"/>
            <a:ext cx="2907789" cy="3570208"/>
          </a:xfrm>
          <a:prstGeom prst="rect">
            <a:avLst/>
          </a:prstGeom>
          <a:noFill/>
        </p:spPr>
        <p:txBody>
          <a:bodyPr wrap="square" rtlCol="0">
            <a:spAutoFit/>
          </a:bodyPr>
          <a:lstStyle/>
          <a:p>
            <a:pPr lvl="0">
              <a:spcBef>
                <a:spcPts val="1200"/>
              </a:spcBef>
            </a:pPr>
            <a:r>
              <a:rPr lang="en-US" dirty="0"/>
              <a:t>Decomposition in soil model is accelerated (i.e. rate constants increased).</a:t>
            </a:r>
          </a:p>
          <a:p>
            <a:pPr lvl="0">
              <a:spcBef>
                <a:spcPts val="1200"/>
              </a:spcBef>
            </a:pPr>
            <a:r>
              <a:rPr lang="en-US" dirty="0"/>
              <a:t>FATES plants initialized at year-0 with an arbitrary number of seedlings.</a:t>
            </a:r>
          </a:p>
          <a:p>
            <a:pPr lvl="0">
              <a:spcBef>
                <a:spcPts val="1200"/>
              </a:spcBef>
            </a:pPr>
            <a:r>
              <a:rPr lang="en-US" dirty="0"/>
              <a:t>Supplemental N is provided for a short number of years to “kick-start”.</a:t>
            </a:r>
          </a:p>
          <a:p>
            <a:pPr lvl="0">
              <a:spcBef>
                <a:spcPts val="1200"/>
              </a:spcBef>
            </a:pPr>
            <a:r>
              <a:rPr lang="en-US" dirty="0"/>
              <a:t>Supplemental P is always provided to all competitors (evaluating N-limitations only here). </a:t>
            </a:r>
          </a:p>
          <a:p>
            <a:endParaRPr lang="en-US" dirty="0"/>
          </a:p>
        </p:txBody>
      </p:sp>
      <p:sp>
        <p:nvSpPr>
          <p:cNvPr id="3" name="TextBox 2">
            <a:extLst>
              <a:ext uri="{FF2B5EF4-FFF2-40B4-BE49-F238E27FC236}">
                <a16:creationId xmlns:a16="http://schemas.microsoft.com/office/drawing/2014/main" id="{432DA013-11BF-DA46-AE15-BD7C6B034912}"/>
              </a:ext>
            </a:extLst>
          </p:cNvPr>
          <p:cNvSpPr txBox="1"/>
          <p:nvPr/>
        </p:nvSpPr>
        <p:spPr>
          <a:xfrm>
            <a:off x="2321932" y="4673538"/>
            <a:ext cx="1595309" cy="276999"/>
          </a:xfrm>
          <a:prstGeom prst="rect">
            <a:avLst/>
          </a:prstGeom>
          <a:noFill/>
        </p:spPr>
        <p:txBody>
          <a:bodyPr wrap="none" rtlCol="0">
            <a:spAutoFit/>
          </a:bodyPr>
          <a:lstStyle/>
          <a:p>
            <a:r>
              <a:rPr lang="en-US" sz="1200" dirty="0"/>
              <a:t>Knox et. al. (In Prep)</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1D344-376F-A54A-AAE3-2DE27340EA25}"/>
              </a:ext>
            </a:extLst>
          </p:cNvPr>
          <p:cNvSpPr>
            <a:spLocks noGrp="1"/>
          </p:cNvSpPr>
          <p:nvPr>
            <p:ph type="title"/>
          </p:nvPr>
        </p:nvSpPr>
        <p:spPr>
          <a:xfrm>
            <a:off x="285697" y="154868"/>
            <a:ext cx="8520600" cy="572625"/>
          </a:xfrm>
        </p:spPr>
        <p:txBody>
          <a:bodyPr>
            <a:normAutofit/>
          </a:bodyPr>
          <a:lstStyle/>
          <a:p>
            <a:r>
              <a:rPr lang="en-US" sz="2000" b="0" dirty="0"/>
              <a:t>Summary and next steps:</a:t>
            </a:r>
          </a:p>
        </p:txBody>
      </p:sp>
      <p:sp>
        <p:nvSpPr>
          <p:cNvPr id="3" name="Text Placeholder 2">
            <a:extLst>
              <a:ext uri="{FF2B5EF4-FFF2-40B4-BE49-F238E27FC236}">
                <a16:creationId xmlns:a16="http://schemas.microsoft.com/office/drawing/2014/main" id="{BE87DF3D-1522-EA4F-9245-86948684BA90}"/>
              </a:ext>
            </a:extLst>
          </p:cNvPr>
          <p:cNvSpPr>
            <a:spLocks noGrp="1"/>
          </p:cNvSpPr>
          <p:nvPr>
            <p:ph type="body" idx="1"/>
          </p:nvPr>
        </p:nvSpPr>
        <p:spPr>
          <a:xfrm>
            <a:off x="62977" y="682186"/>
            <a:ext cx="5939051" cy="1989759"/>
          </a:xfrm>
        </p:spPr>
        <p:txBody>
          <a:bodyPr>
            <a:normAutofit/>
          </a:bodyPr>
          <a:lstStyle/>
          <a:p>
            <a:r>
              <a:rPr lang="en-US" sz="1300" dirty="0"/>
              <a:t>Carbon-only version of global ELM-FATES predicts “ok” globally averaged carbon stocks and fluxes, however overly-productive vegetation poor regional distribution, but:</a:t>
            </a:r>
          </a:p>
          <a:p>
            <a:pPr lvl="1"/>
            <a:r>
              <a:rPr lang="en-US" sz="1300" dirty="0"/>
              <a:t>Parameterization of extra-tropical PFTs substantially improved regional distribution of plant types. </a:t>
            </a:r>
          </a:p>
          <a:p>
            <a:pPr lvl="1"/>
            <a:r>
              <a:rPr lang="en-US" sz="1300" dirty="0"/>
              <a:t>Dynamic plant hydraulics and water stress (in boreal site) substantially lowered biomass. </a:t>
            </a:r>
          </a:p>
          <a:p>
            <a:pPr lvl="1"/>
            <a:r>
              <a:rPr lang="en-US" sz="1300" dirty="0"/>
              <a:t>Interactions with soil and plant BGC (N limitation) lowered all major forest metrics (NPP, LAI, biomass, litter C). </a:t>
            </a:r>
          </a:p>
        </p:txBody>
      </p:sp>
      <p:sp>
        <p:nvSpPr>
          <p:cNvPr id="11" name="Text Placeholder 2">
            <a:extLst>
              <a:ext uri="{FF2B5EF4-FFF2-40B4-BE49-F238E27FC236}">
                <a16:creationId xmlns:a16="http://schemas.microsoft.com/office/drawing/2014/main" id="{E19D7884-EAE3-C545-9E01-3B1E244BEB21}"/>
              </a:ext>
            </a:extLst>
          </p:cNvPr>
          <p:cNvSpPr txBox="1">
            <a:spLocks/>
          </p:cNvSpPr>
          <p:nvPr/>
        </p:nvSpPr>
        <p:spPr>
          <a:xfrm>
            <a:off x="118260" y="2573024"/>
            <a:ext cx="4755820" cy="19214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0"/>
              </a:spcBef>
              <a:spcAft>
                <a:spcPts val="0"/>
              </a:spcAft>
              <a:buClr>
                <a:srgbClr val="366092"/>
              </a:buClr>
              <a:buSzPts val="1800"/>
              <a:buFont typeface="Arial"/>
              <a:buChar char="●"/>
              <a:defRPr sz="1800" b="0" i="0" u="none" strike="noStrike" cap="none">
                <a:solidFill>
                  <a:schemeClr val="dk1"/>
                </a:solidFill>
                <a:latin typeface="Arial"/>
                <a:ea typeface="Arial"/>
                <a:cs typeface="Arial"/>
                <a:sym typeface="Arial"/>
              </a:defRPr>
            </a:lvl1pPr>
            <a:lvl2pPr marL="685800" marR="0" lvl="1" indent="-238125" algn="l" rtl="0">
              <a:lnSpc>
                <a:spcPct val="100000"/>
              </a:lnSpc>
              <a:spcBef>
                <a:spcPts val="0"/>
              </a:spcBef>
              <a:spcAft>
                <a:spcPts val="0"/>
              </a:spcAft>
              <a:buClr>
                <a:srgbClr val="366092"/>
              </a:buClr>
              <a:buSzPts val="1400"/>
              <a:buFont typeface="Arial"/>
              <a:buChar char="○"/>
              <a:defRPr sz="1500" b="0" i="0" u="none" strike="noStrike" cap="none">
                <a:solidFill>
                  <a:schemeClr val="dk1"/>
                </a:solidFill>
                <a:latin typeface="Arial"/>
                <a:ea typeface="Arial"/>
                <a:cs typeface="Arial"/>
                <a:sym typeface="Arial"/>
              </a:defRPr>
            </a:lvl2pPr>
            <a:lvl3pPr marL="1028700" marR="0" lvl="2" indent="-238125" algn="l" rtl="0">
              <a:lnSpc>
                <a:spcPct val="100000"/>
              </a:lnSpc>
              <a:spcBef>
                <a:spcPts val="0"/>
              </a:spcBef>
              <a:spcAft>
                <a:spcPts val="0"/>
              </a:spcAft>
              <a:buClr>
                <a:srgbClr val="366092"/>
              </a:buClr>
              <a:buSzPts val="1400"/>
              <a:buFont typeface="Arial"/>
              <a:buChar char="■"/>
              <a:defRPr sz="1350" b="0" i="0" u="none" strike="noStrike" cap="none">
                <a:solidFill>
                  <a:schemeClr val="dk1"/>
                </a:solidFill>
                <a:latin typeface="Arial"/>
                <a:ea typeface="Arial"/>
                <a:cs typeface="Arial"/>
                <a:sym typeface="Arial"/>
              </a:defRPr>
            </a:lvl3pPr>
            <a:lvl4pPr marL="1371600" marR="0" lvl="3" indent="-238125" algn="l" rtl="0">
              <a:lnSpc>
                <a:spcPct val="100000"/>
              </a:lnSpc>
              <a:spcBef>
                <a:spcPts val="0"/>
              </a:spcBef>
              <a:spcAft>
                <a:spcPts val="0"/>
              </a:spcAft>
              <a:buClr>
                <a:srgbClr val="366092"/>
              </a:buClr>
              <a:buSzPts val="1400"/>
              <a:buFont typeface="Arial"/>
              <a:buChar char="●"/>
              <a:defRPr sz="1200" b="0" i="0" u="none" strike="noStrike" cap="none">
                <a:solidFill>
                  <a:schemeClr val="dk1"/>
                </a:solidFill>
                <a:latin typeface="Arial"/>
                <a:ea typeface="Arial"/>
                <a:cs typeface="Arial"/>
                <a:sym typeface="Arial"/>
              </a:defRPr>
            </a:lvl4pPr>
            <a:lvl5pPr marL="1714500" marR="0" lvl="4" indent="-238125" algn="l" rtl="0">
              <a:lnSpc>
                <a:spcPct val="100000"/>
              </a:lnSpc>
              <a:spcBef>
                <a:spcPts val="0"/>
              </a:spcBef>
              <a:spcAft>
                <a:spcPts val="0"/>
              </a:spcAft>
              <a:buClr>
                <a:srgbClr val="366092"/>
              </a:buClr>
              <a:buSzPts val="1400"/>
              <a:buFont typeface="Arial"/>
              <a:buChar char="○"/>
              <a:defRPr sz="1200" b="0" i="0" u="none" strike="noStrike" cap="none">
                <a:solidFill>
                  <a:schemeClr val="dk1"/>
                </a:solidFill>
                <a:latin typeface="Arial"/>
                <a:ea typeface="Arial"/>
                <a:cs typeface="Arial"/>
                <a:sym typeface="Arial"/>
              </a:defRPr>
            </a:lvl5pPr>
            <a:lvl6pPr marL="2057400" marR="0" lvl="5" indent="-238125" algn="l" rtl="0">
              <a:lnSpc>
                <a:spcPct val="100000"/>
              </a:lnSpc>
              <a:spcBef>
                <a:spcPts val="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6pPr>
            <a:lvl7pPr marL="2400300" marR="0" lvl="6" indent="-238125" algn="l" rtl="0">
              <a:lnSpc>
                <a:spcPct val="100000"/>
              </a:lnSpc>
              <a:spcBef>
                <a:spcPts val="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7pPr>
            <a:lvl8pPr marL="2743200" marR="0" lvl="7" indent="-238125" algn="l" rtl="0">
              <a:lnSpc>
                <a:spcPct val="100000"/>
              </a:lnSpc>
              <a:spcBef>
                <a:spcPts val="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8pPr>
            <a:lvl9pPr marL="3086100" marR="0" lvl="8" indent="-238125" algn="l" rtl="0">
              <a:lnSpc>
                <a:spcPct val="100000"/>
              </a:lnSpc>
              <a:spcBef>
                <a:spcPts val="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9pPr>
          </a:lstStyle>
          <a:p>
            <a:r>
              <a:rPr lang="en-US" sz="1300" dirty="0"/>
              <a:t>Integration of nutrient cycling between ELM and FATES in complete and testing underway:</a:t>
            </a:r>
          </a:p>
          <a:p>
            <a:pPr lvl="1"/>
            <a:r>
              <a:rPr lang="en-US" sz="1300" dirty="0"/>
              <a:t>Underway: testing different theories of plant’s nutrient needs based on plant storage capacity/needs, and regulating demand. </a:t>
            </a:r>
          </a:p>
          <a:p>
            <a:pPr lvl="1"/>
            <a:r>
              <a:rPr lang="en-US" sz="1300" dirty="0"/>
              <a:t>Underway: finalizing leaf nutrient constraints on photosynthesis</a:t>
            </a:r>
          </a:p>
          <a:p>
            <a:pPr marL="447675" lvl="1" indent="0">
              <a:buNone/>
            </a:pPr>
            <a:endParaRPr lang="en-US" sz="1300" dirty="0"/>
          </a:p>
          <a:p>
            <a:r>
              <a:rPr lang="en-US" sz="1300" dirty="0"/>
              <a:t>FATES and Land-Use Land-Cover Change </a:t>
            </a:r>
          </a:p>
          <a:p>
            <a:pPr lvl="1"/>
            <a:r>
              <a:rPr lang="en-US" sz="1300" dirty="0"/>
              <a:t>Global wood harvesting occurring via logging module and newly created secondary forest patches. </a:t>
            </a:r>
          </a:p>
          <a:p>
            <a:pPr lvl="1"/>
            <a:endParaRPr lang="en-US" sz="1300" dirty="0"/>
          </a:p>
          <a:p>
            <a:pPr lvl="1"/>
            <a:endParaRPr lang="en-US" sz="1300" dirty="0"/>
          </a:p>
        </p:txBody>
      </p:sp>
      <p:pic>
        <p:nvPicPr>
          <p:cNvPr id="12" name="Picture 11">
            <a:extLst>
              <a:ext uri="{FF2B5EF4-FFF2-40B4-BE49-F238E27FC236}">
                <a16:creationId xmlns:a16="http://schemas.microsoft.com/office/drawing/2014/main" id="{0D1513CD-E02B-D045-8088-C14AE08ACA07}"/>
              </a:ext>
            </a:extLst>
          </p:cNvPr>
          <p:cNvPicPr>
            <a:picLocks noChangeAspect="1"/>
          </p:cNvPicPr>
          <p:nvPr/>
        </p:nvPicPr>
        <p:blipFill rotWithShape="1">
          <a:blip r:embed="rId2"/>
          <a:srcRect b="53811"/>
          <a:stretch/>
        </p:blipFill>
        <p:spPr>
          <a:xfrm>
            <a:off x="4826372" y="2895978"/>
            <a:ext cx="4468410" cy="1621498"/>
          </a:xfrm>
          <a:prstGeom prst="rect">
            <a:avLst/>
          </a:prstGeom>
        </p:spPr>
      </p:pic>
      <p:grpSp>
        <p:nvGrpSpPr>
          <p:cNvPr id="13" name="Group 12">
            <a:extLst>
              <a:ext uri="{FF2B5EF4-FFF2-40B4-BE49-F238E27FC236}">
                <a16:creationId xmlns:a16="http://schemas.microsoft.com/office/drawing/2014/main" id="{4FCD4F1A-5C99-8D4D-89D7-B46281D0A294}"/>
              </a:ext>
            </a:extLst>
          </p:cNvPr>
          <p:cNvGrpSpPr/>
          <p:nvPr/>
        </p:nvGrpSpPr>
        <p:grpSpPr>
          <a:xfrm>
            <a:off x="6002028" y="660118"/>
            <a:ext cx="2972697" cy="2129361"/>
            <a:chOff x="4844287" y="762453"/>
            <a:chExt cx="4187002" cy="3304863"/>
          </a:xfrm>
        </p:grpSpPr>
        <p:pic>
          <p:nvPicPr>
            <p:cNvPr id="14" name="Picture 13" descr="NET Biomass FATES and FATES Hydro.tif">
              <a:extLst>
                <a:ext uri="{FF2B5EF4-FFF2-40B4-BE49-F238E27FC236}">
                  <a16:creationId xmlns:a16="http://schemas.microsoft.com/office/drawing/2014/main" id="{D89592F9-9138-A949-B912-77E89C21F3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44287" y="867019"/>
              <a:ext cx="4187002" cy="3200297"/>
            </a:xfrm>
            <a:prstGeom prst="rect">
              <a:avLst/>
            </a:prstGeom>
          </p:spPr>
        </p:pic>
        <p:sp>
          <p:nvSpPr>
            <p:cNvPr id="15" name="TextBox 14">
              <a:extLst>
                <a:ext uri="{FF2B5EF4-FFF2-40B4-BE49-F238E27FC236}">
                  <a16:creationId xmlns:a16="http://schemas.microsoft.com/office/drawing/2014/main" id="{810B0F0F-13E6-6A4D-9074-1B1985A933A3}"/>
                </a:ext>
              </a:extLst>
            </p:cNvPr>
            <p:cNvSpPr txBox="1"/>
            <p:nvPr/>
          </p:nvSpPr>
          <p:spPr>
            <a:xfrm>
              <a:off x="5639435" y="762453"/>
              <a:ext cx="2869142" cy="310494"/>
            </a:xfrm>
            <a:prstGeom prst="rect">
              <a:avLst/>
            </a:prstGeom>
            <a:solidFill>
              <a:schemeClr val="bg1"/>
            </a:solidFill>
          </p:spPr>
          <p:txBody>
            <a:bodyPr wrap="square" rtlCol="0">
              <a:spAutoFit/>
            </a:bodyPr>
            <a:lstStyle/>
            <a:p>
              <a:r>
                <a:rPr lang="en-US" sz="700" dirty="0">
                  <a:solidFill>
                    <a:srgbClr val="00B050"/>
                  </a:solidFill>
                </a:rPr>
                <a:t>ELM-FATES Default </a:t>
              </a:r>
              <a:r>
                <a:rPr lang="en-US" sz="700" dirty="0"/>
                <a:t>vs. </a:t>
              </a:r>
              <a:r>
                <a:rPr lang="en-US" sz="700" dirty="0">
                  <a:solidFill>
                    <a:srgbClr val="0070C0"/>
                  </a:solidFill>
                </a:rPr>
                <a:t>ELM-FATES Hydro</a:t>
              </a:r>
            </a:p>
          </p:txBody>
        </p:sp>
        <p:sp>
          <p:nvSpPr>
            <p:cNvPr id="16" name="TextBox 15">
              <a:extLst>
                <a:ext uri="{FF2B5EF4-FFF2-40B4-BE49-F238E27FC236}">
                  <a16:creationId xmlns:a16="http://schemas.microsoft.com/office/drawing/2014/main" id="{928A9393-C942-B74E-9394-431A32AAB861}"/>
                </a:ext>
              </a:extLst>
            </p:cNvPr>
            <p:cNvSpPr txBox="1"/>
            <p:nvPr/>
          </p:nvSpPr>
          <p:spPr>
            <a:xfrm>
              <a:off x="6419493" y="2488045"/>
              <a:ext cx="2048415" cy="288051"/>
            </a:xfrm>
            <a:prstGeom prst="rect">
              <a:avLst/>
            </a:prstGeom>
            <a:solidFill>
              <a:schemeClr val="bg1"/>
            </a:solidFill>
          </p:spPr>
          <p:txBody>
            <a:bodyPr wrap="none" rtlCol="0">
              <a:spAutoFit/>
            </a:bodyPr>
            <a:lstStyle/>
            <a:p>
              <a:r>
                <a:rPr lang="en-US" sz="600" dirty="0">
                  <a:solidFill>
                    <a:srgbClr val="0000FF"/>
                  </a:solidFill>
                </a:rPr>
                <a:t>ELM-FATES Hydro and water stress</a:t>
              </a:r>
            </a:p>
          </p:txBody>
        </p:sp>
        <p:cxnSp>
          <p:nvCxnSpPr>
            <p:cNvPr id="17" name="Straight Connector 16">
              <a:extLst>
                <a:ext uri="{FF2B5EF4-FFF2-40B4-BE49-F238E27FC236}">
                  <a16:creationId xmlns:a16="http://schemas.microsoft.com/office/drawing/2014/main" id="{E2A80C9A-7F06-1845-AD38-5CED20184D4F}"/>
                </a:ext>
              </a:extLst>
            </p:cNvPr>
            <p:cNvCxnSpPr>
              <a:cxnSpLocks/>
            </p:cNvCxnSpPr>
            <p:nvPr/>
          </p:nvCxnSpPr>
          <p:spPr>
            <a:xfrm>
              <a:off x="5412757" y="2420921"/>
              <a:ext cx="343667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CB8C36D-8E9D-3048-9C43-7575784EB79F}"/>
                </a:ext>
              </a:extLst>
            </p:cNvPr>
            <p:cNvSpPr txBox="1"/>
            <p:nvPr/>
          </p:nvSpPr>
          <p:spPr>
            <a:xfrm>
              <a:off x="5979010" y="2154069"/>
              <a:ext cx="1405416" cy="288051"/>
            </a:xfrm>
            <a:prstGeom prst="rect">
              <a:avLst/>
            </a:prstGeom>
            <a:noFill/>
          </p:spPr>
          <p:txBody>
            <a:bodyPr wrap="none" rtlCol="0">
              <a:spAutoFit/>
            </a:bodyPr>
            <a:lstStyle/>
            <a:p>
              <a:r>
                <a:rPr lang="en-US" sz="500" dirty="0"/>
                <a:t>Field Data (2700 g/m2)</a:t>
              </a:r>
            </a:p>
          </p:txBody>
        </p:sp>
      </p:grpSp>
      <p:sp>
        <p:nvSpPr>
          <p:cNvPr id="19" name="TextBox 18">
            <a:extLst>
              <a:ext uri="{FF2B5EF4-FFF2-40B4-BE49-F238E27FC236}">
                <a16:creationId xmlns:a16="http://schemas.microsoft.com/office/drawing/2014/main" id="{0A18DBC3-22B8-5544-839A-A4C3CC7F84A2}"/>
              </a:ext>
            </a:extLst>
          </p:cNvPr>
          <p:cNvSpPr txBox="1"/>
          <p:nvPr/>
        </p:nvSpPr>
        <p:spPr>
          <a:xfrm>
            <a:off x="5249258" y="4517476"/>
            <a:ext cx="1505540" cy="230832"/>
          </a:xfrm>
          <a:prstGeom prst="rect">
            <a:avLst/>
          </a:prstGeom>
          <a:noFill/>
        </p:spPr>
        <p:txBody>
          <a:bodyPr wrap="none" rtlCol="0">
            <a:spAutoFit/>
          </a:bodyPr>
          <a:lstStyle/>
          <a:p>
            <a:r>
              <a:rPr lang="en-US" sz="900" dirty="0"/>
              <a:t>Spin-Up Simulation Years</a:t>
            </a:r>
          </a:p>
        </p:txBody>
      </p:sp>
      <p:sp>
        <p:nvSpPr>
          <p:cNvPr id="20" name="TextBox 19">
            <a:extLst>
              <a:ext uri="{FF2B5EF4-FFF2-40B4-BE49-F238E27FC236}">
                <a16:creationId xmlns:a16="http://schemas.microsoft.com/office/drawing/2014/main" id="{37DFB311-0AD2-B344-BCE6-C1AA05F2B6F5}"/>
              </a:ext>
            </a:extLst>
          </p:cNvPr>
          <p:cNvSpPr txBox="1"/>
          <p:nvPr/>
        </p:nvSpPr>
        <p:spPr>
          <a:xfrm>
            <a:off x="7469185" y="4540028"/>
            <a:ext cx="1505540" cy="230832"/>
          </a:xfrm>
          <a:prstGeom prst="rect">
            <a:avLst/>
          </a:prstGeom>
          <a:noFill/>
        </p:spPr>
        <p:txBody>
          <a:bodyPr wrap="none" rtlCol="0">
            <a:spAutoFit/>
          </a:bodyPr>
          <a:lstStyle/>
          <a:p>
            <a:r>
              <a:rPr lang="en-US" sz="900" dirty="0"/>
              <a:t>Spin-Up Simulation Years</a:t>
            </a:r>
          </a:p>
        </p:txBody>
      </p:sp>
      <p:cxnSp>
        <p:nvCxnSpPr>
          <p:cNvPr id="22" name="Straight Arrow Connector 21">
            <a:extLst>
              <a:ext uri="{FF2B5EF4-FFF2-40B4-BE49-F238E27FC236}">
                <a16:creationId xmlns:a16="http://schemas.microsoft.com/office/drawing/2014/main" id="{8991A16A-32D8-B142-8444-1039ADAEA1BD}"/>
              </a:ext>
            </a:extLst>
          </p:cNvPr>
          <p:cNvCxnSpPr/>
          <p:nvPr/>
        </p:nvCxnSpPr>
        <p:spPr>
          <a:xfrm>
            <a:off x="4163787" y="3396341"/>
            <a:ext cx="46664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C5397EE-4F66-0249-9A2B-D1541EF52A1E}"/>
              </a:ext>
            </a:extLst>
          </p:cNvPr>
          <p:cNvCxnSpPr/>
          <p:nvPr/>
        </p:nvCxnSpPr>
        <p:spPr>
          <a:xfrm>
            <a:off x="5249258" y="1864735"/>
            <a:ext cx="46664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139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03560" y="1407901"/>
            <a:ext cx="3934340" cy="2058351"/>
          </a:xfrm>
          <a:prstGeom prst="rect">
            <a:avLst/>
          </a:prstGeom>
        </p:spPr>
      </p:pic>
      <p:sp>
        <p:nvSpPr>
          <p:cNvPr id="2" name="Title 1"/>
          <p:cNvSpPr>
            <a:spLocks noGrp="1"/>
          </p:cNvSpPr>
          <p:nvPr>
            <p:ph type="title"/>
          </p:nvPr>
        </p:nvSpPr>
        <p:spPr>
          <a:xfrm>
            <a:off x="3902314" y="2511741"/>
            <a:ext cx="1694047" cy="555687"/>
          </a:xfrm>
        </p:spPr>
        <p:txBody>
          <a:bodyPr/>
          <a:lstStyle/>
          <a:p>
            <a:r>
              <a:rPr lang="en-US" sz="3200" dirty="0">
                <a:solidFill>
                  <a:schemeClr val="bg1"/>
                </a:solidFill>
              </a:rPr>
              <a:t>Thanks!</a:t>
            </a:r>
          </a:p>
        </p:txBody>
      </p:sp>
      <p:sp>
        <p:nvSpPr>
          <p:cNvPr id="3" name="Text Placeholder 2"/>
          <p:cNvSpPr>
            <a:spLocks noGrp="1"/>
          </p:cNvSpPr>
          <p:nvPr>
            <p:ph type="body" idx="1"/>
          </p:nvPr>
        </p:nvSpPr>
        <p:spPr>
          <a:xfrm>
            <a:off x="563077" y="626038"/>
            <a:ext cx="8229600" cy="674054"/>
          </a:xfrm>
        </p:spPr>
        <p:txBody>
          <a:bodyPr/>
          <a:lstStyle/>
          <a:p>
            <a:pPr marL="19050" indent="0" algn="ctr">
              <a:buNone/>
            </a:pPr>
            <a:r>
              <a:rPr lang="en-US" sz="1500" dirty="0">
                <a:hlinkClick r:id="rId3"/>
              </a:rPr>
              <a:t>jaholm@lbl.gov</a:t>
            </a:r>
            <a:r>
              <a:rPr lang="en-US" sz="1500" dirty="0"/>
              <a:t>, </a:t>
            </a:r>
            <a:r>
              <a:rPr lang="en-US" sz="1500" dirty="0">
                <a:hlinkClick r:id="rId4"/>
              </a:rPr>
              <a:t>rgknox@lbl.gov</a:t>
            </a:r>
            <a:endParaRPr lang="en-US" sz="1500" dirty="0"/>
          </a:p>
          <a:p>
            <a:pPr marL="19050" indent="0" algn="ctr">
              <a:buNone/>
            </a:pPr>
            <a:r>
              <a:rPr lang="en-US" sz="1500" dirty="0"/>
              <a:t>Lawrence Berkeley National Laboratory</a:t>
            </a:r>
          </a:p>
        </p:txBody>
      </p:sp>
      <p:pic>
        <p:nvPicPr>
          <p:cNvPr id="4" name="Picture 3" descr="lbnl log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0020" y="196338"/>
            <a:ext cx="898435" cy="766664"/>
          </a:xfrm>
          <a:prstGeom prst="rect">
            <a:avLst/>
          </a:prstGeom>
        </p:spPr>
      </p:pic>
      <p:pic>
        <p:nvPicPr>
          <p:cNvPr id="12" name="Picture 11" descr="ncar-logo-spellout-med.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13419" y="249539"/>
            <a:ext cx="1342859" cy="442025"/>
          </a:xfrm>
          <a:prstGeom prst="rect">
            <a:avLst/>
          </a:prstGeom>
        </p:spPr>
      </p:pic>
      <p:pic>
        <p:nvPicPr>
          <p:cNvPr id="10" name="Picture 9" descr="E3SM_Logo.jpg">
            <a:extLst>
              <a:ext uri="{FF2B5EF4-FFF2-40B4-BE49-F238E27FC236}">
                <a16:creationId xmlns:a16="http://schemas.microsoft.com/office/drawing/2014/main" id="{BA28DC75-748D-204F-B10F-A9E8E9D0FEE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542354" y="4234696"/>
            <a:ext cx="1413924" cy="628720"/>
          </a:xfrm>
          <a:prstGeom prst="rect">
            <a:avLst/>
          </a:prstGeom>
        </p:spPr>
      </p:pic>
      <p:pic>
        <p:nvPicPr>
          <p:cNvPr id="11" name="Picture 10" descr="NGEE-Tropics-Logo-with-text-1.png">
            <a:extLst>
              <a:ext uri="{FF2B5EF4-FFF2-40B4-BE49-F238E27FC236}">
                <a16:creationId xmlns:a16="http://schemas.microsoft.com/office/drawing/2014/main" id="{4F5A0B74-A31F-7847-BD7D-E3188E7FAA5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0020" y="4279077"/>
            <a:ext cx="2469320" cy="625802"/>
          </a:xfrm>
          <a:prstGeom prst="rect">
            <a:avLst/>
          </a:prstGeom>
        </p:spPr>
      </p:pic>
      <p:pic>
        <p:nvPicPr>
          <p:cNvPr id="9" name="Google Shape;258;p41">
            <a:extLst>
              <a:ext uri="{FF2B5EF4-FFF2-40B4-BE49-F238E27FC236}">
                <a16:creationId xmlns:a16="http://schemas.microsoft.com/office/drawing/2014/main" id="{527ADCC5-F3B8-F24C-91D0-F54273A2BDB2}"/>
              </a:ext>
            </a:extLst>
          </p:cNvPr>
          <p:cNvPicPr preferRelativeResize="0"/>
          <p:nvPr/>
        </p:nvPicPr>
        <p:blipFill>
          <a:blip r:embed="rId9">
            <a:alphaModFix/>
          </a:blip>
          <a:stretch>
            <a:fillRect/>
          </a:stretch>
        </p:blipFill>
        <p:spPr>
          <a:xfrm>
            <a:off x="1196773" y="256999"/>
            <a:ext cx="1314044" cy="434565"/>
          </a:xfrm>
          <a:prstGeom prst="rect">
            <a:avLst/>
          </a:prstGeom>
          <a:noFill/>
          <a:ln>
            <a:noFill/>
          </a:ln>
        </p:spPr>
      </p:pic>
      <p:sp>
        <p:nvSpPr>
          <p:cNvPr id="5" name="TextBox 4">
            <a:extLst>
              <a:ext uri="{FF2B5EF4-FFF2-40B4-BE49-F238E27FC236}">
                <a16:creationId xmlns:a16="http://schemas.microsoft.com/office/drawing/2014/main" id="{B371C4B5-71C1-854F-8634-D140011AFC02}"/>
              </a:ext>
            </a:extLst>
          </p:cNvPr>
          <p:cNvSpPr txBox="1"/>
          <p:nvPr/>
        </p:nvSpPr>
        <p:spPr>
          <a:xfrm>
            <a:off x="3034028" y="3573840"/>
            <a:ext cx="3603872" cy="1569660"/>
          </a:xfrm>
          <a:prstGeom prst="rect">
            <a:avLst/>
          </a:prstGeom>
          <a:noFill/>
        </p:spPr>
        <p:txBody>
          <a:bodyPr wrap="none" rtlCol="0">
            <a:spAutoFit/>
          </a:bodyPr>
          <a:lstStyle/>
          <a:p>
            <a:pPr algn="ctr"/>
            <a:r>
              <a:rPr lang="en-US" sz="1200" b="1" dirty="0"/>
              <a:t>Some FATES or VDM related references:</a:t>
            </a:r>
          </a:p>
          <a:p>
            <a:pPr algn="ctr"/>
            <a:r>
              <a:rPr lang="en-US" sz="1200" dirty="0"/>
              <a:t>Holm et al. 2020, JGR-</a:t>
            </a:r>
            <a:r>
              <a:rPr lang="en-US" sz="1200" dirty="0" err="1"/>
              <a:t>Biogeosciences</a:t>
            </a:r>
            <a:endParaRPr lang="en-US" sz="1200" dirty="0"/>
          </a:p>
          <a:p>
            <a:pPr algn="ctr"/>
            <a:r>
              <a:rPr lang="en-US" sz="1200" dirty="0" err="1"/>
              <a:t>Koven</a:t>
            </a:r>
            <a:r>
              <a:rPr lang="en-US" sz="1200" dirty="0"/>
              <a:t> et al. 2020, </a:t>
            </a:r>
            <a:r>
              <a:rPr lang="en-US" sz="1200" dirty="0" err="1"/>
              <a:t>Biogeosciences</a:t>
            </a:r>
            <a:r>
              <a:rPr lang="en-US" sz="1200" dirty="0"/>
              <a:t> </a:t>
            </a:r>
          </a:p>
          <a:p>
            <a:pPr algn="ctr"/>
            <a:r>
              <a:rPr lang="en-US" sz="1200" dirty="0"/>
              <a:t>Negron-Juarez, Holm, et al. 2020, </a:t>
            </a:r>
            <a:r>
              <a:rPr lang="en-US" sz="1200" dirty="0" err="1"/>
              <a:t>Biogeosciences</a:t>
            </a:r>
            <a:endParaRPr lang="en-US" sz="1200" dirty="0"/>
          </a:p>
          <a:p>
            <a:pPr algn="ctr"/>
            <a:r>
              <a:rPr lang="en-US" sz="1200" dirty="0"/>
              <a:t>Fisher and </a:t>
            </a:r>
            <a:r>
              <a:rPr lang="en-US" sz="1200" dirty="0" err="1"/>
              <a:t>Koven</a:t>
            </a:r>
            <a:r>
              <a:rPr lang="en-US" sz="1200" dirty="0"/>
              <a:t> 2020, JAMES</a:t>
            </a:r>
          </a:p>
          <a:p>
            <a:pPr algn="ctr"/>
            <a:r>
              <a:rPr lang="en-US" sz="1200" dirty="0"/>
              <a:t>Needham et al. 2020, GCB</a:t>
            </a:r>
          </a:p>
          <a:p>
            <a:pPr algn="ctr"/>
            <a:r>
              <a:rPr lang="en-US" sz="1200" dirty="0"/>
              <a:t>Fisher et al. 2015, </a:t>
            </a:r>
            <a:r>
              <a:rPr lang="en-US" sz="1200" dirty="0" err="1"/>
              <a:t>Geosci</a:t>
            </a:r>
            <a:r>
              <a:rPr lang="en-US" sz="1200" dirty="0"/>
              <a:t>. Model Dev. </a:t>
            </a:r>
          </a:p>
          <a:p>
            <a:pPr algn="ctr"/>
            <a:endParaRPr lang="en-US" sz="1200" dirty="0"/>
          </a:p>
        </p:txBody>
      </p:sp>
    </p:spTree>
    <p:extLst>
      <p:ext uri="{BB962C8B-B14F-4D97-AF65-F5344CB8AC3E}">
        <p14:creationId xmlns:p14="http://schemas.microsoft.com/office/powerpoint/2010/main" val="3981091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17A35-AE98-DF4F-9640-5ADA6BB43586}"/>
              </a:ext>
            </a:extLst>
          </p:cNvPr>
          <p:cNvSpPr>
            <a:spLocks noGrp="1"/>
          </p:cNvSpPr>
          <p:nvPr>
            <p:ph type="title"/>
          </p:nvPr>
        </p:nvSpPr>
        <p:spPr>
          <a:xfrm>
            <a:off x="427001" y="-34730"/>
            <a:ext cx="8289998" cy="568853"/>
          </a:xfrm>
        </p:spPr>
        <p:txBody>
          <a:bodyPr/>
          <a:lstStyle/>
          <a:p>
            <a:r>
              <a:rPr lang="en-US" sz="2000" dirty="0">
                <a:solidFill>
                  <a:srgbClr val="0070C0"/>
                </a:solidFill>
                <a:latin typeface="Arial" panose="020B0604020202020204" pitchFamily="34" charset="0"/>
                <a:cs typeface="Arial" panose="020B0604020202020204" pitchFamily="34" charset="0"/>
              </a:rPr>
              <a:t>Motivation: Why have plant demography &amp; dynamic vegetation?</a:t>
            </a:r>
          </a:p>
        </p:txBody>
      </p:sp>
      <p:pic>
        <p:nvPicPr>
          <p:cNvPr id="4" name="Picture 3">
            <a:extLst>
              <a:ext uri="{FF2B5EF4-FFF2-40B4-BE49-F238E27FC236}">
                <a16:creationId xmlns:a16="http://schemas.microsoft.com/office/drawing/2014/main" id="{E20052FD-9C76-4647-A2CE-88DBDB987C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247" y="661728"/>
            <a:ext cx="4528293" cy="1636809"/>
          </a:xfrm>
          <a:prstGeom prst="rect">
            <a:avLst/>
          </a:prstGeom>
        </p:spPr>
      </p:pic>
      <p:grpSp>
        <p:nvGrpSpPr>
          <p:cNvPr id="10" name="Group 9">
            <a:extLst>
              <a:ext uri="{FF2B5EF4-FFF2-40B4-BE49-F238E27FC236}">
                <a16:creationId xmlns:a16="http://schemas.microsoft.com/office/drawing/2014/main" id="{7B41E815-54B5-5F43-925B-6FCAE32934C1}"/>
              </a:ext>
            </a:extLst>
          </p:cNvPr>
          <p:cNvGrpSpPr/>
          <p:nvPr/>
        </p:nvGrpSpPr>
        <p:grpSpPr>
          <a:xfrm>
            <a:off x="4644540" y="3199881"/>
            <a:ext cx="4388355" cy="1435863"/>
            <a:chOff x="317500" y="3988911"/>
            <a:chExt cx="8826500" cy="2259012"/>
          </a:xfrm>
        </p:grpSpPr>
        <p:grpSp>
          <p:nvGrpSpPr>
            <p:cNvPr id="8" name="Group 7">
              <a:extLst>
                <a:ext uri="{FF2B5EF4-FFF2-40B4-BE49-F238E27FC236}">
                  <a16:creationId xmlns:a16="http://schemas.microsoft.com/office/drawing/2014/main" id="{8216E63A-133F-BB45-B7B2-542AE4ED8382}"/>
                </a:ext>
              </a:extLst>
            </p:cNvPr>
            <p:cNvGrpSpPr/>
            <p:nvPr/>
          </p:nvGrpSpPr>
          <p:grpSpPr>
            <a:xfrm>
              <a:off x="317500" y="3988911"/>
              <a:ext cx="8826500" cy="2259012"/>
              <a:chOff x="317500" y="3988911"/>
              <a:chExt cx="8826500" cy="2259012"/>
            </a:xfrm>
          </p:grpSpPr>
          <p:pic>
            <p:nvPicPr>
              <p:cNvPr id="5" name="Picture 4">
                <a:extLst>
                  <a:ext uri="{FF2B5EF4-FFF2-40B4-BE49-F238E27FC236}">
                    <a16:creationId xmlns:a16="http://schemas.microsoft.com/office/drawing/2014/main" id="{BE84C4F7-7D5B-1049-9BA0-3583073F4FC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7500" y="3988911"/>
                <a:ext cx="8826500" cy="865188"/>
              </a:xfrm>
              <a:prstGeom prst="rect">
                <a:avLst/>
              </a:prstGeom>
            </p:spPr>
          </p:pic>
          <p:pic>
            <p:nvPicPr>
              <p:cNvPr id="7" name="Picture 6">
                <a:extLst>
                  <a:ext uri="{FF2B5EF4-FFF2-40B4-BE49-F238E27FC236}">
                    <a16:creationId xmlns:a16="http://schemas.microsoft.com/office/drawing/2014/main" id="{C2741BE2-4169-5341-9C19-88BAAA78C11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7500" y="4825523"/>
                <a:ext cx="8826500" cy="1422400"/>
              </a:xfrm>
              <a:prstGeom prst="rect">
                <a:avLst/>
              </a:prstGeom>
            </p:spPr>
          </p:pic>
        </p:grpSp>
        <p:sp>
          <p:nvSpPr>
            <p:cNvPr id="9" name="Rectangle 8">
              <a:extLst>
                <a:ext uri="{FF2B5EF4-FFF2-40B4-BE49-F238E27FC236}">
                  <a16:creationId xmlns:a16="http://schemas.microsoft.com/office/drawing/2014/main" id="{2BEE6D1B-BD1C-3646-A2EF-CA118A22B402}"/>
                </a:ext>
              </a:extLst>
            </p:cNvPr>
            <p:cNvSpPr/>
            <p:nvPr/>
          </p:nvSpPr>
          <p:spPr>
            <a:xfrm>
              <a:off x="317500" y="4450081"/>
              <a:ext cx="3411538" cy="432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Arial" panose="020B0604020202020204" pitchFamily="34" charset="0"/>
                <a:cs typeface="Arial" panose="020B0604020202020204" pitchFamily="34" charset="0"/>
              </a:endParaRPr>
            </a:p>
          </p:txBody>
        </p:sp>
      </p:grpSp>
      <p:pic>
        <p:nvPicPr>
          <p:cNvPr id="11" name="Picture 10">
            <a:extLst>
              <a:ext uri="{FF2B5EF4-FFF2-40B4-BE49-F238E27FC236}">
                <a16:creationId xmlns:a16="http://schemas.microsoft.com/office/drawing/2014/main" id="{E5308B65-450C-334A-8060-C02C8172BF0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6247" y="2683647"/>
            <a:ext cx="4017762" cy="1425078"/>
          </a:xfrm>
          <a:prstGeom prst="rect">
            <a:avLst/>
          </a:prstGeom>
        </p:spPr>
      </p:pic>
      <p:pic>
        <p:nvPicPr>
          <p:cNvPr id="12" name="Picture 11">
            <a:extLst>
              <a:ext uri="{FF2B5EF4-FFF2-40B4-BE49-F238E27FC236}">
                <a16:creationId xmlns:a16="http://schemas.microsoft.com/office/drawing/2014/main" id="{ED2530B7-BF3D-204D-B69F-20B706BA038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67115" y="663988"/>
            <a:ext cx="4162836" cy="1533676"/>
          </a:xfrm>
          <a:prstGeom prst="rect">
            <a:avLst/>
          </a:prstGeom>
        </p:spPr>
      </p:pic>
      <p:sp>
        <p:nvSpPr>
          <p:cNvPr id="13" name="TextBox 12">
            <a:extLst>
              <a:ext uri="{FF2B5EF4-FFF2-40B4-BE49-F238E27FC236}">
                <a16:creationId xmlns:a16="http://schemas.microsoft.com/office/drawing/2014/main" id="{381B91D3-86D9-4248-A32D-8BC679DFB52E}"/>
              </a:ext>
            </a:extLst>
          </p:cNvPr>
          <p:cNvSpPr txBox="1"/>
          <p:nvPr/>
        </p:nvSpPr>
        <p:spPr>
          <a:xfrm>
            <a:off x="4864917" y="2236991"/>
            <a:ext cx="4162836" cy="577081"/>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“We demonstrate that VDMs are comparable to non-demographic (i.e., “big‐leaf”) models but also include finer scale demography and competition that can be evaluated against field observations.”</a:t>
            </a:r>
          </a:p>
        </p:txBody>
      </p:sp>
      <p:sp>
        <p:nvSpPr>
          <p:cNvPr id="14" name="TextBox 13">
            <a:extLst>
              <a:ext uri="{FF2B5EF4-FFF2-40B4-BE49-F238E27FC236}">
                <a16:creationId xmlns:a16="http://schemas.microsoft.com/office/drawing/2014/main" id="{3C7291F2-523A-9047-B952-05D063B191F8}"/>
              </a:ext>
            </a:extLst>
          </p:cNvPr>
          <p:cNvSpPr txBox="1"/>
          <p:nvPr/>
        </p:nvSpPr>
        <p:spPr>
          <a:xfrm>
            <a:off x="4134008" y="4609891"/>
            <a:ext cx="5121853" cy="415498"/>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“A major motivation of this development is to allow the prediction of biome boundaries directly from plant physiological traits via their competitive interactions.”</a:t>
            </a:r>
          </a:p>
        </p:txBody>
      </p:sp>
      <p:sp>
        <p:nvSpPr>
          <p:cNvPr id="15" name="TextBox 14">
            <a:extLst>
              <a:ext uri="{FF2B5EF4-FFF2-40B4-BE49-F238E27FC236}">
                <a16:creationId xmlns:a16="http://schemas.microsoft.com/office/drawing/2014/main" id="{7725C295-4E9A-DE46-AF2C-3ECA59E4C0CB}"/>
              </a:ext>
            </a:extLst>
          </p:cNvPr>
          <p:cNvSpPr txBox="1"/>
          <p:nvPr/>
        </p:nvSpPr>
        <p:spPr>
          <a:xfrm>
            <a:off x="0" y="4167815"/>
            <a:ext cx="4023360" cy="90024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“Land surface processes mediate the majority of the impacts of climate on human societies and ecosystems, and accurate representation of land surface processes is critical for our understanding of how climate and climate change actually affect living systems.”</a:t>
            </a:r>
          </a:p>
        </p:txBody>
      </p:sp>
    </p:spTree>
    <p:extLst>
      <p:ext uri="{BB962C8B-B14F-4D97-AF65-F5344CB8AC3E}">
        <p14:creationId xmlns:p14="http://schemas.microsoft.com/office/powerpoint/2010/main" val="3089058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C681C7-4520-3240-B3D6-6C0507832D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44017" y="1068556"/>
            <a:ext cx="4646981" cy="3842876"/>
          </a:xfrm>
          <a:prstGeom prst="rect">
            <a:avLst/>
          </a:prstGeom>
        </p:spPr>
      </p:pic>
      <p:sp>
        <p:nvSpPr>
          <p:cNvPr id="9" name="Title 1"/>
          <p:cNvSpPr>
            <a:spLocks noGrp="1"/>
          </p:cNvSpPr>
          <p:nvPr>
            <p:ph type="title"/>
          </p:nvPr>
        </p:nvSpPr>
        <p:spPr>
          <a:xfrm>
            <a:off x="527125" y="121083"/>
            <a:ext cx="8014447" cy="630165"/>
          </a:xfrm>
        </p:spPr>
        <p:txBody>
          <a:bodyPr>
            <a:noAutofit/>
          </a:bodyPr>
          <a:lstStyle/>
          <a:p>
            <a:pPr algn="ctr"/>
            <a:r>
              <a:rPr lang="en-US" sz="2100" dirty="0">
                <a:solidFill>
                  <a:srgbClr val="0070C0"/>
                </a:solidFill>
              </a:rPr>
              <a:t>ELM-FATES –&gt; </a:t>
            </a:r>
            <a:r>
              <a:rPr lang="en-US" sz="1600" dirty="0">
                <a:solidFill>
                  <a:srgbClr val="0070C0"/>
                </a:solidFill>
              </a:rPr>
              <a:t>A Vegetation Demographic Model</a:t>
            </a:r>
            <a:br>
              <a:rPr lang="en-US" sz="1600" dirty="0">
                <a:solidFill>
                  <a:srgbClr val="0070C0"/>
                </a:solidFill>
              </a:rPr>
            </a:br>
            <a:r>
              <a:rPr lang="en-US" sz="1600" dirty="0">
                <a:solidFill>
                  <a:srgbClr val="0070C0"/>
                </a:solidFill>
              </a:rPr>
              <a:t>(E3SM Land Model - Functionally Assembled Terrestrial Ecosystem Simulator)</a:t>
            </a:r>
          </a:p>
        </p:txBody>
      </p:sp>
      <p:sp>
        <p:nvSpPr>
          <p:cNvPr id="18" name="Shape 201"/>
          <p:cNvSpPr txBox="1"/>
          <p:nvPr/>
        </p:nvSpPr>
        <p:spPr>
          <a:xfrm>
            <a:off x="6877374" y="1720104"/>
            <a:ext cx="1957182" cy="1559025"/>
          </a:xfrm>
          <a:prstGeom prst="rect">
            <a:avLst/>
          </a:prstGeom>
          <a:solidFill>
            <a:srgbClr val="FFF2CC"/>
          </a:solidFill>
          <a:ln w="19050" cap="flat" cmpd="sng">
            <a:solidFill>
              <a:srgbClr val="000000"/>
            </a:solidFill>
            <a:prstDash val="solid"/>
            <a:round/>
            <a:headEnd type="none" w="med" len="med"/>
            <a:tailEnd type="none" w="med" len="med"/>
          </a:ln>
        </p:spPr>
        <p:txBody>
          <a:bodyPr lIns="68569" tIns="68569" rIns="68569" bIns="68569" anchor="ctr" anchorCtr="0">
            <a:noAutofit/>
          </a:bodyPr>
          <a:lstStyle/>
          <a:p>
            <a:pPr algn="ctr"/>
            <a:r>
              <a:rPr lang="en-US" dirty="0"/>
              <a:t>E</a:t>
            </a:r>
            <a:r>
              <a:rPr lang="en" dirty="0"/>
              <a:t>nergy </a:t>
            </a:r>
            <a:r>
              <a:rPr lang="en-US" dirty="0"/>
              <a:t>B</a:t>
            </a:r>
            <a:r>
              <a:rPr lang="en" dirty="0"/>
              <a:t>alancing</a:t>
            </a:r>
          </a:p>
          <a:p>
            <a:pPr algn="ctr"/>
            <a:r>
              <a:rPr lang="en-US" dirty="0"/>
              <a:t>S</a:t>
            </a:r>
            <a:r>
              <a:rPr lang="en" dirty="0"/>
              <a:t>oil carbon</a:t>
            </a:r>
            <a:r>
              <a:rPr lang="en-US" dirty="0"/>
              <a:t>, water</a:t>
            </a:r>
            <a:endParaRPr lang="en" dirty="0"/>
          </a:p>
          <a:p>
            <a:pPr algn="ctr"/>
            <a:r>
              <a:rPr lang="en-US" dirty="0"/>
              <a:t>S</a:t>
            </a:r>
            <a:r>
              <a:rPr lang="en" dirty="0"/>
              <a:t>oil biogeochemistry</a:t>
            </a:r>
            <a:endParaRPr lang="en-US" dirty="0"/>
          </a:p>
          <a:p>
            <a:pPr algn="ctr"/>
            <a:r>
              <a:rPr lang="en-US" dirty="0"/>
              <a:t>Subsurface hydrology</a:t>
            </a:r>
          </a:p>
          <a:p>
            <a:pPr algn="ctr"/>
            <a:r>
              <a:rPr lang="en-US" dirty="0"/>
              <a:t>Land use drivers</a:t>
            </a:r>
            <a:endParaRPr i="1" dirty="0"/>
          </a:p>
          <a:p>
            <a:pPr algn="ctr"/>
            <a:r>
              <a:rPr lang="en" i="1" dirty="0"/>
              <a:t>everything else</a:t>
            </a:r>
          </a:p>
        </p:txBody>
      </p:sp>
      <p:sp>
        <p:nvSpPr>
          <p:cNvPr id="5" name="TextBox 4"/>
          <p:cNvSpPr txBox="1"/>
          <p:nvPr/>
        </p:nvSpPr>
        <p:spPr>
          <a:xfrm>
            <a:off x="7555671" y="1328130"/>
            <a:ext cx="591829" cy="369332"/>
          </a:xfrm>
          <a:prstGeom prst="rect">
            <a:avLst/>
          </a:prstGeom>
          <a:solidFill>
            <a:schemeClr val="accent6">
              <a:lumMod val="20000"/>
              <a:lumOff val="80000"/>
            </a:schemeClr>
          </a:solidFill>
          <a:ln>
            <a:solidFill>
              <a:schemeClr val="tx1"/>
            </a:solidFill>
          </a:ln>
        </p:spPr>
        <p:txBody>
          <a:bodyPr wrap="none" rtlCol="0">
            <a:spAutoFit/>
          </a:bodyPr>
          <a:lstStyle/>
          <a:p>
            <a:r>
              <a:rPr lang="en-US" dirty="0"/>
              <a:t>ELM</a:t>
            </a:r>
          </a:p>
        </p:txBody>
      </p:sp>
      <p:cxnSp>
        <p:nvCxnSpPr>
          <p:cNvPr id="19" name="Straight Arrow Connector 18"/>
          <p:cNvCxnSpPr>
            <a:cxnSpLocks/>
          </p:cNvCxnSpPr>
          <p:nvPr/>
        </p:nvCxnSpPr>
        <p:spPr>
          <a:xfrm flipH="1">
            <a:off x="6359967" y="3253707"/>
            <a:ext cx="502117" cy="9864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6420971" y="1316693"/>
            <a:ext cx="425823" cy="4034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171700" y="3297933"/>
            <a:ext cx="1627730" cy="584775"/>
          </a:xfrm>
          <a:prstGeom prst="rect">
            <a:avLst/>
          </a:prstGeom>
          <a:noFill/>
        </p:spPr>
        <p:txBody>
          <a:bodyPr wrap="square" rtlCol="0">
            <a:spAutoFit/>
          </a:bodyPr>
          <a:lstStyle/>
          <a:p>
            <a:r>
              <a:rPr lang="en-US" sz="1600" dirty="0"/>
              <a:t>Physics and BGC Interface</a:t>
            </a:r>
          </a:p>
        </p:txBody>
      </p:sp>
      <p:grpSp>
        <p:nvGrpSpPr>
          <p:cNvPr id="3" name="Group 2">
            <a:extLst>
              <a:ext uri="{FF2B5EF4-FFF2-40B4-BE49-F238E27FC236}">
                <a16:creationId xmlns:a16="http://schemas.microsoft.com/office/drawing/2014/main" id="{09534E6A-BAED-DC49-8294-667CD4E0AE0E}"/>
              </a:ext>
            </a:extLst>
          </p:cNvPr>
          <p:cNvGrpSpPr/>
          <p:nvPr/>
        </p:nvGrpSpPr>
        <p:grpSpPr>
          <a:xfrm>
            <a:off x="189573" y="1004570"/>
            <a:ext cx="2317924" cy="3816960"/>
            <a:chOff x="1136676" y="1240742"/>
            <a:chExt cx="2317924" cy="3816960"/>
          </a:xfrm>
        </p:grpSpPr>
        <p:sp>
          <p:nvSpPr>
            <p:cNvPr id="7" name="TextBox 6"/>
            <p:cNvSpPr txBox="1"/>
            <p:nvPr/>
          </p:nvSpPr>
          <p:spPr>
            <a:xfrm>
              <a:off x="1153722" y="1640096"/>
              <a:ext cx="1398140" cy="307777"/>
            </a:xfrm>
            <a:prstGeom prst="rect">
              <a:avLst/>
            </a:prstGeom>
            <a:noFill/>
            <a:ln w="38100" cmpd="sng">
              <a:solidFill>
                <a:srgbClr val="FF0000"/>
              </a:solidFill>
            </a:ln>
          </p:spPr>
          <p:txBody>
            <a:bodyPr wrap="none" rtlCol="0">
              <a:spAutoFit/>
            </a:bodyPr>
            <a:lstStyle/>
            <a:p>
              <a:r>
                <a:rPr lang="en-US" dirty="0"/>
                <a:t>Fast processes</a:t>
              </a:r>
            </a:p>
          </p:txBody>
        </p:sp>
        <p:sp>
          <p:nvSpPr>
            <p:cNvPr id="22" name="TextBox 21"/>
            <p:cNvSpPr txBox="1"/>
            <p:nvPr/>
          </p:nvSpPr>
          <p:spPr>
            <a:xfrm>
              <a:off x="1177584" y="3556007"/>
              <a:ext cx="1439818" cy="307777"/>
            </a:xfrm>
            <a:prstGeom prst="rect">
              <a:avLst/>
            </a:prstGeom>
            <a:noFill/>
            <a:ln w="38100" cmpd="sng">
              <a:solidFill>
                <a:srgbClr val="7029C5"/>
              </a:solidFill>
            </a:ln>
          </p:spPr>
          <p:txBody>
            <a:bodyPr wrap="none" rtlCol="0">
              <a:spAutoFit/>
            </a:bodyPr>
            <a:lstStyle/>
            <a:p>
              <a:r>
                <a:rPr lang="en-US" dirty="0"/>
                <a:t>Slow processes</a:t>
              </a:r>
            </a:p>
          </p:txBody>
        </p:sp>
        <p:sp>
          <p:nvSpPr>
            <p:cNvPr id="8" name="TextBox 7"/>
            <p:cNvSpPr txBox="1"/>
            <p:nvPr/>
          </p:nvSpPr>
          <p:spPr>
            <a:xfrm>
              <a:off x="1136676" y="1936332"/>
              <a:ext cx="1537600" cy="1169551"/>
            </a:xfrm>
            <a:prstGeom prst="rect">
              <a:avLst/>
            </a:prstGeom>
            <a:noFill/>
          </p:spPr>
          <p:txBody>
            <a:bodyPr wrap="none" rtlCol="0">
              <a:spAutoFit/>
            </a:bodyPr>
            <a:lstStyle/>
            <a:p>
              <a:r>
                <a:rPr lang="en-US" dirty="0"/>
                <a:t>Photosynthesis</a:t>
              </a:r>
            </a:p>
            <a:p>
              <a:r>
                <a:rPr lang="en-US" dirty="0"/>
                <a:t>Canopy radiation</a:t>
              </a:r>
            </a:p>
            <a:p>
              <a:r>
                <a:rPr lang="en-US" dirty="0"/>
                <a:t>Respiration</a:t>
              </a:r>
            </a:p>
            <a:p>
              <a:r>
                <a:rPr lang="en-US" dirty="0"/>
                <a:t>NPP</a:t>
              </a:r>
            </a:p>
            <a:p>
              <a:r>
                <a:rPr lang="en-US" dirty="0"/>
                <a:t>Hydraulics</a:t>
              </a:r>
            </a:p>
          </p:txBody>
        </p:sp>
        <p:sp>
          <p:nvSpPr>
            <p:cNvPr id="12" name="TextBox 11"/>
            <p:cNvSpPr txBox="1"/>
            <p:nvPr/>
          </p:nvSpPr>
          <p:spPr>
            <a:xfrm>
              <a:off x="1205718" y="3888151"/>
              <a:ext cx="1417376" cy="1169551"/>
            </a:xfrm>
            <a:prstGeom prst="rect">
              <a:avLst/>
            </a:prstGeom>
            <a:noFill/>
          </p:spPr>
          <p:txBody>
            <a:bodyPr wrap="none" rtlCol="0">
              <a:spAutoFit/>
            </a:bodyPr>
            <a:lstStyle/>
            <a:p>
              <a:r>
                <a:rPr lang="en-US" dirty="0"/>
                <a:t>Stem growth</a:t>
              </a:r>
            </a:p>
            <a:p>
              <a:r>
                <a:rPr lang="en-US" dirty="0"/>
                <a:t>Turnover</a:t>
              </a:r>
            </a:p>
            <a:p>
              <a:r>
                <a:rPr lang="en-US" dirty="0"/>
                <a:t>Carbon storage</a:t>
              </a:r>
            </a:p>
            <a:p>
              <a:r>
                <a:rPr lang="en-US" dirty="0" err="1"/>
                <a:t>Allometry</a:t>
              </a:r>
              <a:endParaRPr lang="en-US" dirty="0"/>
            </a:p>
            <a:p>
              <a:r>
                <a:rPr lang="en-US" dirty="0"/>
                <a:t>Cohort splitting</a:t>
              </a:r>
            </a:p>
          </p:txBody>
        </p:sp>
        <p:sp>
          <p:nvSpPr>
            <p:cNvPr id="37" name="TextBox 36"/>
            <p:cNvSpPr txBox="1"/>
            <p:nvPr/>
          </p:nvSpPr>
          <p:spPr>
            <a:xfrm>
              <a:off x="1453629" y="1240742"/>
              <a:ext cx="681597" cy="276999"/>
            </a:xfrm>
            <a:prstGeom prst="rect">
              <a:avLst/>
            </a:prstGeom>
            <a:solidFill>
              <a:srgbClr val="FDEADA"/>
            </a:solidFill>
            <a:ln>
              <a:solidFill>
                <a:srgbClr val="000000"/>
              </a:solidFill>
            </a:ln>
          </p:spPr>
          <p:txBody>
            <a:bodyPr wrap="none" rtlCol="0">
              <a:spAutoFit/>
            </a:bodyPr>
            <a:lstStyle/>
            <a:p>
              <a:r>
                <a:rPr lang="en-US" sz="1200" dirty="0"/>
                <a:t>FATES</a:t>
              </a:r>
            </a:p>
          </p:txBody>
        </p:sp>
        <p:cxnSp>
          <p:nvCxnSpPr>
            <p:cNvPr id="40" name="Straight Arrow Connector 39"/>
            <p:cNvCxnSpPr>
              <a:cxnSpLocks/>
            </p:cNvCxnSpPr>
            <p:nvPr/>
          </p:nvCxnSpPr>
          <p:spPr>
            <a:xfrm>
              <a:off x="2534287" y="1982069"/>
              <a:ext cx="920313" cy="7417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7D4EEE78-8BE4-CD4E-92BE-E3B35938677A}"/>
              </a:ext>
            </a:extLst>
          </p:cNvPr>
          <p:cNvSpPr txBox="1"/>
          <p:nvPr/>
        </p:nvSpPr>
        <p:spPr>
          <a:xfrm>
            <a:off x="7305519" y="4326656"/>
            <a:ext cx="1838481" cy="430887"/>
          </a:xfrm>
          <a:prstGeom prst="rect">
            <a:avLst/>
          </a:prstGeom>
          <a:noFill/>
        </p:spPr>
        <p:txBody>
          <a:bodyPr wrap="square" rtlCol="0">
            <a:spAutoFit/>
          </a:bodyPr>
          <a:lstStyle/>
          <a:p>
            <a:r>
              <a:rPr lang="en-US" sz="1100" dirty="0"/>
              <a:t>Supported by DOE’s NGEE-Tropics &amp; E3SM</a:t>
            </a:r>
          </a:p>
        </p:txBody>
      </p:sp>
      <p:sp>
        <p:nvSpPr>
          <p:cNvPr id="20" name="Rectangle 19">
            <a:extLst>
              <a:ext uri="{FF2B5EF4-FFF2-40B4-BE49-F238E27FC236}">
                <a16:creationId xmlns:a16="http://schemas.microsoft.com/office/drawing/2014/main" id="{2B1F2256-540B-2149-8EF3-20E16344AD58}"/>
              </a:ext>
            </a:extLst>
          </p:cNvPr>
          <p:cNvSpPr/>
          <p:nvPr/>
        </p:nvSpPr>
        <p:spPr>
          <a:xfrm>
            <a:off x="6728649" y="4757543"/>
            <a:ext cx="2513830" cy="253916"/>
          </a:xfrm>
          <a:prstGeom prst="rect">
            <a:avLst/>
          </a:prstGeom>
        </p:spPr>
        <p:txBody>
          <a:bodyPr wrap="none">
            <a:spAutoFit/>
          </a:bodyPr>
          <a:lstStyle/>
          <a:p>
            <a:pPr algn="ctr"/>
            <a:r>
              <a:rPr lang="en-US" sz="1050" dirty="0"/>
              <a:t>Fisher et al. 2015, </a:t>
            </a:r>
            <a:r>
              <a:rPr lang="en-US" sz="1050" dirty="0" err="1"/>
              <a:t>Geosci</a:t>
            </a:r>
            <a:r>
              <a:rPr lang="en-US" sz="1050" dirty="0"/>
              <a:t>. Model Dev. </a:t>
            </a:r>
          </a:p>
        </p:txBody>
      </p:sp>
    </p:spTree>
    <p:extLst>
      <p:ext uri="{BB962C8B-B14F-4D97-AF65-F5344CB8AC3E}">
        <p14:creationId xmlns:p14="http://schemas.microsoft.com/office/powerpoint/2010/main" val="2507800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grpSp>
        <p:nvGrpSpPr>
          <p:cNvPr id="4" name="Group 3"/>
          <p:cNvGrpSpPr/>
          <p:nvPr/>
        </p:nvGrpSpPr>
        <p:grpSpPr>
          <a:xfrm>
            <a:off x="597813" y="747981"/>
            <a:ext cx="3692939" cy="4233888"/>
            <a:chOff x="204608" y="1063763"/>
            <a:chExt cx="4923918" cy="5645184"/>
          </a:xfrm>
        </p:grpSpPr>
        <p:grpSp>
          <p:nvGrpSpPr>
            <p:cNvPr id="2" name="Group 1"/>
            <p:cNvGrpSpPr/>
            <p:nvPr/>
          </p:nvGrpSpPr>
          <p:grpSpPr>
            <a:xfrm>
              <a:off x="204608" y="1063763"/>
              <a:ext cx="4588435" cy="2498547"/>
              <a:chOff x="183305" y="1565058"/>
              <a:chExt cx="4274520" cy="2498547"/>
            </a:xfrm>
          </p:grpSpPr>
          <p:pic>
            <p:nvPicPr>
              <p:cNvPr id="1069" name="Shape 1069" descr="ESD14-072v2.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83306" y="1992269"/>
                <a:ext cx="1871700" cy="1702000"/>
              </a:xfrm>
              <a:prstGeom prst="rect">
                <a:avLst/>
              </a:prstGeom>
              <a:noFill/>
              <a:ln>
                <a:noFill/>
              </a:ln>
            </p:spPr>
          </p:pic>
          <p:pic>
            <p:nvPicPr>
              <p:cNvPr id="1070" name="Shape 1070" descr="ESD14-072v2.jpg"/>
              <p:cNvPicPr preferRelativeResize="0"/>
              <p:nvPr/>
            </p:nvPicPr>
            <p:blipFill rotWithShape="1">
              <a:blip r:embed="rId4" cstate="print">
                <a:alphaModFix/>
                <a:extLst>
                  <a:ext uri="{28A0092B-C50C-407E-A947-70E740481C1C}">
                    <a14:useLocalDpi xmlns:a14="http://schemas.microsoft.com/office/drawing/2010/main"/>
                  </a:ext>
                </a:extLst>
              </a:blip>
              <a:srcRect b="-6416"/>
              <a:stretch/>
            </p:blipFill>
            <p:spPr>
              <a:xfrm>
                <a:off x="2419529" y="2098651"/>
                <a:ext cx="1908000" cy="1735200"/>
              </a:xfrm>
              <a:prstGeom prst="rect">
                <a:avLst/>
              </a:prstGeom>
              <a:noFill/>
              <a:ln>
                <a:noFill/>
              </a:ln>
            </p:spPr>
          </p:pic>
          <p:cxnSp>
            <p:nvCxnSpPr>
              <p:cNvPr id="1071" name="Shape 1071"/>
              <p:cNvCxnSpPr/>
              <p:nvPr/>
            </p:nvCxnSpPr>
            <p:spPr>
              <a:xfrm>
                <a:off x="1881909" y="2843335"/>
                <a:ext cx="580500" cy="0"/>
              </a:xfrm>
              <a:prstGeom prst="straightConnector1">
                <a:avLst/>
              </a:prstGeom>
              <a:noFill/>
              <a:ln w="38100" cap="flat" cmpd="sng">
                <a:solidFill>
                  <a:schemeClr val="accent1"/>
                </a:solidFill>
                <a:prstDash val="solid"/>
                <a:miter lim="8000"/>
                <a:headEnd type="none" w="sm" len="sm"/>
                <a:tailEnd type="stealth" w="med" len="med"/>
              </a:ln>
            </p:spPr>
          </p:cxnSp>
          <p:sp>
            <p:nvSpPr>
              <p:cNvPr id="1072" name="Shape 1072"/>
              <p:cNvSpPr txBox="1"/>
              <p:nvPr/>
            </p:nvSpPr>
            <p:spPr>
              <a:xfrm>
                <a:off x="183305" y="3694405"/>
                <a:ext cx="1928696" cy="369200"/>
              </a:xfrm>
              <a:prstGeom prst="rect">
                <a:avLst/>
              </a:prstGeom>
              <a:noFill/>
              <a:ln>
                <a:noFill/>
              </a:ln>
            </p:spPr>
            <p:txBody>
              <a:bodyPr spcFirstLastPara="1" wrap="square" lIns="58706" tIns="29344" rIns="58706" bIns="29344" anchor="t" anchorCtr="0">
                <a:noAutofit/>
              </a:bodyPr>
              <a:lstStyle/>
              <a:p>
                <a:r>
                  <a:rPr lang="en" sz="1200" dirty="0">
                    <a:solidFill>
                      <a:schemeClr val="dk1"/>
                    </a:solidFill>
                    <a:latin typeface="Calibri"/>
                    <a:ea typeface="Calibri"/>
                    <a:cs typeface="Calibri"/>
                    <a:sym typeface="Calibri"/>
                  </a:rPr>
                  <a:t> “Big-Leaf” vegetation</a:t>
                </a:r>
                <a:endParaRPr sz="1350" dirty="0"/>
              </a:p>
            </p:txBody>
          </p:sp>
          <p:sp>
            <p:nvSpPr>
              <p:cNvPr id="1073" name="Shape 1073"/>
              <p:cNvSpPr txBox="1"/>
              <p:nvPr/>
            </p:nvSpPr>
            <p:spPr>
              <a:xfrm>
                <a:off x="2442540" y="3694405"/>
                <a:ext cx="2015285" cy="369200"/>
              </a:xfrm>
              <a:prstGeom prst="rect">
                <a:avLst/>
              </a:prstGeom>
              <a:noFill/>
              <a:ln>
                <a:noFill/>
              </a:ln>
            </p:spPr>
            <p:txBody>
              <a:bodyPr spcFirstLastPara="1" wrap="square" lIns="58706" tIns="29344" rIns="58706" bIns="29344" anchor="t" anchorCtr="0">
                <a:noAutofit/>
              </a:bodyPr>
              <a:lstStyle/>
              <a:p>
                <a:r>
                  <a:rPr lang="en-US" sz="1200" dirty="0">
                    <a:solidFill>
                      <a:schemeClr val="dk1"/>
                    </a:solidFill>
                    <a:latin typeface="Calibri"/>
                    <a:ea typeface="Calibri"/>
                    <a:cs typeface="Calibri"/>
                    <a:sym typeface="Calibri"/>
                  </a:rPr>
                  <a:t>“Cohort”</a:t>
                </a:r>
                <a:r>
                  <a:rPr lang="en" sz="1200" dirty="0">
                    <a:solidFill>
                      <a:schemeClr val="dk1"/>
                    </a:solidFill>
                    <a:latin typeface="Calibri"/>
                    <a:ea typeface="Calibri"/>
                    <a:cs typeface="Calibri"/>
                    <a:sym typeface="Calibri"/>
                  </a:rPr>
                  <a:t> Vegetation</a:t>
                </a:r>
                <a:endParaRPr sz="1350" dirty="0"/>
              </a:p>
            </p:txBody>
          </p:sp>
          <p:sp>
            <p:nvSpPr>
              <p:cNvPr id="1076" name="Shape 1076"/>
              <p:cNvSpPr txBox="1"/>
              <p:nvPr/>
            </p:nvSpPr>
            <p:spPr>
              <a:xfrm>
                <a:off x="510276" y="1565058"/>
                <a:ext cx="919800" cy="582800"/>
              </a:xfrm>
              <a:prstGeom prst="rect">
                <a:avLst/>
              </a:prstGeom>
              <a:noFill/>
              <a:ln>
                <a:noFill/>
              </a:ln>
            </p:spPr>
            <p:txBody>
              <a:bodyPr spcFirstLastPara="1" wrap="square" lIns="58706" tIns="58706" rIns="58706" bIns="58706" anchor="t" anchorCtr="0">
                <a:noAutofit/>
              </a:bodyPr>
              <a:lstStyle/>
              <a:p>
                <a:pPr>
                  <a:lnSpc>
                    <a:spcPct val="115000"/>
                  </a:lnSpc>
                  <a:buClr>
                    <a:schemeClr val="dk2"/>
                  </a:buClr>
                </a:pPr>
                <a:r>
                  <a:rPr lang="en-US" sz="1500" b="1" dirty="0">
                    <a:solidFill>
                      <a:schemeClr val="dk2"/>
                    </a:solidFill>
                    <a:latin typeface="Avenir"/>
                    <a:ea typeface="Avenir"/>
                    <a:cs typeface="Avenir"/>
                    <a:sym typeface="Avenir"/>
                  </a:rPr>
                  <a:t>ELM</a:t>
                </a:r>
                <a:endParaRPr sz="1350" b="1" dirty="0"/>
              </a:p>
            </p:txBody>
          </p:sp>
          <p:cxnSp>
            <p:nvCxnSpPr>
              <p:cNvPr id="1077" name="Shape 1077"/>
              <p:cNvCxnSpPr/>
              <p:nvPr/>
            </p:nvCxnSpPr>
            <p:spPr>
              <a:xfrm>
                <a:off x="1881909" y="1900111"/>
                <a:ext cx="580500" cy="0"/>
              </a:xfrm>
              <a:prstGeom prst="straightConnector1">
                <a:avLst/>
              </a:prstGeom>
              <a:noFill/>
              <a:ln w="38100" cap="flat" cmpd="sng">
                <a:solidFill>
                  <a:schemeClr val="accent1"/>
                </a:solidFill>
                <a:prstDash val="solid"/>
                <a:miter lim="8000"/>
                <a:headEnd type="none" w="sm" len="sm"/>
                <a:tailEnd type="stealth" w="med" len="med"/>
              </a:ln>
            </p:spPr>
          </p:cxnSp>
          <p:sp>
            <p:nvSpPr>
              <p:cNvPr id="1078" name="Shape 1078"/>
              <p:cNvSpPr txBox="1"/>
              <p:nvPr/>
            </p:nvSpPr>
            <p:spPr>
              <a:xfrm>
                <a:off x="2653664" y="1608855"/>
                <a:ext cx="1567500" cy="582800"/>
              </a:xfrm>
              <a:prstGeom prst="rect">
                <a:avLst/>
              </a:prstGeom>
              <a:noFill/>
              <a:ln>
                <a:noFill/>
              </a:ln>
            </p:spPr>
            <p:txBody>
              <a:bodyPr spcFirstLastPara="1" wrap="square" lIns="58706" tIns="58706" rIns="58706" bIns="58706" anchor="t" anchorCtr="0">
                <a:noAutofit/>
              </a:bodyPr>
              <a:lstStyle/>
              <a:p>
                <a:pPr>
                  <a:lnSpc>
                    <a:spcPct val="115000"/>
                  </a:lnSpc>
                  <a:buClr>
                    <a:schemeClr val="dk2"/>
                  </a:buClr>
                </a:pPr>
                <a:r>
                  <a:rPr lang="en-US" sz="1500" b="1" dirty="0">
                    <a:solidFill>
                      <a:schemeClr val="accent1"/>
                    </a:solidFill>
                    <a:latin typeface="Avenir"/>
                    <a:ea typeface="Avenir"/>
                    <a:cs typeface="Avenir"/>
                    <a:sym typeface="Avenir"/>
                  </a:rPr>
                  <a:t>ELM-</a:t>
                </a:r>
                <a:r>
                  <a:rPr lang="en" sz="1500" b="1" dirty="0">
                    <a:solidFill>
                      <a:schemeClr val="accent1"/>
                    </a:solidFill>
                    <a:latin typeface="Avenir"/>
                    <a:ea typeface="Avenir"/>
                    <a:cs typeface="Avenir"/>
                    <a:sym typeface="Avenir"/>
                  </a:rPr>
                  <a:t>FATES</a:t>
                </a:r>
                <a:endParaRPr sz="1350" b="1" dirty="0">
                  <a:solidFill>
                    <a:schemeClr val="accent1"/>
                  </a:solidFill>
                </a:endParaRPr>
              </a:p>
            </p:txBody>
          </p:sp>
        </p:grpSp>
        <p:grpSp>
          <p:nvGrpSpPr>
            <p:cNvPr id="17" name="Group 16"/>
            <p:cNvGrpSpPr/>
            <p:nvPr/>
          </p:nvGrpSpPr>
          <p:grpSpPr>
            <a:xfrm>
              <a:off x="763808" y="4031447"/>
              <a:ext cx="3511500" cy="2677500"/>
              <a:chOff x="5263731" y="1697961"/>
              <a:chExt cx="3511500" cy="2677500"/>
            </a:xfrm>
          </p:grpSpPr>
          <p:pic>
            <p:nvPicPr>
              <p:cNvPr id="18" name="Shape 93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63731" y="1697961"/>
                <a:ext cx="3511500" cy="2677500"/>
              </a:xfrm>
              <a:prstGeom prst="rect">
                <a:avLst/>
              </a:prstGeom>
              <a:noFill/>
              <a:ln>
                <a:noFill/>
              </a:ln>
            </p:spPr>
          </p:pic>
          <p:sp>
            <p:nvSpPr>
              <p:cNvPr id="19" name="Shape 936"/>
              <p:cNvSpPr/>
              <p:nvPr/>
            </p:nvSpPr>
            <p:spPr>
              <a:xfrm>
                <a:off x="5596885" y="2017395"/>
                <a:ext cx="1296900" cy="419100"/>
              </a:xfrm>
              <a:prstGeom prst="rect">
                <a:avLst/>
              </a:prstGeom>
              <a:solidFill>
                <a:srgbClr val="308834"/>
              </a:solidFill>
              <a:ln w="12700" cap="flat" cmpd="sng">
                <a:solidFill>
                  <a:srgbClr val="34782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20" name="Shape 937"/>
              <p:cNvSpPr/>
              <p:nvPr/>
            </p:nvSpPr>
            <p:spPr>
              <a:xfrm>
                <a:off x="7397246" y="1950295"/>
                <a:ext cx="1296900" cy="419100"/>
              </a:xfrm>
              <a:prstGeom prst="rect">
                <a:avLst/>
              </a:prstGeom>
              <a:solidFill>
                <a:srgbClr val="5DCC63"/>
              </a:solidFill>
              <a:ln>
                <a:noFill/>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21" name="Shape 938"/>
              <p:cNvSpPr/>
              <p:nvPr/>
            </p:nvSpPr>
            <p:spPr>
              <a:xfrm>
                <a:off x="7397244" y="2949130"/>
                <a:ext cx="1296900" cy="419100"/>
              </a:xfrm>
              <a:prstGeom prst="rect">
                <a:avLst/>
              </a:prstGeom>
              <a:solidFill>
                <a:srgbClr val="7DD580"/>
              </a:solidFill>
              <a:ln>
                <a:noFill/>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22" name="Shape 939"/>
              <p:cNvSpPr/>
              <p:nvPr/>
            </p:nvSpPr>
            <p:spPr>
              <a:xfrm>
                <a:off x="7407575" y="3513258"/>
                <a:ext cx="1296900" cy="363344"/>
              </a:xfrm>
              <a:prstGeom prst="rect">
                <a:avLst/>
              </a:prstGeom>
              <a:solidFill>
                <a:srgbClr val="9ADD9C"/>
              </a:solidFill>
              <a:ln w="12700" cap="flat" cmpd="sng">
                <a:solidFill>
                  <a:srgbClr val="8AD98A"/>
                </a:solidFill>
                <a:prstDash val="solid"/>
                <a:miter lim="8000"/>
                <a:headEnd type="none" w="sm" len="sm"/>
                <a:tailEnd type="none" w="sm" len="sm"/>
              </a:ln>
            </p:spPr>
            <p:txBody>
              <a:bodyPr spcFirstLastPara="1" wrap="square" lIns="58706" tIns="29344" rIns="58706" bIns="29344" anchor="ctr" anchorCtr="0">
                <a:noAutofit/>
              </a:bodyPr>
              <a:lstStyle/>
              <a:p>
                <a:pPr algn="ctr"/>
                <a:r>
                  <a:rPr lang="en-US" sz="1125" dirty="0">
                    <a:latin typeface="Calibri"/>
                    <a:ea typeface="Calibri"/>
                    <a:cs typeface="Calibri"/>
                    <a:sym typeface="Calibri"/>
                  </a:rPr>
                  <a:t>5 years</a:t>
                </a:r>
                <a:endParaRPr sz="1125" dirty="0">
                  <a:latin typeface="Calibri"/>
                  <a:ea typeface="Calibri"/>
                  <a:cs typeface="Calibri"/>
                  <a:sym typeface="Calibri"/>
                </a:endParaRPr>
              </a:p>
            </p:txBody>
          </p:sp>
          <p:sp>
            <p:nvSpPr>
              <p:cNvPr id="23" name="Shape 940"/>
              <p:cNvSpPr/>
              <p:nvPr/>
            </p:nvSpPr>
            <p:spPr>
              <a:xfrm>
                <a:off x="5412520" y="3681044"/>
                <a:ext cx="1296900" cy="334356"/>
              </a:xfrm>
              <a:prstGeom prst="rect">
                <a:avLst/>
              </a:prstGeom>
              <a:solidFill>
                <a:srgbClr val="996633"/>
              </a:solidFill>
              <a:ln>
                <a:noFill/>
              </a:ln>
            </p:spPr>
            <p:txBody>
              <a:bodyPr spcFirstLastPara="1" wrap="square" lIns="58706" tIns="29344" rIns="58706" bIns="29344" anchor="ctr" anchorCtr="0">
                <a:noAutofit/>
              </a:bodyPr>
              <a:lstStyle/>
              <a:p>
                <a:pPr algn="ctr"/>
                <a:r>
                  <a:rPr lang="en-US" sz="1125" dirty="0">
                    <a:solidFill>
                      <a:schemeClr val="lt1"/>
                    </a:solidFill>
                    <a:latin typeface="Calibri"/>
                    <a:ea typeface="Calibri"/>
                    <a:cs typeface="Calibri"/>
                    <a:sym typeface="Calibri"/>
                  </a:rPr>
                  <a:t>1 year</a:t>
                </a:r>
                <a:endParaRPr sz="1125" dirty="0">
                  <a:solidFill>
                    <a:schemeClr val="lt1"/>
                  </a:solidFill>
                  <a:latin typeface="Calibri"/>
                  <a:ea typeface="Calibri"/>
                  <a:cs typeface="Calibri"/>
                  <a:sym typeface="Calibri"/>
                </a:endParaRPr>
              </a:p>
            </p:txBody>
          </p:sp>
          <p:sp>
            <p:nvSpPr>
              <p:cNvPr id="24" name="Shape 941"/>
              <p:cNvSpPr/>
              <p:nvPr/>
            </p:nvSpPr>
            <p:spPr>
              <a:xfrm>
                <a:off x="5541478" y="2514213"/>
                <a:ext cx="1296900" cy="419100"/>
              </a:xfrm>
              <a:prstGeom prst="rect">
                <a:avLst/>
              </a:prstGeom>
              <a:solidFill>
                <a:srgbClr val="1B3F15"/>
              </a:solidFill>
              <a:ln>
                <a:noFill/>
              </a:ln>
            </p:spPr>
            <p:txBody>
              <a:bodyPr spcFirstLastPara="1" wrap="square" lIns="58706" tIns="29344" rIns="58706" bIns="29344" anchor="ctr" anchorCtr="0">
                <a:noAutofit/>
              </a:bodyPr>
              <a:lstStyle/>
              <a:p>
                <a:pPr algn="ctr"/>
                <a:r>
                  <a:rPr lang="en-US" sz="1125" dirty="0">
                    <a:solidFill>
                      <a:schemeClr val="lt1"/>
                    </a:solidFill>
                    <a:latin typeface="Calibri"/>
                    <a:ea typeface="Calibri"/>
                    <a:cs typeface="Calibri"/>
                    <a:sym typeface="Calibri"/>
                  </a:rPr>
                  <a:t>90 years</a:t>
                </a:r>
                <a:endParaRPr sz="1125" dirty="0">
                  <a:solidFill>
                    <a:schemeClr val="lt1"/>
                  </a:solidFill>
                  <a:latin typeface="Calibri"/>
                  <a:ea typeface="Calibri"/>
                  <a:cs typeface="Calibri"/>
                  <a:sym typeface="Calibri"/>
                </a:endParaRPr>
              </a:p>
            </p:txBody>
          </p:sp>
          <p:sp>
            <p:nvSpPr>
              <p:cNvPr id="25" name="Shape 942"/>
              <p:cNvSpPr/>
              <p:nvPr/>
            </p:nvSpPr>
            <p:spPr>
              <a:xfrm>
                <a:off x="7407575" y="3326303"/>
                <a:ext cx="1312500" cy="138900"/>
              </a:xfrm>
              <a:prstGeom prst="rect">
                <a:avLst/>
              </a:prstGeom>
              <a:gradFill>
                <a:gsLst>
                  <a:gs pos="0">
                    <a:srgbClr val="915F25"/>
                  </a:gs>
                  <a:gs pos="50000">
                    <a:srgbClr val="BB8F64"/>
                  </a:gs>
                  <a:gs pos="100000">
                    <a:srgbClr val="D5B78C"/>
                  </a:gs>
                </a:gsLst>
                <a:lin ang="5400012" scaled="0"/>
              </a:gradFill>
              <a:ln>
                <a:noFill/>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26" name="Shape 943"/>
              <p:cNvSpPr/>
              <p:nvPr/>
            </p:nvSpPr>
            <p:spPr>
              <a:xfrm>
                <a:off x="7527647" y="3082463"/>
                <a:ext cx="64500" cy="2439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27" name="Shape 944"/>
              <p:cNvSpPr/>
              <p:nvPr/>
            </p:nvSpPr>
            <p:spPr>
              <a:xfrm>
                <a:off x="7417903" y="2876723"/>
                <a:ext cx="284100" cy="205500"/>
              </a:xfrm>
              <a:prstGeom prst="roundRect">
                <a:avLst>
                  <a:gd name="adj" fmla="val 41725"/>
                </a:avLst>
              </a:prstGeom>
              <a:gradFill>
                <a:gsLst>
                  <a:gs pos="0">
                    <a:srgbClr val="4CA956"/>
                  </a:gs>
                  <a:gs pos="50000">
                    <a:srgbClr val="54845B"/>
                  </a:gs>
                  <a:gs pos="99000">
                    <a:srgbClr val="1D563C"/>
                  </a:gs>
                  <a:gs pos="100000">
                    <a:srgbClr val="1D563C"/>
                  </a:gs>
                </a:gsLst>
                <a:lin ang="5400012" scaled="0"/>
              </a:gradFill>
              <a:ln w="19050" cap="flat" cmpd="sng">
                <a:solidFill>
                  <a:srgbClr val="356246"/>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28" name="Shape 945"/>
              <p:cNvSpPr/>
              <p:nvPr/>
            </p:nvSpPr>
            <p:spPr>
              <a:xfrm>
                <a:off x="8153009" y="3065564"/>
                <a:ext cx="73500" cy="2745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29" name="Shape 946"/>
              <p:cNvSpPr/>
              <p:nvPr/>
            </p:nvSpPr>
            <p:spPr>
              <a:xfrm>
                <a:off x="7973936" y="2852205"/>
                <a:ext cx="449700" cy="205500"/>
              </a:xfrm>
              <a:prstGeom prst="roundRect">
                <a:avLst>
                  <a:gd name="adj" fmla="val 41725"/>
                </a:avLst>
              </a:prstGeom>
              <a:gradFill>
                <a:gsLst>
                  <a:gs pos="0">
                    <a:srgbClr val="4CA956"/>
                  </a:gs>
                  <a:gs pos="50000">
                    <a:srgbClr val="54845B"/>
                  </a:gs>
                  <a:gs pos="99000">
                    <a:srgbClr val="1D563C"/>
                  </a:gs>
                  <a:gs pos="100000">
                    <a:srgbClr val="1D563C"/>
                  </a:gs>
                </a:gsLst>
                <a:lin ang="5400012" scaled="0"/>
              </a:gradFill>
              <a:ln w="19050" cap="flat" cmpd="sng">
                <a:solidFill>
                  <a:srgbClr val="356246"/>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30" name="Shape 947"/>
              <p:cNvSpPr/>
              <p:nvPr/>
            </p:nvSpPr>
            <p:spPr>
              <a:xfrm>
                <a:off x="7804738" y="3170111"/>
                <a:ext cx="64500" cy="1485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31" name="Shape 948"/>
              <p:cNvSpPr/>
              <p:nvPr/>
            </p:nvSpPr>
            <p:spPr>
              <a:xfrm>
                <a:off x="7700229" y="3013918"/>
                <a:ext cx="273600" cy="204900"/>
              </a:xfrm>
              <a:prstGeom prst="roundRect">
                <a:avLst>
                  <a:gd name="adj" fmla="val 50000"/>
                </a:avLst>
              </a:prstGeom>
              <a:gradFill>
                <a:gsLst>
                  <a:gs pos="0">
                    <a:srgbClr val="8AB551"/>
                  </a:gs>
                  <a:gs pos="50000">
                    <a:srgbClr val="C4E1A5"/>
                  </a:gs>
                  <a:gs pos="100000">
                    <a:srgbClr val="C5E2A8"/>
                  </a:gs>
                </a:gsLst>
                <a:lin ang="16200038" scaled="0"/>
              </a:gradFill>
              <a:ln w="15875" cap="flat" cmpd="sng">
                <a:solidFill>
                  <a:srgbClr val="36583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32" name="Shape 949"/>
              <p:cNvSpPr/>
              <p:nvPr/>
            </p:nvSpPr>
            <p:spPr>
              <a:xfrm>
                <a:off x="8534595" y="3062429"/>
                <a:ext cx="65400" cy="2643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33" name="Shape 950"/>
              <p:cNvSpPr/>
              <p:nvPr/>
            </p:nvSpPr>
            <p:spPr>
              <a:xfrm>
                <a:off x="8430087" y="2961020"/>
                <a:ext cx="273600" cy="204900"/>
              </a:xfrm>
              <a:prstGeom prst="roundRect">
                <a:avLst>
                  <a:gd name="adj" fmla="val 50000"/>
                </a:avLst>
              </a:prstGeom>
              <a:gradFill>
                <a:gsLst>
                  <a:gs pos="0">
                    <a:srgbClr val="8AB551"/>
                  </a:gs>
                  <a:gs pos="50000">
                    <a:srgbClr val="C4E1A5"/>
                  </a:gs>
                  <a:gs pos="100000">
                    <a:srgbClr val="C5E2A8"/>
                  </a:gs>
                </a:gsLst>
                <a:lin ang="16200038" scaled="0"/>
              </a:gradFill>
              <a:ln w="15875" cap="flat" cmpd="sng">
                <a:solidFill>
                  <a:srgbClr val="36583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34" name="Shape 951"/>
              <p:cNvSpPr/>
              <p:nvPr/>
            </p:nvSpPr>
            <p:spPr>
              <a:xfrm>
                <a:off x="7402841" y="4215648"/>
                <a:ext cx="1312500" cy="138900"/>
              </a:xfrm>
              <a:prstGeom prst="rect">
                <a:avLst/>
              </a:prstGeom>
              <a:gradFill>
                <a:gsLst>
                  <a:gs pos="0">
                    <a:srgbClr val="915F25"/>
                  </a:gs>
                  <a:gs pos="50000">
                    <a:srgbClr val="BB8F64"/>
                  </a:gs>
                  <a:gs pos="100000">
                    <a:srgbClr val="D5B78C"/>
                  </a:gs>
                </a:gsLst>
                <a:lin ang="5400012" scaled="0"/>
              </a:gradFill>
              <a:ln>
                <a:noFill/>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35" name="Shape 952"/>
              <p:cNvSpPr/>
              <p:nvPr/>
            </p:nvSpPr>
            <p:spPr>
              <a:xfrm>
                <a:off x="7522913" y="3971807"/>
                <a:ext cx="64500" cy="2439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36" name="Shape 953"/>
              <p:cNvSpPr/>
              <p:nvPr/>
            </p:nvSpPr>
            <p:spPr>
              <a:xfrm>
                <a:off x="7413170" y="3819407"/>
                <a:ext cx="284100" cy="205500"/>
              </a:xfrm>
              <a:prstGeom prst="roundRect">
                <a:avLst>
                  <a:gd name="adj" fmla="val 41725"/>
                </a:avLst>
              </a:prstGeom>
              <a:gradFill>
                <a:gsLst>
                  <a:gs pos="0">
                    <a:srgbClr val="4CA956"/>
                  </a:gs>
                  <a:gs pos="50000">
                    <a:srgbClr val="54845B"/>
                  </a:gs>
                  <a:gs pos="99000">
                    <a:srgbClr val="1D563C"/>
                  </a:gs>
                  <a:gs pos="100000">
                    <a:srgbClr val="1D563C"/>
                  </a:gs>
                </a:gsLst>
                <a:lin ang="5400012" scaled="0"/>
              </a:gradFill>
              <a:ln w="19050" cap="flat" cmpd="sng">
                <a:solidFill>
                  <a:srgbClr val="356246"/>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37" name="Shape 954"/>
              <p:cNvSpPr/>
              <p:nvPr/>
            </p:nvSpPr>
            <p:spPr>
              <a:xfrm>
                <a:off x="8148275" y="3954909"/>
                <a:ext cx="73500" cy="2745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38" name="Shape 955"/>
              <p:cNvSpPr/>
              <p:nvPr/>
            </p:nvSpPr>
            <p:spPr>
              <a:xfrm>
                <a:off x="7996913" y="3834647"/>
                <a:ext cx="380400" cy="181200"/>
              </a:xfrm>
              <a:prstGeom prst="roundRect">
                <a:avLst>
                  <a:gd name="adj" fmla="val 41725"/>
                </a:avLst>
              </a:prstGeom>
              <a:gradFill>
                <a:gsLst>
                  <a:gs pos="0">
                    <a:srgbClr val="4CA956"/>
                  </a:gs>
                  <a:gs pos="50000">
                    <a:srgbClr val="54845B"/>
                  </a:gs>
                  <a:gs pos="99000">
                    <a:srgbClr val="1D563C"/>
                  </a:gs>
                  <a:gs pos="100000">
                    <a:srgbClr val="1D563C"/>
                  </a:gs>
                </a:gsLst>
                <a:lin ang="5400012" scaled="0"/>
              </a:gradFill>
              <a:ln w="19050" cap="flat" cmpd="sng">
                <a:solidFill>
                  <a:srgbClr val="356246"/>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39" name="Shape 956"/>
              <p:cNvSpPr/>
              <p:nvPr/>
            </p:nvSpPr>
            <p:spPr>
              <a:xfrm>
                <a:off x="7800004" y="4059455"/>
                <a:ext cx="64500" cy="1485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40" name="Shape 957"/>
              <p:cNvSpPr/>
              <p:nvPr/>
            </p:nvSpPr>
            <p:spPr>
              <a:xfrm>
                <a:off x="7732442" y="3958259"/>
                <a:ext cx="200100" cy="172800"/>
              </a:xfrm>
              <a:prstGeom prst="roundRect">
                <a:avLst>
                  <a:gd name="adj" fmla="val 50000"/>
                </a:avLst>
              </a:prstGeom>
              <a:gradFill>
                <a:gsLst>
                  <a:gs pos="0">
                    <a:srgbClr val="8AB551"/>
                  </a:gs>
                  <a:gs pos="50000">
                    <a:srgbClr val="C4E1A5"/>
                  </a:gs>
                  <a:gs pos="100000">
                    <a:srgbClr val="C5E2A8"/>
                  </a:gs>
                </a:gsLst>
                <a:lin ang="16200038" scaled="0"/>
              </a:gradFill>
              <a:ln w="15875" cap="flat" cmpd="sng">
                <a:solidFill>
                  <a:srgbClr val="36583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41" name="Shape 958"/>
              <p:cNvSpPr/>
              <p:nvPr/>
            </p:nvSpPr>
            <p:spPr>
              <a:xfrm>
                <a:off x="8529862" y="3951774"/>
                <a:ext cx="65400" cy="2643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42" name="Shape 959"/>
              <p:cNvSpPr/>
              <p:nvPr/>
            </p:nvSpPr>
            <p:spPr>
              <a:xfrm>
                <a:off x="8443827" y="3948154"/>
                <a:ext cx="247500" cy="145500"/>
              </a:xfrm>
              <a:prstGeom prst="roundRect">
                <a:avLst>
                  <a:gd name="adj" fmla="val 50000"/>
                </a:avLst>
              </a:prstGeom>
              <a:gradFill>
                <a:gsLst>
                  <a:gs pos="0">
                    <a:srgbClr val="8AB551"/>
                  </a:gs>
                  <a:gs pos="50000">
                    <a:srgbClr val="C4E1A5"/>
                  </a:gs>
                  <a:gs pos="100000">
                    <a:srgbClr val="C5E2A8"/>
                  </a:gs>
                </a:gsLst>
                <a:lin ang="16200038" scaled="0"/>
              </a:gradFill>
              <a:ln w="15875" cap="flat" cmpd="sng">
                <a:solidFill>
                  <a:srgbClr val="36583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43" name="Shape 960"/>
              <p:cNvSpPr/>
              <p:nvPr/>
            </p:nvSpPr>
            <p:spPr>
              <a:xfrm>
                <a:off x="7264601" y="2458668"/>
                <a:ext cx="1450800" cy="122100"/>
              </a:xfrm>
              <a:prstGeom prst="rect">
                <a:avLst/>
              </a:prstGeom>
              <a:gradFill>
                <a:gsLst>
                  <a:gs pos="0">
                    <a:srgbClr val="915F25"/>
                  </a:gs>
                  <a:gs pos="50000">
                    <a:srgbClr val="BB8F64"/>
                  </a:gs>
                  <a:gs pos="100000">
                    <a:srgbClr val="D5B78C"/>
                  </a:gs>
                </a:gsLst>
                <a:lin ang="5400012" scaled="0"/>
              </a:gradFill>
              <a:ln>
                <a:noFill/>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44" name="Shape 961"/>
              <p:cNvSpPr/>
              <p:nvPr/>
            </p:nvSpPr>
            <p:spPr>
              <a:xfrm>
                <a:off x="7458756" y="2152062"/>
                <a:ext cx="71100" cy="3048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45" name="Shape 962"/>
              <p:cNvSpPr/>
              <p:nvPr/>
            </p:nvSpPr>
            <p:spPr>
              <a:xfrm>
                <a:off x="7292300" y="1880720"/>
                <a:ext cx="387000" cy="332400"/>
              </a:xfrm>
              <a:prstGeom prst="roundRect">
                <a:avLst>
                  <a:gd name="adj" fmla="val 41725"/>
                </a:avLst>
              </a:prstGeom>
              <a:gradFill>
                <a:gsLst>
                  <a:gs pos="0">
                    <a:srgbClr val="4CA956"/>
                  </a:gs>
                  <a:gs pos="50000">
                    <a:srgbClr val="54845B"/>
                  </a:gs>
                  <a:gs pos="99000">
                    <a:srgbClr val="1D563C"/>
                  </a:gs>
                  <a:gs pos="100000">
                    <a:srgbClr val="1D563C"/>
                  </a:gs>
                </a:gsLst>
                <a:lin ang="5400012" scaled="0"/>
              </a:gradFill>
              <a:ln w="19050" cap="flat" cmpd="sng">
                <a:solidFill>
                  <a:srgbClr val="356246"/>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46" name="Shape 963"/>
              <p:cNvSpPr/>
              <p:nvPr/>
            </p:nvSpPr>
            <p:spPr>
              <a:xfrm>
                <a:off x="8018369" y="2038726"/>
                <a:ext cx="75900" cy="4173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47" name="Shape 964"/>
              <p:cNvSpPr/>
              <p:nvPr/>
            </p:nvSpPr>
            <p:spPr>
              <a:xfrm>
                <a:off x="7828507" y="1856202"/>
                <a:ext cx="496500" cy="213000"/>
              </a:xfrm>
              <a:prstGeom prst="roundRect">
                <a:avLst>
                  <a:gd name="adj" fmla="val 41725"/>
                </a:avLst>
              </a:prstGeom>
              <a:gradFill>
                <a:gsLst>
                  <a:gs pos="0">
                    <a:srgbClr val="4CA956"/>
                  </a:gs>
                  <a:gs pos="50000">
                    <a:srgbClr val="54845B"/>
                  </a:gs>
                  <a:gs pos="99000">
                    <a:srgbClr val="1D563C"/>
                  </a:gs>
                  <a:gs pos="100000">
                    <a:srgbClr val="1D563C"/>
                  </a:gs>
                </a:gsLst>
                <a:lin ang="5400012" scaled="0"/>
              </a:gradFill>
              <a:ln w="19050" cap="flat" cmpd="sng">
                <a:solidFill>
                  <a:srgbClr val="356246"/>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48" name="Shape 965"/>
              <p:cNvSpPr/>
              <p:nvPr/>
            </p:nvSpPr>
            <p:spPr>
              <a:xfrm>
                <a:off x="7742384" y="2308253"/>
                <a:ext cx="64500" cy="1485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49" name="Shape 966"/>
              <p:cNvSpPr/>
              <p:nvPr/>
            </p:nvSpPr>
            <p:spPr>
              <a:xfrm>
                <a:off x="7637874" y="2152061"/>
                <a:ext cx="273600" cy="204900"/>
              </a:xfrm>
              <a:prstGeom prst="roundRect">
                <a:avLst>
                  <a:gd name="adj" fmla="val 50000"/>
                </a:avLst>
              </a:prstGeom>
              <a:gradFill>
                <a:gsLst>
                  <a:gs pos="0">
                    <a:srgbClr val="8AB551"/>
                  </a:gs>
                  <a:gs pos="50000">
                    <a:srgbClr val="C4E1A5"/>
                  </a:gs>
                  <a:gs pos="100000">
                    <a:srgbClr val="C5E2A8"/>
                  </a:gs>
                </a:gsLst>
                <a:lin ang="16200038" scaled="0"/>
              </a:gradFill>
              <a:ln w="15875" cap="flat" cmpd="sng">
                <a:solidFill>
                  <a:srgbClr val="36583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50" name="Shape 967"/>
              <p:cNvSpPr/>
              <p:nvPr/>
            </p:nvSpPr>
            <p:spPr>
              <a:xfrm>
                <a:off x="8499054" y="2119199"/>
                <a:ext cx="72000" cy="3381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51" name="Shape 968"/>
              <p:cNvSpPr/>
              <p:nvPr/>
            </p:nvSpPr>
            <p:spPr>
              <a:xfrm>
                <a:off x="8376767" y="1931348"/>
                <a:ext cx="331200" cy="246000"/>
              </a:xfrm>
              <a:prstGeom prst="roundRect">
                <a:avLst>
                  <a:gd name="adj" fmla="val 50000"/>
                </a:avLst>
              </a:prstGeom>
              <a:gradFill>
                <a:gsLst>
                  <a:gs pos="0">
                    <a:srgbClr val="8AB551"/>
                  </a:gs>
                  <a:gs pos="50000">
                    <a:srgbClr val="C4E1A5"/>
                  </a:gs>
                  <a:gs pos="100000">
                    <a:srgbClr val="C5E2A8"/>
                  </a:gs>
                </a:gsLst>
                <a:lin ang="16200038" scaled="0"/>
              </a:gradFill>
              <a:ln w="15875" cap="flat" cmpd="sng">
                <a:solidFill>
                  <a:srgbClr val="36583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52" name="Shape 969"/>
              <p:cNvSpPr/>
              <p:nvPr/>
            </p:nvSpPr>
            <p:spPr>
              <a:xfrm>
                <a:off x="5341143"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53" name="Shape 970"/>
              <p:cNvSpPr/>
              <p:nvPr/>
            </p:nvSpPr>
            <p:spPr>
              <a:xfrm>
                <a:off x="5306617" y="4187701"/>
                <a:ext cx="2036400" cy="159300"/>
              </a:xfrm>
              <a:prstGeom prst="rect">
                <a:avLst/>
              </a:prstGeom>
              <a:gradFill>
                <a:gsLst>
                  <a:gs pos="0">
                    <a:srgbClr val="915F25"/>
                  </a:gs>
                  <a:gs pos="50000">
                    <a:srgbClr val="BB8F64"/>
                  </a:gs>
                  <a:gs pos="100000">
                    <a:srgbClr val="D5B78C"/>
                  </a:gs>
                </a:gsLst>
                <a:lin ang="5400012" scaled="0"/>
              </a:gradFill>
              <a:ln>
                <a:noFill/>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54" name="Shape 971"/>
              <p:cNvSpPr/>
              <p:nvPr/>
            </p:nvSpPr>
            <p:spPr>
              <a:xfrm>
                <a:off x="5461617"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55" name="Shape 972"/>
              <p:cNvSpPr/>
              <p:nvPr/>
            </p:nvSpPr>
            <p:spPr>
              <a:xfrm>
                <a:off x="5401381"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56" name="Shape 973"/>
              <p:cNvSpPr/>
              <p:nvPr/>
            </p:nvSpPr>
            <p:spPr>
              <a:xfrm>
                <a:off x="5533901"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57" name="Shape 974"/>
              <p:cNvSpPr/>
              <p:nvPr/>
            </p:nvSpPr>
            <p:spPr>
              <a:xfrm>
                <a:off x="5654375"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58" name="Shape 975"/>
              <p:cNvSpPr/>
              <p:nvPr/>
            </p:nvSpPr>
            <p:spPr>
              <a:xfrm>
                <a:off x="5594139"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59" name="Shape 976"/>
              <p:cNvSpPr/>
              <p:nvPr/>
            </p:nvSpPr>
            <p:spPr>
              <a:xfrm>
                <a:off x="5732683"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60" name="Shape 977"/>
              <p:cNvSpPr/>
              <p:nvPr/>
            </p:nvSpPr>
            <p:spPr>
              <a:xfrm>
                <a:off x="5853157"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61" name="Shape 978"/>
              <p:cNvSpPr/>
              <p:nvPr/>
            </p:nvSpPr>
            <p:spPr>
              <a:xfrm>
                <a:off x="5792921"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62" name="Shape 979"/>
              <p:cNvSpPr/>
              <p:nvPr/>
            </p:nvSpPr>
            <p:spPr>
              <a:xfrm>
                <a:off x="5949539"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63" name="Shape 980"/>
              <p:cNvSpPr/>
              <p:nvPr/>
            </p:nvSpPr>
            <p:spPr>
              <a:xfrm>
                <a:off x="6070013"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64" name="Shape 981"/>
              <p:cNvSpPr/>
              <p:nvPr/>
            </p:nvSpPr>
            <p:spPr>
              <a:xfrm>
                <a:off x="6009777"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65" name="Shape 982"/>
              <p:cNvSpPr/>
              <p:nvPr/>
            </p:nvSpPr>
            <p:spPr>
              <a:xfrm>
                <a:off x="6142298"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66" name="Shape 983"/>
              <p:cNvSpPr/>
              <p:nvPr/>
            </p:nvSpPr>
            <p:spPr>
              <a:xfrm>
                <a:off x="6262772"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67" name="Shape 984"/>
              <p:cNvSpPr/>
              <p:nvPr/>
            </p:nvSpPr>
            <p:spPr>
              <a:xfrm>
                <a:off x="6202536"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68" name="Shape 985"/>
              <p:cNvSpPr/>
              <p:nvPr/>
            </p:nvSpPr>
            <p:spPr>
              <a:xfrm>
                <a:off x="6341079"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69" name="Shape 986"/>
              <p:cNvSpPr/>
              <p:nvPr/>
            </p:nvSpPr>
            <p:spPr>
              <a:xfrm>
                <a:off x="6461554"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70" name="Shape 987"/>
              <p:cNvSpPr/>
              <p:nvPr/>
            </p:nvSpPr>
            <p:spPr>
              <a:xfrm>
                <a:off x="6401317" y="404051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71" name="Shape 988"/>
              <p:cNvSpPr/>
              <p:nvPr/>
            </p:nvSpPr>
            <p:spPr>
              <a:xfrm>
                <a:off x="6745973" y="4118491"/>
                <a:ext cx="57900" cy="1119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72" name="Shape 989"/>
              <p:cNvSpPr/>
              <p:nvPr/>
            </p:nvSpPr>
            <p:spPr>
              <a:xfrm>
                <a:off x="6633228" y="4035541"/>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73" name="Shape 990"/>
              <p:cNvSpPr/>
              <p:nvPr/>
            </p:nvSpPr>
            <p:spPr>
              <a:xfrm>
                <a:off x="6572991" y="4035541"/>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74" name="Shape 991"/>
              <p:cNvSpPr/>
              <p:nvPr/>
            </p:nvSpPr>
            <p:spPr>
              <a:xfrm>
                <a:off x="6850085" y="4035541"/>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75" name="Shape 992"/>
              <p:cNvSpPr/>
              <p:nvPr/>
            </p:nvSpPr>
            <p:spPr>
              <a:xfrm>
                <a:off x="6789848" y="4035541"/>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76" name="Shape 993"/>
              <p:cNvSpPr/>
              <p:nvPr/>
            </p:nvSpPr>
            <p:spPr>
              <a:xfrm>
                <a:off x="6922368" y="4035541"/>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77" name="Shape 994"/>
              <p:cNvSpPr/>
              <p:nvPr/>
            </p:nvSpPr>
            <p:spPr>
              <a:xfrm>
                <a:off x="7042843" y="4035541"/>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78" name="Shape 995"/>
              <p:cNvSpPr/>
              <p:nvPr/>
            </p:nvSpPr>
            <p:spPr>
              <a:xfrm>
                <a:off x="6982607" y="4035541"/>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79" name="Shape 996"/>
              <p:cNvSpPr/>
              <p:nvPr/>
            </p:nvSpPr>
            <p:spPr>
              <a:xfrm>
                <a:off x="7121150" y="4035541"/>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80" name="Shape 997"/>
              <p:cNvSpPr/>
              <p:nvPr/>
            </p:nvSpPr>
            <p:spPr>
              <a:xfrm>
                <a:off x="7241624" y="4035541"/>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81" name="Shape 998"/>
              <p:cNvSpPr/>
              <p:nvPr/>
            </p:nvSpPr>
            <p:spPr>
              <a:xfrm>
                <a:off x="7181388" y="4035541"/>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82" name="Shape 999"/>
              <p:cNvSpPr/>
              <p:nvPr/>
            </p:nvSpPr>
            <p:spPr>
              <a:xfrm>
                <a:off x="6729610" y="4035541"/>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83" name="Shape 1000"/>
              <p:cNvSpPr/>
              <p:nvPr/>
            </p:nvSpPr>
            <p:spPr>
              <a:xfrm>
                <a:off x="6687445" y="3986053"/>
                <a:ext cx="178500" cy="129900"/>
              </a:xfrm>
              <a:prstGeom prst="roundRect">
                <a:avLst>
                  <a:gd name="adj" fmla="val 50000"/>
                </a:avLst>
              </a:prstGeom>
              <a:gradFill>
                <a:gsLst>
                  <a:gs pos="0">
                    <a:srgbClr val="8AB551"/>
                  </a:gs>
                  <a:gs pos="50000">
                    <a:srgbClr val="C4E1A5"/>
                  </a:gs>
                  <a:gs pos="100000">
                    <a:srgbClr val="C5E2A8"/>
                  </a:gs>
                </a:gsLst>
                <a:lin ang="16200038" scaled="0"/>
              </a:gradFill>
              <a:ln w="15875" cap="flat" cmpd="sng">
                <a:solidFill>
                  <a:srgbClr val="36583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84" name="Shape 1001"/>
              <p:cNvSpPr/>
              <p:nvPr/>
            </p:nvSpPr>
            <p:spPr>
              <a:xfrm>
                <a:off x="5561635" y="4076488"/>
                <a:ext cx="64500" cy="1485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85" name="Shape 1002"/>
              <p:cNvSpPr/>
              <p:nvPr/>
            </p:nvSpPr>
            <p:spPr>
              <a:xfrm>
                <a:off x="5494072" y="3975292"/>
                <a:ext cx="200100" cy="172800"/>
              </a:xfrm>
              <a:prstGeom prst="roundRect">
                <a:avLst>
                  <a:gd name="adj" fmla="val 50000"/>
                </a:avLst>
              </a:prstGeom>
              <a:gradFill>
                <a:gsLst>
                  <a:gs pos="0">
                    <a:srgbClr val="8AB551"/>
                  </a:gs>
                  <a:gs pos="50000">
                    <a:srgbClr val="C4E1A5"/>
                  </a:gs>
                  <a:gs pos="100000">
                    <a:srgbClr val="C5E2A8"/>
                  </a:gs>
                </a:gsLst>
                <a:lin ang="16200038" scaled="0"/>
              </a:gradFill>
              <a:ln w="15875" cap="flat" cmpd="sng">
                <a:solidFill>
                  <a:srgbClr val="36583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86" name="Shape 1003"/>
              <p:cNvSpPr/>
              <p:nvPr/>
            </p:nvSpPr>
            <p:spPr>
              <a:xfrm>
                <a:off x="5953855" y="3988900"/>
                <a:ext cx="64500" cy="2439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87" name="Shape 1004"/>
              <p:cNvSpPr/>
              <p:nvPr/>
            </p:nvSpPr>
            <p:spPr>
              <a:xfrm>
                <a:off x="5898325" y="3978904"/>
                <a:ext cx="174300" cy="145500"/>
              </a:xfrm>
              <a:prstGeom prst="roundRect">
                <a:avLst>
                  <a:gd name="adj" fmla="val 41725"/>
                </a:avLst>
              </a:prstGeom>
              <a:gradFill>
                <a:gsLst>
                  <a:gs pos="0">
                    <a:srgbClr val="4CA956"/>
                  </a:gs>
                  <a:gs pos="50000">
                    <a:srgbClr val="54845B"/>
                  </a:gs>
                  <a:gs pos="99000">
                    <a:srgbClr val="1D563C"/>
                  </a:gs>
                  <a:gs pos="100000">
                    <a:srgbClr val="1D563C"/>
                  </a:gs>
                </a:gsLst>
                <a:lin ang="5400012" scaled="0"/>
              </a:gradFill>
              <a:ln w="19050" cap="flat" cmpd="sng">
                <a:solidFill>
                  <a:srgbClr val="356246"/>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88" name="Shape 1005"/>
              <p:cNvSpPr/>
              <p:nvPr/>
            </p:nvSpPr>
            <p:spPr>
              <a:xfrm>
                <a:off x="6489965" y="3991387"/>
                <a:ext cx="64500" cy="2439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89" name="Shape 1006"/>
              <p:cNvSpPr/>
              <p:nvPr/>
            </p:nvSpPr>
            <p:spPr>
              <a:xfrm>
                <a:off x="6434435" y="3981390"/>
                <a:ext cx="174300" cy="145500"/>
              </a:xfrm>
              <a:prstGeom prst="roundRect">
                <a:avLst>
                  <a:gd name="adj" fmla="val 41725"/>
                </a:avLst>
              </a:prstGeom>
              <a:gradFill>
                <a:gsLst>
                  <a:gs pos="0">
                    <a:srgbClr val="4CA956"/>
                  </a:gs>
                  <a:gs pos="50000">
                    <a:srgbClr val="54845B"/>
                  </a:gs>
                  <a:gs pos="99000">
                    <a:srgbClr val="1D563C"/>
                  </a:gs>
                  <a:gs pos="100000">
                    <a:srgbClr val="1D563C"/>
                  </a:gs>
                </a:gsLst>
                <a:lin ang="5400012" scaled="0"/>
              </a:gradFill>
              <a:ln w="19050" cap="flat" cmpd="sng">
                <a:solidFill>
                  <a:srgbClr val="356246"/>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90" name="Shape 1007"/>
              <p:cNvSpPr/>
              <p:nvPr/>
            </p:nvSpPr>
            <p:spPr>
              <a:xfrm>
                <a:off x="5323548" y="2454515"/>
                <a:ext cx="1881600" cy="126300"/>
              </a:xfrm>
              <a:prstGeom prst="rect">
                <a:avLst/>
              </a:prstGeom>
              <a:gradFill>
                <a:gsLst>
                  <a:gs pos="0">
                    <a:srgbClr val="915F25"/>
                  </a:gs>
                  <a:gs pos="50000">
                    <a:srgbClr val="BB8F64"/>
                  </a:gs>
                  <a:gs pos="100000">
                    <a:srgbClr val="D5B78C"/>
                  </a:gs>
                </a:gsLst>
                <a:lin ang="5400012" scaled="0"/>
              </a:gradFill>
              <a:ln>
                <a:noFill/>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91" name="Shape 1008"/>
              <p:cNvSpPr/>
              <p:nvPr/>
            </p:nvSpPr>
            <p:spPr>
              <a:xfrm>
                <a:off x="5508667" y="2123096"/>
                <a:ext cx="104400" cy="3297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92" name="Shape 1009"/>
              <p:cNvSpPr/>
              <p:nvPr/>
            </p:nvSpPr>
            <p:spPr>
              <a:xfrm>
                <a:off x="5342234" y="1752421"/>
                <a:ext cx="432000" cy="370500"/>
              </a:xfrm>
              <a:prstGeom prst="roundRect">
                <a:avLst>
                  <a:gd name="adj" fmla="val 41725"/>
                </a:avLst>
              </a:prstGeom>
              <a:gradFill>
                <a:gsLst>
                  <a:gs pos="0">
                    <a:srgbClr val="4CA956"/>
                  </a:gs>
                  <a:gs pos="50000">
                    <a:srgbClr val="54845B"/>
                  </a:gs>
                  <a:gs pos="99000">
                    <a:srgbClr val="1D563C"/>
                  </a:gs>
                  <a:gs pos="100000">
                    <a:srgbClr val="1D563C"/>
                  </a:gs>
                </a:gsLst>
                <a:lin ang="5400012" scaled="0"/>
              </a:gradFill>
              <a:ln w="19050" cap="flat" cmpd="sng">
                <a:solidFill>
                  <a:srgbClr val="356246"/>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93" name="Shape 1010"/>
              <p:cNvSpPr/>
              <p:nvPr/>
            </p:nvSpPr>
            <p:spPr>
              <a:xfrm>
                <a:off x="6077316" y="1988819"/>
                <a:ext cx="85500" cy="4629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94" name="Shape 1011"/>
              <p:cNvSpPr/>
              <p:nvPr/>
            </p:nvSpPr>
            <p:spPr>
              <a:xfrm>
                <a:off x="5798855" y="1784857"/>
                <a:ext cx="645900" cy="228300"/>
              </a:xfrm>
              <a:prstGeom prst="roundRect">
                <a:avLst>
                  <a:gd name="adj" fmla="val 41725"/>
                </a:avLst>
              </a:prstGeom>
              <a:gradFill>
                <a:gsLst>
                  <a:gs pos="0">
                    <a:srgbClr val="4CA956"/>
                  </a:gs>
                  <a:gs pos="50000">
                    <a:srgbClr val="54845B"/>
                  </a:gs>
                  <a:gs pos="99000">
                    <a:srgbClr val="1D563C"/>
                  </a:gs>
                  <a:gs pos="100000">
                    <a:srgbClr val="1D563C"/>
                  </a:gs>
                </a:gsLst>
                <a:lin ang="5400012" scaled="0"/>
              </a:gradFill>
              <a:ln w="19050" cap="flat" cmpd="sng">
                <a:solidFill>
                  <a:srgbClr val="356246"/>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95" name="Shape 1012"/>
              <p:cNvSpPr/>
              <p:nvPr/>
            </p:nvSpPr>
            <p:spPr>
              <a:xfrm>
                <a:off x="5819402" y="2304100"/>
                <a:ext cx="64500" cy="1485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96" name="Shape 1013"/>
              <p:cNvSpPr/>
              <p:nvPr/>
            </p:nvSpPr>
            <p:spPr>
              <a:xfrm>
                <a:off x="5696822" y="2152061"/>
                <a:ext cx="306000" cy="201000"/>
              </a:xfrm>
              <a:prstGeom prst="roundRect">
                <a:avLst>
                  <a:gd name="adj" fmla="val 50000"/>
                </a:avLst>
              </a:prstGeom>
              <a:gradFill>
                <a:gsLst>
                  <a:gs pos="0">
                    <a:srgbClr val="8AB551"/>
                  </a:gs>
                  <a:gs pos="50000">
                    <a:srgbClr val="C4E1A5"/>
                  </a:gs>
                  <a:gs pos="100000">
                    <a:srgbClr val="C5E2A8"/>
                  </a:gs>
                </a:gsLst>
                <a:lin ang="16200038" scaled="0"/>
              </a:gradFill>
              <a:ln w="15875" cap="flat" cmpd="sng">
                <a:solidFill>
                  <a:srgbClr val="36583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97" name="Shape 1014"/>
              <p:cNvSpPr/>
              <p:nvPr/>
            </p:nvSpPr>
            <p:spPr>
              <a:xfrm>
                <a:off x="6567330" y="2188893"/>
                <a:ext cx="65400" cy="2643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98" name="Shape 1015"/>
              <p:cNvSpPr/>
              <p:nvPr/>
            </p:nvSpPr>
            <p:spPr>
              <a:xfrm>
                <a:off x="6435714" y="2018474"/>
                <a:ext cx="335400" cy="274200"/>
              </a:xfrm>
              <a:prstGeom prst="roundRect">
                <a:avLst>
                  <a:gd name="adj" fmla="val 50000"/>
                </a:avLst>
              </a:prstGeom>
              <a:gradFill>
                <a:gsLst>
                  <a:gs pos="0">
                    <a:srgbClr val="8AB551"/>
                  </a:gs>
                  <a:gs pos="50000">
                    <a:srgbClr val="C4E1A5"/>
                  </a:gs>
                  <a:gs pos="100000">
                    <a:srgbClr val="C5E2A8"/>
                  </a:gs>
                </a:gsLst>
                <a:lin ang="16200038" scaled="0"/>
              </a:gradFill>
              <a:ln w="15875" cap="flat" cmpd="sng">
                <a:solidFill>
                  <a:srgbClr val="36583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99" name="Shape 1016"/>
              <p:cNvSpPr/>
              <p:nvPr/>
            </p:nvSpPr>
            <p:spPr>
              <a:xfrm>
                <a:off x="6896146" y="2044760"/>
                <a:ext cx="96600" cy="4116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00" name="Shape 1017"/>
              <p:cNvSpPr/>
              <p:nvPr/>
            </p:nvSpPr>
            <p:spPr>
              <a:xfrm>
                <a:off x="6654684" y="1792312"/>
                <a:ext cx="578100" cy="250800"/>
              </a:xfrm>
              <a:prstGeom prst="roundRect">
                <a:avLst>
                  <a:gd name="adj" fmla="val 50000"/>
                </a:avLst>
              </a:prstGeom>
              <a:gradFill>
                <a:gsLst>
                  <a:gs pos="0">
                    <a:srgbClr val="8AB551"/>
                  </a:gs>
                  <a:gs pos="50000">
                    <a:srgbClr val="C4E1A5"/>
                  </a:gs>
                  <a:gs pos="100000">
                    <a:srgbClr val="C5E2A8"/>
                  </a:gs>
                </a:gsLst>
                <a:lin ang="16200038" scaled="0"/>
              </a:gradFill>
              <a:ln w="15875" cap="flat" cmpd="sng">
                <a:solidFill>
                  <a:srgbClr val="36583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01" name="Shape 1018"/>
              <p:cNvSpPr/>
              <p:nvPr/>
            </p:nvSpPr>
            <p:spPr>
              <a:xfrm>
                <a:off x="8240037" y="2128434"/>
                <a:ext cx="72000" cy="3381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02" name="Shape 1019"/>
              <p:cNvSpPr/>
              <p:nvPr/>
            </p:nvSpPr>
            <p:spPr>
              <a:xfrm>
                <a:off x="8144847" y="2116619"/>
                <a:ext cx="264300" cy="183300"/>
              </a:xfrm>
              <a:prstGeom prst="roundRect">
                <a:avLst>
                  <a:gd name="adj" fmla="val 50000"/>
                </a:avLst>
              </a:prstGeom>
              <a:gradFill>
                <a:gsLst>
                  <a:gs pos="0">
                    <a:srgbClr val="8AB551"/>
                  </a:gs>
                  <a:gs pos="50000">
                    <a:srgbClr val="C4E1A5"/>
                  </a:gs>
                  <a:gs pos="100000">
                    <a:srgbClr val="C5E2A8"/>
                  </a:gs>
                </a:gsLst>
                <a:lin ang="16200038" scaled="0"/>
              </a:gradFill>
              <a:ln w="15875" cap="flat" cmpd="sng">
                <a:solidFill>
                  <a:srgbClr val="36583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03" name="Shape 1020"/>
              <p:cNvSpPr/>
              <p:nvPr/>
            </p:nvSpPr>
            <p:spPr>
              <a:xfrm>
                <a:off x="6292259" y="2299132"/>
                <a:ext cx="64500" cy="1485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04" name="Shape 1021"/>
              <p:cNvSpPr/>
              <p:nvPr/>
            </p:nvSpPr>
            <p:spPr>
              <a:xfrm>
                <a:off x="6195574" y="2225039"/>
                <a:ext cx="247500" cy="126600"/>
              </a:xfrm>
              <a:prstGeom prst="roundRect">
                <a:avLst>
                  <a:gd name="adj" fmla="val 41725"/>
                </a:avLst>
              </a:prstGeom>
              <a:gradFill>
                <a:gsLst>
                  <a:gs pos="0">
                    <a:srgbClr val="4CA956"/>
                  </a:gs>
                  <a:gs pos="50000">
                    <a:srgbClr val="54845B"/>
                  </a:gs>
                  <a:gs pos="99000">
                    <a:srgbClr val="1D563C"/>
                  </a:gs>
                  <a:gs pos="100000">
                    <a:srgbClr val="1D563C"/>
                  </a:gs>
                </a:gsLst>
                <a:lin ang="5400012" scaled="0"/>
              </a:gradFill>
              <a:ln w="19050" cap="flat" cmpd="sng">
                <a:solidFill>
                  <a:srgbClr val="356246"/>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05" name="Shape 1022"/>
              <p:cNvSpPr/>
              <p:nvPr/>
            </p:nvSpPr>
            <p:spPr>
              <a:xfrm>
                <a:off x="5308081" y="3521863"/>
                <a:ext cx="2035200" cy="125400"/>
              </a:xfrm>
              <a:prstGeom prst="rect">
                <a:avLst/>
              </a:prstGeom>
              <a:gradFill>
                <a:gsLst>
                  <a:gs pos="0">
                    <a:srgbClr val="915F25"/>
                  </a:gs>
                  <a:gs pos="50000">
                    <a:srgbClr val="BB8F64"/>
                  </a:gs>
                  <a:gs pos="100000">
                    <a:srgbClr val="D5B78C"/>
                  </a:gs>
                </a:gsLst>
                <a:lin ang="5400012" scaled="0"/>
              </a:gradFill>
              <a:ln>
                <a:noFill/>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06" name="Shape 1023"/>
              <p:cNvSpPr/>
              <p:nvPr/>
            </p:nvSpPr>
            <p:spPr>
              <a:xfrm>
                <a:off x="5466094" y="3190444"/>
                <a:ext cx="104400" cy="3297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07" name="Shape 1024"/>
              <p:cNvSpPr/>
              <p:nvPr/>
            </p:nvSpPr>
            <p:spPr>
              <a:xfrm>
                <a:off x="5299660" y="2819768"/>
                <a:ext cx="432000" cy="370500"/>
              </a:xfrm>
              <a:prstGeom prst="roundRect">
                <a:avLst>
                  <a:gd name="adj" fmla="val 41725"/>
                </a:avLst>
              </a:prstGeom>
              <a:gradFill>
                <a:gsLst>
                  <a:gs pos="0">
                    <a:srgbClr val="4CA956"/>
                  </a:gs>
                  <a:gs pos="50000">
                    <a:srgbClr val="54845B"/>
                  </a:gs>
                  <a:gs pos="99000">
                    <a:srgbClr val="1D563C"/>
                  </a:gs>
                  <a:gs pos="100000">
                    <a:srgbClr val="1D563C"/>
                  </a:gs>
                </a:gsLst>
                <a:lin ang="5400012" scaled="0"/>
              </a:gradFill>
              <a:ln w="19050" cap="flat" cmpd="sng">
                <a:solidFill>
                  <a:srgbClr val="356246"/>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08" name="Shape 1025"/>
              <p:cNvSpPr/>
              <p:nvPr/>
            </p:nvSpPr>
            <p:spPr>
              <a:xfrm>
                <a:off x="6061849" y="3056167"/>
                <a:ext cx="85500" cy="4629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09" name="Shape 1026"/>
              <p:cNvSpPr/>
              <p:nvPr/>
            </p:nvSpPr>
            <p:spPr>
              <a:xfrm>
                <a:off x="5783388" y="2852205"/>
                <a:ext cx="645900" cy="228300"/>
              </a:xfrm>
              <a:prstGeom prst="roundRect">
                <a:avLst>
                  <a:gd name="adj" fmla="val 41725"/>
                </a:avLst>
              </a:prstGeom>
              <a:gradFill>
                <a:gsLst>
                  <a:gs pos="0">
                    <a:srgbClr val="4CA956"/>
                  </a:gs>
                  <a:gs pos="50000">
                    <a:srgbClr val="54845B"/>
                  </a:gs>
                  <a:gs pos="99000">
                    <a:srgbClr val="1D563C"/>
                  </a:gs>
                  <a:gs pos="100000">
                    <a:srgbClr val="1D563C"/>
                  </a:gs>
                </a:gsLst>
                <a:lin ang="5400012" scaled="0"/>
              </a:gradFill>
              <a:ln w="19050" cap="flat" cmpd="sng">
                <a:solidFill>
                  <a:srgbClr val="356246"/>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10" name="Shape 1027"/>
              <p:cNvSpPr/>
              <p:nvPr/>
            </p:nvSpPr>
            <p:spPr>
              <a:xfrm>
                <a:off x="5788955" y="3301290"/>
                <a:ext cx="79500" cy="2187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11" name="Shape 1028"/>
              <p:cNvSpPr/>
              <p:nvPr/>
            </p:nvSpPr>
            <p:spPr>
              <a:xfrm>
                <a:off x="5663284" y="3177815"/>
                <a:ext cx="337200" cy="175200"/>
              </a:xfrm>
              <a:prstGeom prst="roundRect">
                <a:avLst>
                  <a:gd name="adj" fmla="val 50000"/>
                </a:avLst>
              </a:prstGeom>
              <a:gradFill>
                <a:gsLst>
                  <a:gs pos="0">
                    <a:srgbClr val="8AB551"/>
                  </a:gs>
                  <a:gs pos="50000">
                    <a:srgbClr val="C4E1A5"/>
                  </a:gs>
                  <a:gs pos="100000">
                    <a:srgbClr val="C5E2A8"/>
                  </a:gs>
                </a:gsLst>
                <a:lin ang="16200038" scaled="0"/>
              </a:gradFill>
              <a:ln w="15875" cap="flat" cmpd="sng">
                <a:solidFill>
                  <a:srgbClr val="36583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12" name="Shape 1029"/>
              <p:cNvSpPr/>
              <p:nvPr/>
            </p:nvSpPr>
            <p:spPr>
              <a:xfrm>
                <a:off x="6633182" y="3256240"/>
                <a:ext cx="65400" cy="2643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13" name="Shape 1030"/>
              <p:cNvSpPr/>
              <p:nvPr/>
            </p:nvSpPr>
            <p:spPr>
              <a:xfrm>
                <a:off x="6420246" y="3085821"/>
                <a:ext cx="436800" cy="180300"/>
              </a:xfrm>
              <a:prstGeom prst="roundRect">
                <a:avLst>
                  <a:gd name="adj" fmla="val 50000"/>
                </a:avLst>
              </a:prstGeom>
              <a:gradFill>
                <a:gsLst>
                  <a:gs pos="0">
                    <a:srgbClr val="8AB551"/>
                  </a:gs>
                  <a:gs pos="50000">
                    <a:srgbClr val="C4E1A5"/>
                  </a:gs>
                  <a:gs pos="100000">
                    <a:srgbClr val="C5E2A8"/>
                  </a:gs>
                </a:gsLst>
                <a:lin ang="16200038" scaled="0"/>
              </a:gradFill>
              <a:ln w="15875" cap="flat" cmpd="sng">
                <a:solidFill>
                  <a:srgbClr val="36583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14" name="Shape 1031"/>
              <p:cNvSpPr/>
              <p:nvPr/>
            </p:nvSpPr>
            <p:spPr>
              <a:xfrm>
                <a:off x="6980514" y="3120525"/>
                <a:ext cx="96600" cy="4116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15" name="Shape 1032"/>
              <p:cNvSpPr/>
              <p:nvPr/>
            </p:nvSpPr>
            <p:spPr>
              <a:xfrm>
                <a:off x="6693429" y="2859659"/>
                <a:ext cx="670500" cy="250800"/>
              </a:xfrm>
              <a:prstGeom prst="roundRect">
                <a:avLst>
                  <a:gd name="adj" fmla="val 50000"/>
                </a:avLst>
              </a:prstGeom>
              <a:gradFill>
                <a:gsLst>
                  <a:gs pos="0">
                    <a:srgbClr val="8AB551"/>
                  </a:gs>
                  <a:gs pos="50000">
                    <a:srgbClr val="C4E1A5"/>
                  </a:gs>
                  <a:gs pos="100000">
                    <a:srgbClr val="C5E2A8"/>
                  </a:gs>
                </a:gsLst>
                <a:lin ang="16200038" scaled="0"/>
              </a:gradFill>
              <a:ln w="15875" cap="flat" cmpd="sng">
                <a:solidFill>
                  <a:srgbClr val="36583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16" name="Shape 1033"/>
              <p:cNvSpPr/>
              <p:nvPr/>
            </p:nvSpPr>
            <p:spPr>
              <a:xfrm>
                <a:off x="6276792" y="3366480"/>
                <a:ext cx="64500" cy="1485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17" name="Shape 1034"/>
              <p:cNvSpPr/>
              <p:nvPr/>
            </p:nvSpPr>
            <p:spPr>
              <a:xfrm>
                <a:off x="6180107" y="3292387"/>
                <a:ext cx="247500" cy="126600"/>
              </a:xfrm>
              <a:prstGeom prst="roundRect">
                <a:avLst>
                  <a:gd name="adj" fmla="val 41725"/>
                </a:avLst>
              </a:prstGeom>
              <a:gradFill>
                <a:gsLst>
                  <a:gs pos="0">
                    <a:srgbClr val="4CA956"/>
                  </a:gs>
                  <a:gs pos="50000">
                    <a:srgbClr val="54845B"/>
                  </a:gs>
                  <a:gs pos="99000">
                    <a:srgbClr val="1D563C"/>
                  </a:gs>
                  <a:gs pos="100000">
                    <a:srgbClr val="1D563C"/>
                  </a:gs>
                </a:gsLst>
                <a:lin ang="5400012" scaled="0"/>
              </a:gradFill>
              <a:ln w="19050" cap="flat" cmpd="sng">
                <a:solidFill>
                  <a:srgbClr val="356246"/>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18" name="Shape 1035"/>
              <p:cNvSpPr/>
              <p:nvPr/>
            </p:nvSpPr>
            <p:spPr>
              <a:xfrm>
                <a:off x="6784825" y="3398273"/>
                <a:ext cx="53700" cy="108600"/>
              </a:xfrm>
              <a:prstGeom prst="rect">
                <a:avLst/>
              </a:prstGeom>
              <a:gradFill>
                <a:gsLst>
                  <a:gs pos="0">
                    <a:srgbClr val="BDAA83"/>
                  </a:gs>
                  <a:gs pos="50000">
                    <a:srgbClr val="A48D48"/>
                  </a:gs>
                  <a:gs pos="100000">
                    <a:srgbClr val="C7BA9B"/>
                  </a:gs>
                </a:gsLst>
                <a:lin ang="16200038" scaled="0"/>
              </a:gradFill>
              <a:ln w="15875" cap="flat" cmpd="sng">
                <a:solidFill>
                  <a:srgbClr val="74532A"/>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19" name="Shape 1036"/>
              <p:cNvSpPr/>
              <p:nvPr/>
            </p:nvSpPr>
            <p:spPr>
              <a:xfrm>
                <a:off x="6704217" y="3305370"/>
                <a:ext cx="227100" cy="87000"/>
              </a:xfrm>
              <a:prstGeom prst="roundRect">
                <a:avLst>
                  <a:gd name="adj" fmla="val 50000"/>
                </a:avLst>
              </a:prstGeom>
              <a:gradFill>
                <a:gsLst>
                  <a:gs pos="0">
                    <a:srgbClr val="8AB551"/>
                  </a:gs>
                  <a:gs pos="50000">
                    <a:srgbClr val="C4E1A5"/>
                  </a:gs>
                  <a:gs pos="100000">
                    <a:srgbClr val="C5E2A8"/>
                  </a:gs>
                </a:gsLst>
                <a:lin ang="16200038" scaled="0"/>
              </a:gradFill>
              <a:ln w="15875" cap="flat" cmpd="sng">
                <a:solidFill>
                  <a:srgbClr val="365838"/>
                </a:solidFill>
                <a:prstDash val="solid"/>
                <a:miter lim="8000"/>
                <a:headEnd type="none" w="sm" len="sm"/>
                <a:tailEnd type="none" w="sm" len="sm"/>
              </a:ln>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20" name="Shape 1037"/>
              <p:cNvSpPr/>
              <p:nvPr/>
            </p:nvSpPr>
            <p:spPr>
              <a:xfrm>
                <a:off x="7437393" y="4042996"/>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21" name="Shape 1038"/>
              <p:cNvSpPr/>
              <p:nvPr/>
            </p:nvSpPr>
            <p:spPr>
              <a:xfrm>
                <a:off x="7632422" y="4035427"/>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22" name="Shape 1039"/>
              <p:cNvSpPr/>
              <p:nvPr/>
            </p:nvSpPr>
            <p:spPr>
              <a:xfrm>
                <a:off x="7963367" y="4042996"/>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23" name="Shape 1040"/>
              <p:cNvSpPr/>
              <p:nvPr/>
            </p:nvSpPr>
            <p:spPr>
              <a:xfrm>
                <a:off x="8274419" y="4038028"/>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24" name="Shape 1041"/>
              <p:cNvSpPr/>
              <p:nvPr/>
            </p:nvSpPr>
            <p:spPr>
              <a:xfrm>
                <a:off x="8375207" y="4032186"/>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25" name="Shape 1042"/>
              <p:cNvSpPr/>
              <p:nvPr/>
            </p:nvSpPr>
            <p:spPr>
              <a:xfrm>
                <a:off x="8056736" y="4045482"/>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26" name="Shape 1043"/>
              <p:cNvSpPr/>
              <p:nvPr/>
            </p:nvSpPr>
            <p:spPr>
              <a:xfrm>
                <a:off x="7978783" y="3128481"/>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27" name="Shape 1044"/>
              <p:cNvSpPr/>
              <p:nvPr/>
            </p:nvSpPr>
            <p:spPr>
              <a:xfrm>
                <a:off x="8309728" y="3136050"/>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sp>
            <p:nvSpPr>
              <p:cNvPr id="128" name="Shape 1045"/>
              <p:cNvSpPr/>
              <p:nvPr/>
            </p:nvSpPr>
            <p:spPr>
              <a:xfrm>
                <a:off x="8385026" y="3138536"/>
                <a:ext cx="41400" cy="191400"/>
              </a:xfrm>
              <a:prstGeom prst="triangle">
                <a:avLst>
                  <a:gd name="adj" fmla="val 50000"/>
                </a:avLst>
              </a:prstGeom>
              <a:gradFill>
                <a:gsLst>
                  <a:gs pos="0">
                    <a:srgbClr val="385623"/>
                  </a:gs>
                  <a:gs pos="50000">
                    <a:srgbClr val="C4E1A5"/>
                  </a:gs>
                  <a:gs pos="100000">
                    <a:srgbClr val="C5E2A8"/>
                  </a:gs>
                </a:gsLst>
                <a:lin ang="16200038" scaled="0"/>
              </a:gradFill>
              <a:ln w="12700" cap="flat" cmpd="sng">
                <a:solidFill>
                  <a:srgbClr val="4E8F00"/>
                </a:solidFill>
                <a:prstDash val="solid"/>
                <a:miter lim="8000"/>
                <a:headEnd type="none" w="sm" len="sm"/>
                <a:tailEnd type="none" w="sm" len="sm"/>
              </a:ln>
              <a:effectLst>
                <a:outerShdw blurRad="50800" dist="50800" dir="5400000" sx="1000" sy="1000" algn="ctr" rotWithShape="0">
                  <a:srgbClr val="548135"/>
                </a:outerShdw>
              </a:effectLst>
            </p:spPr>
            <p:txBody>
              <a:bodyPr spcFirstLastPara="1" wrap="square" lIns="58706" tIns="29344" rIns="58706" bIns="29344" anchor="ctr" anchorCtr="0">
                <a:noAutofit/>
              </a:bodyPr>
              <a:lstStyle/>
              <a:p>
                <a:pPr algn="ctr"/>
                <a:endParaRPr sz="1125">
                  <a:solidFill>
                    <a:schemeClr val="lt1"/>
                  </a:solidFill>
                  <a:latin typeface="Calibri"/>
                  <a:ea typeface="Calibri"/>
                  <a:cs typeface="Calibri"/>
                  <a:sym typeface="Calibri"/>
                </a:endParaRPr>
              </a:p>
            </p:txBody>
          </p:sp>
        </p:grpSp>
        <p:sp>
          <p:nvSpPr>
            <p:cNvPr id="133" name="Shape 1062"/>
            <p:cNvSpPr/>
            <p:nvPr/>
          </p:nvSpPr>
          <p:spPr>
            <a:xfrm>
              <a:off x="462193" y="3692458"/>
              <a:ext cx="4506505" cy="276900"/>
            </a:xfrm>
            <a:prstGeom prst="rect">
              <a:avLst/>
            </a:prstGeom>
            <a:noFill/>
            <a:ln>
              <a:noFill/>
            </a:ln>
          </p:spPr>
          <p:txBody>
            <a:bodyPr spcFirstLastPara="1" wrap="square" lIns="58706" tIns="29344" rIns="58706" bIns="29344" anchor="t" anchorCtr="0">
              <a:noAutofit/>
            </a:bodyPr>
            <a:lstStyle/>
            <a:p>
              <a:r>
                <a:rPr lang="en-US" sz="1275" dirty="0">
                  <a:solidFill>
                    <a:schemeClr val="dk1"/>
                  </a:solidFill>
                  <a:latin typeface="Josefin Sans Thin"/>
                  <a:ea typeface="Josefin Sans Thin"/>
                  <a:cs typeface="Josefin Sans Thin"/>
                  <a:sym typeface="Josefin Sans Thin"/>
                </a:rPr>
                <a:t>Multiple </a:t>
              </a:r>
              <a:r>
                <a:rPr lang="en" sz="1275" dirty="0">
                  <a:solidFill>
                    <a:schemeClr val="dk1"/>
                  </a:solidFill>
                  <a:latin typeface="Josefin Sans Thin"/>
                  <a:ea typeface="Josefin Sans Thin"/>
                  <a:cs typeface="Josefin Sans Thin"/>
                  <a:sym typeface="Josefin Sans Thin"/>
                </a:rPr>
                <a:t>Time-Since-Disturbance </a:t>
              </a:r>
              <a:r>
                <a:rPr lang="en-US" sz="1275" dirty="0">
                  <a:solidFill>
                    <a:schemeClr val="dk1"/>
                  </a:solidFill>
                  <a:latin typeface="Josefin Sans Thin"/>
                  <a:ea typeface="Josefin Sans Thin"/>
                  <a:cs typeface="Josefin Sans Thin"/>
                  <a:sym typeface="Josefin Sans Thin"/>
                </a:rPr>
                <a:t>“Patches”</a:t>
              </a:r>
              <a:r>
                <a:rPr lang="en" sz="1275" b="1" dirty="0">
                  <a:solidFill>
                    <a:schemeClr val="dk1"/>
                  </a:solidFill>
                  <a:latin typeface="Amatica SC"/>
                  <a:ea typeface="Amatica SC"/>
                  <a:cs typeface="Amatica SC"/>
                  <a:sym typeface="Amatica SC"/>
                </a:rPr>
                <a:t> </a:t>
              </a:r>
              <a:endParaRPr sz="1275" b="1" dirty="0">
                <a:solidFill>
                  <a:schemeClr val="dk1"/>
                </a:solidFill>
                <a:latin typeface="Amatica SC"/>
                <a:ea typeface="Amatica SC"/>
                <a:cs typeface="Amatica SC"/>
                <a:sym typeface="Amatica SC"/>
              </a:endParaRPr>
            </a:p>
          </p:txBody>
        </p:sp>
        <p:sp>
          <p:nvSpPr>
            <p:cNvPr id="3" name="Curved Left Arrow 2"/>
            <p:cNvSpPr/>
            <p:nvPr/>
          </p:nvSpPr>
          <p:spPr>
            <a:xfrm>
              <a:off x="4689289" y="2547614"/>
              <a:ext cx="439237" cy="1216567"/>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cxnSp>
        <p:nvCxnSpPr>
          <p:cNvPr id="134" name="Shape 1077">
            <a:extLst>
              <a:ext uri="{FF2B5EF4-FFF2-40B4-BE49-F238E27FC236}">
                <a16:creationId xmlns:a16="http://schemas.microsoft.com/office/drawing/2014/main" id="{361039D0-5F8D-2045-8742-856E40C35FA6}"/>
              </a:ext>
            </a:extLst>
          </p:cNvPr>
          <p:cNvCxnSpPr/>
          <p:nvPr/>
        </p:nvCxnSpPr>
        <p:spPr>
          <a:xfrm>
            <a:off x="3934241" y="3764968"/>
            <a:ext cx="467348" cy="0"/>
          </a:xfrm>
          <a:prstGeom prst="straightConnector1">
            <a:avLst/>
          </a:prstGeom>
          <a:noFill/>
          <a:ln w="38100" cap="flat" cmpd="sng">
            <a:solidFill>
              <a:schemeClr val="accent1"/>
            </a:solidFill>
            <a:prstDash val="solid"/>
            <a:miter lim="8000"/>
            <a:headEnd type="none" w="sm" len="sm"/>
            <a:tailEnd type="stealth" w="med" len="med"/>
          </a:ln>
        </p:spPr>
      </p:cxnSp>
      <p:sp>
        <p:nvSpPr>
          <p:cNvPr id="135" name="Title 1">
            <a:extLst>
              <a:ext uri="{FF2B5EF4-FFF2-40B4-BE49-F238E27FC236}">
                <a16:creationId xmlns:a16="http://schemas.microsoft.com/office/drawing/2014/main" id="{973A245E-CB9D-C24D-9E8C-71E0BFF003DE}"/>
              </a:ext>
            </a:extLst>
          </p:cNvPr>
          <p:cNvSpPr>
            <a:spLocks noGrp="1"/>
          </p:cNvSpPr>
          <p:nvPr>
            <p:ph type="title"/>
          </p:nvPr>
        </p:nvSpPr>
        <p:spPr>
          <a:xfrm>
            <a:off x="216630" y="161631"/>
            <a:ext cx="9128589" cy="411480"/>
          </a:xfrm>
        </p:spPr>
        <p:txBody>
          <a:bodyPr/>
          <a:lstStyle/>
          <a:p>
            <a:r>
              <a:rPr lang="en-US" sz="2000" dirty="0">
                <a:solidFill>
                  <a:srgbClr val="0070C0"/>
                </a:solidFill>
              </a:rPr>
              <a:t>Benefits of ecosystem demography connected to global land models</a:t>
            </a:r>
          </a:p>
        </p:txBody>
      </p:sp>
      <p:sp>
        <p:nvSpPr>
          <p:cNvPr id="136" name="Shape 1074">
            <a:extLst>
              <a:ext uri="{FF2B5EF4-FFF2-40B4-BE49-F238E27FC236}">
                <a16:creationId xmlns:a16="http://schemas.microsoft.com/office/drawing/2014/main" id="{B680AE27-4202-E04E-8357-4B792D7F50B9}"/>
              </a:ext>
            </a:extLst>
          </p:cNvPr>
          <p:cNvSpPr txBox="1"/>
          <p:nvPr/>
        </p:nvSpPr>
        <p:spPr>
          <a:xfrm>
            <a:off x="4869211" y="1763574"/>
            <a:ext cx="3989184" cy="645742"/>
          </a:xfrm>
          <a:prstGeom prst="rect">
            <a:avLst/>
          </a:prstGeom>
          <a:solidFill>
            <a:srgbClr val="7B7B7B"/>
          </a:solidFill>
          <a:ln w="9525" cap="flat" cmpd="sng">
            <a:solidFill>
              <a:srgbClr val="7B7B7B"/>
            </a:solidFill>
            <a:prstDash val="solid"/>
            <a:round/>
            <a:headEnd type="none" w="sm" len="sm"/>
            <a:tailEnd type="none" w="sm" len="sm"/>
          </a:ln>
        </p:spPr>
        <p:txBody>
          <a:bodyPr spcFirstLastPara="1" wrap="square" lIns="78275" tIns="78275" rIns="78275" bIns="78275" anchor="ctr" anchorCtr="0">
            <a:noAutofit/>
          </a:bodyPr>
          <a:lstStyle/>
          <a:p>
            <a:pPr marL="0" marR="0" lvl="0" indent="0" algn="ctr" rtl="0">
              <a:lnSpc>
                <a:spcPct val="115000"/>
              </a:lnSpc>
              <a:spcBef>
                <a:spcPts val="0"/>
              </a:spcBef>
              <a:spcAft>
                <a:spcPts val="0"/>
              </a:spcAft>
              <a:buClr>
                <a:schemeClr val="dk2"/>
              </a:buClr>
              <a:buFont typeface="Source Code Pro"/>
              <a:buNone/>
            </a:pPr>
            <a:r>
              <a:rPr lang="en" sz="1600" i="0" u="none" strike="noStrike" cap="none" dirty="0">
                <a:solidFill>
                  <a:schemeClr val="lt1"/>
                </a:solidFill>
                <a:latin typeface="Josefin Sans Thin"/>
                <a:ea typeface="Josefin Sans Thin"/>
                <a:cs typeface="Josefin Sans Thin"/>
                <a:sym typeface="Josefin Sans Thin"/>
              </a:rPr>
              <a:t>Competition (for light, water, nutrients), exclusion &amp; coexistence</a:t>
            </a:r>
            <a:endParaRPr sz="1600" i="0" u="none" strike="noStrike" cap="none" dirty="0">
              <a:solidFill>
                <a:schemeClr val="lt1"/>
              </a:solidFill>
              <a:latin typeface="Josefin Sans Thin"/>
              <a:ea typeface="Josefin Sans Thin"/>
              <a:cs typeface="Josefin Sans Thin"/>
              <a:sym typeface="Josefin Sans Thin"/>
            </a:endParaRPr>
          </a:p>
        </p:txBody>
      </p:sp>
      <p:sp>
        <p:nvSpPr>
          <p:cNvPr id="137" name="Shape 1075">
            <a:extLst>
              <a:ext uri="{FF2B5EF4-FFF2-40B4-BE49-F238E27FC236}">
                <a16:creationId xmlns:a16="http://schemas.microsoft.com/office/drawing/2014/main" id="{FFD162B3-2E48-484B-A613-C1218847D552}"/>
              </a:ext>
            </a:extLst>
          </p:cNvPr>
          <p:cNvSpPr txBox="1"/>
          <p:nvPr/>
        </p:nvSpPr>
        <p:spPr>
          <a:xfrm>
            <a:off x="4869211" y="2511029"/>
            <a:ext cx="3989184" cy="1119537"/>
          </a:xfrm>
          <a:prstGeom prst="rect">
            <a:avLst/>
          </a:prstGeom>
          <a:solidFill>
            <a:srgbClr val="7B7B7B"/>
          </a:solidFill>
          <a:ln w="9525" cap="flat" cmpd="sng">
            <a:solidFill>
              <a:srgbClr val="7B7B7B"/>
            </a:solidFill>
            <a:prstDash val="solid"/>
            <a:round/>
            <a:headEnd type="none" w="sm" len="sm"/>
            <a:tailEnd type="none" w="sm" len="sm"/>
          </a:ln>
        </p:spPr>
        <p:txBody>
          <a:bodyPr spcFirstLastPara="1" wrap="square" lIns="78275" tIns="78275" rIns="78275" bIns="78275" anchor="ctr" anchorCtr="0">
            <a:noAutofit/>
          </a:bodyPr>
          <a:lstStyle/>
          <a:p>
            <a:pPr marL="0" marR="0" lvl="0" indent="0" algn="ctr" rtl="0">
              <a:lnSpc>
                <a:spcPct val="115000"/>
              </a:lnSpc>
              <a:spcBef>
                <a:spcPts val="0"/>
              </a:spcBef>
              <a:spcAft>
                <a:spcPts val="0"/>
              </a:spcAft>
              <a:buClr>
                <a:schemeClr val="dk2"/>
              </a:buClr>
              <a:buFont typeface="Source Code Pro"/>
              <a:buNone/>
            </a:pPr>
            <a:r>
              <a:rPr lang="en" sz="1600" i="0" u="none" strike="noStrike" cap="none" dirty="0">
                <a:solidFill>
                  <a:schemeClr val="lt1"/>
                </a:solidFill>
                <a:latin typeface="Josefin Sans Thin"/>
                <a:ea typeface="Josefin Sans Thin"/>
                <a:cs typeface="Josefin Sans Thin"/>
                <a:sym typeface="Josefin Sans Thin"/>
              </a:rPr>
              <a:t>Ecosystem based on differ</a:t>
            </a:r>
            <a:r>
              <a:rPr lang="en-US" sz="1600" i="0" u="none" strike="noStrike" cap="none" dirty="0" err="1">
                <a:solidFill>
                  <a:schemeClr val="lt1"/>
                </a:solidFill>
                <a:latin typeface="Josefin Sans Thin"/>
                <a:ea typeface="Josefin Sans Thin"/>
                <a:cs typeface="Josefin Sans Thin"/>
                <a:sym typeface="Josefin Sans Thin"/>
              </a:rPr>
              <a:t>en</a:t>
            </a:r>
            <a:r>
              <a:rPr lang="en" sz="1600" i="0" u="none" strike="noStrike" cap="none" dirty="0">
                <a:solidFill>
                  <a:schemeClr val="lt1"/>
                </a:solidFill>
                <a:latin typeface="Josefin Sans Thin"/>
                <a:ea typeface="Josefin Sans Thin"/>
                <a:cs typeface="Josefin Sans Thin"/>
                <a:sym typeface="Josefin Sans Thin"/>
              </a:rPr>
              <a:t>t “cohorts” of vegetation, existing on multiple time-since-disturbance “patches”  </a:t>
            </a:r>
            <a:endParaRPr sz="1600" dirty="0">
              <a:latin typeface="Josefin Sans Thin"/>
              <a:ea typeface="Josefin Sans Thin"/>
              <a:cs typeface="Josefin Sans Thin"/>
              <a:sym typeface="Josefin Sans Thin"/>
            </a:endParaRPr>
          </a:p>
        </p:txBody>
      </p:sp>
      <p:sp>
        <p:nvSpPr>
          <p:cNvPr id="138" name="Shape 1079">
            <a:extLst>
              <a:ext uri="{FF2B5EF4-FFF2-40B4-BE49-F238E27FC236}">
                <a16:creationId xmlns:a16="http://schemas.microsoft.com/office/drawing/2014/main" id="{17ABE826-01D2-3242-A333-476356682540}"/>
              </a:ext>
            </a:extLst>
          </p:cNvPr>
          <p:cNvSpPr txBox="1"/>
          <p:nvPr/>
        </p:nvSpPr>
        <p:spPr>
          <a:xfrm>
            <a:off x="4869212" y="914399"/>
            <a:ext cx="3989184" cy="743349"/>
          </a:xfrm>
          <a:prstGeom prst="rect">
            <a:avLst/>
          </a:prstGeom>
          <a:solidFill>
            <a:srgbClr val="7B7B7B"/>
          </a:solidFill>
          <a:ln w="9525" cap="flat" cmpd="sng">
            <a:solidFill>
              <a:srgbClr val="7B7B7B"/>
            </a:solidFill>
            <a:prstDash val="solid"/>
            <a:round/>
            <a:headEnd type="none" w="sm" len="sm"/>
            <a:tailEnd type="none" w="sm" len="sm"/>
          </a:ln>
        </p:spPr>
        <p:txBody>
          <a:bodyPr spcFirstLastPara="1" wrap="square" lIns="78275" tIns="78275" rIns="78275" bIns="78275" anchor="ctr" anchorCtr="0">
            <a:noAutofit/>
          </a:bodyPr>
          <a:lstStyle/>
          <a:p>
            <a:pPr lvl="0" algn="ctr">
              <a:lnSpc>
                <a:spcPct val="115000"/>
              </a:lnSpc>
              <a:buClr>
                <a:schemeClr val="dk2"/>
              </a:buClr>
            </a:pPr>
            <a:r>
              <a:rPr lang="en" sz="1600" i="0" u="none" strike="noStrike" cap="none" dirty="0">
                <a:solidFill>
                  <a:schemeClr val="lt1"/>
                </a:solidFill>
                <a:latin typeface="Josefin Sans Thin"/>
                <a:ea typeface="Josefin Sans Thin"/>
                <a:cs typeface="Josefin Sans Thin"/>
                <a:sym typeface="Josefin Sans Thin"/>
              </a:rPr>
              <a:t>Heterogeneity in light availability due to varying </a:t>
            </a:r>
            <a:r>
              <a:rPr lang="en-US" sz="1600" i="0" u="none" strike="noStrike" cap="none" dirty="0">
                <a:solidFill>
                  <a:srgbClr val="FFFFFF"/>
                </a:solidFill>
                <a:latin typeface="Josefin Sans Thin"/>
                <a:ea typeface="Josefin Sans Thin"/>
                <a:cs typeface="Josefin Sans Thin"/>
                <a:sym typeface="Josefin Sans Thin"/>
              </a:rPr>
              <a:t>s</a:t>
            </a:r>
            <a:r>
              <a:rPr lang="en-US" sz="1600" dirty="0">
                <a:solidFill>
                  <a:srgbClr val="FFFFFF"/>
                </a:solidFill>
                <a:latin typeface="Josefin Sans Thin"/>
                <a:ea typeface="Josefin Sans Thin"/>
                <a:cs typeface="Josefin Sans Thin"/>
                <a:sym typeface="Josefin Sans Thin"/>
              </a:rPr>
              <a:t>ize and age structure of forest</a:t>
            </a:r>
            <a:endParaRPr sz="1600" i="0" u="none" strike="noStrike" cap="none" dirty="0">
              <a:solidFill>
                <a:schemeClr val="lt1"/>
              </a:solidFill>
              <a:latin typeface="Josefin Sans Thin"/>
              <a:ea typeface="Josefin Sans Thin"/>
              <a:cs typeface="Josefin Sans Thin"/>
              <a:sym typeface="Josefin Sans Thin"/>
            </a:endParaRPr>
          </a:p>
        </p:txBody>
      </p:sp>
      <p:sp>
        <p:nvSpPr>
          <p:cNvPr id="139" name="Shape 1080">
            <a:extLst>
              <a:ext uri="{FF2B5EF4-FFF2-40B4-BE49-F238E27FC236}">
                <a16:creationId xmlns:a16="http://schemas.microsoft.com/office/drawing/2014/main" id="{0CAE42C6-D30C-EE42-8361-2AFEA604159A}"/>
              </a:ext>
            </a:extLst>
          </p:cNvPr>
          <p:cNvSpPr txBox="1"/>
          <p:nvPr/>
        </p:nvSpPr>
        <p:spPr>
          <a:xfrm>
            <a:off x="4869211" y="3712886"/>
            <a:ext cx="3989184" cy="668125"/>
          </a:xfrm>
          <a:prstGeom prst="rect">
            <a:avLst/>
          </a:prstGeom>
          <a:solidFill>
            <a:srgbClr val="7B7B7B"/>
          </a:solidFill>
          <a:ln w="9525" cap="flat" cmpd="sng">
            <a:solidFill>
              <a:srgbClr val="7B7B7B"/>
            </a:solidFill>
            <a:prstDash val="solid"/>
            <a:round/>
            <a:headEnd type="none" w="sm" len="sm"/>
            <a:tailEnd type="none" w="sm" len="sm"/>
          </a:ln>
        </p:spPr>
        <p:txBody>
          <a:bodyPr spcFirstLastPara="1" wrap="square" lIns="78275" tIns="78275" rIns="78275" bIns="78275" anchor="ctr" anchorCtr="0">
            <a:noAutofit/>
          </a:bodyPr>
          <a:lstStyle/>
          <a:p>
            <a:pPr marL="0" marR="0" lvl="0" indent="0" algn="ctr" rtl="0">
              <a:lnSpc>
                <a:spcPct val="115000"/>
              </a:lnSpc>
              <a:spcBef>
                <a:spcPts val="0"/>
              </a:spcBef>
              <a:spcAft>
                <a:spcPts val="0"/>
              </a:spcAft>
              <a:buClr>
                <a:schemeClr val="dk2"/>
              </a:buClr>
              <a:buFont typeface="Source Code Pro"/>
              <a:buNone/>
            </a:pPr>
            <a:r>
              <a:rPr lang="en" sz="1600" i="0" u="none" strike="noStrike" cap="none" dirty="0">
                <a:solidFill>
                  <a:schemeClr val="lt1"/>
                </a:solidFill>
                <a:latin typeface="Josefin Sans Thin"/>
                <a:ea typeface="Josefin Sans Thin"/>
                <a:cs typeface="Josefin Sans Thin"/>
                <a:sym typeface="Josefin Sans Thin"/>
              </a:rPr>
              <a:t>Recovery after Disturbance (fire, land use, mechanistic mortality)</a:t>
            </a:r>
            <a:endParaRPr sz="1600" i="0" u="none" strike="noStrike" cap="none" dirty="0">
              <a:solidFill>
                <a:schemeClr val="lt1"/>
              </a:solidFill>
              <a:latin typeface="Josefin Sans Thin"/>
              <a:ea typeface="Josefin Sans Thin"/>
              <a:cs typeface="Josefin Sans Thin"/>
              <a:sym typeface="Josefin Sans Thin"/>
            </a:endParaRPr>
          </a:p>
        </p:txBody>
      </p:sp>
      <p:sp>
        <p:nvSpPr>
          <p:cNvPr id="140" name="Shape 1081">
            <a:extLst>
              <a:ext uri="{FF2B5EF4-FFF2-40B4-BE49-F238E27FC236}">
                <a16:creationId xmlns:a16="http://schemas.microsoft.com/office/drawing/2014/main" id="{03E7900B-F221-7E46-8245-5587D771A39F}"/>
              </a:ext>
            </a:extLst>
          </p:cNvPr>
          <p:cNvSpPr txBox="1"/>
          <p:nvPr/>
        </p:nvSpPr>
        <p:spPr>
          <a:xfrm>
            <a:off x="4869211" y="4463331"/>
            <a:ext cx="3989184" cy="460965"/>
          </a:xfrm>
          <a:prstGeom prst="rect">
            <a:avLst/>
          </a:prstGeom>
          <a:solidFill>
            <a:srgbClr val="7B7B7B"/>
          </a:solidFill>
          <a:ln w="9525" cap="flat" cmpd="sng">
            <a:solidFill>
              <a:srgbClr val="7B7B7B"/>
            </a:solidFill>
            <a:prstDash val="solid"/>
            <a:round/>
            <a:headEnd type="none" w="sm" len="sm"/>
            <a:tailEnd type="none" w="sm" len="sm"/>
          </a:ln>
        </p:spPr>
        <p:txBody>
          <a:bodyPr spcFirstLastPara="1" wrap="square" lIns="78275" tIns="78275" rIns="78275" bIns="78275" anchor="ctr" anchorCtr="0">
            <a:noAutofit/>
          </a:bodyPr>
          <a:lstStyle/>
          <a:p>
            <a:pPr marL="0" marR="0" lvl="0" indent="0" algn="ctr" rtl="0">
              <a:lnSpc>
                <a:spcPct val="115000"/>
              </a:lnSpc>
              <a:spcBef>
                <a:spcPts val="0"/>
              </a:spcBef>
              <a:spcAft>
                <a:spcPts val="0"/>
              </a:spcAft>
              <a:buClr>
                <a:schemeClr val="dk2"/>
              </a:buClr>
              <a:buFont typeface="Source Code Pro"/>
              <a:buNone/>
            </a:pPr>
            <a:r>
              <a:rPr lang="en" sz="1600" dirty="0">
                <a:solidFill>
                  <a:schemeClr val="lt1"/>
                </a:solidFill>
                <a:latin typeface="Josefin Sans Thin"/>
                <a:ea typeface="Josefin Sans Thin"/>
                <a:cs typeface="Josefin Sans Thin"/>
                <a:sym typeface="Josefin Sans Thin"/>
              </a:rPr>
              <a:t>P</a:t>
            </a:r>
            <a:r>
              <a:rPr lang="en-US" sz="1600" dirty="0" err="1">
                <a:solidFill>
                  <a:schemeClr val="lt1"/>
                </a:solidFill>
                <a:latin typeface="Josefin Sans Thin"/>
                <a:ea typeface="Josefin Sans Thin"/>
                <a:cs typeface="Josefin Sans Thin"/>
                <a:sym typeface="Josefin Sans Thin"/>
              </a:rPr>
              <a:t>lant</a:t>
            </a:r>
            <a:r>
              <a:rPr lang="en" sz="1600" dirty="0">
                <a:solidFill>
                  <a:schemeClr val="lt1"/>
                </a:solidFill>
                <a:latin typeface="Josefin Sans Thin"/>
                <a:ea typeface="Josefin Sans Thin"/>
                <a:cs typeface="Josefin Sans Thin"/>
                <a:sym typeface="Josefin Sans Thin"/>
              </a:rPr>
              <a:t> distribution emerges from trait filtering</a:t>
            </a:r>
            <a:endParaRPr sz="1600" i="0" u="none" strike="noStrike" cap="none" dirty="0">
              <a:solidFill>
                <a:schemeClr val="lt1"/>
              </a:solidFill>
              <a:latin typeface="Josefin Sans Thin"/>
              <a:ea typeface="Josefin Sans Thin"/>
              <a:cs typeface="Josefin Sans Thin"/>
              <a:sym typeface="Josefin Sans Thin"/>
            </a:endParaRPr>
          </a:p>
        </p:txBody>
      </p:sp>
    </p:spTree>
    <p:extLst>
      <p:ext uri="{BB962C8B-B14F-4D97-AF65-F5344CB8AC3E}">
        <p14:creationId xmlns:p14="http://schemas.microsoft.com/office/powerpoint/2010/main" val="3445771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2924" y="681532"/>
            <a:ext cx="4581648" cy="3780436"/>
          </a:xfrm>
          <a:noFill/>
        </p:spPr>
        <p:txBody>
          <a:bodyPr>
            <a:normAutofit fontScale="92500" lnSpcReduction="10000"/>
          </a:bodyPr>
          <a:lstStyle/>
          <a:p>
            <a:pPr marL="0" indent="0">
              <a:buNone/>
            </a:pPr>
            <a:endParaRPr lang="en-US" sz="1800" dirty="0"/>
          </a:p>
          <a:p>
            <a:pPr marL="0" indent="0">
              <a:buNone/>
            </a:pPr>
            <a:r>
              <a:rPr lang="en-US" sz="1800" dirty="0"/>
              <a:t>2 dynamic vegetation models</a:t>
            </a:r>
          </a:p>
          <a:p>
            <a:pPr lvl="1"/>
            <a:r>
              <a:rPr lang="en-US" sz="1600" dirty="0"/>
              <a:t>ED2</a:t>
            </a:r>
          </a:p>
          <a:p>
            <a:pPr lvl="1"/>
            <a:r>
              <a:rPr lang="en-US" sz="1600" dirty="0"/>
              <a:t>ELM-FATES</a:t>
            </a:r>
          </a:p>
          <a:p>
            <a:pPr lvl="1"/>
            <a:r>
              <a:rPr lang="en-US" sz="1600" dirty="0"/>
              <a:t>Dynamic plant competition in a vertical light environment</a:t>
            </a:r>
          </a:p>
          <a:p>
            <a:pPr lvl="1"/>
            <a:r>
              <a:rPr lang="en-US" sz="1600" dirty="0"/>
              <a:t>Mechanistic mortality, size and age structured</a:t>
            </a:r>
          </a:p>
          <a:p>
            <a:pPr lvl="1"/>
            <a:r>
              <a:rPr lang="en-US" sz="1600" dirty="0"/>
              <a:t>Highly resolved demography</a:t>
            </a:r>
          </a:p>
          <a:p>
            <a:pPr marL="0" indent="0">
              <a:buNone/>
            </a:pPr>
            <a:endParaRPr lang="en-US" sz="1800" dirty="0"/>
          </a:p>
          <a:p>
            <a:pPr marL="0" indent="0">
              <a:buNone/>
            </a:pPr>
            <a:r>
              <a:rPr lang="en-US" sz="1800" dirty="0"/>
              <a:t>2 ‘big-leaf’, biogeochemical models</a:t>
            </a:r>
          </a:p>
          <a:p>
            <a:pPr lvl="1"/>
            <a:r>
              <a:rPr lang="en-US" sz="1600" dirty="0"/>
              <a:t>CLM5 (N cycle)</a:t>
            </a:r>
          </a:p>
          <a:p>
            <a:pPr lvl="1"/>
            <a:r>
              <a:rPr lang="en-US" sz="1600" dirty="0"/>
              <a:t>ELMv1-ECA (N &amp; P cycle)</a:t>
            </a:r>
          </a:p>
          <a:p>
            <a:pPr lvl="1"/>
            <a:r>
              <a:rPr lang="en-US" sz="1600" dirty="0"/>
              <a:t>Nutrient competition on plant growth</a:t>
            </a:r>
          </a:p>
          <a:p>
            <a:pPr lvl="1"/>
            <a:r>
              <a:rPr lang="en-US" sz="1600" dirty="0"/>
              <a:t>Fixed mortality</a:t>
            </a:r>
          </a:p>
          <a:p>
            <a:pPr lvl="1"/>
            <a:r>
              <a:rPr lang="en-US" sz="1600" dirty="0"/>
              <a:t>Coarse, unstructured vegetation</a:t>
            </a:r>
          </a:p>
          <a:p>
            <a:pPr marL="0" indent="0">
              <a:buNone/>
            </a:pPr>
            <a:endParaRPr lang="en-US" sz="1800" dirty="0"/>
          </a:p>
        </p:txBody>
      </p:sp>
      <p:pic>
        <p:nvPicPr>
          <p:cNvPr id="11" name="Picture 10">
            <a:extLst>
              <a:ext uri="{FF2B5EF4-FFF2-40B4-BE49-F238E27FC236}">
                <a16:creationId xmlns:a16="http://schemas.microsoft.com/office/drawing/2014/main" id="{C2DA310C-D8DB-FE4F-A1C4-2CF652CC26A5}"/>
              </a:ext>
            </a:extLst>
          </p:cNvPr>
          <p:cNvPicPr/>
          <p:nvPr/>
        </p:nvPicPr>
        <p:blipFill>
          <a:blip r:embed="rId3"/>
          <a:stretch>
            <a:fillRect/>
          </a:stretch>
        </p:blipFill>
        <p:spPr>
          <a:xfrm>
            <a:off x="4409268" y="1462364"/>
            <a:ext cx="4277532" cy="3336657"/>
          </a:xfrm>
          <a:prstGeom prst="rect">
            <a:avLst/>
          </a:prstGeom>
        </p:spPr>
      </p:pic>
      <p:sp>
        <p:nvSpPr>
          <p:cNvPr id="20" name="TextBox 19">
            <a:extLst>
              <a:ext uri="{FF2B5EF4-FFF2-40B4-BE49-F238E27FC236}">
                <a16:creationId xmlns:a16="http://schemas.microsoft.com/office/drawing/2014/main" id="{B041A203-899D-084E-A0D9-E7C918F132F4}"/>
              </a:ext>
            </a:extLst>
          </p:cNvPr>
          <p:cNvSpPr txBox="1"/>
          <p:nvPr/>
        </p:nvSpPr>
        <p:spPr>
          <a:xfrm>
            <a:off x="5411453" y="931446"/>
            <a:ext cx="3275347" cy="323165"/>
          </a:xfrm>
          <a:prstGeom prst="rect">
            <a:avLst/>
          </a:prstGeom>
          <a:noFill/>
        </p:spPr>
        <p:txBody>
          <a:bodyPr wrap="square" rtlCol="0">
            <a:spAutoFit/>
          </a:bodyPr>
          <a:lstStyle/>
          <a:p>
            <a:r>
              <a:rPr lang="en-US" sz="1500" dirty="0"/>
              <a:t>Quasi-factorial experimental design:</a:t>
            </a:r>
          </a:p>
        </p:txBody>
      </p:sp>
      <p:sp>
        <p:nvSpPr>
          <p:cNvPr id="23" name="Title 1">
            <a:extLst>
              <a:ext uri="{FF2B5EF4-FFF2-40B4-BE49-F238E27FC236}">
                <a16:creationId xmlns:a16="http://schemas.microsoft.com/office/drawing/2014/main" id="{5BF11A27-2733-CA49-AD9F-5E5DF9F291A1}"/>
              </a:ext>
            </a:extLst>
          </p:cNvPr>
          <p:cNvSpPr>
            <a:spLocks noGrp="1"/>
          </p:cNvSpPr>
          <p:nvPr>
            <p:ph type="title"/>
          </p:nvPr>
        </p:nvSpPr>
        <p:spPr>
          <a:xfrm>
            <a:off x="1376775" y="151069"/>
            <a:ext cx="6735594" cy="572625"/>
          </a:xfrm>
          <a:noFill/>
        </p:spPr>
        <p:txBody>
          <a:bodyPr>
            <a:noAutofit/>
          </a:bodyPr>
          <a:lstStyle/>
          <a:p>
            <a:pPr algn="ctr"/>
            <a:r>
              <a:rPr lang="en-US" sz="1600" dirty="0">
                <a:solidFill>
                  <a:srgbClr val="376092"/>
                </a:solidFill>
              </a:rPr>
              <a:t>“Modeling the Central Amazon forest carbon sink under rising CO</a:t>
            </a:r>
            <a:r>
              <a:rPr lang="en-US" sz="1600" baseline="-25000" dirty="0">
                <a:solidFill>
                  <a:srgbClr val="376092"/>
                </a:solidFill>
              </a:rPr>
              <a:t>2</a:t>
            </a:r>
            <a:r>
              <a:rPr lang="en-US" sz="1600" dirty="0">
                <a:solidFill>
                  <a:schemeClr val="accent1">
                    <a:lumMod val="75000"/>
                  </a:schemeClr>
                </a:solidFill>
              </a:rPr>
              <a:t>”     </a:t>
            </a:r>
            <a:br>
              <a:rPr lang="en-US" sz="1600" dirty="0">
                <a:solidFill>
                  <a:schemeClr val="accent1">
                    <a:lumMod val="75000"/>
                  </a:schemeClr>
                </a:solidFill>
              </a:rPr>
            </a:br>
            <a:r>
              <a:rPr lang="en-US" sz="1600" dirty="0">
                <a:solidFill>
                  <a:schemeClr val="accent1">
                    <a:lumMod val="75000"/>
                  </a:schemeClr>
                </a:solidFill>
              </a:rPr>
              <a:t>Holm et al. 2020, JGR-</a:t>
            </a:r>
            <a:r>
              <a:rPr lang="en-US" sz="1600" dirty="0" err="1">
                <a:solidFill>
                  <a:schemeClr val="accent1">
                    <a:lumMod val="75000"/>
                  </a:schemeClr>
                </a:solidFill>
              </a:rPr>
              <a:t>Biogeosciences</a:t>
            </a:r>
            <a:r>
              <a:rPr lang="en-US" sz="1600" dirty="0">
                <a:solidFill>
                  <a:schemeClr val="accent1">
                    <a:lumMod val="75000"/>
                  </a:schemeClr>
                </a:solidFill>
              </a:rPr>
              <a:t> (E3SM special issue) </a:t>
            </a:r>
          </a:p>
        </p:txBody>
      </p:sp>
    </p:spTree>
    <p:extLst>
      <p:ext uri="{BB962C8B-B14F-4D97-AF65-F5344CB8AC3E}">
        <p14:creationId xmlns:p14="http://schemas.microsoft.com/office/powerpoint/2010/main" val="1907194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515" y="166418"/>
            <a:ext cx="6795957" cy="572625"/>
          </a:xfrm>
          <a:noFill/>
        </p:spPr>
        <p:txBody>
          <a:bodyPr>
            <a:normAutofit fontScale="90000"/>
          </a:bodyPr>
          <a:lstStyle/>
          <a:p>
            <a:r>
              <a:rPr lang="en-US" sz="2100" dirty="0">
                <a:solidFill>
                  <a:srgbClr val="376092"/>
                </a:solidFill>
              </a:rPr>
              <a:t>Long-term biomass response to rising CO</a:t>
            </a:r>
            <a:r>
              <a:rPr lang="en-US" sz="2100" baseline="-25000" dirty="0">
                <a:solidFill>
                  <a:srgbClr val="376092"/>
                </a:solidFill>
              </a:rPr>
              <a:t>2</a:t>
            </a:r>
            <a:r>
              <a:rPr lang="en-US" sz="2100" dirty="0">
                <a:solidFill>
                  <a:srgbClr val="376092"/>
                </a:solidFill>
              </a:rPr>
              <a:t> (out to 2100)</a:t>
            </a:r>
          </a:p>
        </p:txBody>
      </p:sp>
      <p:sp>
        <p:nvSpPr>
          <p:cNvPr id="6" name="TextBox 5"/>
          <p:cNvSpPr txBox="1"/>
          <p:nvPr/>
        </p:nvSpPr>
        <p:spPr>
          <a:xfrm>
            <a:off x="186117" y="766622"/>
            <a:ext cx="3837243" cy="3970318"/>
          </a:xfrm>
          <a:prstGeom prst="rect">
            <a:avLst/>
          </a:prstGeom>
          <a:noFill/>
        </p:spPr>
        <p:txBody>
          <a:bodyPr wrap="square" rtlCol="0">
            <a:spAutoFit/>
          </a:bodyPr>
          <a:lstStyle/>
          <a:p>
            <a:pPr marL="338138" indent="-214313">
              <a:buFont typeface="Arial" panose="020B0604020202020204" pitchFamily="34" charset="0"/>
              <a:buChar char="•"/>
            </a:pPr>
            <a:r>
              <a:rPr lang="en-US" dirty="0">
                <a:solidFill>
                  <a:schemeClr val="accent2"/>
                </a:solidFill>
              </a:rPr>
              <a:t>ED2</a:t>
            </a:r>
            <a:r>
              <a:rPr lang="en-US" dirty="0">
                <a:solidFill>
                  <a:srgbClr val="000000"/>
                </a:solidFill>
              </a:rPr>
              <a:t> and </a:t>
            </a:r>
            <a:r>
              <a:rPr lang="en-US" dirty="0">
                <a:solidFill>
                  <a:srgbClr val="7030A0"/>
                </a:solidFill>
              </a:rPr>
              <a:t>ELM-FATES</a:t>
            </a:r>
            <a:r>
              <a:rPr lang="en-US" dirty="0">
                <a:solidFill>
                  <a:srgbClr val="000000"/>
                </a:solidFill>
              </a:rPr>
              <a:t> = large carbon sinks.</a:t>
            </a:r>
          </a:p>
          <a:p>
            <a:pPr marL="338138" indent="-214313">
              <a:buFont typeface="Arial" panose="020B0604020202020204" pitchFamily="34" charset="0"/>
              <a:buChar char="•"/>
            </a:pPr>
            <a:r>
              <a:rPr lang="en-US" dirty="0">
                <a:solidFill>
                  <a:srgbClr val="000000"/>
                </a:solidFill>
              </a:rPr>
              <a:t>However C-only versions of big-leaf models similar or larger than VDMs.</a:t>
            </a:r>
          </a:p>
          <a:p>
            <a:pPr marL="795338" lvl="1" indent="-214313">
              <a:buFont typeface="Arial" panose="020B0604020202020204" pitchFamily="34" charset="0"/>
              <a:buChar char="•"/>
            </a:pPr>
            <a:r>
              <a:rPr lang="en-US" dirty="0"/>
              <a:t>Vegetation demography and competition reduced this sink to more realistic predictions while including fine-scale demography.</a:t>
            </a:r>
            <a:endParaRPr lang="en-US" dirty="0">
              <a:solidFill>
                <a:srgbClr val="000000"/>
              </a:solidFill>
            </a:endParaRPr>
          </a:p>
          <a:p>
            <a:pPr marL="338138" indent="-214313">
              <a:buFont typeface="Arial" panose="020B0604020202020204" pitchFamily="34" charset="0"/>
              <a:buChar char="•"/>
            </a:pPr>
            <a:r>
              <a:rPr lang="en-US" dirty="0">
                <a:solidFill>
                  <a:schemeClr val="accent3">
                    <a:lumMod val="50000"/>
                  </a:schemeClr>
                </a:solidFill>
              </a:rPr>
              <a:t>ELMv1-ECA</a:t>
            </a:r>
            <a:r>
              <a:rPr lang="en-US" dirty="0">
                <a:solidFill>
                  <a:srgbClr val="000000"/>
                </a:solidFill>
              </a:rPr>
              <a:t> with P competition has lowest CO</a:t>
            </a:r>
            <a:r>
              <a:rPr lang="en-US" baseline="-25000" dirty="0">
                <a:solidFill>
                  <a:srgbClr val="000000"/>
                </a:solidFill>
              </a:rPr>
              <a:t>2</a:t>
            </a:r>
            <a:r>
              <a:rPr lang="en-US" dirty="0">
                <a:solidFill>
                  <a:srgbClr val="000000"/>
                </a:solidFill>
              </a:rPr>
              <a:t> response. </a:t>
            </a:r>
          </a:p>
          <a:p>
            <a:pPr marL="338138" indent="-214313">
              <a:buFont typeface="Arial" panose="020B0604020202020204" pitchFamily="34" charset="0"/>
              <a:buChar char="•"/>
            </a:pPr>
            <a:r>
              <a:rPr lang="en-US" b="1" dirty="0"/>
              <a:t>Challenge in capturing observed neutral biomass in ALL models. Continual increase in biomass accumulation. </a:t>
            </a:r>
          </a:p>
          <a:p>
            <a:pPr marL="338138" indent="-214313">
              <a:buFont typeface="Arial" panose="020B0604020202020204" pitchFamily="34" charset="0"/>
              <a:buChar char="•"/>
            </a:pPr>
            <a:r>
              <a:rPr lang="en-US" b="1" dirty="0"/>
              <a:t>Improvement in how plant mortality is modeled. </a:t>
            </a:r>
          </a:p>
          <a:p>
            <a:pPr marL="338138" indent="-214313">
              <a:buFont typeface="Arial" panose="020B0604020202020204" pitchFamily="34" charset="0"/>
              <a:buChar char="•"/>
            </a:pPr>
            <a:endParaRPr lang="en-US" dirty="0">
              <a:solidFill>
                <a:srgbClr val="000000"/>
              </a:solidFill>
            </a:endParaRPr>
          </a:p>
          <a:p>
            <a:pPr marL="123825"/>
            <a:endParaRPr lang="en-US" dirty="0">
              <a:solidFill>
                <a:srgbClr val="000000"/>
              </a:solidFill>
            </a:endParaRPr>
          </a:p>
        </p:txBody>
      </p:sp>
      <p:grpSp>
        <p:nvGrpSpPr>
          <p:cNvPr id="5" name="Group 4">
            <a:extLst>
              <a:ext uri="{FF2B5EF4-FFF2-40B4-BE49-F238E27FC236}">
                <a16:creationId xmlns:a16="http://schemas.microsoft.com/office/drawing/2014/main" id="{DFB1F42B-3C09-4546-99F3-ACFF31F25F0C}"/>
              </a:ext>
            </a:extLst>
          </p:cNvPr>
          <p:cNvGrpSpPr/>
          <p:nvPr/>
        </p:nvGrpSpPr>
        <p:grpSpPr>
          <a:xfrm>
            <a:off x="4475747" y="654518"/>
            <a:ext cx="4383331" cy="4366761"/>
            <a:chOff x="4475747" y="654518"/>
            <a:chExt cx="4383331" cy="4366761"/>
          </a:xfrm>
        </p:grpSpPr>
        <p:sp>
          <p:nvSpPr>
            <p:cNvPr id="3" name="Rectangle 2">
              <a:extLst>
                <a:ext uri="{FF2B5EF4-FFF2-40B4-BE49-F238E27FC236}">
                  <a16:creationId xmlns:a16="http://schemas.microsoft.com/office/drawing/2014/main" id="{C3CF6FD4-1572-5648-9DD0-5237481CE8BB}"/>
                </a:ext>
              </a:extLst>
            </p:cNvPr>
            <p:cNvSpPr/>
            <p:nvPr/>
          </p:nvSpPr>
          <p:spPr>
            <a:xfrm>
              <a:off x="4475747" y="654518"/>
              <a:ext cx="4383331" cy="4366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0AA2C2B-5B9B-BC49-96E1-AD9EDAE72C74}"/>
                </a:ext>
              </a:extLst>
            </p:cNvPr>
            <p:cNvPicPr/>
            <p:nvPr/>
          </p:nvPicPr>
          <p:blipFill rotWithShape="1">
            <a:blip r:embed="rId3">
              <a:extLst>
                <a:ext uri="{28A0092B-C50C-407E-A947-70E740481C1C}">
                  <a14:useLocalDpi xmlns:a14="http://schemas.microsoft.com/office/drawing/2010/main" val="0"/>
                </a:ext>
              </a:extLst>
            </a:blip>
            <a:srcRect r="49761"/>
            <a:stretch/>
          </p:blipFill>
          <p:spPr bwMode="auto">
            <a:xfrm>
              <a:off x="4475747" y="654518"/>
              <a:ext cx="4348066" cy="2837277"/>
            </a:xfrm>
            <a:prstGeom prst="rect">
              <a:avLst/>
            </a:prstGeom>
            <a:noFill/>
            <a:ln>
              <a:noFill/>
            </a:ln>
          </p:spPr>
        </p:pic>
        <p:sp>
          <p:nvSpPr>
            <p:cNvPr id="14" name="TextBox 13">
              <a:extLst>
                <a:ext uri="{FF2B5EF4-FFF2-40B4-BE49-F238E27FC236}">
                  <a16:creationId xmlns:a16="http://schemas.microsoft.com/office/drawing/2014/main" id="{0D882C37-59FA-CF42-B123-07E2B7D9A77B}"/>
                </a:ext>
              </a:extLst>
            </p:cNvPr>
            <p:cNvSpPr txBox="1"/>
            <p:nvPr/>
          </p:nvSpPr>
          <p:spPr>
            <a:xfrm rot="16200000">
              <a:off x="7807347" y="1786087"/>
              <a:ext cx="1795684" cy="307777"/>
            </a:xfrm>
            <a:prstGeom prst="rect">
              <a:avLst/>
            </a:prstGeom>
            <a:solidFill>
              <a:schemeClr val="bg1"/>
            </a:solidFill>
          </p:spPr>
          <p:txBody>
            <a:bodyPr wrap="none" rtlCol="0">
              <a:spAutoFit/>
            </a:bodyPr>
            <a:lstStyle/>
            <a:p>
              <a:r>
                <a:rPr lang="en-US" dirty="0">
                  <a:latin typeface="Symbol" pitchFamily="2" charset="2"/>
                </a:rPr>
                <a:t>D</a:t>
              </a:r>
              <a:r>
                <a:rPr lang="en-US" dirty="0"/>
                <a:t> Biomass [Mg ha</a:t>
              </a:r>
              <a:r>
                <a:rPr lang="en-US" baseline="30000" dirty="0"/>
                <a:t>-1</a:t>
              </a:r>
              <a:r>
                <a:rPr lang="en-US" dirty="0"/>
                <a:t>)</a:t>
              </a:r>
            </a:p>
          </p:txBody>
        </p:sp>
        <p:pic>
          <p:nvPicPr>
            <p:cNvPr id="9" name="Picture 8" descr="Figure 2.png">
              <a:extLst>
                <a:ext uri="{FF2B5EF4-FFF2-40B4-BE49-F238E27FC236}">
                  <a16:creationId xmlns:a16="http://schemas.microsoft.com/office/drawing/2014/main" id="{D190DF06-9E78-A943-B8DE-45378E35D800}"/>
                </a:ext>
              </a:extLst>
            </p:cNvPr>
            <p:cNvPicPr>
              <a:picLocks noChangeAspect="1"/>
            </p:cNvPicPr>
            <p:nvPr/>
          </p:nvPicPr>
          <p:blipFill rotWithShape="1">
            <a:blip r:embed="rId4">
              <a:extLst>
                <a:ext uri="{28A0092B-C50C-407E-A947-70E740481C1C}">
                  <a14:useLocalDpi xmlns:a14="http://schemas.microsoft.com/office/drawing/2010/main" val="0"/>
                </a:ext>
              </a:extLst>
            </a:blip>
            <a:srcRect l="48949" t="32228" b="36358"/>
            <a:stretch/>
          </p:blipFill>
          <p:spPr>
            <a:xfrm>
              <a:off x="4475747" y="3513662"/>
              <a:ext cx="2143191" cy="1315743"/>
            </a:xfrm>
            <a:prstGeom prst="rect">
              <a:avLst/>
            </a:prstGeom>
          </p:spPr>
        </p:pic>
        <p:pic>
          <p:nvPicPr>
            <p:cNvPr id="12" name="Picture 11" descr="Figure 2.png">
              <a:extLst>
                <a:ext uri="{FF2B5EF4-FFF2-40B4-BE49-F238E27FC236}">
                  <a16:creationId xmlns:a16="http://schemas.microsoft.com/office/drawing/2014/main" id="{6FB77584-77DF-6C48-B19E-16DBC49EA658}"/>
                </a:ext>
              </a:extLst>
            </p:cNvPr>
            <p:cNvPicPr>
              <a:picLocks noChangeAspect="1"/>
            </p:cNvPicPr>
            <p:nvPr/>
          </p:nvPicPr>
          <p:blipFill rotWithShape="1">
            <a:blip r:embed="rId4">
              <a:extLst>
                <a:ext uri="{28A0092B-C50C-407E-A947-70E740481C1C}">
                  <a14:useLocalDpi xmlns:a14="http://schemas.microsoft.com/office/drawing/2010/main" val="0"/>
                </a:ext>
              </a:extLst>
            </a:blip>
            <a:srcRect t="63383" r="51311" b="401"/>
            <a:stretch/>
          </p:blipFill>
          <p:spPr>
            <a:xfrm>
              <a:off x="6618938" y="3534663"/>
              <a:ext cx="2106862" cy="1486615"/>
            </a:xfrm>
            <a:prstGeom prst="rect">
              <a:avLst/>
            </a:prstGeom>
          </p:spPr>
        </p:pic>
        <p:pic>
          <p:nvPicPr>
            <p:cNvPr id="13" name="Picture 12" descr="Figure 2.png">
              <a:extLst>
                <a:ext uri="{FF2B5EF4-FFF2-40B4-BE49-F238E27FC236}">
                  <a16:creationId xmlns:a16="http://schemas.microsoft.com/office/drawing/2014/main" id="{8F97E147-0F97-D644-82CF-CF072CF6A8BD}"/>
                </a:ext>
              </a:extLst>
            </p:cNvPr>
            <p:cNvPicPr>
              <a:picLocks noChangeAspect="1"/>
            </p:cNvPicPr>
            <p:nvPr/>
          </p:nvPicPr>
          <p:blipFill rotWithShape="1">
            <a:blip r:embed="rId4">
              <a:extLst>
                <a:ext uri="{28A0092B-C50C-407E-A947-70E740481C1C}">
                  <a14:useLocalDpi xmlns:a14="http://schemas.microsoft.com/office/drawing/2010/main" val="0"/>
                </a:ext>
              </a:extLst>
            </a:blip>
            <a:srcRect l="10656" t="92944" r="51311" b="401"/>
            <a:stretch/>
          </p:blipFill>
          <p:spPr>
            <a:xfrm>
              <a:off x="4873889" y="4759669"/>
              <a:ext cx="1645719" cy="261610"/>
            </a:xfrm>
            <a:prstGeom prst="rect">
              <a:avLst/>
            </a:prstGeom>
          </p:spPr>
        </p:pic>
      </p:grpSp>
      <p:sp>
        <p:nvSpPr>
          <p:cNvPr id="15" name="TextBox 14">
            <a:extLst>
              <a:ext uri="{FF2B5EF4-FFF2-40B4-BE49-F238E27FC236}">
                <a16:creationId xmlns:a16="http://schemas.microsoft.com/office/drawing/2014/main" id="{354C974E-F2B1-754B-A0BC-111A8DDAB165}"/>
              </a:ext>
            </a:extLst>
          </p:cNvPr>
          <p:cNvSpPr txBox="1"/>
          <p:nvPr/>
        </p:nvSpPr>
        <p:spPr>
          <a:xfrm>
            <a:off x="186116" y="4534392"/>
            <a:ext cx="2614835" cy="430887"/>
          </a:xfrm>
          <a:prstGeom prst="rect">
            <a:avLst/>
          </a:prstGeom>
          <a:noFill/>
        </p:spPr>
        <p:txBody>
          <a:bodyPr wrap="square" rtlCol="0">
            <a:spAutoFit/>
          </a:bodyPr>
          <a:lstStyle/>
          <a:p>
            <a:r>
              <a:rPr lang="en-US" sz="1100" dirty="0"/>
              <a:t>Holm et al. 2020 JGR-</a:t>
            </a:r>
            <a:r>
              <a:rPr lang="en-US" sz="1100" dirty="0" err="1"/>
              <a:t>Biogeosciences</a:t>
            </a:r>
            <a:endParaRPr lang="en-US" sz="1100" dirty="0"/>
          </a:p>
          <a:p>
            <a:r>
              <a:rPr lang="en-US" sz="1100" dirty="0"/>
              <a:t>(See also Needham et al. 2020, GCB)</a:t>
            </a:r>
          </a:p>
        </p:txBody>
      </p:sp>
    </p:spTree>
    <p:extLst>
      <p:ext uri="{BB962C8B-B14F-4D97-AF65-F5344CB8AC3E}">
        <p14:creationId xmlns:p14="http://schemas.microsoft.com/office/powerpoint/2010/main" val="3113361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923" y="1269956"/>
            <a:ext cx="1782443" cy="572625"/>
          </a:xfrm>
          <a:noFill/>
        </p:spPr>
        <p:txBody>
          <a:bodyPr>
            <a:noAutofit/>
          </a:bodyPr>
          <a:lstStyle/>
          <a:p>
            <a:r>
              <a:rPr lang="en-US" sz="1600" dirty="0">
                <a:solidFill>
                  <a:schemeClr val="tx1"/>
                </a:solidFill>
                <a:latin typeface="+mn-lt"/>
              </a:rPr>
              <a:t>Current carbon allocation (%)</a:t>
            </a:r>
            <a:br>
              <a:rPr lang="en-US" sz="1600" dirty="0">
                <a:solidFill>
                  <a:schemeClr val="tx1"/>
                </a:solidFill>
                <a:latin typeface="+mn-lt"/>
              </a:rPr>
            </a:br>
            <a:br>
              <a:rPr lang="en-US" sz="1600" dirty="0">
                <a:solidFill>
                  <a:schemeClr val="tx1"/>
                </a:solidFill>
                <a:latin typeface="+mn-lt"/>
              </a:rPr>
            </a:br>
            <a:br>
              <a:rPr lang="en-US" sz="1600" dirty="0">
                <a:solidFill>
                  <a:schemeClr val="tx1"/>
                </a:solidFill>
                <a:latin typeface="+mn-lt"/>
              </a:rPr>
            </a:br>
            <a:br>
              <a:rPr lang="en-US" sz="1600" dirty="0">
                <a:solidFill>
                  <a:schemeClr val="tx1"/>
                </a:solidFill>
                <a:latin typeface="+mn-lt"/>
              </a:rPr>
            </a:br>
            <a:br>
              <a:rPr lang="en-US" sz="1600" dirty="0">
                <a:solidFill>
                  <a:schemeClr val="tx1"/>
                </a:solidFill>
                <a:latin typeface="+mn-lt"/>
              </a:rPr>
            </a:br>
            <a:r>
              <a:rPr lang="en-US" sz="1600" dirty="0">
                <a:solidFill>
                  <a:schemeClr val="tx1"/>
                </a:solidFill>
                <a:latin typeface="+mn-lt"/>
              </a:rPr>
              <a:t>Long-term change in C allocation with rising CO</a:t>
            </a:r>
            <a:r>
              <a:rPr lang="en-US" sz="1600" baseline="-25000" dirty="0">
                <a:solidFill>
                  <a:schemeClr val="tx1"/>
                </a:solidFill>
                <a:latin typeface="+mn-lt"/>
              </a:rPr>
              <a:t>2</a:t>
            </a:r>
            <a:r>
              <a:rPr lang="en-US" sz="1600" dirty="0">
                <a:solidFill>
                  <a:schemeClr val="tx1"/>
                </a:solidFill>
                <a:latin typeface="+mn-lt"/>
              </a:rPr>
              <a:t> (2100 minus 2000)</a:t>
            </a:r>
          </a:p>
        </p:txBody>
      </p:sp>
      <p:sp>
        <p:nvSpPr>
          <p:cNvPr id="4" name="Slide Number Placeholder 3"/>
          <p:cNvSpPr>
            <a:spLocks noGrp="1"/>
          </p:cNvSpPr>
          <p:nvPr>
            <p:ph type="sldNum" idx="12"/>
          </p:nvPr>
        </p:nvSpPr>
        <p:spPr/>
        <p:txBody>
          <a:bodyPr/>
          <a:lstStyle/>
          <a:p>
            <a:fld id="{00000000-1234-1234-1234-123412341234}" type="slidenum">
              <a:rPr lang="en" smtClean="0"/>
              <a:pPr/>
              <a:t>8</a:t>
            </a:fld>
            <a:endParaRPr lang="en"/>
          </a:p>
        </p:txBody>
      </p:sp>
      <p:sp>
        <p:nvSpPr>
          <p:cNvPr id="6" name="TextBox 5"/>
          <p:cNvSpPr txBox="1"/>
          <p:nvPr/>
        </p:nvSpPr>
        <p:spPr>
          <a:xfrm>
            <a:off x="181992" y="2602427"/>
            <a:ext cx="3014792" cy="1246495"/>
          </a:xfrm>
          <a:prstGeom prst="rect">
            <a:avLst/>
          </a:prstGeom>
          <a:noFill/>
        </p:spPr>
        <p:txBody>
          <a:bodyPr wrap="square" rtlCol="0">
            <a:spAutoFit/>
          </a:bodyPr>
          <a:lstStyle/>
          <a:p>
            <a:pPr marL="214313" indent="-214313">
              <a:buFont typeface="Arial" panose="020B0604020202020204" pitchFamily="34" charset="0"/>
              <a:buChar char="•"/>
            </a:pPr>
            <a:r>
              <a:rPr lang="en-US" sz="1500" dirty="0">
                <a:solidFill>
                  <a:srgbClr val="000000"/>
                </a:solidFill>
              </a:rPr>
              <a:t>ELMv1-ECA = forests are strongly P limited. Switch in allocation to fine roots. </a:t>
            </a:r>
          </a:p>
          <a:p>
            <a:pPr marL="214313" indent="-214313">
              <a:buFont typeface="Arial" panose="020B0604020202020204" pitchFamily="34" charset="0"/>
              <a:buChar char="•"/>
            </a:pPr>
            <a:r>
              <a:rPr lang="en-US" sz="1500" dirty="0">
                <a:solidFill>
                  <a:srgbClr val="000000"/>
                </a:solidFill>
              </a:rPr>
              <a:t>Increase in NUE and PUE, due to continually increasing NPP.</a:t>
            </a:r>
          </a:p>
        </p:txBody>
      </p:sp>
      <p:sp>
        <p:nvSpPr>
          <p:cNvPr id="3" name="TextBox 2">
            <a:extLst>
              <a:ext uri="{FF2B5EF4-FFF2-40B4-BE49-F238E27FC236}">
                <a16:creationId xmlns:a16="http://schemas.microsoft.com/office/drawing/2014/main" id="{70ED3DFC-38E6-394C-BCAB-5466DAFE988B}"/>
              </a:ext>
            </a:extLst>
          </p:cNvPr>
          <p:cNvSpPr txBox="1"/>
          <p:nvPr/>
        </p:nvSpPr>
        <p:spPr>
          <a:xfrm>
            <a:off x="181992" y="1048438"/>
            <a:ext cx="3475608" cy="1015663"/>
          </a:xfrm>
          <a:prstGeom prst="rect">
            <a:avLst/>
          </a:prstGeom>
          <a:noFill/>
        </p:spPr>
        <p:txBody>
          <a:bodyPr wrap="square" rtlCol="0">
            <a:spAutoFit/>
          </a:bodyPr>
          <a:lstStyle/>
          <a:p>
            <a:pPr marL="214313" indent="-214313">
              <a:buFont typeface="Arial" panose="020B0604020202020204" pitchFamily="34" charset="0"/>
              <a:buChar char="•"/>
            </a:pPr>
            <a:r>
              <a:rPr lang="en-US" sz="1500" dirty="0"/>
              <a:t>VDMs have lower aboveground wood allocation, but much higher coarse root. Scaled with aboveground.</a:t>
            </a:r>
          </a:p>
          <a:p>
            <a:pPr marL="214313" indent="-214313">
              <a:buFont typeface="Arial" panose="020B0604020202020204" pitchFamily="34" charset="0"/>
              <a:buChar char="•"/>
            </a:pPr>
            <a:r>
              <a:rPr lang="en-US" sz="1500" dirty="0"/>
              <a:t>All models have low leaf allocation</a:t>
            </a:r>
          </a:p>
        </p:txBody>
      </p:sp>
      <p:grpSp>
        <p:nvGrpSpPr>
          <p:cNvPr id="7" name="Group 6">
            <a:extLst>
              <a:ext uri="{FF2B5EF4-FFF2-40B4-BE49-F238E27FC236}">
                <a16:creationId xmlns:a16="http://schemas.microsoft.com/office/drawing/2014/main" id="{5CBA454C-7179-4049-90BE-50FD605D8969}"/>
              </a:ext>
            </a:extLst>
          </p:cNvPr>
          <p:cNvGrpSpPr/>
          <p:nvPr/>
        </p:nvGrpSpPr>
        <p:grpSpPr>
          <a:xfrm>
            <a:off x="3459962" y="93361"/>
            <a:ext cx="3741950" cy="4734094"/>
            <a:chOff x="4424176" y="837830"/>
            <a:chExt cx="3165779" cy="3989625"/>
          </a:xfrm>
        </p:grpSpPr>
        <p:pic>
          <p:nvPicPr>
            <p:cNvPr id="10" name="Picture 9">
              <a:extLst>
                <a:ext uri="{FF2B5EF4-FFF2-40B4-BE49-F238E27FC236}">
                  <a16:creationId xmlns:a16="http://schemas.microsoft.com/office/drawing/2014/main" id="{0DA6C550-55EE-3C4C-9D16-B9565E8AF86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424176" y="1022326"/>
              <a:ext cx="3165779" cy="3805129"/>
            </a:xfrm>
            <a:prstGeom prst="rect">
              <a:avLst/>
            </a:prstGeom>
            <a:noFill/>
            <a:ln>
              <a:noFill/>
            </a:ln>
          </p:spPr>
        </p:pic>
        <p:sp>
          <p:nvSpPr>
            <p:cNvPr id="5" name="TextBox 4">
              <a:extLst>
                <a:ext uri="{FF2B5EF4-FFF2-40B4-BE49-F238E27FC236}">
                  <a16:creationId xmlns:a16="http://schemas.microsoft.com/office/drawing/2014/main" id="{3488C4F8-C648-A642-BA8C-78F583332B2B}"/>
                </a:ext>
              </a:extLst>
            </p:cNvPr>
            <p:cNvSpPr txBox="1"/>
            <p:nvPr/>
          </p:nvSpPr>
          <p:spPr>
            <a:xfrm>
              <a:off x="5403503" y="837830"/>
              <a:ext cx="970137" cy="276999"/>
            </a:xfrm>
            <a:prstGeom prst="rect">
              <a:avLst/>
            </a:prstGeom>
            <a:noFill/>
          </p:spPr>
          <p:txBody>
            <a:bodyPr wrap="none" rtlCol="0">
              <a:spAutoFit/>
            </a:bodyPr>
            <a:lstStyle/>
            <a:p>
              <a:r>
                <a:rPr lang="en-US" sz="1200" dirty="0"/>
                <a:t>CLM5 C-only</a:t>
              </a:r>
            </a:p>
          </p:txBody>
        </p:sp>
        <p:cxnSp>
          <p:nvCxnSpPr>
            <p:cNvPr id="9" name="Straight Arrow Connector 8">
              <a:extLst>
                <a:ext uri="{FF2B5EF4-FFF2-40B4-BE49-F238E27FC236}">
                  <a16:creationId xmlns:a16="http://schemas.microsoft.com/office/drawing/2014/main" id="{1DA93E21-6880-D943-AB33-024CF33B6546}"/>
                </a:ext>
              </a:extLst>
            </p:cNvPr>
            <p:cNvCxnSpPr>
              <a:cxnSpLocks/>
            </p:cNvCxnSpPr>
            <p:nvPr/>
          </p:nvCxnSpPr>
          <p:spPr>
            <a:xfrm flipH="1">
              <a:off x="5237478" y="1116361"/>
              <a:ext cx="332049" cy="307194"/>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F37E2EC0-07A3-2A4C-9BF7-575FFF14EE73}"/>
              </a:ext>
            </a:extLst>
          </p:cNvPr>
          <p:cNvSpPr txBox="1"/>
          <p:nvPr/>
        </p:nvSpPr>
        <p:spPr>
          <a:xfrm>
            <a:off x="181992" y="4696650"/>
            <a:ext cx="2281394" cy="261610"/>
          </a:xfrm>
          <a:prstGeom prst="rect">
            <a:avLst/>
          </a:prstGeom>
          <a:noFill/>
        </p:spPr>
        <p:txBody>
          <a:bodyPr wrap="none" rtlCol="0">
            <a:spAutoFit/>
          </a:bodyPr>
          <a:lstStyle/>
          <a:p>
            <a:r>
              <a:rPr lang="en-US" sz="1100" dirty="0"/>
              <a:t>Holm et al. 2020 JGR-</a:t>
            </a:r>
            <a:r>
              <a:rPr lang="en-US" sz="1100" dirty="0" err="1"/>
              <a:t>Biogeosciences</a:t>
            </a:r>
            <a:endParaRPr lang="en-US" sz="1100" dirty="0"/>
          </a:p>
        </p:txBody>
      </p:sp>
    </p:spTree>
    <p:extLst>
      <p:ext uri="{BB962C8B-B14F-4D97-AF65-F5344CB8AC3E}">
        <p14:creationId xmlns:p14="http://schemas.microsoft.com/office/powerpoint/2010/main" val="1711236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1"/>
          <p:cNvSpPr txBox="1">
            <a:spLocks noGrp="1"/>
          </p:cNvSpPr>
          <p:nvPr>
            <p:ph type="title"/>
          </p:nvPr>
        </p:nvSpPr>
        <p:spPr>
          <a:xfrm>
            <a:off x="1997242" y="49324"/>
            <a:ext cx="6689558" cy="492092"/>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366092"/>
              </a:buClr>
              <a:buSzPts val="2400"/>
              <a:buFont typeface="Arial"/>
              <a:buNone/>
            </a:pPr>
            <a:r>
              <a:rPr lang="en" sz="2400" dirty="0">
                <a:solidFill>
                  <a:srgbClr val="0070C0"/>
                </a:solidFill>
              </a:rPr>
              <a:t>Land/Energy NGD: </a:t>
            </a:r>
            <a:r>
              <a:rPr lang="en" sz="2400" b="0" dirty="0">
                <a:solidFill>
                  <a:srgbClr val="0070C0"/>
                </a:solidFill>
              </a:rPr>
              <a:t>Plant Hydraulics</a:t>
            </a:r>
            <a:endParaRPr sz="2400" dirty="0">
              <a:solidFill>
                <a:srgbClr val="0070C0"/>
              </a:solidFill>
            </a:endParaRPr>
          </a:p>
        </p:txBody>
      </p:sp>
      <p:sp>
        <p:nvSpPr>
          <p:cNvPr id="244" name="Google Shape;244;p41"/>
          <p:cNvSpPr txBox="1"/>
          <p:nvPr/>
        </p:nvSpPr>
        <p:spPr>
          <a:xfrm>
            <a:off x="4037067" y="830775"/>
            <a:ext cx="4898845" cy="1246495"/>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500"/>
              <a:buFont typeface="Arial"/>
              <a:buChar char="•"/>
            </a:pPr>
            <a:r>
              <a:rPr lang="en" dirty="0">
                <a:solidFill>
                  <a:schemeClr val="dk1"/>
                </a:solidFill>
                <a:latin typeface="+mn-lt"/>
                <a:ea typeface="Calibri"/>
                <a:cs typeface="Calibri"/>
                <a:sym typeface="Calibri"/>
              </a:rPr>
              <a:t>Introduction of </a:t>
            </a:r>
            <a:r>
              <a:rPr lang="en" b="1" dirty="0">
                <a:solidFill>
                  <a:schemeClr val="dk1"/>
                </a:solidFill>
                <a:latin typeface="+mn-lt"/>
                <a:ea typeface="Calibri"/>
                <a:cs typeface="Calibri"/>
                <a:sym typeface="Calibri"/>
              </a:rPr>
              <a:t>continuous plant hydrodynamics </a:t>
            </a:r>
            <a:r>
              <a:rPr lang="en" dirty="0">
                <a:solidFill>
                  <a:schemeClr val="dk1"/>
                </a:solidFill>
                <a:latin typeface="+mn-lt"/>
                <a:ea typeface="Calibri"/>
                <a:cs typeface="Calibri"/>
                <a:sym typeface="Calibri"/>
              </a:rPr>
              <a:t>while plants dynamically grow and compete in ELM-FATES.</a:t>
            </a:r>
          </a:p>
          <a:p>
            <a:pPr marL="171450" indent="-171450">
              <a:buClr>
                <a:schemeClr val="dk1"/>
              </a:buClr>
              <a:buSzPts val="1500"/>
              <a:buFont typeface="Arial"/>
              <a:buChar char="•"/>
            </a:pPr>
            <a:r>
              <a:rPr lang="en-US" dirty="0">
                <a:latin typeface="+mn-lt"/>
              </a:rPr>
              <a:t>Tracks water transport through new recruits, growth, and mortality of plants.</a:t>
            </a:r>
            <a:endParaRPr dirty="0">
              <a:latin typeface="+mn-lt"/>
            </a:endParaRPr>
          </a:p>
          <a:p>
            <a:pPr marL="171450" marR="0" lvl="0" indent="-171450" algn="l" rtl="0">
              <a:spcBef>
                <a:spcPts val="0"/>
              </a:spcBef>
              <a:spcAft>
                <a:spcPts val="0"/>
              </a:spcAft>
              <a:buClr>
                <a:srgbClr val="000000"/>
              </a:buClr>
              <a:buSzPts val="1500"/>
              <a:buFont typeface="Arial"/>
              <a:buChar char="•"/>
            </a:pPr>
            <a:r>
              <a:rPr lang="en" dirty="0">
                <a:solidFill>
                  <a:srgbClr val="000000"/>
                </a:solidFill>
                <a:latin typeface="+mn-lt"/>
                <a:ea typeface="Calibri"/>
                <a:cs typeface="Calibri"/>
                <a:sym typeface="Calibri"/>
              </a:rPr>
              <a:t>Testing of plant-ecosystem water balance, plant mortality due to water stress and hydraulic failure, and shifts in vegetation due to water availability.</a:t>
            </a:r>
          </a:p>
          <a:p>
            <a:pPr marL="171450" marR="0" lvl="0" indent="-171450" algn="l" rtl="0">
              <a:spcBef>
                <a:spcPts val="0"/>
              </a:spcBef>
              <a:spcAft>
                <a:spcPts val="0"/>
              </a:spcAft>
              <a:buClr>
                <a:srgbClr val="000000"/>
              </a:buClr>
              <a:buSzPts val="1500"/>
              <a:buFont typeface="Arial"/>
              <a:buChar char="•"/>
            </a:pPr>
            <a:endParaRPr lang="en" dirty="0">
              <a:latin typeface="+mn-lt"/>
              <a:ea typeface="Calibri"/>
              <a:cs typeface="Calibri"/>
              <a:sym typeface="Calibri"/>
            </a:endParaRPr>
          </a:p>
          <a:p>
            <a:pPr marL="171450" marR="0" lvl="0" indent="-171450" algn="l" rtl="0">
              <a:spcBef>
                <a:spcPts val="0"/>
              </a:spcBef>
              <a:spcAft>
                <a:spcPts val="0"/>
              </a:spcAft>
              <a:buClr>
                <a:srgbClr val="000000"/>
              </a:buClr>
              <a:buSzPts val="1500"/>
              <a:buFont typeface="Arial"/>
              <a:buChar char="•"/>
            </a:pPr>
            <a:r>
              <a:rPr lang="en" dirty="0">
                <a:solidFill>
                  <a:schemeClr val="dk1"/>
                </a:solidFill>
                <a:latin typeface="+mn-lt"/>
                <a:ea typeface="Calibri"/>
                <a:cs typeface="Calibri"/>
                <a:sym typeface="Calibri"/>
              </a:rPr>
              <a:t>Some current work</a:t>
            </a:r>
            <a:r>
              <a:rPr lang="en" dirty="0">
                <a:solidFill>
                  <a:schemeClr val="dk1"/>
                </a:solidFill>
                <a:latin typeface="+mn-lt"/>
                <a:ea typeface="Calibri"/>
                <a:cs typeface="Calibri"/>
                <a:sym typeface="Wingdings" pitchFamily="2" charset="2"/>
              </a:rPr>
              <a:t> (Yilin Fang):  update from 1D to 2D Newton Solver to be able to solve all water fluxes, in multiple soil layers simultaneously. </a:t>
            </a:r>
            <a:endParaRPr dirty="0">
              <a:solidFill>
                <a:schemeClr val="dk1"/>
              </a:solidFill>
              <a:latin typeface="+mn-lt"/>
              <a:ea typeface="Calibri"/>
              <a:cs typeface="Calibri"/>
              <a:sym typeface="Calibri"/>
            </a:endParaRPr>
          </a:p>
        </p:txBody>
      </p:sp>
      <p:grpSp>
        <p:nvGrpSpPr>
          <p:cNvPr id="246" name="Google Shape;246;p41"/>
          <p:cNvGrpSpPr/>
          <p:nvPr/>
        </p:nvGrpSpPr>
        <p:grpSpPr>
          <a:xfrm>
            <a:off x="208087" y="736336"/>
            <a:ext cx="3678113" cy="4310531"/>
            <a:chOff x="208087" y="676176"/>
            <a:chExt cx="3678113" cy="4310531"/>
          </a:xfrm>
        </p:grpSpPr>
        <p:grpSp>
          <p:nvGrpSpPr>
            <p:cNvPr id="247" name="Google Shape;247;p41"/>
            <p:cNvGrpSpPr/>
            <p:nvPr/>
          </p:nvGrpSpPr>
          <p:grpSpPr>
            <a:xfrm>
              <a:off x="208087" y="1034716"/>
              <a:ext cx="3678113" cy="3951991"/>
              <a:chOff x="3895973" y="1060933"/>
              <a:chExt cx="5248027" cy="4953750"/>
            </a:xfrm>
          </p:grpSpPr>
          <p:pic>
            <p:nvPicPr>
              <p:cNvPr id="248" name="Google Shape;248;p41"/>
              <p:cNvPicPr preferRelativeResize="0"/>
              <p:nvPr/>
            </p:nvPicPr>
            <p:blipFill rotWithShape="1">
              <a:blip r:embed="rId3">
                <a:alphaModFix/>
              </a:blip>
              <a:srcRect r="10381"/>
              <a:stretch/>
            </p:blipFill>
            <p:spPr>
              <a:xfrm>
                <a:off x="3895973" y="1060933"/>
                <a:ext cx="5133331" cy="4953750"/>
              </a:xfrm>
              <a:prstGeom prst="rect">
                <a:avLst/>
              </a:prstGeom>
              <a:noFill/>
              <a:ln>
                <a:noFill/>
              </a:ln>
            </p:spPr>
          </p:pic>
          <p:sp>
            <p:nvSpPr>
              <p:cNvPr id="249" name="Google Shape;249;p41"/>
              <p:cNvSpPr txBox="1"/>
              <p:nvPr/>
            </p:nvSpPr>
            <p:spPr>
              <a:xfrm>
                <a:off x="7656162" y="1813301"/>
                <a:ext cx="1487838" cy="5014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Courier"/>
                  <a:buNone/>
                </a:pPr>
                <a:r>
                  <a:rPr lang="en" sz="1000" b="0" i="0" u="none" strike="noStrike" cap="none">
                    <a:solidFill>
                      <a:srgbClr val="000000"/>
                    </a:solidFill>
                    <a:latin typeface="Courier"/>
                    <a:ea typeface="Courier"/>
                    <a:cs typeface="Courier"/>
                    <a:sym typeface="Courier"/>
                  </a:rPr>
                  <a:t>Stomatal conductance</a:t>
                </a:r>
                <a:endParaRPr sz="1400">
                  <a:solidFill>
                    <a:schemeClr val="dk1"/>
                  </a:solidFill>
                  <a:latin typeface="Calibri"/>
                  <a:ea typeface="Calibri"/>
                  <a:cs typeface="Calibri"/>
                  <a:sym typeface="Calibri"/>
                </a:endParaRPr>
              </a:p>
            </p:txBody>
          </p:sp>
          <p:sp>
            <p:nvSpPr>
              <p:cNvPr id="250" name="Google Shape;250;p41"/>
              <p:cNvSpPr txBox="1"/>
              <p:nvPr/>
            </p:nvSpPr>
            <p:spPr>
              <a:xfrm>
                <a:off x="4334174" y="3476778"/>
                <a:ext cx="1640181" cy="92585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Courier"/>
                  <a:buNone/>
                </a:pPr>
                <a:r>
                  <a:rPr lang="en" sz="1050" b="0" i="0" u="none" strike="noStrike" cap="none" dirty="0">
                    <a:solidFill>
                      <a:srgbClr val="000000"/>
                    </a:solidFill>
                    <a:latin typeface="Courier"/>
                    <a:ea typeface="Courier"/>
                    <a:cs typeface="Courier"/>
                    <a:sym typeface="Courier"/>
                  </a:rPr>
                  <a:t>Water pools for lower stem &amp; plant storage</a:t>
                </a:r>
                <a:endParaRPr sz="1600" dirty="0">
                  <a:solidFill>
                    <a:schemeClr val="dk1"/>
                  </a:solidFill>
                  <a:latin typeface="Calibri"/>
                  <a:ea typeface="Calibri"/>
                  <a:cs typeface="Calibri"/>
                  <a:sym typeface="Calibri"/>
                </a:endParaRPr>
              </a:p>
            </p:txBody>
          </p:sp>
        </p:grpSp>
        <p:sp>
          <p:nvSpPr>
            <p:cNvPr id="256" name="Google Shape;256;p41"/>
            <p:cNvSpPr txBox="1"/>
            <p:nvPr/>
          </p:nvSpPr>
          <p:spPr>
            <a:xfrm>
              <a:off x="703445" y="676176"/>
              <a:ext cx="3102370" cy="36933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dirty="0">
                  <a:solidFill>
                    <a:schemeClr val="dk2"/>
                  </a:solidFill>
                  <a:latin typeface="Calibri"/>
                  <a:ea typeface="Calibri"/>
                  <a:cs typeface="Calibri"/>
                  <a:sym typeface="Calibri"/>
                </a:rPr>
                <a:t>ELM-FATES Hydro Model</a:t>
              </a:r>
              <a:endParaRPr dirty="0"/>
            </a:p>
          </p:txBody>
        </p:sp>
      </p:grpSp>
      <p:grpSp>
        <p:nvGrpSpPr>
          <p:cNvPr id="18" name="Group 17">
            <a:extLst>
              <a:ext uri="{FF2B5EF4-FFF2-40B4-BE49-F238E27FC236}">
                <a16:creationId xmlns:a16="http://schemas.microsoft.com/office/drawing/2014/main" id="{FA2AFD4B-E5E7-8548-B3A5-FF7F284460D2}"/>
              </a:ext>
            </a:extLst>
          </p:cNvPr>
          <p:cNvGrpSpPr/>
          <p:nvPr/>
        </p:nvGrpSpPr>
        <p:grpSpPr>
          <a:xfrm>
            <a:off x="4220937" y="3403600"/>
            <a:ext cx="1787978" cy="1471251"/>
            <a:chOff x="5666550" y="220426"/>
            <a:chExt cx="3257232" cy="2826534"/>
          </a:xfrm>
        </p:grpSpPr>
        <p:cxnSp>
          <p:nvCxnSpPr>
            <p:cNvPr id="19" name="Google Shape;1727;p28">
              <a:extLst>
                <a:ext uri="{FF2B5EF4-FFF2-40B4-BE49-F238E27FC236}">
                  <a16:creationId xmlns:a16="http://schemas.microsoft.com/office/drawing/2014/main" id="{5BC326E3-E79E-0546-A024-BEE185FD38BF}"/>
                </a:ext>
              </a:extLst>
            </p:cNvPr>
            <p:cNvCxnSpPr/>
            <p:nvPr/>
          </p:nvCxnSpPr>
          <p:spPr>
            <a:xfrm rot="10800000">
              <a:off x="5766446" y="220426"/>
              <a:ext cx="0" cy="230100"/>
            </a:xfrm>
            <a:prstGeom prst="straightConnector1">
              <a:avLst/>
            </a:prstGeom>
            <a:noFill/>
            <a:ln w="28575" cap="flat" cmpd="sng">
              <a:solidFill>
                <a:schemeClr val="dk2"/>
              </a:solidFill>
              <a:prstDash val="solid"/>
              <a:round/>
              <a:headEnd type="none" w="med" len="med"/>
              <a:tailEnd type="triangle" w="med" len="med"/>
            </a:ln>
          </p:spPr>
        </p:cxnSp>
        <p:grpSp>
          <p:nvGrpSpPr>
            <p:cNvPr id="20" name="Google Shape;1728;p28">
              <a:extLst>
                <a:ext uri="{FF2B5EF4-FFF2-40B4-BE49-F238E27FC236}">
                  <a16:creationId xmlns:a16="http://schemas.microsoft.com/office/drawing/2014/main" id="{DCEC39DE-72F5-3944-A31E-BAC050E30E8D}"/>
                </a:ext>
              </a:extLst>
            </p:cNvPr>
            <p:cNvGrpSpPr/>
            <p:nvPr/>
          </p:nvGrpSpPr>
          <p:grpSpPr>
            <a:xfrm rot="3846443">
              <a:off x="5495907" y="1988067"/>
              <a:ext cx="1090952" cy="89587"/>
              <a:chOff x="3313125" y="1156475"/>
              <a:chExt cx="1255675" cy="263000"/>
            </a:xfrm>
          </p:grpSpPr>
          <p:cxnSp>
            <p:nvCxnSpPr>
              <p:cNvPr id="167" name="Google Shape;1729;p28">
                <a:extLst>
                  <a:ext uri="{FF2B5EF4-FFF2-40B4-BE49-F238E27FC236}">
                    <a16:creationId xmlns:a16="http://schemas.microsoft.com/office/drawing/2014/main" id="{707F6722-478A-6C44-911A-883AA42600D8}"/>
                  </a:ext>
                </a:extLst>
              </p:cNvPr>
              <p:cNvCxnSpPr/>
              <p:nvPr/>
            </p:nvCxnSpPr>
            <p:spPr>
              <a:xfrm rot="10800000" flipH="1">
                <a:off x="3313125" y="1287425"/>
                <a:ext cx="476100" cy="5100"/>
              </a:xfrm>
              <a:prstGeom prst="straightConnector1">
                <a:avLst/>
              </a:prstGeom>
              <a:noFill/>
              <a:ln w="28575" cap="flat" cmpd="sng">
                <a:solidFill>
                  <a:schemeClr val="dk2"/>
                </a:solidFill>
                <a:prstDash val="solid"/>
                <a:round/>
                <a:headEnd type="none" w="med" len="med"/>
                <a:tailEnd type="none" w="med" len="med"/>
              </a:ln>
            </p:spPr>
          </p:cxnSp>
          <p:cxnSp>
            <p:nvCxnSpPr>
              <p:cNvPr id="168" name="Google Shape;1730;p28">
                <a:extLst>
                  <a:ext uri="{FF2B5EF4-FFF2-40B4-BE49-F238E27FC236}">
                    <a16:creationId xmlns:a16="http://schemas.microsoft.com/office/drawing/2014/main" id="{BCB4EF4B-1096-1C49-A4EA-D55818FBB8E7}"/>
                  </a:ext>
                </a:extLst>
              </p:cNvPr>
              <p:cNvCxnSpPr/>
              <p:nvPr/>
            </p:nvCxnSpPr>
            <p:spPr>
              <a:xfrm>
                <a:off x="4135000" y="1285650"/>
                <a:ext cx="433800" cy="1800"/>
              </a:xfrm>
              <a:prstGeom prst="straightConnector1">
                <a:avLst/>
              </a:prstGeom>
              <a:noFill/>
              <a:ln w="28575" cap="flat" cmpd="sng">
                <a:solidFill>
                  <a:schemeClr val="dk2"/>
                </a:solidFill>
                <a:prstDash val="solid"/>
                <a:round/>
                <a:headEnd type="none" w="med" len="med"/>
                <a:tailEnd type="none" w="med" len="med"/>
              </a:ln>
            </p:spPr>
          </p:cxnSp>
          <p:cxnSp>
            <p:nvCxnSpPr>
              <p:cNvPr id="169" name="Google Shape;1731;p28">
                <a:extLst>
                  <a:ext uri="{FF2B5EF4-FFF2-40B4-BE49-F238E27FC236}">
                    <a16:creationId xmlns:a16="http://schemas.microsoft.com/office/drawing/2014/main" id="{4B110969-F806-6F42-92ED-0A2A7DCAF6C2}"/>
                  </a:ext>
                </a:extLst>
              </p:cNvPr>
              <p:cNvCxnSpPr/>
              <p:nvPr/>
            </p:nvCxnSpPr>
            <p:spPr>
              <a:xfrm rot="10800000" flipH="1">
                <a:off x="3775600" y="1156475"/>
                <a:ext cx="70800" cy="132600"/>
              </a:xfrm>
              <a:prstGeom prst="straightConnector1">
                <a:avLst/>
              </a:prstGeom>
              <a:noFill/>
              <a:ln w="28575" cap="flat" cmpd="sng">
                <a:solidFill>
                  <a:schemeClr val="dk2"/>
                </a:solidFill>
                <a:prstDash val="solid"/>
                <a:round/>
                <a:headEnd type="none" w="med" len="med"/>
                <a:tailEnd type="none" w="med" len="med"/>
              </a:ln>
            </p:spPr>
          </p:cxnSp>
          <p:cxnSp>
            <p:nvCxnSpPr>
              <p:cNvPr id="170" name="Google Shape;1732;p28">
                <a:extLst>
                  <a:ext uri="{FF2B5EF4-FFF2-40B4-BE49-F238E27FC236}">
                    <a16:creationId xmlns:a16="http://schemas.microsoft.com/office/drawing/2014/main" id="{2AA72B8C-DC79-9D42-8B6A-EBB9084E23E1}"/>
                  </a:ext>
                </a:extLst>
              </p:cNvPr>
              <p:cNvCxnSpPr/>
              <p:nvPr/>
            </p:nvCxnSpPr>
            <p:spPr>
              <a:xfrm rot="10800000">
                <a:off x="3847925" y="1163025"/>
                <a:ext cx="52200" cy="245700"/>
              </a:xfrm>
              <a:prstGeom prst="straightConnector1">
                <a:avLst/>
              </a:prstGeom>
              <a:noFill/>
              <a:ln w="28575" cap="flat" cmpd="sng">
                <a:solidFill>
                  <a:schemeClr val="dk2"/>
                </a:solidFill>
                <a:prstDash val="solid"/>
                <a:round/>
                <a:headEnd type="none" w="med" len="med"/>
                <a:tailEnd type="none" w="med" len="med"/>
              </a:ln>
            </p:spPr>
          </p:cxnSp>
          <p:cxnSp>
            <p:nvCxnSpPr>
              <p:cNvPr id="171" name="Google Shape;1733;p28">
                <a:extLst>
                  <a:ext uri="{FF2B5EF4-FFF2-40B4-BE49-F238E27FC236}">
                    <a16:creationId xmlns:a16="http://schemas.microsoft.com/office/drawing/2014/main" id="{FE014C16-AEDD-DE4F-9A76-D9BE4376D460}"/>
                  </a:ext>
                </a:extLst>
              </p:cNvPr>
              <p:cNvCxnSpPr/>
              <p:nvPr/>
            </p:nvCxnSpPr>
            <p:spPr>
              <a:xfrm rot="10800000" flipH="1">
                <a:off x="3901650" y="1161300"/>
                <a:ext cx="67500" cy="250500"/>
              </a:xfrm>
              <a:prstGeom prst="straightConnector1">
                <a:avLst/>
              </a:prstGeom>
              <a:noFill/>
              <a:ln w="28575" cap="flat" cmpd="sng">
                <a:solidFill>
                  <a:schemeClr val="dk2"/>
                </a:solidFill>
                <a:prstDash val="solid"/>
                <a:round/>
                <a:headEnd type="none" w="med" len="med"/>
                <a:tailEnd type="none" w="med" len="med"/>
              </a:ln>
            </p:spPr>
          </p:cxnSp>
          <p:cxnSp>
            <p:nvCxnSpPr>
              <p:cNvPr id="172" name="Google Shape;1734;p28">
                <a:extLst>
                  <a:ext uri="{FF2B5EF4-FFF2-40B4-BE49-F238E27FC236}">
                    <a16:creationId xmlns:a16="http://schemas.microsoft.com/office/drawing/2014/main" id="{4EAEA5D3-A55F-DF4C-8DA2-3FA6A8B3D0AB}"/>
                  </a:ext>
                </a:extLst>
              </p:cNvPr>
              <p:cNvCxnSpPr/>
              <p:nvPr/>
            </p:nvCxnSpPr>
            <p:spPr>
              <a:xfrm rot="10800000">
                <a:off x="3969275" y="1161475"/>
                <a:ext cx="53700" cy="258000"/>
              </a:xfrm>
              <a:prstGeom prst="straightConnector1">
                <a:avLst/>
              </a:prstGeom>
              <a:noFill/>
              <a:ln w="28575" cap="flat" cmpd="sng">
                <a:solidFill>
                  <a:schemeClr val="dk2"/>
                </a:solidFill>
                <a:prstDash val="solid"/>
                <a:round/>
                <a:headEnd type="none" w="med" len="med"/>
                <a:tailEnd type="none" w="med" len="med"/>
              </a:ln>
            </p:spPr>
          </p:cxnSp>
          <p:cxnSp>
            <p:nvCxnSpPr>
              <p:cNvPr id="173" name="Google Shape;1735;p28">
                <a:extLst>
                  <a:ext uri="{FF2B5EF4-FFF2-40B4-BE49-F238E27FC236}">
                    <a16:creationId xmlns:a16="http://schemas.microsoft.com/office/drawing/2014/main" id="{7CC47BB0-594D-F74E-8E17-1A7579CC7900}"/>
                  </a:ext>
                </a:extLst>
              </p:cNvPr>
              <p:cNvCxnSpPr/>
              <p:nvPr/>
            </p:nvCxnSpPr>
            <p:spPr>
              <a:xfrm rot="10800000" flipH="1">
                <a:off x="4027600" y="1159875"/>
                <a:ext cx="53700" cy="255000"/>
              </a:xfrm>
              <a:prstGeom prst="straightConnector1">
                <a:avLst/>
              </a:prstGeom>
              <a:noFill/>
              <a:ln w="28575" cap="flat" cmpd="sng">
                <a:solidFill>
                  <a:schemeClr val="dk2"/>
                </a:solidFill>
                <a:prstDash val="solid"/>
                <a:round/>
                <a:headEnd type="none" w="med" len="med"/>
                <a:tailEnd type="none" w="med" len="med"/>
              </a:ln>
            </p:spPr>
          </p:cxnSp>
          <p:cxnSp>
            <p:nvCxnSpPr>
              <p:cNvPr id="174" name="Google Shape;1736;p28">
                <a:extLst>
                  <a:ext uri="{FF2B5EF4-FFF2-40B4-BE49-F238E27FC236}">
                    <a16:creationId xmlns:a16="http://schemas.microsoft.com/office/drawing/2014/main" id="{1605B419-C6CB-A44D-8D80-B7F7B95C3682}"/>
                  </a:ext>
                </a:extLst>
              </p:cNvPr>
              <p:cNvCxnSpPr/>
              <p:nvPr/>
            </p:nvCxnSpPr>
            <p:spPr>
              <a:xfrm rot="10800000">
                <a:off x="4084350" y="1170825"/>
                <a:ext cx="61500" cy="121200"/>
              </a:xfrm>
              <a:prstGeom prst="straightConnector1">
                <a:avLst/>
              </a:prstGeom>
              <a:noFill/>
              <a:ln w="28575" cap="flat" cmpd="sng">
                <a:solidFill>
                  <a:schemeClr val="dk2"/>
                </a:solidFill>
                <a:prstDash val="solid"/>
                <a:round/>
                <a:headEnd type="none" w="med" len="med"/>
                <a:tailEnd type="none" w="med" len="med"/>
              </a:ln>
            </p:spPr>
          </p:cxnSp>
        </p:grpSp>
        <p:grpSp>
          <p:nvGrpSpPr>
            <p:cNvPr id="21" name="Google Shape;1737;p28">
              <a:extLst>
                <a:ext uri="{FF2B5EF4-FFF2-40B4-BE49-F238E27FC236}">
                  <a16:creationId xmlns:a16="http://schemas.microsoft.com/office/drawing/2014/main" id="{4F02CD97-3249-8149-9B5C-5FEB92ECB24D}"/>
                </a:ext>
              </a:extLst>
            </p:cNvPr>
            <p:cNvGrpSpPr/>
            <p:nvPr/>
          </p:nvGrpSpPr>
          <p:grpSpPr>
            <a:xfrm>
              <a:off x="8295142" y="2905854"/>
              <a:ext cx="525249" cy="128633"/>
              <a:chOff x="3313125" y="1156475"/>
              <a:chExt cx="1255675" cy="263000"/>
            </a:xfrm>
          </p:grpSpPr>
          <p:cxnSp>
            <p:nvCxnSpPr>
              <p:cNvPr id="159" name="Google Shape;1738;p28">
                <a:extLst>
                  <a:ext uri="{FF2B5EF4-FFF2-40B4-BE49-F238E27FC236}">
                    <a16:creationId xmlns:a16="http://schemas.microsoft.com/office/drawing/2014/main" id="{FEAA7471-CA65-4A43-9FB3-30C52BC84DA9}"/>
                  </a:ext>
                </a:extLst>
              </p:cNvPr>
              <p:cNvCxnSpPr/>
              <p:nvPr/>
            </p:nvCxnSpPr>
            <p:spPr>
              <a:xfrm rot="10800000" flipH="1">
                <a:off x="3313125" y="1287425"/>
                <a:ext cx="476100" cy="5100"/>
              </a:xfrm>
              <a:prstGeom prst="straightConnector1">
                <a:avLst/>
              </a:prstGeom>
              <a:noFill/>
              <a:ln w="28575" cap="flat" cmpd="sng">
                <a:solidFill>
                  <a:schemeClr val="dk2"/>
                </a:solidFill>
                <a:prstDash val="solid"/>
                <a:round/>
                <a:headEnd type="none" w="med" len="med"/>
                <a:tailEnd type="none" w="med" len="med"/>
              </a:ln>
            </p:spPr>
          </p:cxnSp>
          <p:cxnSp>
            <p:nvCxnSpPr>
              <p:cNvPr id="160" name="Google Shape;1739;p28">
                <a:extLst>
                  <a:ext uri="{FF2B5EF4-FFF2-40B4-BE49-F238E27FC236}">
                    <a16:creationId xmlns:a16="http://schemas.microsoft.com/office/drawing/2014/main" id="{20EA1CB7-D642-EA48-98CC-A82D4F3143A3}"/>
                  </a:ext>
                </a:extLst>
              </p:cNvPr>
              <p:cNvCxnSpPr/>
              <p:nvPr/>
            </p:nvCxnSpPr>
            <p:spPr>
              <a:xfrm>
                <a:off x="4135000" y="1285650"/>
                <a:ext cx="433800" cy="1800"/>
              </a:xfrm>
              <a:prstGeom prst="straightConnector1">
                <a:avLst/>
              </a:prstGeom>
              <a:noFill/>
              <a:ln w="28575" cap="flat" cmpd="sng">
                <a:solidFill>
                  <a:schemeClr val="dk2"/>
                </a:solidFill>
                <a:prstDash val="solid"/>
                <a:round/>
                <a:headEnd type="none" w="med" len="med"/>
                <a:tailEnd type="none" w="med" len="med"/>
              </a:ln>
            </p:spPr>
          </p:cxnSp>
          <p:cxnSp>
            <p:nvCxnSpPr>
              <p:cNvPr id="161" name="Google Shape;1740;p28">
                <a:extLst>
                  <a:ext uri="{FF2B5EF4-FFF2-40B4-BE49-F238E27FC236}">
                    <a16:creationId xmlns:a16="http://schemas.microsoft.com/office/drawing/2014/main" id="{F75EEDA7-CEBE-0C4F-965E-42F910A985D4}"/>
                  </a:ext>
                </a:extLst>
              </p:cNvPr>
              <p:cNvCxnSpPr/>
              <p:nvPr/>
            </p:nvCxnSpPr>
            <p:spPr>
              <a:xfrm rot="10800000" flipH="1">
                <a:off x="3775600" y="1156475"/>
                <a:ext cx="70800" cy="132600"/>
              </a:xfrm>
              <a:prstGeom prst="straightConnector1">
                <a:avLst/>
              </a:prstGeom>
              <a:noFill/>
              <a:ln w="28575" cap="flat" cmpd="sng">
                <a:solidFill>
                  <a:schemeClr val="dk2"/>
                </a:solidFill>
                <a:prstDash val="solid"/>
                <a:round/>
                <a:headEnd type="none" w="med" len="med"/>
                <a:tailEnd type="none" w="med" len="med"/>
              </a:ln>
            </p:spPr>
          </p:cxnSp>
          <p:cxnSp>
            <p:nvCxnSpPr>
              <p:cNvPr id="162" name="Google Shape;1741;p28">
                <a:extLst>
                  <a:ext uri="{FF2B5EF4-FFF2-40B4-BE49-F238E27FC236}">
                    <a16:creationId xmlns:a16="http://schemas.microsoft.com/office/drawing/2014/main" id="{F8745409-17F1-1249-82B5-6CCB693DB058}"/>
                  </a:ext>
                </a:extLst>
              </p:cNvPr>
              <p:cNvCxnSpPr/>
              <p:nvPr/>
            </p:nvCxnSpPr>
            <p:spPr>
              <a:xfrm rot="10800000">
                <a:off x="3847925" y="1163025"/>
                <a:ext cx="52200" cy="245700"/>
              </a:xfrm>
              <a:prstGeom prst="straightConnector1">
                <a:avLst/>
              </a:prstGeom>
              <a:noFill/>
              <a:ln w="28575" cap="flat" cmpd="sng">
                <a:solidFill>
                  <a:schemeClr val="dk2"/>
                </a:solidFill>
                <a:prstDash val="solid"/>
                <a:round/>
                <a:headEnd type="none" w="med" len="med"/>
                <a:tailEnd type="none" w="med" len="med"/>
              </a:ln>
            </p:spPr>
          </p:cxnSp>
          <p:cxnSp>
            <p:nvCxnSpPr>
              <p:cNvPr id="163" name="Google Shape;1742;p28">
                <a:extLst>
                  <a:ext uri="{FF2B5EF4-FFF2-40B4-BE49-F238E27FC236}">
                    <a16:creationId xmlns:a16="http://schemas.microsoft.com/office/drawing/2014/main" id="{2EA9B68E-8613-8D4B-96F4-1D4296AED326}"/>
                  </a:ext>
                </a:extLst>
              </p:cNvPr>
              <p:cNvCxnSpPr/>
              <p:nvPr/>
            </p:nvCxnSpPr>
            <p:spPr>
              <a:xfrm rot="10800000" flipH="1">
                <a:off x="3901650" y="1161300"/>
                <a:ext cx="67500" cy="250500"/>
              </a:xfrm>
              <a:prstGeom prst="straightConnector1">
                <a:avLst/>
              </a:prstGeom>
              <a:noFill/>
              <a:ln w="28575" cap="flat" cmpd="sng">
                <a:solidFill>
                  <a:schemeClr val="dk2"/>
                </a:solidFill>
                <a:prstDash val="solid"/>
                <a:round/>
                <a:headEnd type="none" w="med" len="med"/>
                <a:tailEnd type="none" w="med" len="med"/>
              </a:ln>
            </p:spPr>
          </p:cxnSp>
          <p:cxnSp>
            <p:nvCxnSpPr>
              <p:cNvPr id="164" name="Google Shape;1743;p28">
                <a:extLst>
                  <a:ext uri="{FF2B5EF4-FFF2-40B4-BE49-F238E27FC236}">
                    <a16:creationId xmlns:a16="http://schemas.microsoft.com/office/drawing/2014/main" id="{9E54CCAD-8587-504F-BC99-FBFDD9B2BE5E}"/>
                  </a:ext>
                </a:extLst>
              </p:cNvPr>
              <p:cNvCxnSpPr/>
              <p:nvPr/>
            </p:nvCxnSpPr>
            <p:spPr>
              <a:xfrm rot="10800000">
                <a:off x="3969275" y="1161475"/>
                <a:ext cx="53700" cy="258000"/>
              </a:xfrm>
              <a:prstGeom prst="straightConnector1">
                <a:avLst/>
              </a:prstGeom>
              <a:noFill/>
              <a:ln w="28575" cap="flat" cmpd="sng">
                <a:solidFill>
                  <a:schemeClr val="dk2"/>
                </a:solidFill>
                <a:prstDash val="solid"/>
                <a:round/>
                <a:headEnd type="none" w="med" len="med"/>
                <a:tailEnd type="none" w="med" len="med"/>
              </a:ln>
            </p:spPr>
          </p:cxnSp>
          <p:cxnSp>
            <p:nvCxnSpPr>
              <p:cNvPr id="165" name="Google Shape;1744;p28">
                <a:extLst>
                  <a:ext uri="{FF2B5EF4-FFF2-40B4-BE49-F238E27FC236}">
                    <a16:creationId xmlns:a16="http://schemas.microsoft.com/office/drawing/2014/main" id="{D194B446-6867-0B42-ACD4-D7AB55C5C5BD}"/>
                  </a:ext>
                </a:extLst>
              </p:cNvPr>
              <p:cNvCxnSpPr/>
              <p:nvPr/>
            </p:nvCxnSpPr>
            <p:spPr>
              <a:xfrm rot="10800000" flipH="1">
                <a:off x="4027600" y="1159875"/>
                <a:ext cx="53700" cy="255000"/>
              </a:xfrm>
              <a:prstGeom prst="straightConnector1">
                <a:avLst/>
              </a:prstGeom>
              <a:noFill/>
              <a:ln w="28575" cap="flat" cmpd="sng">
                <a:solidFill>
                  <a:schemeClr val="dk2"/>
                </a:solidFill>
                <a:prstDash val="solid"/>
                <a:round/>
                <a:headEnd type="none" w="med" len="med"/>
                <a:tailEnd type="none" w="med" len="med"/>
              </a:ln>
            </p:spPr>
          </p:cxnSp>
          <p:cxnSp>
            <p:nvCxnSpPr>
              <p:cNvPr id="166" name="Google Shape;1745;p28">
                <a:extLst>
                  <a:ext uri="{FF2B5EF4-FFF2-40B4-BE49-F238E27FC236}">
                    <a16:creationId xmlns:a16="http://schemas.microsoft.com/office/drawing/2014/main" id="{09D9DA6A-196B-914E-A24C-9384777ED95B}"/>
                  </a:ext>
                </a:extLst>
              </p:cNvPr>
              <p:cNvCxnSpPr/>
              <p:nvPr/>
            </p:nvCxnSpPr>
            <p:spPr>
              <a:xfrm rot="10800000">
                <a:off x="4084350" y="1170825"/>
                <a:ext cx="61500" cy="121200"/>
              </a:xfrm>
              <a:prstGeom prst="straightConnector1">
                <a:avLst/>
              </a:prstGeom>
              <a:noFill/>
              <a:ln w="28575" cap="flat" cmpd="sng">
                <a:solidFill>
                  <a:schemeClr val="dk2"/>
                </a:solidFill>
                <a:prstDash val="solid"/>
                <a:round/>
                <a:headEnd type="none" w="med" len="med"/>
                <a:tailEnd type="none" w="med" len="med"/>
              </a:ln>
            </p:spPr>
          </p:cxnSp>
        </p:grpSp>
        <p:grpSp>
          <p:nvGrpSpPr>
            <p:cNvPr id="22" name="Google Shape;1746;p28">
              <a:extLst>
                <a:ext uri="{FF2B5EF4-FFF2-40B4-BE49-F238E27FC236}">
                  <a16:creationId xmlns:a16="http://schemas.microsoft.com/office/drawing/2014/main" id="{9258E8CF-1105-2243-BB18-66F0200EB328}"/>
                </a:ext>
              </a:extLst>
            </p:cNvPr>
            <p:cNvGrpSpPr/>
            <p:nvPr/>
          </p:nvGrpSpPr>
          <p:grpSpPr>
            <a:xfrm>
              <a:off x="8295142" y="2480177"/>
              <a:ext cx="525249" cy="128633"/>
              <a:chOff x="3313125" y="1156475"/>
              <a:chExt cx="1255675" cy="263000"/>
            </a:xfrm>
          </p:grpSpPr>
          <p:cxnSp>
            <p:nvCxnSpPr>
              <p:cNvPr id="151" name="Google Shape;1747;p28">
                <a:extLst>
                  <a:ext uri="{FF2B5EF4-FFF2-40B4-BE49-F238E27FC236}">
                    <a16:creationId xmlns:a16="http://schemas.microsoft.com/office/drawing/2014/main" id="{915F351D-1123-F44D-A786-031A6C65EC4C}"/>
                  </a:ext>
                </a:extLst>
              </p:cNvPr>
              <p:cNvCxnSpPr/>
              <p:nvPr/>
            </p:nvCxnSpPr>
            <p:spPr>
              <a:xfrm rot="10800000" flipH="1">
                <a:off x="3313125" y="1287425"/>
                <a:ext cx="476100" cy="5100"/>
              </a:xfrm>
              <a:prstGeom prst="straightConnector1">
                <a:avLst/>
              </a:prstGeom>
              <a:noFill/>
              <a:ln w="28575" cap="flat" cmpd="sng">
                <a:solidFill>
                  <a:schemeClr val="dk2"/>
                </a:solidFill>
                <a:prstDash val="solid"/>
                <a:round/>
                <a:headEnd type="none" w="med" len="med"/>
                <a:tailEnd type="none" w="med" len="med"/>
              </a:ln>
            </p:spPr>
          </p:cxnSp>
          <p:cxnSp>
            <p:nvCxnSpPr>
              <p:cNvPr id="152" name="Google Shape;1748;p28">
                <a:extLst>
                  <a:ext uri="{FF2B5EF4-FFF2-40B4-BE49-F238E27FC236}">
                    <a16:creationId xmlns:a16="http://schemas.microsoft.com/office/drawing/2014/main" id="{84E9E46E-899E-6545-979A-42DB69735E0D}"/>
                  </a:ext>
                </a:extLst>
              </p:cNvPr>
              <p:cNvCxnSpPr/>
              <p:nvPr/>
            </p:nvCxnSpPr>
            <p:spPr>
              <a:xfrm>
                <a:off x="4135000" y="1285650"/>
                <a:ext cx="433800" cy="1800"/>
              </a:xfrm>
              <a:prstGeom prst="straightConnector1">
                <a:avLst/>
              </a:prstGeom>
              <a:noFill/>
              <a:ln w="28575" cap="flat" cmpd="sng">
                <a:solidFill>
                  <a:schemeClr val="dk2"/>
                </a:solidFill>
                <a:prstDash val="solid"/>
                <a:round/>
                <a:headEnd type="none" w="med" len="med"/>
                <a:tailEnd type="none" w="med" len="med"/>
              </a:ln>
            </p:spPr>
          </p:cxnSp>
          <p:cxnSp>
            <p:nvCxnSpPr>
              <p:cNvPr id="153" name="Google Shape;1749;p28">
                <a:extLst>
                  <a:ext uri="{FF2B5EF4-FFF2-40B4-BE49-F238E27FC236}">
                    <a16:creationId xmlns:a16="http://schemas.microsoft.com/office/drawing/2014/main" id="{078681D2-E2D3-3548-8A21-F597112A325A}"/>
                  </a:ext>
                </a:extLst>
              </p:cNvPr>
              <p:cNvCxnSpPr/>
              <p:nvPr/>
            </p:nvCxnSpPr>
            <p:spPr>
              <a:xfrm rot="10800000" flipH="1">
                <a:off x="3775600" y="1156475"/>
                <a:ext cx="70800" cy="132600"/>
              </a:xfrm>
              <a:prstGeom prst="straightConnector1">
                <a:avLst/>
              </a:prstGeom>
              <a:noFill/>
              <a:ln w="28575" cap="flat" cmpd="sng">
                <a:solidFill>
                  <a:schemeClr val="dk2"/>
                </a:solidFill>
                <a:prstDash val="solid"/>
                <a:round/>
                <a:headEnd type="none" w="med" len="med"/>
                <a:tailEnd type="none" w="med" len="med"/>
              </a:ln>
            </p:spPr>
          </p:cxnSp>
          <p:cxnSp>
            <p:nvCxnSpPr>
              <p:cNvPr id="154" name="Google Shape;1750;p28">
                <a:extLst>
                  <a:ext uri="{FF2B5EF4-FFF2-40B4-BE49-F238E27FC236}">
                    <a16:creationId xmlns:a16="http://schemas.microsoft.com/office/drawing/2014/main" id="{5787F668-3585-8243-9938-01B7B3541D21}"/>
                  </a:ext>
                </a:extLst>
              </p:cNvPr>
              <p:cNvCxnSpPr/>
              <p:nvPr/>
            </p:nvCxnSpPr>
            <p:spPr>
              <a:xfrm rot="10800000">
                <a:off x="3847925" y="1163025"/>
                <a:ext cx="52200" cy="245700"/>
              </a:xfrm>
              <a:prstGeom prst="straightConnector1">
                <a:avLst/>
              </a:prstGeom>
              <a:noFill/>
              <a:ln w="28575" cap="flat" cmpd="sng">
                <a:solidFill>
                  <a:schemeClr val="dk2"/>
                </a:solidFill>
                <a:prstDash val="solid"/>
                <a:round/>
                <a:headEnd type="none" w="med" len="med"/>
                <a:tailEnd type="none" w="med" len="med"/>
              </a:ln>
            </p:spPr>
          </p:cxnSp>
          <p:cxnSp>
            <p:nvCxnSpPr>
              <p:cNvPr id="155" name="Google Shape;1751;p28">
                <a:extLst>
                  <a:ext uri="{FF2B5EF4-FFF2-40B4-BE49-F238E27FC236}">
                    <a16:creationId xmlns:a16="http://schemas.microsoft.com/office/drawing/2014/main" id="{751C74A3-E7A5-3540-8FBC-F8377402A4AB}"/>
                  </a:ext>
                </a:extLst>
              </p:cNvPr>
              <p:cNvCxnSpPr/>
              <p:nvPr/>
            </p:nvCxnSpPr>
            <p:spPr>
              <a:xfrm rot="10800000" flipH="1">
                <a:off x="3901650" y="1161300"/>
                <a:ext cx="67500" cy="250500"/>
              </a:xfrm>
              <a:prstGeom prst="straightConnector1">
                <a:avLst/>
              </a:prstGeom>
              <a:noFill/>
              <a:ln w="28575" cap="flat" cmpd="sng">
                <a:solidFill>
                  <a:schemeClr val="dk2"/>
                </a:solidFill>
                <a:prstDash val="solid"/>
                <a:round/>
                <a:headEnd type="none" w="med" len="med"/>
                <a:tailEnd type="none" w="med" len="med"/>
              </a:ln>
            </p:spPr>
          </p:cxnSp>
          <p:cxnSp>
            <p:nvCxnSpPr>
              <p:cNvPr id="156" name="Google Shape;1752;p28">
                <a:extLst>
                  <a:ext uri="{FF2B5EF4-FFF2-40B4-BE49-F238E27FC236}">
                    <a16:creationId xmlns:a16="http://schemas.microsoft.com/office/drawing/2014/main" id="{B87A3B6E-5082-9E47-B1CB-CBA8B8694DAC}"/>
                  </a:ext>
                </a:extLst>
              </p:cNvPr>
              <p:cNvCxnSpPr/>
              <p:nvPr/>
            </p:nvCxnSpPr>
            <p:spPr>
              <a:xfrm rot="10800000">
                <a:off x="3969275" y="1161475"/>
                <a:ext cx="53700" cy="258000"/>
              </a:xfrm>
              <a:prstGeom prst="straightConnector1">
                <a:avLst/>
              </a:prstGeom>
              <a:noFill/>
              <a:ln w="28575" cap="flat" cmpd="sng">
                <a:solidFill>
                  <a:schemeClr val="dk2"/>
                </a:solidFill>
                <a:prstDash val="solid"/>
                <a:round/>
                <a:headEnd type="none" w="med" len="med"/>
                <a:tailEnd type="none" w="med" len="med"/>
              </a:ln>
            </p:spPr>
          </p:cxnSp>
          <p:cxnSp>
            <p:nvCxnSpPr>
              <p:cNvPr id="157" name="Google Shape;1753;p28">
                <a:extLst>
                  <a:ext uri="{FF2B5EF4-FFF2-40B4-BE49-F238E27FC236}">
                    <a16:creationId xmlns:a16="http://schemas.microsoft.com/office/drawing/2014/main" id="{AC3BDC4F-BF91-2046-A0D4-8607F2710DA0}"/>
                  </a:ext>
                </a:extLst>
              </p:cNvPr>
              <p:cNvCxnSpPr/>
              <p:nvPr/>
            </p:nvCxnSpPr>
            <p:spPr>
              <a:xfrm rot="10800000" flipH="1">
                <a:off x="4027600" y="1159875"/>
                <a:ext cx="53700" cy="255000"/>
              </a:xfrm>
              <a:prstGeom prst="straightConnector1">
                <a:avLst/>
              </a:prstGeom>
              <a:noFill/>
              <a:ln w="28575" cap="flat" cmpd="sng">
                <a:solidFill>
                  <a:schemeClr val="dk2"/>
                </a:solidFill>
                <a:prstDash val="solid"/>
                <a:round/>
                <a:headEnd type="none" w="med" len="med"/>
                <a:tailEnd type="none" w="med" len="med"/>
              </a:ln>
            </p:spPr>
          </p:cxnSp>
          <p:cxnSp>
            <p:nvCxnSpPr>
              <p:cNvPr id="158" name="Google Shape;1754;p28">
                <a:extLst>
                  <a:ext uri="{FF2B5EF4-FFF2-40B4-BE49-F238E27FC236}">
                    <a16:creationId xmlns:a16="http://schemas.microsoft.com/office/drawing/2014/main" id="{0C5D71A7-0112-3A4A-BE66-8C84DD60651E}"/>
                  </a:ext>
                </a:extLst>
              </p:cNvPr>
              <p:cNvCxnSpPr/>
              <p:nvPr/>
            </p:nvCxnSpPr>
            <p:spPr>
              <a:xfrm rot="10800000">
                <a:off x="4084350" y="1170825"/>
                <a:ext cx="61500" cy="121200"/>
              </a:xfrm>
              <a:prstGeom prst="straightConnector1">
                <a:avLst/>
              </a:prstGeom>
              <a:noFill/>
              <a:ln w="28575" cap="flat" cmpd="sng">
                <a:solidFill>
                  <a:schemeClr val="dk2"/>
                </a:solidFill>
                <a:prstDash val="solid"/>
                <a:round/>
                <a:headEnd type="none" w="med" len="med"/>
                <a:tailEnd type="none" w="med" len="med"/>
              </a:ln>
            </p:spPr>
          </p:cxnSp>
        </p:grpSp>
        <p:grpSp>
          <p:nvGrpSpPr>
            <p:cNvPr id="23" name="Google Shape;1755;p28">
              <a:extLst>
                <a:ext uri="{FF2B5EF4-FFF2-40B4-BE49-F238E27FC236}">
                  <a16:creationId xmlns:a16="http://schemas.microsoft.com/office/drawing/2014/main" id="{122917F1-261A-5846-8E2C-0F364B358523}"/>
                </a:ext>
              </a:extLst>
            </p:cNvPr>
            <p:cNvGrpSpPr/>
            <p:nvPr/>
          </p:nvGrpSpPr>
          <p:grpSpPr>
            <a:xfrm>
              <a:off x="8295142" y="2054501"/>
              <a:ext cx="525249" cy="128633"/>
              <a:chOff x="3313125" y="1156475"/>
              <a:chExt cx="1255675" cy="263000"/>
            </a:xfrm>
          </p:grpSpPr>
          <p:cxnSp>
            <p:nvCxnSpPr>
              <p:cNvPr id="143" name="Google Shape;1756;p28">
                <a:extLst>
                  <a:ext uri="{FF2B5EF4-FFF2-40B4-BE49-F238E27FC236}">
                    <a16:creationId xmlns:a16="http://schemas.microsoft.com/office/drawing/2014/main" id="{76F273D6-8F74-974C-AC05-AA2F872F6F7E}"/>
                  </a:ext>
                </a:extLst>
              </p:cNvPr>
              <p:cNvCxnSpPr/>
              <p:nvPr/>
            </p:nvCxnSpPr>
            <p:spPr>
              <a:xfrm rot="10800000" flipH="1">
                <a:off x="3313125" y="1287425"/>
                <a:ext cx="476100" cy="5100"/>
              </a:xfrm>
              <a:prstGeom prst="straightConnector1">
                <a:avLst/>
              </a:prstGeom>
              <a:noFill/>
              <a:ln w="28575" cap="flat" cmpd="sng">
                <a:solidFill>
                  <a:schemeClr val="dk2"/>
                </a:solidFill>
                <a:prstDash val="solid"/>
                <a:round/>
                <a:headEnd type="none" w="med" len="med"/>
                <a:tailEnd type="none" w="med" len="med"/>
              </a:ln>
            </p:spPr>
          </p:cxnSp>
          <p:cxnSp>
            <p:nvCxnSpPr>
              <p:cNvPr id="144" name="Google Shape;1757;p28">
                <a:extLst>
                  <a:ext uri="{FF2B5EF4-FFF2-40B4-BE49-F238E27FC236}">
                    <a16:creationId xmlns:a16="http://schemas.microsoft.com/office/drawing/2014/main" id="{7C85AC1D-F5A1-484D-8AE7-5F569C4AEAB7}"/>
                  </a:ext>
                </a:extLst>
              </p:cNvPr>
              <p:cNvCxnSpPr/>
              <p:nvPr/>
            </p:nvCxnSpPr>
            <p:spPr>
              <a:xfrm>
                <a:off x="4135000" y="1285650"/>
                <a:ext cx="433800" cy="1800"/>
              </a:xfrm>
              <a:prstGeom prst="straightConnector1">
                <a:avLst/>
              </a:prstGeom>
              <a:noFill/>
              <a:ln w="28575" cap="flat" cmpd="sng">
                <a:solidFill>
                  <a:schemeClr val="dk2"/>
                </a:solidFill>
                <a:prstDash val="solid"/>
                <a:round/>
                <a:headEnd type="none" w="med" len="med"/>
                <a:tailEnd type="none" w="med" len="med"/>
              </a:ln>
            </p:spPr>
          </p:cxnSp>
          <p:cxnSp>
            <p:nvCxnSpPr>
              <p:cNvPr id="145" name="Google Shape;1758;p28">
                <a:extLst>
                  <a:ext uri="{FF2B5EF4-FFF2-40B4-BE49-F238E27FC236}">
                    <a16:creationId xmlns:a16="http://schemas.microsoft.com/office/drawing/2014/main" id="{2E1A2616-748B-3048-AF71-E998EE8F15F2}"/>
                  </a:ext>
                </a:extLst>
              </p:cNvPr>
              <p:cNvCxnSpPr/>
              <p:nvPr/>
            </p:nvCxnSpPr>
            <p:spPr>
              <a:xfrm rot="10800000" flipH="1">
                <a:off x="3775600" y="1156475"/>
                <a:ext cx="70800" cy="132600"/>
              </a:xfrm>
              <a:prstGeom prst="straightConnector1">
                <a:avLst/>
              </a:prstGeom>
              <a:noFill/>
              <a:ln w="28575" cap="flat" cmpd="sng">
                <a:solidFill>
                  <a:schemeClr val="dk2"/>
                </a:solidFill>
                <a:prstDash val="solid"/>
                <a:round/>
                <a:headEnd type="none" w="med" len="med"/>
                <a:tailEnd type="none" w="med" len="med"/>
              </a:ln>
            </p:spPr>
          </p:cxnSp>
          <p:cxnSp>
            <p:nvCxnSpPr>
              <p:cNvPr id="146" name="Google Shape;1759;p28">
                <a:extLst>
                  <a:ext uri="{FF2B5EF4-FFF2-40B4-BE49-F238E27FC236}">
                    <a16:creationId xmlns:a16="http://schemas.microsoft.com/office/drawing/2014/main" id="{DB5539FC-98CA-6D44-AB23-CF32CB30E2C4}"/>
                  </a:ext>
                </a:extLst>
              </p:cNvPr>
              <p:cNvCxnSpPr/>
              <p:nvPr/>
            </p:nvCxnSpPr>
            <p:spPr>
              <a:xfrm rot="10800000">
                <a:off x="3847925" y="1163025"/>
                <a:ext cx="52200" cy="245700"/>
              </a:xfrm>
              <a:prstGeom prst="straightConnector1">
                <a:avLst/>
              </a:prstGeom>
              <a:noFill/>
              <a:ln w="28575" cap="flat" cmpd="sng">
                <a:solidFill>
                  <a:schemeClr val="dk2"/>
                </a:solidFill>
                <a:prstDash val="solid"/>
                <a:round/>
                <a:headEnd type="none" w="med" len="med"/>
                <a:tailEnd type="none" w="med" len="med"/>
              </a:ln>
            </p:spPr>
          </p:cxnSp>
          <p:cxnSp>
            <p:nvCxnSpPr>
              <p:cNvPr id="147" name="Google Shape;1760;p28">
                <a:extLst>
                  <a:ext uri="{FF2B5EF4-FFF2-40B4-BE49-F238E27FC236}">
                    <a16:creationId xmlns:a16="http://schemas.microsoft.com/office/drawing/2014/main" id="{29BC864E-6D1E-AE42-A433-9CFF233483AB}"/>
                  </a:ext>
                </a:extLst>
              </p:cNvPr>
              <p:cNvCxnSpPr/>
              <p:nvPr/>
            </p:nvCxnSpPr>
            <p:spPr>
              <a:xfrm rot="10800000" flipH="1">
                <a:off x="3901650" y="1161300"/>
                <a:ext cx="67500" cy="250500"/>
              </a:xfrm>
              <a:prstGeom prst="straightConnector1">
                <a:avLst/>
              </a:prstGeom>
              <a:noFill/>
              <a:ln w="28575" cap="flat" cmpd="sng">
                <a:solidFill>
                  <a:schemeClr val="dk2"/>
                </a:solidFill>
                <a:prstDash val="solid"/>
                <a:round/>
                <a:headEnd type="none" w="med" len="med"/>
                <a:tailEnd type="none" w="med" len="med"/>
              </a:ln>
            </p:spPr>
          </p:cxnSp>
          <p:cxnSp>
            <p:nvCxnSpPr>
              <p:cNvPr id="148" name="Google Shape;1761;p28">
                <a:extLst>
                  <a:ext uri="{FF2B5EF4-FFF2-40B4-BE49-F238E27FC236}">
                    <a16:creationId xmlns:a16="http://schemas.microsoft.com/office/drawing/2014/main" id="{74144F24-01AF-A642-A08D-31ED101D5ED9}"/>
                  </a:ext>
                </a:extLst>
              </p:cNvPr>
              <p:cNvCxnSpPr/>
              <p:nvPr/>
            </p:nvCxnSpPr>
            <p:spPr>
              <a:xfrm rot="10800000">
                <a:off x="3969275" y="1161475"/>
                <a:ext cx="53700" cy="258000"/>
              </a:xfrm>
              <a:prstGeom prst="straightConnector1">
                <a:avLst/>
              </a:prstGeom>
              <a:noFill/>
              <a:ln w="28575" cap="flat" cmpd="sng">
                <a:solidFill>
                  <a:schemeClr val="dk2"/>
                </a:solidFill>
                <a:prstDash val="solid"/>
                <a:round/>
                <a:headEnd type="none" w="med" len="med"/>
                <a:tailEnd type="none" w="med" len="med"/>
              </a:ln>
            </p:spPr>
          </p:cxnSp>
          <p:cxnSp>
            <p:nvCxnSpPr>
              <p:cNvPr id="149" name="Google Shape;1762;p28">
                <a:extLst>
                  <a:ext uri="{FF2B5EF4-FFF2-40B4-BE49-F238E27FC236}">
                    <a16:creationId xmlns:a16="http://schemas.microsoft.com/office/drawing/2014/main" id="{4AB02215-4BA7-4C4D-9D99-32F2CFE66743}"/>
                  </a:ext>
                </a:extLst>
              </p:cNvPr>
              <p:cNvCxnSpPr/>
              <p:nvPr/>
            </p:nvCxnSpPr>
            <p:spPr>
              <a:xfrm rot="10800000" flipH="1">
                <a:off x="4027600" y="1159875"/>
                <a:ext cx="53700" cy="255000"/>
              </a:xfrm>
              <a:prstGeom prst="straightConnector1">
                <a:avLst/>
              </a:prstGeom>
              <a:noFill/>
              <a:ln w="28575" cap="flat" cmpd="sng">
                <a:solidFill>
                  <a:schemeClr val="dk2"/>
                </a:solidFill>
                <a:prstDash val="solid"/>
                <a:round/>
                <a:headEnd type="none" w="med" len="med"/>
                <a:tailEnd type="none" w="med" len="med"/>
              </a:ln>
            </p:spPr>
          </p:cxnSp>
          <p:cxnSp>
            <p:nvCxnSpPr>
              <p:cNvPr id="150" name="Google Shape;1763;p28">
                <a:extLst>
                  <a:ext uri="{FF2B5EF4-FFF2-40B4-BE49-F238E27FC236}">
                    <a16:creationId xmlns:a16="http://schemas.microsoft.com/office/drawing/2014/main" id="{FF1E0371-C7EB-0246-8C91-35C1A592F3BB}"/>
                  </a:ext>
                </a:extLst>
              </p:cNvPr>
              <p:cNvCxnSpPr/>
              <p:nvPr/>
            </p:nvCxnSpPr>
            <p:spPr>
              <a:xfrm rot="10800000">
                <a:off x="4084350" y="1170825"/>
                <a:ext cx="61500" cy="121200"/>
              </a:xfrm>
              <a:prstGeom prst="straightConnector1">
                <a:avLst/>
              </a:prstGeom>
              <a:noFill/>
              <a:ln w="28575" cap="flat" cmpd="sng">
                <a:solidFill>
                  <a:schemeClr val="dk2"/>
                </a:solidFill>
                <a:prstDash val="solid"/>
                <a:round/>
                <a:headEnd type="none" w="med" len="med"/>
                <a:tailEnd type="none" w="med" len="med"/>
              </a:ln>
            </p:spPr>
          </p:cxnSp>
        </p:grpSp>
        <p:grpSp>
          <p:nvGrpSpPr>
            <p:cNvPr id="24" name="Google Shape;1764;p28">
              <a:extLst>
                <a:ext uri="{FF2B5EF4-FFF2-40B4-BE49-F238E27FC236}">
                  <a16:creationId xmlns:a16="http://schemas.microsoft.com/office/drawing/2014/main" id="{7474097F-96E8-6845-9A1B-8F7EA5FB12FB}"/>
                </a:ext>
              </a:extLst>
            </p:cNvPr>
            <p:cNvGrpSpPr/>
            <p:nvPr/>
          </p:nvGrpSpPr>
          <p:grpSpPr>
            <a:xfrm>
              <a:off x="7802450" y="2054501"/>
              <a:ext cx="525249" cy="128633"/>
              <a:chOff x="3313125" y="1156475"/>
              <a:chExt cx="1255675" cy="263000"/>
            </a:xfrm>
          </p:grpSpPr>
          <p:cxnSp>
            <p:nvCxnSpPr>
              <p:cNvPr id="135" name="Google Shape;1765;p28">
                <a:extLst>
                  <a:ext uri="{FF2B5EF4-FFF2-40B4-BE49-F238E27FC236}">
                    <a16:creationId xmlns:a16="http://schemas.microsoft.com/office/drawing/2014/main" id="{DCEBEF7F-B28D-D046-8E0D-C77780319ED3}"/>
                  </a:ext>
                </a:extLst>
              </p:cNvPr>
              <p:cNvCxnSpPr/>
              <p:nvPr/>
            </p:nvCxnSpPr>
            <p:spPr>
              <a:xfrm rot="10800000" flipH="1">
                <a:off x="3313125" y="1287425"/>
                <a:ext cx="476100" cy="5100"/>
              </a:xfrm>
              <a:prstGeom prst="straightConnector1">
                <a:avLst/>
              </a:prstGeom>
              <a:noFill/>
              <a:ln w="28575" cap="flat" cmpd="sng">
                <a:solidFill>
                  <a:schemeClr val="dk2"/>
                </a:solidFill>
                <a:prstDash val="solid"/>
                <a:round/>
                <a:headEnd type="none" w="med" len="med"/>
                <a:tailEnd type="none" w="med" len="med"/>
              </a:ln>
            </p:spPr>
          </p:cxnSp>
          <p:cxnSp>
            <p:nvCxnSpPr>
              <p:cNvPr id="136" name="Google Shape;1766;p28">
                <a:extLst>
                  <a:ext uri="{FF2B5EF4-FFF2-40B4-BE49-F238E27FC236}">
                    <a16:creationId xmlns:a16="http://schemas.microsoft.com/office/drawing/2014/main" id="{9F78107C-92A4-5140-B734-E0207AC40291}"/>
                  </a:ext>
                </a:extLst>
              </p:cNvPr>
              <p:cNvCxnSpPr/>
              <p:nvPr/>
            </p:nvCxnSpPr>
            <p:spPr>
              <a:xfrm>
                <a:off x="4135000" y="1285650"/>
                <a:ext cx="433800" cy="1800"/>
              </a:xfrm>
              <a:prstGeom prst="straightConnector1">
                <a:avLst/>
              </a:prstGeom>
              <a:noFill/>
              <a:ln w="28575" cap="flat" cmpd="sng">
                <a:solidFill>
                  <a:schemeClr val="dk2"/>
                </a:solidFill>
                <a:prstDash val="solid"/>
                <a:round/>
                <a:headEnd type="none" w="med" len="med"/>
                <a:tailEnd type="none" w="med" len="med"/>
              </a:ln>
            </p:spPr>
          </p:cxnSp>
          <p:cxnSp>
            <p:nvCxnSpPr>
              <p:cNvPr id="137" name="Google Shape;1767;p28">
                <a:extLst>
                  <a:ext uri="{FF2B5EF4-FFF2-40B4-BE49-F238E27FC236}">
                    <a16:creationId xmlns:a16="http://schemas.microsoft.com/office/drawing/2014/main" id="{25952A02-C1F9-7A4E-B880-3B8158236231}"/>
                  </a:ext>
                </a:extLst>
              </p:cNvPr>
              <p:cNvCxnSpPr/>
              <p:nvPr/>
            </p:nvCxnSpPr>
            <p:spPr>
              <a:xfrm rot="10800000" flipH="1">
                <a:off x="3775600" y="1156475"/>
                <a:ext cx="70800" cy="132600"/>
              </a:xfrm>
              <a:prstGeom prst="straightConnector1">
                <a:avLst/>
              </a:prstGeom>
              <a:noFill/>
              <a:ln w="28575" cap="flat" cmpd="sng">
                <a:solidFill>
                  <a:schemeClr val="dk2"/>
                </a:solidFill>
                <a:prstDash val="solid"/>
                <a:round/>
                <a:headEnd type="none" w="med" len="med"/>
                <a:tailEnd type="none" w="med" len="med"/>
              </a:ln>
            </p:spPr>
          </p:cxnSp>
          <p:cxnSp>
            <p:nvCxnSpPr>
              <p:cNvPr id="138" name="Google Shape;1768;p28">
                <a:extLst>
                  <a:ext uri="{FF2B5EF4-FFF2-40B4-BE49-F238E27FC236}">
                    <a16:creationId xmlns:a16="http://schemas.microsoft.com/office/drawing/2014/main" id="{641A9367-57B7-2741-9FF4-72F1AFABD2F7}"/>
                  </a:ext>
                </a:extLst>
              </p:cNvPr>
              <p:cNvCxnSpPr/>
              <p:nvPr/>
            </p:nvCxnSpPr>
            <p:spPr>
              <a:xfrm rot="10800000">
                <a:off x="3847925" y="1163025"/>
                <a:ext cx="52200" cy="245700"/>
              </a:xfrm>
              <a:prstGeom prst="straightConnector1">
                <a:avLst/>
              </a:prstGeom>
              <a:noFill/>
              <a:ln w="28575" cap="flat" cmpd="sng">
                <a:solidFill>
                  <a:schemeClr val="dk2"/>
                </a:solidFill>
                <a:prstDash val="solid"/>
                <a:round/>
                <a:headEnd type="none" w="med" len="med"/>
                <a:tailEnd type="none" w="med" len="med"/>
              </a:ln>
            </p:spPr>
          </p:cxnSp>
          <p:cxnSp>
            <p:nvCxnSpPr>
              <p:cNvPr id="139" name="Google Shape;1769;p28">
                <a:extLst>
                  <a:ext uri="{FF2B5EF4-FFF2-40B4-BE49-F238E27FC236}">
                    <a16:creationId xmlns:a16="http://schemas.microsoft.com/office/drawing/2014/main" id="{210CB34A-D256-0048-BF71-A9E2EA14C84C}"/>
                  </a:ext>
                </a:extLst>
              </p:cNvPr>
              <p:cNvCxnSpPr/>
              <p:nvPr/>
            </p:nvCxnSpPr>
            <p:spPr>
              <a:xfrm rot="10800000" flipH="1">
                <a:off x="3901650" y="1161300"/>
                <a:ext cx="67500" cy="250500"/>
              </a:xfrm>
              <a:prstGeom prst="straightConnector1">
                <a:avLst/>
              </a:prstGeom>
              <a:noFill/>
              <a:ln w="28575" cap="flat" cmpd="sng">
                <a:solidFill>
                  <a:schemeClr val="dk2"/>
                </a:solidFill>
                <a:prstDash val="solid"/>
                <a:round/>
                <a:headEnd type="none" w="med" len="med"/>
                <a:tailEnd type="none" w="med" len="med"/>
              </a:ln>
            </p:spPr>
          </p:cxnSp>
          <p:cxnSp>
            <p:nvCxnSpPr>
              <p:cNvPr id="140" name="Google Shape;1770;p28">
                <a:extLst>
                  <a:ext uri="{FF2B5EF4-FFF2-40B4-BE49-F238E27FC236}">
                    <a16:creationId xmlns:a16="http://schemas.microsoft.com/office/drawing/2014/main" id="{53244F20-7555-D348-A968-15A3522F7104}"/>
                  </a:ext>
                </a:extLst>
              </p:cNvPr>
              <p:cNvCxnSpPr/>
              <p:nvPr/>
            </p:nvCxnSpPr>
            <p:spPr>
              <a:xfrm rot="10800000">
                <a:off x="3969275" y="1161475"/>
                <a:ext cx="53700" cy="258000"/>
              </a:xfrm>
              <a:prstGeom prst="straightConnector1">
                <a:avLst/>
              </a:prstGeom>
              <a:noFill/>
              <a:ln w="28575" cap="flat" cmpd="sng">
                <a:solidFill>
                  <a:schemeClr val="dk2"/>
                </a:solidFill>
                <a:prstDash val="solid"/>
                <a:round/>
                <a:headEnd type="none" w="med" len="med"/>
                <a:tailEnd type="none" w="med" len="med"/>
              </a:ln>
            </p:spPr>
          </p:cxnSp>
          <p:cxnSp>
            <p:nvCxnSpPr>
              <p:cNvPr id="141" name="Google Shape;1771;p28">
                <a:extLst>
                  <a:ext uri="{FF2B5EF4-FFF2-40B4-BE49-F238E27FC236}">
                    <a16:creationId xmlns:a16="http://schemas.microsoft.com/office/drawing/2014/main" id="{9D16302D-164C-E042-8B41-6EA6C4AB1684}"/>
                  </a:ext>
                </a:extLst>
              </p:cNvPr>
              <p:cNvCxnSpPr/>
              <p:nvPr/>
            </p:nvCxnSpPr>
            <p:spPr>
              <a:xfrm rot="10800000" flipH="1">
                <a:off x="4027600" y="1159875"/>
                <a:ext cx="53700" cy="255000"/>
              </a:xfrm>
              <a:prstGeom prst="straightConnector1">
                <a:avLst/>
              </a:prstGeom>
              <a:noFill/>
              <a:ln w="28575" cap="flat" cmpd="sng">
                <a:solidFill>
                  <a:schemeClr val="dk2"/>
                </a:solidFill>
                <a:prstDash val="solid"/>
                <a:round/>
                <a:headEnd type="none" w="med" len="med"/>
                <a:tailEnd type="none" w="med" len="med"/>
              </a:ln>
            </p:spPr>
          </p:cxnSp>
          <p:cxnSp>
            <p:nvCxnSpPr>
              <p:cNvPr id="142" name="Google Shape;1772;p28">
                <a:extLst>
                  <a:ext uri="{FF2B5EF4-FFF2-40B4-BE49-F238E27FC236}">
                    <a16:creationId xmlns:a16="http://schemas.microsoft.com/office/drawing/2014/main" id="{6B733650-8DC8-0C40-AD47-53D0AF417462}"/>
                  </a:ext>
                </a:extLst>
              </p:cNvPr>
              <p:cNvCxnSpPr/>
              <p:nvPr/>
            </p:nvCxnSpPr>
            <p:spPr>
              <a:xfrm rot="10800000">
                <a:off x="4084350" y="1170825"/>
                <a:ext cx="61500" cy="121200"/>
              </a:xfrm>
              <a:prstGeom prst="straightConnector1">
                <a:avLst/>
              </a:prstGeom>
              <a:noFill/>
              <a:ln w="28575" cap="flat" cmpd="sng">
                <a:solidFill>
                  <a:schemeClr val="dk2"/>
                </a:solidFill>
                <a:prstDash val="solid"/>
                <a:round/>
                <a:headEnd type="none" w="med" len="med"/>
                <a:tailEnd type="none" w="med" len="med"/>
              </a:ln>
            </p:spPr>
          </p:cxnSp>
        </p:grpSp>
        <p:grpSp>
          <p:nvGrpSpPr>
            <p:cNvPr id="25" name="Google Shape;1773;p28">
              <a:extLst>
                <a:ext uri="{FF2B5EF4-FFF2-40B4-BE49-F238E27FC236}">
                  <a16:creationId xmlns:a16="http://schemas.microsoft.com/office/drawing/2014/main" id="{2A99C5D2-8BD0-8245-828E-BF8177AF50BE}"/>
                </a:ext>
              </a:extLst>
            </p:cNvPr>
            <p:cNvGrpSpPr/>
            <p:nvPr/>
          </p:nvGrpSpPr>
          <p:grpSpPr>
            <a:xfrm>
              <a:off x="7802450" y="2480177"/>
              <a:ext cx="525249" cy="128633"/>
              <a:chOff x="3313125" y="1156475"/>
              <a:chExt cx="1255675" cy="263000"/>
            </a:xfrm>
          </p:grpSpPr>
          <p:cxnSp>
            <p:nvCxnSpPr>
              <p:cNvPr id="127" name="Google Shape;1774;p28">
                <a:extLst>
                  <a:ext uri="{FF2B5EF4-FFF2-40B4-BE49-F238E27FC236}">
                    <a16:creationId xmlns:a16="http://schemas.microsoft.com/office/drawing/2014/main" id="{C30BF392-4EFB-F045-8BB2-AA7D1A1109AD}"/>
                  </a:ext>
                </a:extLst>
              </p:cNvPr>
              <p:cNvCxnSpPr/>
              <p:nvPr/>
            </p:nvCxnSpPr>
            <p:spPr>
              <a:xfrm rot="10800000" flipH="1">
                <a:off x="3313125" y="1287425"/>
                <a:ext cx="476100" cy="5100"/>
              </a:xfrm>
              <a:prstGeom prst="straightConnector1">
                <a:avLst/>
              </a:prstGeom>
              <a:noFill/>
              <a:ln w="28575" cap="flat" cmpd="sng">
                <a:solidFill>
                  <a:schemeClr val="dk2"/>
                </a:solidFill>
                <a:prstDash val="solid"/>
                <a:round/>
                <a:headEnd type="none" w="med" len="med"/>
                <a:tailEnd type="none" w="med" len="med"/>
              </a:ln>
            </p:spPr>
          </p:cxnSp>
          <p:cxnSp>
            <p:nvCxnSpPr>
              <p:cNvPr id="128" name="Google Shape;1775;p28">
                <a:extLst>
                  <a:ext uri="{FF2B5EF4-FFF2-40B4-BE49-F238E27FC236}">
                    <a16:creationId xmlns:a16="http://schemas.microsoft.com/office/drawing/2014/main" id="{277F59D3-BCDE-6148-8016-FA1BB56F431A}"/>
                  </a:ext>
                </a:extLst>
              </p:cNvPr>
              <p:cNvCxnSpPr/>
              <p:nvPr/>
            </p:nvCxnSpPr>
            <p:spPr>
              <a:xfrm>
                <a:off x="4135000" y="1285650"/>
                <a:ext cx="433800" cy="1800"/>
              </a:xfrm>
              <a:prstGeom prst="straightConnector1">
                <a:avLst/>
              </a:prstGeom>
              <a:noFill/>
              <a:ln w="28575" cap="flat" cmpd="sng">
                <a:solidFill>
                  <a:schemeClr val="dk2"/>
                </a:solidFill>
                <a:prstDash val="solid"/>
                <a:round/>
                <a:headEnd type="none" w="med" len="med"/>
                <a:tailEnd type="none" w="med" len="med"/>
              </a:ln>
            </p:spPr>
          </p:cxnSp>
          <p:cxnSp>
            <p:nvCxnSpPr>
              <p:cNvPr id="129" name="Google Shape;1776;p28">
                <a:extLst>
                  <a:ext uri="{FF2B5EF4-FFF2-40B4-BE49-F238E27FC236}">
                    <a16:creationId xmlns:a16="http://schemas.microsoft.com/office/drawing/2014/main" id="{085E7929-9842-BA44-8E48-69FB2902AF6E}"/>
                  </a:ext>
                </a:extLst>
              </p:cNvPr>
              <p:cNvCxnSpPr/>
              <p:nvPr/>
            </p:nvCxnSpPr>
            <p:spPr>
              <a:xfrm rot="10800000" flipH="1">
                <a:off x="3775600" y="1156475"/>
                <a:ext cx="70800" cy="132600"/>
              </a:xfrm>
              <a:prstGeom prst="straightConnector1">
                <a:avLst/>
              </a:prstGeom>
              <a:noFill/>
              <a:ln w="28575" cap="flat" cmpd="sng">
                <a:solidFill>
                  <a:schemeClr val="dk2"/>
                </a:solidFill>
                <a:prstDash val="solid"/>
                <a:round/>
                <a:headEnd type="none" w="med" len="med"/>
                <a:tailEnd type="none" w="med" len="med"/>
              </a:ln>
            </p:spPr>
          </p:cxnSp>
          <p:cxnSp>
            <p:nvCxnSpPr>
              <p:cNvPr id="130" name="Google Shape;1777;p28">
                <a:extLst>
                  <a:ext uri="{FF2B5EF4-FFF2-40B4-BE49-F238E27FC236}">
                    <a16:creationId xmlns:a16="http://schemas.microsoft.com/office/drawing/2014/main" id="{0D6D7A43-0B1C-5E45-B2CD-EC5995463455}"/>
                  </a:ext>
                </a:extLst>
              </p:cNvPr>
              <p:cNvCxnSpPr/>
              <p:nvPr/>
            </p:nvCxnSpPr>
            <p:spPr>
              <a:xfrm rot="10800000">
                <a:off x="3847925" y="1163025"/>
                <a:ext cx="52200" cy="245700"/>
              </a:xfrm>
              <a:prstGeom prst="straightConnector1">
                <a:avLst/>
              </a:prstGeom>
              <a:noFill/>
              <a:ln w="28575" cap="flat" cmpd="sng">
                <a:solidFill>
                  <a:schemeClr val="dk2"/>
                </a:solidFill>
                <a:prstDash val="solid"/>
                <a:round/>
                <a:headEnd type="none" w="med" len="med"/>
                <a:tailEnd type="none" w="med" len="med"/>
              </a:ln>
            </p:spPr>
          </p:cxnSp>
          <p:cxnSp>
            <p:nvCxnSpPr>
              <p:cNvPr id="131" name="Google Shape;1778;p28">
                <a:extLst>
                  <a:ext uri="{FF2B5EF4-FFF2-40B4-BE49-F238E27FC236}">
                    <a16:creationId xmlns:a16="http://schemas.microsoft.com/office/drawing/2014/main" id="{5B13D906-073E-CA4A-BB35-2314504E50BF}"/>
                  </a:ext>
                </a:extLst>
              </p:cNvPr>
              <p:cNvCxnSpPr/>
              <p:nvPr/>
            </p:nvCxnSpPr>
            <p:spPr>
              <a:xfrm rot="10800000" flipH="1">
                <a:off x="3901650" y="1161300"/>
                <a:ext cx="67500" cy="250500"/>
              </a:xfrm>
              <a:prstGeom prst="straightConnector1">
                <a:avLst/>
              </a:prstGeom>
              <a:noFill/>
              <a:ln w="28575" cap="flat" cmpd="sng">
                <a:solidFill>
                  <a:schemeClr val="dk2"/>
                </a:solidFill>
                <a:prstDash val="solid"/>
                <a:round/>
                <a:headEnd type="none" w="med" len="med"/>
                <a:tailEnd type="none" w="med" len="med"/>
              </a:ln>
            </p:spPr>
          </p:cxnSp>
          <p:cxnSp>
            <p:nvCxnSpPr>
              <p:cNvPr id="132" name="Google Shape;1779;p28">
                <a:extLst>
                  <a:ext uri="{FF2B5EF4-FFF2-40B4-BE49-F238E27FC236}">
                    <a16:creationId xmlns:a16="http://schemas.microsoft.com/office/drawing/2014/main" id="{88DEF0CF-FC0E-B34D-8E4E-83C4FB62C66F}"/>
                  </a:ext>
                </a:extLst>
              </p:cNvPr>
              <p:cNvCxnSpPr/>
              <p:nvPr/>
            </p:nvCxnSpPr>
            <p:spPr>
              <a:xfrm rot="10800000">
                <a:off x="3969275" y="1161475"/>
                <a:ext cx="53700" cy="258000"/>
              </a:xfrm>
              <a:prstGeom prst="straightConnector1">
                <a:avLst/>
              </a:prstGeom>
              <a:noFill/>
              <a:ln w="28575" cap="flat" cmpd="sng">
                <a:solidFill>
                  <a:schemeClr val="dk2"/>
                </a:solidFill>
                <a:prstDash val="solid"/>
                <a:round/>
                <a:headEnd type="none" w="med" len="med"/>
                <a:tailEnd type="none" w="med" len="med"/>
              </a:ln>
            </p:spPr>
          </p:cxnSp>
          <p:cxnSp>
            <p:nvCxnSpPr>
              <p:cNvPr id="133" name="Google Shape;1780;p28">
                <a:extLst>
                  <a:ext uri="{FF2B5EF4-FFF2-40B4-BE49-F238E27FC236}">
                    <a16:creationId xmlns:a16="http://schemas.microsoft.com/office/drawing/2014/main" id="{25D89915-8C40-554F-88AB-67BD91ECA745}"/>
                  </a:ext>
                </a:extLst>
              </p:cNvPr>
              <p:cNvCxnSpPr/>
              <p:nvPr/>
            </p:nvCxnSpPr>
            <p:spPr>
              <a:xfrm rot="10800000" flipH="1">
                <a:off x="4027600" y="1159875"/>
                <a:ext cx="53700" cy="255000"/>
              </a:xfrm>
              <a:prstGeom prst="straightConnector1">
                <a:avLst/>
              </a:prstGeom>
              <a:noFill/>
              <a:ln w="28575" cap="flat" cmpd="sng">
                <a:solidFill>
                  <a:schemeClr val="dk2"/>
                </a:solidFill>
                <a:prstDash val="solid"/>
                <a:round/>
                <a:headEnd type="none" w="med" len="med"/>
                <a:tailEnd type="none" w="med" len="med"/>
              </a:ln>
            </p:spPr>
          </p:cxnSp>
          <p:cxnSp>
            <p:nvCxnSpPr>
              <p:cNvPr id="134" name="Google Shape;1781;p28">
                <a:extLst>
                  <a:ext uri="{FF2B5EF4-FFF2-40B4-BE49-F238E27FC236}">
                    <a16:creationId xmlns:a16="http://schemas.microsoft.com/office/drawing/2014/main" id="{AAA82CC5-AB01-5242-8FFC-D3A5F61F3C9E}"/>
                  </a:ext>
                </a:extLst>
              </p:cNvPr>
              <p:cNvCxnSpPr/>
              <p:nvPr/>
            </p:nvCxnSpPr>
            <p:spPr>
              <a:xfrm rot="10800000">
                <a:off x="4084350" y="1170825"/>
                <a:ext cx="61500" cy="121200"/>
              </a:xfrm>
              <a:prstGeom prst="straightConnector1">
                <a:avLst/>
              </a:prstGeom>
              <a:noFill/>
              <a:ln w="28575" cap="flat" cmpd="sng">
                <a:solidFill>
                  <a:schemeClr val="dk2"/>
                </a:solidFill>
                <a:prstDash val="solid"/>
                <a:round/>
                <a:headEnd type="none" w="med" len="med"/>
                <a:tailEnd type="none" w="med" len="med"/>
              </a:ln>
            </p:spPr>
          </p:cxnSp>
        </p:grpSp>
        <p:grpSp>
          <p:nvGrpSpPr>
            <p:cNvPr id="26" name="Google Shape;1782;p28">
              <a:extLst>
                <a:ext uri="{FF2B5EF4-FFF2-40B4-BE49-F238E27FC236}">
                  <a16:creationId xmlns:a16="http://schemas.microsoft.com/office/drawing/2014/main" id="{82A4CD73-3B96-FC4F-8657-AF05DCE0C0E0}"/>
                </a:ext>
              </a:extLst>
            </p:cNvPr>
            <p:cNvGrpSpPr/>
            <p:nvPr/>
          </p:nvGrpSpPr>
          <p:grpSpPr>
            <a:xfrm>
              <a:off x="7802450" y="2905854"/>
              <a:ext cx="525249" cy="128633"/>
              <a:chOff x="3313125" y="1156475"/>
              <a:chExt cx="1255675" cy="263000"/>
            </a:xfrm>
          </p:grpSpPr>
          <p:cxnSp>
            <p:nvCxnSpPr>
              <p:cNvPr id="119" name="Google Shape;1783;p28">
                <a:extLst>
                  <a:ext uri="{FF2B5EF4-FFF2-40B4-BE49-F238E27FC236}">
                    <a16:creationId xmlns:a16="http://schemas.microsoft.com/office/drawing/2014/main" id="{D14F2EC3-2003-AE4D-B4F9-5559F41DC2DB}"/>
                  </a:ext>
                </a:extLst>
              </p:cNvPr>
              <p:cNvCxnSpPr/>
              <p:nvPr/>
            </p:nvCxnSpPr>
            <p:spPr>
              <a:xfrm rot="10800000" flipH="1">
                <a:off x="3313125" y="1287425"/>
                <a:ext cx="476100" cy="5100"/>
              </a:xfrm>
              <a:prstGeom prst="straightConnector1">
                <a:avLst/>
              </a:prstGeom>
              <a:noFill/>
              <a:ln w="28575" cap="flat" cmpd="sng">
                <a:solidFill>
                  <a:schemeClr val="dk2"/>
                </a:solidFill>
                <a:prstDash val="solid"/>
                <a:round/>
                <a:headEnd type="none" w="med" len="med"/>
                <a:tailEnd type="none" w="med" len="med"/>
              </a:ln>
            </p:spPr>
          </p:cxnSp>
          <p:cxnSp>
            <p:nvCxnSpPr>
              <p:cNvPr id="120" name="Google Shape;1784;p28">
                <a:extLst>
                  <a:ext uri="{FF2B5EF4-FFF2-40B4-BE49-F238E27FC236}">
                    <a16:creationId xmlns:a16="http://schemas.microsoft.com/office/drawing/2014/main" id="{22534358-3B78-7749-9755-56A6C0302A3F}"/>
                  </a:ext>
                </a:extLst>
              </p:cNvPr>
              <p:cNvCxnSpPr/>
              <p:nvPr/>
            </p:nvCxnSpPr>
            <p:spPr>
              <a:xfrm>
                <a:off x="4135000" y="1285650"/>
                <a:ext cx="433800" cy="1800"/>
              </a:xfrm>
              <a:prstGeom prst="straightConnector1">
                <a:avLst/>
              </a:prstGeom>
              <a:noFill/>
              <a:ln w="28575" cap="flat" cmpd="sng">
                <a:solidFill>
                  <a:schemeClr val="dk2"/>
                </a:solidFill>
                <a:prstDash val="solid"/>
                <a:round/>
                <a:headEnd type="none" w="med" len="med"/>
                <a:tailEnd type="none" w="med" len="med"/>
              </a:ln>
            </p:spPr>
          </p:cxnSp>
          <p:cxnSp>
            <p:nvCxnSpPr>
              <p:cNvPr id="121" name="Google Shape;1785;p28">
                <a:extLst>
                  <a:ext uri="{FF2B5EF4-FFF2-40B4-BE49-F238E27FC236}">
                    <a16:creationId xmlns:a16="http://schemas.microsoft.com/office/drawing/2014/main" id="{2AE855F5-B4D0-B146-81C5-4EA77C1B0C00}"/>
                  </a:ext>
                </a:extLst>
              </p:cNvPr>
              <p:cNvCxnSpPr/>
              <p:nvPr/>
            </p:nvCxnSpPr>
            <p:spPr>
              <a:xfrm rot="10800000" flipH="1">
                <a:off x="3775600" y="1156475"/>
                <a:ext cx="70800" cy="132600"/>
              </a:xfrm>
              <a:prstGeom prst="straightConnector1">
                <a:avLst/>
              </a:prstGeom>
              <a:noFill/>
              <a:ln w="28575" cap="flat" cmpd="sng">
                <a:solidFill>
                  <a:schemeClr val="dk2"/>
                </a:solidFill>
                <a:prstDash val="solid"/>
                <a:round/>
                <a:headEnd type="none" w="med" len="med"/>
                <a:tailEnd type="none" w="med" len="med"/>
              </a:ln>
            </p:spPr>
          </p:cxnSp>
          <p:cxnSp>
            <p:nvCxnSpPr>
              <p:cNvPr id="122" name="Google Shape;1786;p28">
                <a:extLst>
                  <a:ext uri="{FF2B5EF4-FFF2-40B4-BE49-F238E27FC236}">
                    <a16:creationId xmlns:a16="http://schemas.microsoft.com/office/drawing/2014/main" id="{C25FAD2F-CBEB-0147-B0EE-8C16B7DF00A3}"/>
                  </a:ext>
                </a:extLst>
              </p:cNvPr>
              <p:cNvCxnSpPr/>
              <p:nvPr/>
            </p:nvCxnSpPr>
            <p:spPr>
              <a:xfrm rot="10800000">
                <a:off x="3847925" y="1163025"/>
                <a:ext cx="52200" cy="245700"/>
              </a:xfrm>
              <a:prstGeom prst="straightConnector1">
                <a:avLst/>
              </a:prstGeom>
              <a:noFill/>
              <a:ln w="28575" cap="flat" cmpd="sng">
                <a:solidFill>
                  <a:schemeClr val="dk2"/>
                </a:solidFill>
                <a:prstDash val="solid"/>
                <a:round/>
                <a:headEnd type="none" w="med" len="med"/>
                <a:tailEnd type="none" w="med" len="med"/>
              </a:ln>
            </p:spPr>
          </p:cxnSp>
          <p:cxnSp>
            <p:nvCxnSpPr>
              <p:cNvPr id="123" name="Google Shape;1787;p28">
                <a:extLst>
                  <a:ext uri="{FF2B5EF4-FFF2-40B4-BE49-F238E27FC236}">
                    <a16:creationId xmlns:a16="http://schemas.microsoft.com/office/drawing/2014/main" id="{D0AE368F-F7DD-D045-883E-911FCEA28E92}"/>
                  </a:ext>
                </a:extLst>
              </p:cNvPr>
              <p:cNvCxnSpPr/>
              <p:nvPr/>
            </p:nvCxnSpPr>
            <p:spPr>
              <a:xfrm rot="10800000" flipH="1">
                <a:off x="3901650" y="1161300"/>
                <a:ext cx="67500" cy="250500"/>
              </a:xfrm>
              <a:prstGeom prst="straightConnector1">
                <a:avLst/>
              </a:prstGeom>
              <a:noFill/>
              <a:ln w="28575" cap="flat" cmpd="sng">
                <a:solidFill>
                  <a:schemeClr val="dk2"/>
                </a:solidFill>
                <a:prstDash val="solid"/>
                <a:round/>
                <a:headEnd type="none" w="med" len="med"/>
                <a:tailEnd type="none" w="med" len="med"/>
              </a:ln>
            </p:spPr>
          </p:cxnSp>
          <p:cxnSp>
            <p:nvCxnSpPr>
              <p:cNvPr id="124" name="Google Shape;1788;p28">
                <a:extLst>
                  <a:ext uri="{FF2B5EF4-FFF2-40B4-BE49-F238E27FC236}">
                    <a16:creationId xmlns:a16="http://schemas.microsoft.com/office/drawing/2014/main" id="{00CC463E-6D1D-824E-A9A0-B2D85D50CE88}"/>
                  </a:ext>
                </a:extLst>
              </p:cNvPr>
              <p:cNvCxnSpPr/>
              <p:nvPr/>
            </p:nvCxnSpPr>
            <p:spPr>
              <a:xfrm rot="10800000">
                <a:off x="3969275" y="1161475"/>
                <a:ext cx="53700" cy="258000"/>
              </a:xfrm>
              <a:prstGeom prst="straightConnector1">
                <a:avLst/>
              </a:prstGeom>
              <a:noFill/>
              <a:ln w="28575" cap="flat" cmpd="sng">
                <a:solidFill>
                  <a:schemeClr val="dk2"/>
                </a:solidFill>
                <a:prstDash val="solid"/>
                <a:round/>
                <a:headEnd type="none" w="med" len="med"/>
                <a:tailEnd type="none" w="med" len="med"/>
              </a:ln>
            </p:spPr>
          </p:cxnSp>
          <p:cxnSp>
            <p:nvCxnSpPr>
              <p:cNvPr id="125" name="Google Shape;1789;p28">
                <a:extLst>
                  <a:ext uri="{FF2B5EF4-FFF2-40B4-BE49-F238E27FC236}">
                    <a16:creationId xmlns:a16="http://schemas.microsoft.com/office/drawing/2014/main" id="{63E9ED05-C064-4B4F-9227-25F98A0A5CCF}"/>
                  </a:ext>
                </a:extLst>
              </p:cNvPr>
              <p:cNvCxnSpPr/>
              <p:nvPr/>
            </p:nvCxnSpPr>
            <p:spPr>
              <a:xfrm rot="10800000" flipH="1">
                <a:off x="4027600" y="1159875"/>
                <a:ext cx="53700" cy="255000"/>
              </a:xfrm>
              <a:prstGeom prst="straightConnector1">
                <a:avLst/>
              </a:prstGeom>
              <a:noFill/>
              <a:ln w="28575" cap="flat" cmpd="sng">
                <a:solidFill>
                  <a:schemeClr val="dk2"/>
                </a:solidFill>
                <a:prstDash val="solid"/>
                <a:round/>
                <a:headEnd type="none" w="med" len="med"/>
                <a:tailEnd type="none" w="med" len="med"/>
              </a:ln>
            </p:spPr>
          </p:cxnSp>
          <p:cxnSp>
            <p:nvCxnSpPr>
              <p:cNvPr id="126" name="Google Shape;1790;p28">
                <a:extLst>
                  <a:ext uri="{FF2B5EF4-FFF2-40B4-BE49-F238E27FC236}">
                    <a16:creationId xmlns:a16="http://schemas.microsoft.com/office/drawing/2014/main" id="{5163EA13-555F-B44A-87CE-5A2DEFBCD5BD}"/>
                  </a:ext>
                </a:extLst>
              </p:cNvPr>
              <p:cNvCxnSpPr/>
              <p:nvPr/>
            </p:nvCxnSpPr>
            <p:spPr>
              <a:xfrm rot="10800000">
                <a:off x="4084350" y="1170825"/>
                <a:ext cx="61500" cy="121200"/>
              </a:xfrm>
              <a:prstGeom prst="straightConnector1">
                <a:avLst/>
              </a:prstGeom>
              <a:noFill/>
              <a:ln w="28575" cap="flat" cmpd="sng">
                <a:solidFill>
                  <a:schemeClr val="dk2"/>
                </a:solidFill>
                <a:prstDash val="solid"/>
                <a:round/>
                <a:headEnd type="none" w="med" len="med"/>
                <a:tailEnd type="none" w="med" len="med"/>
              </a:ln>
            </p:spPr>
          </p:cxnSp>
        </p:grpSp>
        <p:grpSp>
          <p:nvGrpSpPr>
            <p:cNvPr id="27" name="Google Shape;1791;p28">
              <a:extLst>
                <a:ext uri="{FF2B5EF4-FFF2-40B4-BE49-F238E27FC236}">
                  <a16:creationId xmlns:a16="http://schemas.microsoft.com/office/drawing/2014/main" id="{EE6680C1-E2E9-4543-9D63-4F08DE40D65B}"/>
                </a:ext>
              </a:extLst>
            </p:cNvPr>
            <p:cNvGrpSpPr/>
            <p:nvPr/>
          </p:nvGrpSpPr>
          <p:grpSpPr>
            <a:xfrm>
              <a:off x="7052774" y="2905854"/>
              <a:ext cx="902077" cy="128633"/>
              <a:chOff x="3313125" y="1156475"/>
              <a:chExt cx="1255675" cy="263000"/>
            </a:xfrm>
          </p:grpSpPr>
          <p:cxnSp>
            <p:nvCxnSpPr>
              <p:cNvPr id="111" name="Google Shape;1792;p28">
                <a:extLst>
                  <a:ext uri="{FF2B5EF4-FFF2-40B4-BE49-F238E27FC236}">
                    <a16:creationId xmlns:a16="http://schemas.microsoft.com/office/drawing/2014/main" id="{ADB038EF-383C-5E44-867D-9E4B127358C0}"/>
                  </a:ext>
                </a:extLst>
              </p:cNvPr>
              <p:cNvCxnSpPr/>
              <p:nvPr/>
            </p:nvCxnSpPr>
            <p:spPr>
              <a:xfrm rot="10800000" flipH="1">
                <a:off x="3313125" y="1287425"/>
                <a:ext cx="476100" cy="5100"/>
              </a:xfrm>
              <a:prstGeom prst="straightConnector1">
                <a:avLst/>
              </a:prstGeom>
              <a:noFill/>
              <a:ln w="28575" cap="flat" cmpd="sng">
                <a:solidFill>
                  <a:schemeClr val="dk2"/>
                </a:solidFill>
                <a:prstDash val="solid"/>
                <a:round/>
                <a:headEnd type="none" w="med" len="med"/>
                <a:tailEnd type="none" w="med" len="med"/>
              </a:ln>
            </p:spPr>
          </p:cxnSp>
          <p:cxnSp>
            <p:nvCxnSpPr>
              <p:cNvPr id="112" name="Google Shape;1793;p28">
                <a:extLst>
                  <a:ext uri="{FF2B5EF4-FFF2-40B4-BE49-F238E27FC236}">
                    <a16:creationId xmlns:a16="http://schemas.microsoft.com/office/drawing/2014/main" id="{F62A77B0-7E40-BA44-AFC4-BE5C4777244F}"/>
                  </a:ext>
                </a:extLst>
              </p:cNvPr>
              <p:cNvCxnSpPr/>
              <p:nvPr/>
            </p:nvCxnSpPr>
            <p:spPr>
              <a:xfrm>
                <a:off x="4135000" y="1285650"/>
                <a:ext cx="433800" cy="1800"/>
              </a:xfrm>
              <a:prstGeom prst="straightConnector1">
                <a:avLst/>
              </a:prstGeom>
              <a:noFill/>
              <a:ln w="28575" cap="flat" cmpd="sng">
                <a:solidFill>
                  <a:schemeClr val="dk2"/>
                </a:solidFill>
                <a:prstDash val="solid"/>
                <a:round/>
                <a:headEnd type="none" w="med" len="med"/>
                <a:tailEnd type="none" w="med" len="med"/>
              </a:ln>
            </p:spPr>
          </p:cxnSp>
          <p:cxnSp>
            <p:nvCxnSpPr>
              <p:cNvPr id="113" name="Google Shape;1794;p28">
                <a:extLst>
                  <a:ext uri="{FF2B5EF4-FFF2-40B4-BE49-F238E27FC236}">
                    <a16:creationId xmlns:a16="http://schemas.microsoft.com/office/drawing/2014/main" id="{2D6197A7-F7BB-8748-9D63-9C641D6CBD9F}"/>
                  </a:ext>
                </a:extLst>
              </p:cNvPr>
              <p:cNvCxnSpPr/>
              <p:nvPr/>
            </p:nvCxnSpPr>
            <p:spPr>
              <a:xfrm rot="10800000" flipH="1">
                <a:off x="3775600" y="1156475"/>
                <a:ext cx="70800" cy="132600"/>
              </a:xfrm>
              <a:prstGeom prst="straightConnector1">
                <a:avLst/>
              </a:prstGeom>
              <a:noFill/>
              <a:ln w="28575" cap="flat" cmpd="sng">
                <a:solidFill>
                  <a:schemeClr val="dk2"/>
                </a:solidFill>
                <a:prstDash val="solid"/>
                <a:round/>
                <a:headEnd type="none" w="med" len="med"/>
                <a:tailEnd type="none" w="med" len="med"/>
              </a:ln>
            </p:spPr>
          </p:cxnSp>
          <p:cxnSp>
            <p:nvCxnSpPr>
              <p:cNvPr id="114" name="Google Shape;1795;p28">
                <a:extLst>
                  <a:ext uri="{FF2B5EF4-FFF2-40B4-BE49-F238E27FC236}">
                    <a16:creationId xmlns:a16="http://schemas.microsoft.com/office/drawing/2014/main" id="{C7E6D343-0BEC-4741-8806-D3850B4A4499}"/>
                  </a:ext>
                </a:extLst>
              </p:cNvPr>
              <p:cNvCxnSpPr/>
              <p:nvPr/>
            </p:nvCxnSpPr>
            <p:spPr>
              <a:xfrm rot="10800000">
                <a:off x="3847925" y="1163025"/>
                <a:ext cx="52200" cy="245700"/>
              </a:xfrm>
              <a:prstGeom prst="straightConnector1">
                <a:avLst/>
              </a:prstGeom>
              <a:noFill/>
              <a:ln w="28575" cap="flat" cmpd="sng">
                <a:solidFill>
                  <a:schemeClr val="dk2"/>
                </a:solidFill>
                <a:prstDash val="solid"/>
                <a:round/>
                <a:headEnd type="none" w="med" len="med"/>
                <a:tailEnd type="none" w="med" len="med"/>
              </a:ln>
            </p:spPr>
          </p:cxnSp>
          <p:cxnSp>
            <p:nvCxnSpPr>
              <p:cNvPr id="115" name="Google Shape;1796;p28">
                <a:extLst>
                  <a:ext uri="{FF2B5EF4-FFF2-40B4-BE49-F238E27FC236}">
                    <a16:creationId xmlns:a16="http://schemas.microsoft.com/office/drawing/2014/main" id="{D796795D-6992-CC47-89B2-AAAE79086A63}"/>
                  </a:ext>
                </a:extLst>
              </p:cNvPr>
              <p:cNvCxnSpPr/>
              <p:nvPr/>
            </p:nvCxnSpPr>
            <p:spPr>
              <a:xfrm rot="10800000" flipH="1">
                <a:off x="3901650" y="1161300"/>
                <a:ext cx="67500" cy="250500"/>
              </a:xfrm>
              <a:prstGeom prst="straightConnector1">
                <a:avLst/>
              </a:prstGeom>
              <a:noFill/>
              <a:ln w="28575" cap="flat" cmpd="sng">
                <a:solidFill>
                  <a:schemeClr val="dk2"/>
                </a:solidFill>
                <a:prstDash val="solid"/>
                <a:round/>
                <a:headEnd type="none" w="med" len="med"/>
                <a:tailEnd type="none" w="med" len="med"/>
              </a:ln>
            </p:spPr>
          </p:cxnSp>
          <p:cxnSp>
            <p:nvCxnSpPr>
              <p:cNvPr id="116" name="Google Shape;1797;p28">
                <a:extLst>
                  <a:ext uri="{FF2B5EF4-FFF2-40B4-BE49-F238E27FC236}">
                    <a16:creationId xmlns:a16="http://schemas.microsoft.com/office/drawing/2014/main" id="{0DEAD8B9-DC77-924D-B630-00CFEAD0FAC5}"/>
                  </a:ext>
                </a:extLst>
              </p:cNvPr>
              <p:cNvCxnSpPr/>
              <p:nvPr/>
            </p:nvCxnSpPr>
            <p:spPr>
              <a:xfrm rot="10800000">
                <a:off x="3969275" y="1161475"/>
                <a:ext cx="53700" cy="258000"/>
              </a:xfrm>
              <a:prstGeom prst="straightConnector1">
                <a:avLst/>
              </a:prstGeom>
              <a:noFill/>
              <a:ln w="28575" cap="flat" cmpd="sng">
                <a:solidFill>
                  <a:schemeClr val="dk2"/>
                </a:solidFill>
                <a:prstDash val="solid"/>
                <a:round/>
                <a:headEnd type="none" w="med" len="med"/>
                <a:tailEnd type="none" w="med" len="med"/>
              </a:ln>
            </p:spPr>
          </p:cxnSp>
          <p:cxnSp>
            <p:nvCxnSpPr>
              <p:cNvPr id="117" name="Google Shape;1798;p28">
                <a:extLst>
                  <a:ext uri="{FF2B5EF4-FFF2-40B4-BE49-F238E27FC236}">
                    <a16:creationId xmlns:a16="http://schemas.microsoft.com/office/drawing/2014/main" id="{C4AB6CFA-5A22-D047-88EC-6A252AB778FE}"/>
                  </a:ext>
                </a:extLst>
              </p:cNvPr>
              <p:cNvCxnSpPr/>
              <p:nvPr/>
            </p:nvCxnSpPr>
            <p:spPr>
              <a:xfrm rot="10800000" flipH="1">
                <a:off x="4027600" y="1159875"/>
                <a:ext cx="53700" cy="255000"/>
              </a:xfrm>
              <a:prstGeom prst="straightConnector1">
                <a:avLst/>
              </a:prstGeom>
              <a:noFill/>
              <a:ln w="28575" cap="flat" cmpd="sng">
                <a:solidFill>
                  <a:schemeClr val="dk2"/>
                </a:solidFill>
                <a:prstDash val="solid"/>
                <a:round/>
                <a:headEnd type="none" w="med" len="med"/>
                <a:tailEnd type="none" w="med" len="med"/>
              </a:ln>
            </p:spPr>
          </p:cxnSp>
          <p:cxnSp>
            <p:nvCxnSpPr>
              <p:cNvPr id="118" name="Google Shape;1799;p28">
                <a:extLst>
                  <a:ext uri="{FF2B5EF4-FFF2-40B4-BE49-F238E27FC236}">
                    <a16:creationId xmlns:a16="http://schemas.microsoft.com/office/drawing/2014/main" id="{1F4425A9-B93F-5546-AAC1-85D98A0B0086}"/>
                  </a:ext>
                </a:extLst>
              </p:cNvPr>
              <p:cNvCxnSpPr/>
              <p:nvPr/>
            </p:nvCxnSpPr>
            <p:spPr>
              <a:xfrm rot="10800000">
                <a:off x="4084350" y="1170825"/>
                <a:ext cx="61500" cy="121200"/>
              </a:xfrm>
              <a:prstGeom prst="straightConnector1">
                <a:avLst/>
              </a:prstGeom>
              <a:noFill/>
              <a:ln w="28575" cap="flat" cmpd="sng">
                <a:solidFill>
                  <a:schemeClr val="dk2"/>
                </a:solidFill>
                <a:prstDash val="solid"/>
                <a:round/>
                <a:headEnd type="none" w="med" len="med"/>
                <a:tailEnd type="none" w="med" len="med"/>
              </a:ln>
            </p:spPr>
          </p:cxnSp>
        </p:grpSp>
        <p:grpSp>
          <p:nvGrpSpPr>
            <p:cNvPr id="28" name="Google Shape;1800;p28">
              <a:extLst>
                <a:ext uri="{FF2B5EF4-FFF2-40B4-BE49-F238E27FC236}">
                  <a16:creationId xmlns:a16="http://schemas.microsoft.com/office/drawing/2014/main" id="{DDA178BE-B3FB-A24E-889B-5900BE5B40FE}"/>
                </a:ext>
              </a:extLst>
            </p:cNvPr>
            <p:cNvGrpSpPr/>
            <p:nvPr/>
          </p:nvGrpSpPr>
          <p:grpSpPr>
            <a:xfrm>
              <a:off x="7052774" y="2480177"/>
              <a:ext cx="902077" cy="128633"/>
              <a:chOff x="3313125" y="1156475"/>
              <a:chExt cx="1255675" cy="263000"/>
            </a:xfrm>
          </p:grpSpPr>
          <p:cxnSp>
            <p:nvCxnSpPr>
              <p:cNvPr id="103" name="Google Shape;1801;p28">
                <a:extLst>
                  <a:ext uri="{FF2B5EF4-FFF2-40B4-BE49-F238E27FC236}">
                    <a16:creationId xmlns:a16="http://schemas.microsoft.com/office/drawing/2014/main" id="{CA8A2C38-8902-EA4E-A81C-EEFB2896EF16}"/>
                  </a:ext>
                </a:extLst>
              </p:cNvPr>
              <p:cNvCxnSpPr/>
              <p:nvPr/>
            </p:nvCxnSpPr>
            <p:spPr>
              <a:xfrm rot="10800000" flipH="1">
                <a:off x="3313125" y="1287425"/>
                <a:ext cx="476100" cy="5100"/>
              </a:xfrm>
              <a:prstGeom prst="straightConnector1">
                <a:avLst/>
              </a:prstGeom>
              <a:noFill/>
              <a:ln w="28575" cap="flat" cmpd="sng">
                <a:solidFill>
                  <a:schemeClr val="dk2"/>
                </a:solidFill>
                <a:prstDash val="solid"/>
                <a:round/>
                <a:headEnd type="none" w="med" len="med"/>
                <a:tailEnd type="none" w="med" len="med"/>
              </a:ln>
            </p:spPr>
          </p:cxnSp>
          <p:cxnSp>
            <p:nvCxnSpPr>
              <p:cNvPr id="104" name="Google Shape;1802;p28">
                <a:extLst>
                  <a:ext uri="{FF2B5EF4-FFF2-40B4-BE49-F238E27FC236}">
                    <a16:creationId xmlns:a16="http://schemas.microsoft.com/office/drawing/2014/main" id="{6F29160F-85B5-2B4B-AA98-A035645FCB41}"/>
                  </a:ext>
                </a:extLst>
              </p:cNvPr>
              <p:cNvCxnSpPr/>
              <p:nvPr/>
            </p:nvCxnSpPr>
            <p:spPr>
              <a:xfrm>
                <a:off x="4135000" y="1285650"/>
                <a:ext cx="433800" cy="1800"/>
              </a:xfrm>
              <a:prstGeom prst="straightConnector1">
                <a:avLst/>
              </a:prstGeom>
              <a:noFill/>
              <a:ln w="28575" cap="flat" cmpd="sng">
                <a:solidFill>
                  <a:schemeClr val="dk2"/>
                </a:solidFill>
                <a:prstDash val="solid"/>
                <a:round/>
                <a:headEnd type="none" w="med" len="med"/>
                <a:tailEnd type="none" w="med" len="med"/>
              </a:ln>
            </p:spPr>
          </p:cxnSp>
          <p:cxnSp>
            <p:nvCxnSpPr>
              <p:cNvPr id="105" name="Google Shape;1803;p28">
                <a:extLst>
                  <a:ext uri="{FF2B5EF4-FFF2-40B4-BE49-F238E27FC236}">
                    <a16:creationId xmlns:a16="http://schemas.microsoft.com/office/drawing/2014/main" id="{264FF47D-9BCC-714B-8A88-91406E6221FD}"/>
                  </a:ext>
                </a:extLst>
              </p:cNvPr>
              <p:cNvCxnSpPr/>
              <p:nvPr/>
            </p:nvCxnSpPr>
            <p:spPr>
              <a:xfrm rot="10800000" flipH="1">
                <a:off x="3775600" y="1156475"/>
                <a:ext cx="70800" cy="132600"/>
              </a:xfrm>
              <a:prstGeom prst="straightConnector1">
                <a:avLst/>
              </a:prstGeom>
              <a:noFill/>
              <a:ln w="28575" cap="flat" cmpd="sng">
                <a:solidFill>
                  <a:schemeClr val="dk2"/>
                </a:solidFill>
                <a:prstDash val="solid"/>
                <a:round/>
                <a:headEnd type="none" w="med" len="med"/>
                <a:tailEnd type="none" w="med" len="med"/>
              </a:ln>
            </p:spPr>
          </p:cxnSp>
          <p:cxnSp>
            <p:nvCxnSpPr>
              <p:cNvPr id="106" name="Google Shape;1804;p28">
                <a:extLst>
                  <a:ext uri="{FF2B5EF4-FFF2-40B4-BE49-F238E27FC236}">
                    <a16:creationId xmlns:a16="http://schemas.microsoft.com/office/drawing/2014/main" id="{A03EA630-45C6-7346-9461-3370737B3034}"/>
                  </a:ext>
                </a:extLst>
              </p:cNvPr>
              <p:cNvCxnSpPr/>
              <p:nvPr/>
            </p:nvCxnSpPr>
            <p:spPr>
              <a:xfrm rot="10800000">
                <a:off x="3847925" y="1163025"/>
                <a:ext cx="52200" cy="245700"/>
              </a:xfrm>
              <a:prstGeom prst="straightConnector1">
                <a:avLst/>
              </a:prstGeom>
              <a:noFill/>
              <a:ln w="28575" cap="flat" cmpd="sng">
                <a:solidFill>
                  <a:schemeClr val="dk2"/>
                </a:solidFill>
                <a:prstDash val="solid"/>
                <a:round/>
                <a:headEnd type="none" w="med" len="med"/>
                <a:tailEnd type="none" w="med" len="med"/>
              </a:ln>
            </p:spPr>
          </p:cxnSp>
          <p:cxnSp>
            <p:nvCxnSpPr>
              <p:cNvPr id="107" name="Google Shape;1805;p28">
                <a:extLst>
                  <a:ext uri="{FF2B5EF4-FFF2-40B4-BE49-F238E27FC236}">
                    <a16:creationId xmlns:a16="http://schemas.microsoft.com/office/drawing/2014/main" id="{1AB5BE61-301D-374D-9EF2-97429FF828A2}"/>
                  </a:ext>
                </a:extLst>
              </p:cNvPr>
              <p:cNvCxnSpPr/>
              <p:nvPr/>
            </p:nvCxnSpPr>
            <p:spPr>
              <a:xfrm rot="10800000" flipH="1">
                <a:off x="3901650" y="1161300"/>
                <a:ext cx="67500" cy="250500"/>
              </a:xfrm>
              <a:prstGeom prst="straightConnector1">
                <a:avLst/>
              </a:prstGeom>
              <a:noFill/>
              <a:ln w="28575" cap="flat" cmpd="sng">
                <a:solidFill>
                  <a:schemeClr val="dk2"/>
                </a:solidFill>
                <a:prstDash val="solid"/>
                <a:round/>
                <a:headEnd type="none" w="med" len="med"/>
                <a:tailEnd type="none" w="med" len="med"/>
              </a:ln>
            </p:spPr>
          </p:cxnSp>
          <p:cxnSp>
            <p:nvCxnSpPr>
              <p:cNvPr id="108" name="Google Shape;1806;p28">
                <a:extLst>
                  <a:ext uri="{FF2B5EF4-FFF2-40B4-BE49-F238E27FC236}">
                    <a16:creationId xmlns:a16="http://schemas.microsoft.com/office/drawing/2014/main" id="{A8864E2A-C1EB-804E-B655-FA3DD937F226}"/>
                  </a:ext>
                </a:extLst>
              </p:cNvPr>
              <p:cNvCxnSpPr/>
              <p:nvPr/>
            </p:nvCxnSpPr>
            <p:spPr>
              <a:xfrm rot="10800000">
                <a:off x="3969275" y="1161475"/>
                <a:ext cx="53700" cy="258000"/>
              </a:xfrm>
              <a:prstGeom prst="straightConnector1">
                <a:avLst/>
              </a:prstGeom>
              <a:noFill/>
              <a:ln w="28575" cap="flat" cmpd="sng">
                <a:solidFill>
                  <a:schemeClr val="dk2"/>
                </a:solidFill>
                <a:prstDash val="solid"/>
                <a:round/>
                <a:headEnd type="none" w="med" len="med"/>
                <a:tailEnd type="none" w="med" len="med"/>
              </a:ln>
            </p:spPr>
          </p:cxnSp>
          <p:cxnSp>
            <p:nvCxnSpPr>
              <p:cNvPr id="109" name="Google Shape;1807;p28">
                <a:extLst>
                  <a:ext uri="{FF2B5EF4-FFF2-40B4-BE49-F238E27FC236}">
                    <a16:creationId xmlns:a16="http://schemas.microsoft.com/office/drawing/2014/main" id="{80927D3C-BEF5-234B-982F-3E771D822773}"/>
                  </a:ext>
                </a:extLst>
              </p:cNvPr>
              <p:cNvCxnSpPr/>
              <p:nvPr/>
            </p:nvCxnSpPr>
            <p:spPr>
              <a:xfrm rot="10800000" flipH="1">
                <a:off x="4027600" y="1159875"/>
                <a:ext cx="53700" cy="255000"/>
              </a:xfrm>
              <a:prstGeom prst="straightConnector1">
                <a:avLst/>
              </a:prstGeom>
              <a:noFill/>
              <a:ln w="28575" cap="flat" cmpd="sng">
                <a:solidFill>
                  <a:schemeClr val="dk2"/>
                </a:solidFill>
                <a:prstDash val="solid"/>
                <a:round/>
                <a:headEnd type="none" w="med" len="med"/>
                <a:tailEnd type="none" w="med" len="med"/>
              </a:ln>
            </p:spPr>
          </p:cxnSp>
          <p:cxnSp>
            <p:nvCxnSpPr>
              <p:cNvPr id="110" name="Google Shape;1808;p28">
                <a:extLst>
                  <a:ext uri="{FF2B5EF4-FFF2-40B4-BE49-F238E27FC236}">
                    <a16:creationId xmlns:a16="http://schemas.microsoft.com/office/drawing/2014/main" id="{DB45BD0C-0ABC-3848-ADB6-78AB2D52EDD0}"/>
                  </a:ext>
                </a:extLst>
              </p:cNvPr>
              <p:cNvCxnSpPr/>
              <p:nvPr/>
            </p:nvCxnSpPr>
            <p:spPr>
              <a:xfrm rot="10800000">
                <a:off x="4084350" y="1170825"/>
                <a:ext cx="61500" cy="121200"/>
              </a:xfrm>
              <a:prstGeom prst="straightConnector1">
                <a:avLst/>
              </a:prstGeom>
              <a:noFill/>
              <a:ln w="28575" cap="flat" cmpd="sng">
                <a:solidFill>
                  <a:schemeClr val="dk2"/>
                </a:solidFill>
                <a:prstDash val="solid"/>
                <a:round/>
                <a:headEnd type="none" w="med" len="med"/>
                <a:tailEnd type="none" w="med" len="med"/>
              </a:ln>
            </p:spPr>
          </p:cxnSp>
        </p:grpSp>
        <p:grpSp>
          <p:nvGrpSpPr>
            <p:cNvPr id="29" name="Google Shape;1809;p28">
              <a:extLst>
                <a:ext uri="{FF2B5EF4-FFF2-40B4-BE49-F238E27FC236}">
                  <a16:creationId xmlns:a16="http://schemas.microsoft.com/office/drawing/2014/main" id="{7D49BB68-852D-0544-8840-69F6A8E596F7}"/>
                </a:ext>
              </a:extLst>
            </p:cNvPr>
            <p:cNvGrpSpPr/>
            <p:nvPr/>
          </p:nvGrpSpPr>
          <p:grpSpPr>
            <a:xfrm>
              <a:off x="7052774" y="2054501"/>
              <a:ext cx="902077" cy="128633"/>
              <a:chOff x="3313125" y="1156475"/>
              <a:chExt cx="1255675" cy="263000"/>
            </a:xfrm>
          </p:grpSpPr>
          <p:cxnSp>
            <p:nvCxnSpPr>
              <p:cNvPr id="95" name="Google Shape;1810;p28">
                <a:extLst>
                  <a:ext uri="{FF2B5EF4-FFF2-40B4-BE49-F238E27FC236}">
                    <a16:creationId xmlns:a16="http://schemas.microsoft.com/office/drawing/2014/main" id="{27BF9DB6-AD42-B14E-AD57-57F0266718AF}"/>
                  </a:ext>
                </a:extLst>
              </p:cNvPr>
              <p:cNvCxnSpPr/>
              <p:nvPr/>
            </p:nvCxnSpPr>
            <p:spPr>
              <a:xfrm rot="10800000" flipH="1">
                <a:off x="3313125" y="1287425"/>
                <a:ext cx="476100" cy="5100"/>
              </a:xfrm>
              <a:prstGeom prst="straightConnector1">
                <a:avLst/>
              </a:prstGeom>
              <a:noFill/>
              <a:ln w="28575" cap="flat" cmpd="sng">
                <a:solidFill>
                  <a:schemeClr val="dk2"/>
                </a:solidFill>
                <a:prstDash val="solid"/>
                <a:round/>
                <a:headEnd type="none" w="med" len="med"/>
                <a:tailEnd type="none" w="med" len="med"/>
              </a:ln>
            </p:spPr>
          </p:cxnSp>
          <p:cxnSp>
            <p:nvCxnSpPr>
              <p:cNvPr id="96" name="Google Shape;1811;p28">
                <a:extLst>
                  <a:ext uri="{FF2B5EF4-FFF2-40B4-BE49-F238E27FC236}">
                    <a16:creationId xmlns:a16="http://schemas.microsoft.com/office/drawing/2014/main" id="{BF178C22-86D1-6043-B3D0-5B0E7D7495C5}"/>
                  </a:ext>
                </a:extLst>
              </p:cNvPr>
              <p:cNvCxnSpPr/>
              <p:nvPr/>
            </p:nvCxnSpPr>
            <p:spPr>
              <a:xfrm>
                <a:off x="4135000" y="1285650"/>
                <a:ext cx="433800" cy="1800"/>
              </a:xfrm>
              <a:prstGeom prst="straightConnector1">
                <a:avLst/>
              </a:prstGeom>
              <a:noFill/>
              <a:ln w="28575" cap="flat" cmpd="sng">
                <a:solidFill>
                  <a:schemeClr val="dk2"/>
                </a:solidFill>
                <a:prstDash val="solid"/>
                <a:round/>
                <a:headEnd type="none" w="med" len="med"/>
                <a:tailEnd type="none" w="med" len="med"/>
              </a:ln>
            </p:spPr>
          </p:cxnSp>
          <p:cxnSp>
            <p:nvCxnSpPr>
              <p:cNvPr id="97" name="Google Shape;1812;p28">
                <a:extLst>
                  <a:ext uri="{FF2B5EF4-FFF2-40B4-BE49-F238E27FC236}">
                    <a16:creationId xmlns:a16="http://schemas.microsoft.com/office/drawing/2014/main" id="{3FA4D9EE-E549-C84E-80E1-4BF448E7181B}"/>
                  </a:ext>
                </a:extLst>
              </p:cNvPr>
              <p:cNvCxnSpPr/>
              <p:nvPr/>
            </p:nvCxnSpPr>
            <p:spPr>
              <a:xfrm rot="10800000" flipH="1">
                <a:off x="3775600" y="1156475"/>
                <a:ext cx="70800" cy="132600"/>
              </a:xfrm>
              <a:prstGeom prst="straightConnector1">
                <a:avLst/>
              </a:prstGeom>
              <a:noFill/>
              <a:ln w="28575" cap="flat" cmpd="sng">
                <a:solidFill>
                  <a:schemeClr val="dk2"/>
                </a:solidFill>
                <a:prstDash val="solid"/>
                <a:round/>
                <a:headEnd type="none" w="med" len="med"/>
                <a:tailEnd type="none" w="med" len="med"/>
              </a:ln>
            </p:spPr>
          </p:cxnSp>
          <p:cxnSp>
            <p:nvCxnSpPr>
              <p:cNvPr id="98" name="Google Shape;1813;p28">
                <a:extLst>
                  <a:ext uri="{FF2B5EF4-FFF2-40B4-BE49-F238E27FC236}">
                    <a16:creationId xmlns:a16="http://schemas.microsoft.com/office/drawing/2014/main" id="{E45B5F2A-AA93-1D46-B32C-C4631A2C0859}"/>
                  </a:ext>
                </a:extLst>
              </p:cNvPr>
              <p:cNvCxnSpPr/>
              <p:nvPr/>
            </p:nvCxnSpPr>
            <p:spPr>
              <a:xfrm rot="10800000">
                <a:off x="3847925" y="1163025"/>
                <a:ext cx="52200" cy="245700"/>
              </a:xfrm>
              <a:prstGeom prst="straightConnector1">
                <a:avLst/>
              </a:prstGeom>
              <a:noFill/>
              <a:ln w="28575" cap="flat" cmpd="sng">
                <a:solidFill>
                  <a:schemeClr val="dk2"/>
                </a:solidFill>
                <a:prstDash val="solid"/>
                <a:round/>
                <a:headEnd type="none" w="med" len="med"/>
                <a:tailEnd type="none" w="med" len="med"/>
              </a:ln>
            </p:spPr>
          </p:cxnSp>
          <p:cxnSp>
            <p:nvCxnSpPr>
              <p:cNvPr id="99" name="Google Shape;1814;p28">
                <a:extLst>
                  <a:ext uri="{FF2B5EF4-FFF2-40B4-BE49-F238E27FC236}">
                    <a16:creationId xmlns:a16="http://schemas.microsoft.com/office/drawing/2014/main" id="{1378393A-C97E-EA49-805A-E079830EFC31}"/>
                  </a:ext>
                </a:extLst>
              </p:cNvPr>
              <p:cNvCxnSpPr/>
              <p:nvPr/>
            </p:nvCxnSpPr>
            <p:spPr>
              <a:xfrm rot="10800000" flipH="1">
                <a:off x="3901650" y="1161300"/>
                <a:ext cx="67500" cy="250500"/>
              </a:xfrm>
              <a:prstGeom prst="straightConnector1">
                <a:avLst/>
              </a:prstGeom>
              <a:noFill/>
              <a:ln w="28575" cap="flat" cmpd="sng">
                <a:solidFill>
                  <a:schemeClr val="dk2"/>
                </a:solidFill>
                <a:prstDash val="solid"/>
                <a:round/>
                <a:headEnd type="none" w="med" len="med"/>
                <a:tailEnd type="none" w="med" len="med"/>
              </a:ln>
            </p:spPr>
          </p:cxnSp>
          <p:cxnSp>
            <p:nvCxnSpPr>
              <p:cNvPr id="100" name="Google Shape;1815;p28">
                <a:extLst>
                  <a:ext uri="{FF2B5EF4-FFF2-40B4-BE49-F238E27FC236}">
                    <a16:creationId xmlns:a16="http://schemas.microsoft.com/office/drawing/2014/main" id="{101FAD38-39D8-2049-A763-33DAC0F8B998}"/>
                  </a:ext>
                </a:extLst>
              </p:cNvPr>
              <p:cNvCxnSpPr/>
              <p:nvPr/>
            </p:nvCxnSpPr>
            <p:spPr>
              <a:xfrm rot="10800000">
                <a:off x="3969275" y="1161475"/>
                <a:ext cx="53700" cy="258000"/>
              </a:xfrm>
              <a:prstGeom prst="straightConnector1">
                <a:avLst/>
              </a:prstGeom>
              <a:noFill/>
              <a:ln w="28575" cap="flat" cmpd="sng">
                <a:solidFill>
                  <a:schemeClr val="dk2"/>
                </a:solidFill>
                <a:prstDash val="solid"/>
                <a:round/>
                <a:headEnd type="none" w="med" len="med"/>
                <a:tailEnd type="none" w="med" len="med"/>
              </a:ln>
            </p:spPr>
          </p:cxnSp>
          <p:cxnSp>
            <p:nvCxnSpPr>
              <p:cNvPr id="101" name="Google Shape;1816;p28">
                <a:extLst>
                  <a:ext uri="{FF2B5EF4-FFF2-40B4-BE49-F238E27FC236}">
                    <a16:creationId xmlns:a16="http://schemas.microsoft.com/office/drawing/2014/main" id="{FB9B5DAD-361C-2C44-8E00-C8DFEE39D231}"/>
                  </a:ext>
                </a:extLst>
              </p:cNvPr>
              <p:cNvCxnSpPr/>
              <p:nvPr/>
            </p:nvCxnSpPr>
            <p:spPr>
              <a:xfrm rot="10800000" flipH="1">
                <a:off x="4027600" y="1159875"/>
                <a:ext cx="53700" cy="255000"/>
              </a:xfrm>
              <a:prstGeom prst="straightConnector1">
                <a:avLst/>
              </a:prstGeom>
              <a:noFill/>
              <a:ln w="28575" cap="flat" cmpd="sng">
                <a:solidFill>
                  <a:schemeClr val="dk2"/>
                </a:solidFill>
                <a:prstDash val="solid"/>
                <a:round/>
                <a:headEnd type="none" w="med" len="med"/>
                <a:tailEnd type="none" w="med" len="med"/>
              </a:ln>
            </p:spPr>
          </p:cxnSp>
          <p:cxnSp>
            <p:nvCxnSpPr>
              <p:cNvPr id="102" name="Google Shape;1817;p28">
                <a:extLst>
                  <a:ext uri="{FF2B5EF4-FFF2-40B4-BE49-F238E27FC236}">
                    <a16:creationId xmlns:a16="http://schemas.microsoft.com/office/drawing/2014/main" id="{B5EE2B37-0FD8-CF43-ABB7-A13D1E3F0539}"/>
                  </a:ext>
                </a:extLst>
              </p:cNvPr>
              <p:cNvCxnSpPr/>
              <p:nvPr/>
            </p:nvCxnSpPr>
            <p:spPr>
              <a:xfrm rot="10800000">
                <a:off x="4084350" y="1170825"/>
                <a:ext cx="61500" cy="121200"/>
              </a:xfrm>
              <a:prstGeom prst="straightConnector1">
                <a:avLst/>
              </a:prstGeom>
              <a:noFill/>
              <a:ln w="28575" cap="flat" cmpd="sng">
                <a:solidFill>
                  <a:schemeClr val="dk2"/>
                </a:solidFill>
                <a:prstDash val="solid"/>
                <a:round/>
                <a:headEnd type="none" w="med" len="med"/>
                <a:tailEnd type="none" w="med" len="med"/>
              </a:ln>
            </p:spPr>
          </p:cxnSp>
        </p:grpSp>
        <p:grpSp>
          <p:nvGrpSpPr>
            <p:cNvPr id="30" name="Google Shape;1818;p28">
              <a:extLst>
                <a:ext uri="{FF2B5EF4-FFF2-40B4-BE49-F238E27FC236}">
                  <a16:creationId xmlns:a16="http://schemas.microsoft.com/office/drawing/2014/main" id="{878AF2D2-4D74-404D-AE43-682F4260F6AF}"/>
                </a:ext>
              </a:extLst>
            </p:cNvPr>
            <p:cNvGrpSpPr/>
            <p:nvPr/>
          </p:nvGrpSpPr>
          <p:grpSpPr>
            <a:xfrm rot="-2050067">
              <a:off x="6292196" y="2252054"/>
              <a:ext cx="893879" cy="129860"/>
              <a:chOff x="3313125" y="1156475"/>
              <a:chExt cx="1255675" cy="263000"/>
            </a:xfrm>
          </p:grpSpPr>
          <p:cxnSp>
            <p:nvCxnSpPr>
              <p:cNvPr id="87" name="Google Shape;1819;p28">
                <a:extLst>
                  <a:ext uri="{FF2B5EF4-FFF2-40B4-BE49-F238E27FC236}">
                    <a16:creationId xmlns:a16="http://schemas.microsoft.com/office/drawing/2014/main" id="{ECEB714E-DBA0-E845-8BBE-1C29871C0EFB}"/>
                  </a:ext>
                </a:extLst>
              </p:cNvPr>
              <p:cNvCxnSpPr/>
              <p:nvPr/>
            </p:nvCxnSpPr>
            <p:spPr>
              <a:xfrm rot="10800000" flipH="1">
                <a:off x="3313125" y="1287425"/>
                <a:ext cx="476100" cy="5100"/>
              </a:xfrm>
              <a:prstGeom prst="straightConnector1">
                <a:avLst/>
              </a:prstGeom>
              <a:noFill/>
              <a:ln w="28575" cap="flat" cmpd="sng">
                <a:solidFill>
                  <a:schemeClr val="dk2"/>
                </a:solidFill>
                <a:prstDash val="solid"/>
                <a:round/>
                <a:headEnd type="none" w="med" len="med"/>
                <a:tailEnd type="none" w="med" len="med"/>
              </a:ln>
            </p:spPr>
          </p:cxnSp>
          <p:cxnSp>
            <p:nvCxnSpPr>
              <p:cNvPr id="88" name="Google Shape;1820;p28">
                <a:extLst>
                  <a:ext uri="{FF2B5EF4-FFF2-40B4-BE49-F238E27FC236}">
                    <a16:creationId xmlns:a16="http://schemas.microsoft.com/office/drawing/2014/main" id="{1C923865-1273-F041-A416-416AF624FA36}"/>
                  </a:ext>
                </a:extLst>
              </p:cNvPr>
              <p:cNvCxnSpPr/>
              <p:nvPr/>
            </p:nvCxnSpPr>
            <p:spPr>
              <a:xfrm>
                <a:off x="4135000" y="1285650"/>
                <a:ext cx="433800" cy="1800"/>
              </a:xfrm>
              <a:prstGeom prst="straightConnector1">
                <a:avLst/>
              </a:prstGeom>
              <a:noFill/>
              <a:ln w="28575" cap="flat" cmpd="sng">
                <a:solidFill>
                  <a:schemeClr val="dk2"/>
                </a:solidFill>
                <a:prstDash val="solid"/>
                <a:round/>
                <a:headEnd type="none" w="med" len="med"/>
                <a:tailEnd type="none" w="med" len="med"/>
              </a:ln>
            </p:spPr>
          </p:cxnSp>
          <p:cxnSp>
            <p:nvCxnSpPr>
              <p:cNvPr id="89" name="Google Shape;1821;p28">
                <a:extLst>
                  <a:ext uri="{FF2B5EF4-FFF2-40B4-BE49-F238E27FC236}">
                    <a16:creationId xmlns:a16="http://schemas.microsoft.com/office/drawing/2014/main" id="{17079A6C-2A3D-CD43-91F1-1A6953B5D22A}"/>
                  </a:ext>
                </a:extLst>
              </p:cNvPr>
              <p:cNvCxnSpPr/>
              <p:nvPr/>
            </p:nvCxnSpPr>
            <p:spPr>
              <a:xfrm rot="10800000" flipH="1">
                <a:off x="3775600" y="1156475"/>
                <a:ext cx="70800" cy="132600"/>
              </a:xfrm>
              <a:prstGeom prst="straightConnector1">
                <a:avLst/>
              </a:prstGeom>
              <a:noFill/>
              <a:ln w="28575" cap="flat" cmpd="sng">
                <a:solidFill>
                  <a:schemeClr val="dk2"/>
                </a:solidFill>
                <a:prstDash val="solid"/>
                <a:round/>
                <a:headEnd type="none" w="med" len="med"/>
                <a:tailEnd type="none" w="med" len="med"/>
              </a:ln>
            </p:spPr>
          </p:cxnSp>
          <p:cxnSp>
            <p:nvCxnSpPr>
              <p:cNvPr id="90" name="Google Shape;1822;p28">
                <a:extLst>
                  <a:ext uri="{FF2B5EF4-FFF2-40B4-BE49-F238E27FC236}">
                    <a16:creationId xmlns:a16="http://schemas.microsoft.com/office/drawing/2014/main" id="{FD4EF745-20AA-B341-B5F7-D4CFC9230C9B}"/>
                  </a:ext>
                </a:extLst>
              </p:cNvPr>
              <p:cNvCxnSpPr/>
              <p:nvPr/>
            </p:nvCxnSpPr>
            <p:spPr>
              <a:xfrm rot="10800000">
                <a:off x="3847925" y="1163025"/>
                <a:ext cx="52200" cy="245700"/>
              </a:xfrm>
              <a:prstGeom prst="straightConnector1">
                <a:avLst/>
              </a:prstGeom>
              <a:noFill/>
              <a:ln w="28575" cap="flat" cmpd="sng">
                <a:solidFill>
                  <a:schemeClr val="dk2"/>
                </a:solidFill>
                <a:prstDash val="solid"/>
                <a:round/>
                <a:headEnd type="none" w="med" len="med"/>
                <a:tailEnd type="none" w="med" len="med"/>
              </a:ln>
            </p:spPr>
          </p:cxnSp>
          <p:cxnSp>
            <p:nvCxnSpPr>
              <p:cNvPr id="91" name="Google Shape;1823;p28">
                <a:extLst>
                  <a:ext uri="{FF2B5EF4-FFF2-40B4-BE49-F238E27FC236}">
                    <a16:creationId xmlns:a16="http://schemas.microsoft.com/office/drawing/2014/main" id="{7817FCFE-F30E-A74A-A514-06B7DC80F72F}"/>
                  </a:ext>
                </a:extLst>
              </p:cNvPr>
              <p:cNvCxnSpPr/>
              <p:nvPr/>
            </p:nvCxnSpPr>
            <p:spPr>
              <a:xfrm rot="10800000" flipH="1">
                <a:off x="3901650" y="1161300"/>
                <a:ext cx="67500" cy="250500"/>
              </a:xfrm>
              <a:prstGeom prst="straightConnector1">
                <a:avLst/>
              </a:prstGeom>
              <a:noFill/>
              <a:ln w="28575" cap="flat" cmpd="sng">
                <a:solidFill>
                  <a:schemeClr val="dk2"/>
                </a:solidFill>
                <a:prstDash val="solid"/>
                <a:round/>
                <a:headEnd type="none" w="med" len="med"/>
                <a:tailEnd type="none" w="med" len="med"/>
              </a:ln>
            </p:spPr>
          </p:cxnSp>
          <p:cxnSp>
            <p:nvCxnSpPr>
              <p:cNvPr id="92" name="Google Shape;1824;p28">
                <a:extLst>
                  <a:ext uri="{FF2B5EF4-FFF2-40B4-BE49-F238E27FC236}">
                    <a16:creationId xmlns:a16="http://schemas.microsoft.com/office/drawing/2014/main" id="{D262541B-ED69-2F4B-9B17-ED8010EAE94E}"/>
                  </a:ext>
                </a:extLst>
              </p:cNvPr>
              <p:cNvCxnSpPr/>
              <p:nvPr/>
            </p:nvCxnSpPr>
            <p:spPr>
              <a:xfrm rot="10800000">
                <a:off x="3969275" y="1161475"/>
                <a:ext cx="53700" cy="258000"/>
              </a:xfrm>
              <a:prstGeom prst="straightConnector1">
                <a:avLst/>
              </a:prstGeom>
              <a:noFill/>
              <a:ln w="28575" cap="flat" cmpd="sng">
                <a:solidFill>
                  <a:schemeClr val="dk2"/>
                </a:solidFill>
                <a:prstDash val="solid"/>
                <a:round/>
                <a:headEnd type="none" w="med" len="med"/>
                <a:tailEnd type="none" w="med" len="med"/>
              </a:ln>
            </p:spPr>
          </p:cxnSp>
          <p:cxnSp>
            <p:nvCxnSpPr>
              <p:cNvPr id="93" name="Google Shape;1825;p28">
                <a:extLst>
                  <a:ext uri="{FF2B5EF4-FFF2-40B4-BE49-F238E27FC236}">
                    <a16:creationId xmlns:a16="http://schemas.microsoft.com/office/drawing/2014/main" id="{473DC174-7EA9-814C-B5FC-7EFE23EF80F5}"/>
                  </a:ext>
                </a:extLst>
              </p:cNvPr>
              <p:cNvCxnSpPr/>
              <p:nvPr/>
            </p:nvCxnSpPr>
            <p:spPr>
              <a:xfrm rot="10800000" flipH="1">
                <a:off x="4027600" y="1159875"/>
                <a:ext cx="53700" cy="255000"/>
              </a:xfrm>
              <a:prstGeom prst="straightConnector1">
                <a:avLst/>
              </a:prstGeom>
              <a:noFill/>
              <a:ln w="28575" cap="flat" cmpd="sng">
                <a:solidFill>
                  <a:schemeClr val="dk2"/>
                </a:solidFill>
                <a:prstDash val="solid"/>
                <a:round/>
                <a:headEnd type="none" w="med" len="med"/>
                <a:tailEnd type="none" w="med" len="med"/>
              </a:ln>
            </p:spPr>
          </p:cxnSp>
          <p:cxnSp>
            <p:nvCxnSpPr>
              <p:cNvPr id="94" name="Google Shape;1826;p28">
                <a:extLst>
                  <a:ext uri="{FF2B5EF4-FFF2-40B4-BE49-F238E27FC236}">
                    <a16:creationId xmlns:a16="http://schemas.microsoft.com/office/drawing/2014/main" id="{1354D951-04FF-CF4F-9B8B-EB926BBEBBE8}"/>
                  </a:ext>
                </a:extLst>
              </p:cNvPr>
              <p:cNvCxnSpPr/>
              <p:nvPr/>
            </p:nvCxnSpPr>
            <p:spPr>
              <a:xfrm rot="10800000">
                <a:off x="4084350" y="1170825"/>
                <a:ext cx="61500" cy="121200"/>
              </a:xfrm>
              <a:prstGeom prst="straightConnector1">
                <a:avLst/>
              </a:prstGeom>
              <a:noFill/>
              <a:ln w="28575" cap="flat" cmpd="sng">
                <a:solidFill>
                  <a:schemeClr val="dk2"/>
                </a:solidFill>
                <a:prstDash val="solid"/>
                <a:round/>
                <a:headEnd type="none" w="med" len="med"/>
                <a:tailEnd type="none" w="med" len="med"/>
              </a:ln>
            </p:spPr>
          </p:cxnSp>
        </p:grpSp>
        <p:grpSp>
          <p:nvGrpSpPr>
            <p:cNvPr id="31" name="Google Shape;1827;p28">
              <a:extLst>
                <a:ext uri="{FF2B5EF4-FFF2-40B4-BE49-F238E27FC236}">
                  <a16:creationId xmlns:a16="http://schemas.microsoft.com/office/drawing/2014/main" id="{3F8E1003-1FE1-4C4C-9FA8-AFAD67611C6E}"/>
                </a:ext>
              </a:extLst>
            </p:cNvPr>
            <p:cNvGrpSpPr/>
            <p:nvPr/>
          </p:nvGrpSpPr>
          <p:grpSpPr>
            <a:xfrm>
              <a:off x="6286364" y="2480177"/>
              <a:ext cx="902077" cy="128633"/>
              <a:chOff x="3313125" y="1156475"/>
              <a:chExt cx="1255675" cy="263000"/>
            </a:xfrm>
          </p:grpSpPr>
          <p:cxnSp>
            <p:nvCxnSpPr>
              <p:cNvPr id="79" name="Google Shape;1828;p28">
                <a:extLst>
                  <a:ext uri="{FF2B5EF4-FFF2-40B4-BE49-F238E27FC236}">
                    <a16:creationId xmlns:a16="http://schemas.microsoft.com/office/drawing/2014/main" id="{B079EC4A-E96E-894E-90EF-5DF273583F3C}"/>
                  </a:ext>
                </a:extLst>
              </p:cNvPr>
              <p:cNvCxnSpPr/>
              <p:nvPr/>
            </p:nvCxnSpPr>
            <p:spPr>
              <a:xfrm rot="10800000" flipH="1">
                <a:off x="3313125" y="1287425"/>
                <a:ext cx="476100" cy="5100"/>
              </a:xfrm>
              <a:prstGeom prst="straightConnector1">
                <a:avLst/>
              </a:prstGeom>
              <a:noFill/>
              <a:ln w="28575" cap="flat" cmpd="sng">
                <a:solidFill>
                  <a:schemeClr val="dk2"/>
                </a:solidFill>
                <a:prstDash val="solid"/>
                <a:round/>
                <a:headEnd type="none" w="med" len="med"/>
                <a:tailEnd type="none" w="med" len="med"/>
              </a:ln>
            </p:spPr>
          </p:cxnSp>
          <p:cxnSp>
            <p:nvCxnSpPr>
              <p:cNvPr id="80" name="Google Shape;1829;p28">
                <a:extLst>
                  <a:ext uri="{FF2B5EF4-FFF2-40B4-BE49-F238E27FC236}">
                    <a16:creationId xmlns:a16="http://schemas.microsoft.com/office/drawing/2014/main" id="{ECD34CFE-EC8E-0844-A017-E9496E7DA76C}"/>
                  </a:ext>
                </a:extLst>
              </p:cNvPr>
              <p:cNvCxnSpPr/>
              <p:nvPr/>
            </p:nvCxnSpPr>
            <p:spPr>
              <a:xfrm>
                <a:off x="4135000" y="1285650"/>
                <a:ext cx="433800" cy="1800"/>
              </a:xfrm>
              <a:prstGeom prst="straightConnector1">
                <a:avLst/>
              </a:prstGeom>
              <a:noFill/>
              <a:ln w="28575" cap="flat" cmpd="sng">
                <a:solidFill>
                  <a:schemeClr val="dk2"/>
                </a:solidFill>
                <a:prstDash val="solid"/>
                <a:round/>
                <a:headEnd type="none" w="med" len="med"/>
                <a:tailEnd type="none" w="med" len="med"/>
              </a:ln>
            </p:spPr>
          </p:cxnSp>
          <p:cxnSp>
            <p:nvCxnSpPr>
              <p:cNvPr id="81" name="Google Shape;1830;p28">
                <a:extLst>
                  <a:ext uri="{FF2B5EF4-FFF2-40B4-BE49-F238E27FC236}">
                    <a16:creationId xmlns:a16="http://schemas.microsoft.com/office/drawing/2014/main" id="{01AF5FDD-0972-054A-B98E-6B4F5526EC4E}"/>
                  </a:ext>
                </a:extLst>
              </p:cNvPr>
              <p:cNvCxnSpPr/>
              <p:nvPr/>
            </p:nvCxnSpPr>
            <p:spPr>
              <a:xfrm rot="10800000" flipH="1">
                <a:off x="3775600" y="1156475"/>
                <a:ext cx="70800" cy="132600"/>
              </a:xfrm>
              <a:prstGeom prst="straightConnector1">
                <a:avLst/>
              </a:prstGeom>
              <a:noFill/>
              <a:ln w="28575" cap="flat" cmpd="sng">
                <a:solidFill>
                  <a:schemeClr val="dk2"/>
                </a:solidFill>
                <a:prstDash val="solid"/>
                <a:round/>
                <a:headEnd type="none" w="med" len="med"/>
                <a:tailEnd type="none" w="med" len="med"/>
              </a:ln>
            </p:spPr>
          </p:cxnSp>
          <p:cxnSp>
            <p:nvCxnSpPr>
              <p:cNvPr id="82" name="Google Shape;1831;p28">
                <a:extLst>
                  <a:ext uri="{FF2B5EF4-FFF2-40B4-BE49-F238E27FC236}">
                    <a16:creationId xmlns:a16="http://schemas.microsoft.com/office/drawing/2014/main" id="{DA3DE7A4-94E1-A148-8E8E-E42F1005DFBB}"/>
                  </a:ext>
                </a:extLst>
              </p:cNvPr>
              <p:cNvCxnSpPr/>
              <p:nvPr/>
            </p:nvCxnSpPr>
            <p:spPr>
              <a:xfrm rot="10800000">
                <a:off x="3847925" y="1163025"/>
                <a:ext cx="52200" cy="245700"/>
              </a:xfrm>
              <a:prstGeom prst="straightConnector1">
                <a:avLst/>
              </a:prstGeom>
              <a:noFill/>
              <a:ln w="28575" cap="flat" cmpd="sng">
                <a:solidFill>
                  <a:schemeClr val="dk2"/>
                </a:solidFill>
                <a:prstDash val="solid"/>
                <a:round/>
                <a:headEnd type="none" w="med" len="med"/>
                <a:tailEnd type="none" w="med" len="med"/>
              </a:ln>
            </p:spPr>
          </p:cxnSp>
          <p:cxnSp>
            <p:nvCxnSpPr>
              <p:cNvPr id="83" name="Google Shape;1832;p28">
                <a:extLst>
                  <a:ext uri="{FF2B5EF4-FFF2-40B4-BE49-F238E27FC236}">
                    <a16:creationId xmlns:a16="http://schemas.microsoft.com/office/drawing/2014/main" id="{D46F3B48-C473-D74D-A523-A1CC717C7056}"/>
                  </a:ext>
                </a:extLst>
              </p:cNvPr>
              <p:cNvCxnSpPr/>
              <p:nvPr/>
            </p:nvCxnSpPr>
            <p:spPr>
              <a:xfrm rot="10800000" flipH="1">
                <a:off x="3901650" y="1161300"/>
                <a:ext cx="67500" cy="250500"/>
              </a:xfrm>
              <a:prstGeom prst="straightConnector1">
                <a:avLst/>
              </a:prstGeom>
              <a:noFill/>
              <a:ln w="28575" cap="flat" cmpd="sng">
                <a:solidFill>
                  <a:schemeClr val="dk2"/>
                </a:solidFill>
                <a:prstDash val="solid"/>
                <a:round/>
                <a:headEnd type="none" w="med" len="med"/>
                <a:tailEnd type="none" w="med" len="med"/>
              </a:ln>
            </p:spPr>
          </p:cxnSp>
          <p:cxnSp>
            <p:nvCxnSpPr>
              <p:cNvPr id="84" name="Google Shape;1833;p28">
                <a:extLst>
                  <a:ext uri="{FF2B5EF4-FFF2-40B4-BE49-F238E27FC236}">
                    <a16:creationId xmlns:a16="http://schemas.microsoft.com/office/drawing/2014/main" id="{87AEE264-949F-6C4D-B008-C7707C5EE99D}"/>
                  </a:ext>
                </a:extLst>
              </p:cNvPr>
              <p:cNvCxnSpPr/>
              <p:nvPr/>
            </p:nvCxnSpPr>
            <p:spPr>
              <a:xfrm rot="10800000">
                <a:off x="3969275" y="1161475"/>
                <a:ext cx="53700" cy="258000"/>
              </a:xfrm>
              <a:prstGeom prst="straightConnector1">
                <a:avLst/>
              </a:prstGeom>
              <a:noFill/>
              <a:ln w="28575" cap="flat" cmpd="sng">
                <a:solidFill>
                  <a:schemeClr val="dk2"/>
                </a:solidFill>
                <a:prstDash val="solid"/>
                <a:round/>
                <a:headEnd type="none" w="med" len="med"/>
                <a:tailEnd type="none" w="med" len="med"/>
              </a:ln>
            </p:spPr>
          </p:cxnSp>
          <p:cxnSp>
            <p:nvCxnSpPr>
              <p:cNvPr id="85" name="Google Shape;1834;p28">
                <a:extLst>
                  <a:ext uri="{FF2B5EF4-FFF2-40B4-BE49-F238E27FC236}">
                    <a16:creationId xmlns:a16="http://schemas.microsoft.com/office/drawing/2014/main" id="{32852BFF-FB5D-214A-8B17-988E6D60D931}"/>
                  </a:ext>
                </a:extLst>
              </p:cNvPr>
              <p:cNvCxnSpPr/>
              <p:nvPr/>
            </p:nvCxnSpPr>
            <p:spPr>
              <a:xfrm rot="10800000" flipH="1">
                <a:off x="4027600" y="1159875"/>
                <a:ext cx="53700" cy="255000"/>
              </a:xfrm>
              <a:prstGeom prst="straightConnector1">
                <a:avLst/>
              </a:prstGeom>
              <a:noFill/>
              <a:ln w="28575" cap="flat" cmpd="sng">
                <a:solidFill>
                  <a:schemeClr val="dk2"/>
                </a:solidFill>
                <a:prstDash val="solid"/>
                <a:round/>
                <a:headEnd type="none" w="med" len="med"/>
                <a:tailEnd type="none" w="med" len="med"/>
              </a:ln>
            </p:spPr>
          </p:cxnSp>
          <p:cxnSp>
            <p:nvCxnSpPr>
              <p:cNvPr id="86" name="Google Shape;1835;p28">
                <a:extLst>
                  <a:ext uri="{FF2B5EF4-FFF2-40B4-BE49-F238E27FC236}">
                    <a16:creationId xmlns:a16="http://schemas.microsoft.com/office/drawing/2014/main" id="{FA5D9BB9-3EC8-B046-8A49-3DBBF7ABE88C}"/>
                  </a:ext>
                </a:extLst>
              </p:cNvPr>
              <p:cNvCxnSpPr/>
              <p:nvPr/>
            </p:nvCxnSpPr>
            <p:spPr>
              <a:xfrm rot="10800000">
                <a:off x="4084350" y="1170825"/>
                <a:ext cx="61500" cy="121200"/>
              </a:xfrm>
              <a:prstGeom prst="straightConnector1">
                <a:avLst/>
              </a:prstGeom>
              <a:noFill/>
              <a:ln w="28575" cap="flat" cmpd="sng">
                <a:solidFill>
                  <a:schemeClr val="dk2"/>
                </a:solidFill>
                <a:prstDash val="solid"/>
                <a:round/>
                <a:headEnd type="none" w="med" len="med"/>
                <a:tailEnd type="none" w="med" len="med"/>
              </a:ln>
            </p:spPr>
          </p:cxnSp>
        </p:grpSp>
        <p:grpSp>
          <p:nvGrpSpPr>
            <p:cNvPr id="32" name="Google Shape;1836;p28">
              <a:extLst>
                <a:ext uri="{FF2B5EF4-FFF2-40B4-BE49-F238E27FC236}">
                  <a16:creationId xmlns:a16="http://schemas.microsoft.com/office/drawing/2014/main" id="{F433D185-B369-2140-B9FA-A6A34343F4CA}"/>
                </a:ext>
              </a:extLst>
            </p:cNvPr>
            <p:cNvGrpSpPr/>
            <p:nvPr/>
          </p:nvGrpSpPr>
          <p:grpSpPr>
            <a:xfrm rot="1920374">
              <a:off x="6300404" y="2712667"/>
              <a:ext cx="894827" cy="129723"/>
              <a:chOff x="3313125" y="1156475"/>
              <a:chExt cx="1255675" cy="263000"/>
            </a:xfrm>
          </p:grpSpPr>
          <p:cxnSp>
            <p:nvCxnSpPr>
              <p:cNvPr id="71" name="Google Shape;1837;p28">
                <a:extLst>
                  <a:ext uri="{FF2B5EF4-FFF2-40B4-BE49-F238E27FC236}">
                    <a16:creationId xmlns:a16="http://schemas.microsoft.com/office/drawing/2014/main" id="{1AB4077D-5BF2-CF4A-9A83-70AD527273F2}"/>
                  </a:ext>
                </a:extLst>
              </p:cNvPr>
              <p:cNvCxnSpPr/>
              <p:nvPr/>
            </p:nvCxnSpPr>
            <p:spPr>
              <a:xfrm rot="10800000" flipH="1">
                <a:off x="3313125" y="1287425"/>
                <a:ext cx="476100" cy="5100"/>
              </a:xfrm>
              <a:prstGeom prst="straightConnector1">
                <a:avLst/>
              </a:prstGeom>
              <a:noFill/>
              <a:ln w="28575" cap="flat" cmpd="sng">
                <a:solidFill>
                  <a:schemeClr val="dk2"/>
                </a:solidFill>
                <a:prstDash val="solid"/>
                <a:round/>
                <a:headEnd type="none" w="med" len="med"/>
                <a:tailEnd type="none" w="med" len="med"/>
              </a:ln>
            </p:spPr>
          </p:cxnSp>
          <p:cxnSp>
            <p:nvCxnSpPr>
              <p:cNvPr id="72" name="Google Shape;1838;p28">
                <a:extLst>
                  <a:ext uri="{FF2B5EF4-FFF2-40B4-BE49-F238E27FC236}">
                    <a16:creationId xmlns:a16="http://schemas.microsoft.com/office/drawing/2014/main" id="{2F5CFD6F-6AD0-E54D-9346-384CB2E2EB5C}"/>
                  </a:ext>
                </a:extLst>
              </p:cNvPr>
              <p:cNvCxnSpPr/>
              <p:nvPr/>
            </p:nvCxnSpPr>
            <p:spPr>
              <a:xfrm>
                <a:off x="4135000" y="1285650"/>
                <a:ext cx="433800" cy="1800"/>
              </a:xfrm>
              <a:prstGeom prst="straightConnector1">
                <a:avLst/>
              </a:prstGeom>
              <a:noFill/>
              <a:ln w="28575" cap="flat" cmpd="sng">
                <a:solidFill>
                  <a:schemeClr val="dk2"/>
                </a:solidFill>
                <a:prstDash val="solid"/>
                <a:round/>
                <a:headEnd type="none" w="med" len="med"/>
                <a:tailEnd type="none" w="med" len="med"/>
              </a:ln>
            </p:spPr>
          </p:cxnSp>
          <p:cxnSp>
            <p:nvCxnSpPr>
              <p:cNvPr id="73" name="Google Shape;1839;p28">
                <a:extLst>
                  <a:ext uri="{FF2B5EF4-FFF2-40B4-BE49-F238E27FC236}">
                    <a16:creationId xmlns:a16="http://schemas.microsoft.com/office/drawing/2014/main" id="{279D0D94-21AE-A14B-9DA8-230A984C39A3}"/>
                  </a:ext>
                </a:extLst>
              </p:cNvPr>
              <p:cNvCxnSpPr/>
              <p:nvPr/>
            </p:nvCxnSpPr>
            <p:spPr>
              <a:xfrm rot="10800000" flipH="1">
                <a:off x="3775600" y="1156475"/>
                <a:ext cx="70800" cy="132600"/>
              </a:xfrm>
              <a:prstGeom prst="straightConnector1">
                <a:avLst/>
              </a:prstGeom>
              <a:noFill/>
              <a:ln w="28575" cap="flat" cmpd="sng">
                <a:solidFill>
                  <a:schemeClr val="dk2"/>
                </a:solidFill>
                <a:prstDash val="solid"/>
                <a:round/>
                <a:headEnd type="none" w="med" len="med"/>
                <a:tailEnd type="none" w="med" len="med"/>
              </a:ln>
            </p:spPr>
          </p:cxnSp>
          <p:cxnSp>
            <p:nvCxnSpPr>
              <p:cNvPr id="74" name="Google Shape;1840;p28">
                <a:extLst>
                  <a:ext uri="{FF2B5EF4-FFF2-40B4-BE49-F238E27FC236}">
                    <a16:creationId xmlns:a16="http://schemas.microsoft.com/office/drawing/2014/main" id="{5CADFC53-FABE-3343-B3BC-C4661CCAE8F1}"/>
                  </a:ext>
                </a:extLst>
              </p:cNvPr>
              <p:cNvCxnSpPr/>
              <p:nvPr/>
            </p:nvCxnSpPr>
            <p:spPr>
              <a:xfrm rot="10800000">
                <a:off x="3847925" y="1163025"/>
                <a:ext cx="52200" cy="245700"/>
              </a:xfrm>
              <a:prstGeom prst="straightConnector1">
                <a:avLst/>
              </a:prstGeom>
              <a:noFill/>
              <a:ln w="28575" cap="flat" cmpd="sng">
                <a:solidFill>
                  <a:schemeClr val="dk2"/>
                </a:solidFill>
                <a:prstDash val="solid"/>
                <a:round/>
                <a:headEnd type="none" w="med" len="med"/>
                <a:tailEnd type="none" w="med" len="med"/>
              </a:ln>
            </p:spPr>
          </p:cxnSp>
          <p:cxnSp>
            <p:nvCxnSpPr>
              <p:cNvPr id="75" name="Google Shape;1841;p28">
                <a:extLst>
                  <a:ext uri="{FF2B5EF4-FFF2-40B4-BE49-F238E27FC236}">
                    <a16:creationId xmlns:a16="http://schemas.microsoft.com/office/drawing/2014/main" id="{8FAE0580-069B-6F43-89DF-5A97CFA46C0E}"/>
                  </a:ext>
                </a:extLst>
              </p:cNvPr>
              <p:cNvCxnSpPr/>
              <p:nvPr/>
            </p:nvCxnSpPr>
            <p:spPr>
              <a:xfrm rot="10800000" flipH="1">
                <a:off x="3901650" y="1161300"/>
                <a:ext cx="67500" cy="250500"/>
              </a:xfrm>
              <a:prstGeom prst="straightConnector1">
                <a:avLst/>
              </a:prstGeom>
              <a:noFill/>
              <a:ln w="28575" cap="flat" cmpd="sng">
                <a:solidFill>
                  <a:schemeClr val="dk2"/>
                </a:solidFill>
                <a:prstDash val="solid"/>
                <a:round/>
                <a:headEnd type="none" w="med" len="med"/>
                <a:tailEnd type="none" w="med" len="med"/>
              </a:ln>
            </p:spPr>
          </p:cxnSp>
          <p:cxnSp>
            <p:nvCxnSpPr>
              <p:cNvPr id="76" name="Google Shape;1842;p28">
                <a:extLst>
                  <a:ext uri="{FF2B5EF4-FFF2-40B4-BE49-F238E27FC236}">
                    <a16:creationId xmlns:a16="http://schemas.microsoft.com/office/drawing/2014/main" id="{05A7132D-20EC-8549-8334-954E0F597B4A}"/>
                  </a:ext>
                </a:extLst>
              </p:cNvPr>
              <p:cNvCxnSpPr/>
              <p:nvPr/>
            </p:nvCxnSpPr>
            <p:spPr>
              <a:xfrm rot="10800000">
                <a:off x="3969275" y="1161475"/>
                <a:ext cx="53700" cy="258000"/>
              </a:xfrm>
              <a:prstGeom prst="straightConnector1">
                <a:avLst/>
              </a:prstGeom>
              <a:noFill/>
              <a:ln w="28575" cap="flat" cmpd="sng">
                <a:solidFill>
                  <a:schemeClr val="dk2"/>
                </a:solidFill>
                <a:prstDash val="solid"/>
                <a:round/>
                <a:headEnd type="none" w="med" len="med"/>
                <a:tailEnd type="none" w="med" len="med"/>
              </a:ln>
            </p:spPr>
          </p:cxnSp>
          <p:cxnSp>
            <p:nvCxnSpPr>
              <p:cNvPr id="77" name="Google Shape;1843;p28">
                <a:extLst>
                  <a:ext uri="{FF2B5EF4-FFF2-40B4-BE49-F238E27FC236}">
                    <a16:creationId xmlns:a16="http://schemas.microsoft.com/office/drawing/2014/main" id="{E97FB76C-2CA0-874B-B3AD-009ECC147D70}"/>
                  </a:ext>
                </a:extLst>
              </p:cNvPr>
              <p:cNvCxnSpPr/>
              <p:nvPr/>
            </p:nvCxnSpPr>
            <p:spPr>
              <a:xfrm rot="10800000" flipH="1">
                <a:off x="4027600" y="1159875"/>
                <a:ext cx="53700" cy="255000"/>
              </a:xfrm>
              <a:prstGeom prst="straightConnector1">
                <a:avLst/>
              </a:prstGeom>
              <a:noFill/>
              <a:ln w="28575" cap="flat" cmpd="sng">
                <a:solidFill>
                  <a:schemeClr val="dk2"/>
                </a:solidFill>
                <a:prstDash val="solid"/>
                <a:round/>
                <a:headEnd type="none" w="med" len="med"/>
                <a:tailEnd type="none" w="med" len="med"/>
              </a:ln>
            </p:spPr>
          </p:cxnSp>
          <p:cxnSp>
            <p:nvCxnSpPr>
              <p:cNvPr id="78" name="Google Shape;1844;p28">
                <a:extLst>
                  <a:ext uri="{FF2B5EF4-FFF2-40B4-BE49-F238E27FC236}">
                    <a16:creationId xmlns:a16="http://schemas.microsoft.com/office/drawing/2014/main" id="{153C2D35-D157-5240-96A8-961396A48FB9}"/>
                  </a:ext>
                </a:extLst>
              </p:cNvPr>
              <p:cNvCxnSpPr/>
              <p:nvPr/>
            </p:nvCxnSpPr>
            <p:spPr>
              <a:xfrm rot="10800000">
                <a:off x="4084350" y="1170825"/>
                <a:ext cx="61500" cy="121200"/>
              </a:xfrm>
              <a:prstGeom prst="straightConnector1">
                <a:avLst/>
              </a:prstGeom>
              <a:noFill/>
              <a:ln w="28575" cap="flat" cmpd="sng">
                <a:solidFill>
                  <a:schemeClr val="dk2"/>
                </a:solidFill>
                <a:prstDash val="solid"/>
                <a:round/>
                <a:headEnd type="none" w="med" len="med"/>
                <a:tailEnd type="none" w="med" len="med"/>
              </a:ln>
            </p:spPr>
          </p:cxnSp>
        </p:grpSp>
        <p:grpSp>
          <p:nvGrpSpPr>
            <p:cNvPr id="33" name="Google Shape;1845;p28">
              <a:extLst>
                <a:ext uri="{FF2B5EF4-FFF2-40B4-BE49-F238E27FC236}">
                  <a16:creationId xmlns:a16="http://schemas.microsoft.com/office/drawing/2014/main" id="{A7E4D045-468F-6A43-A6A5-66DFDC138A36}"/>
                </a:ext>
              </a:extLst>
            </p:cNvPr>
            <p:cNvGrpSpPr/>
            <p:nvPr/>
          </p:nvGrpSpPr>
          <p:grpSpPr>
            <a:xfrm rot="5400000">
              <a:off x="5328044" y="889770"/>
              <a:ext cx="876838" cy="188939"/>
              <a:chOff x="3313125" y="1156475"/>
              <a:chExt cx="1255675" cy="263000"/>
            </a:xfrm>
          </p:grpSpPr>
          <p:cxnSp>
            <p:nvCxnSpPr>
              <p:cNvPr id="63" name="Google Shape;1846;p28">
                <a:extLst>
                  <a:ext uri="{FF2B5EF4-FFF2-40B4-BE49-F238E27FC236}">
                    <a16:creationId xmlns:a16="http://schemas.microsoft.com/office/drawing/2014/main" id="{8D54F6F9-E747-A146-970E-FF5DE915F99F}"/>
                  </a:ext>
                </a:extLst>
              </p:cNvPr>
              <p:cNvCxnSpPr/>
              <p:nvPr/>
            </p:nvCxnSpPr>
            <p:spPr>
              <a:xfrm rot="10800000" flipH="1">
                <a:off x="3313125" y="1287425"/>
                <a:ext cx="476100" cy="5100"/>
              </a:xfrm>
              <a:prstGeom prst="straightConnector1">
                <a:avLst/>
              </a:prstGeom>
              <a:noFill/>
              <a:ln w="28575" cap="flat" cmpd="sng">
                <a:solidFill>
                  <a:schemeClr val="dk2"/>
                </a:solidFill>
                <a:prstDash val="solid"/>
                <a:round/>
                <a:headEnd type="none" w="med" len="med"/>
                <a:tailEnd type="none" w="med" len="med"/>
              </a:ln>
            </p:spPr>
          </p:cxnSp>
          <p:cxnSp>
            <p:nvCxnSpPr>
              <p:cNvPr id="64" name="Google Shape;1847;p28">
                <a:extLst>
                  <a:ext uri="{FF2B5EF4-FFF2-40B4-BE49-F238E27FC236}">
                    <a16:creationId xmlns:a16="http://schemas.microsoft.com/office/drawing/2014/main" id="{D3B262C4-B6F4-9E48-B98D-94EA8E77A31B}"/>
                  </a:ext>
                </a:extLst>
              </p:cNvPr>
              <p:cNvCxnSpPr/>
              <p:nvPr/>
            </p:nvCxnSpPr>
            <p:spPr>
              <a:xfrm>
                <a:off x="4135000" y="1285650"/>
                <a:ext cx="433800" cy="1800"/>
              </a:xfrm>
              <a:prstGeom prst="straightConnector1">
                <a:avLst/>
              </a:prstGeom>
              <a:noFill/>
              <a:ln w="28575" cap="flat" cmpd="sng">
                <a:solidFill>
                  <a:schemeClr val="dk2"/>
                </a:solidFill>
                <a:prstDash val="solid"/>
                <a:round/>
                <a:headEnd type="none" w="med" len="med"/>
                <a:tailEnd type="none" w="med" len="med"/>
              </a:ln>
            </p:spPr>
          </p:cxnSp>
          <p:cxnSp>
            <p:nvCxnSpPr>
              <p:cNvPr id="65" name="Google Shape;1848;p28">
                <a:extLst>
                  <a:ext uri="{FF2B5EF4-FFF2-40B4-BE49-F238E27FC236}">
                    <a16:creationId xmlns:a16="http://schemas.microsoft.com/office/drawing/2014/main" id="{F88FAC85-598F-2649-90E4-E756B83D65C5}"/>
                  </a:ext>
                </a:extLst>
              </p:cNvPr>
              <p:cNvCxnSpPr/>
              <p:nvPr/>
            </p:nvCxnSpPr>
            <p:spPr>
              <a:xfrm rot="10800000" flipH="1">
                <a:off x="3775600" y="1156475"/>
                <a:ext cx="70800" cy="132600"/>
              </a:xfrm>
              <a:prstGeom prst="straightConnector1">
                <a:avLst/>
              </a:prstGeom>
              <a:noFill/>
              <a:ln w="28575" cap="flat" cmpd="sng">
                <a:solidFill>
                  <a:schemeClr val="dk2"/>
                </a:solidFill>
                <a:prstDash val="solid"/>
                <a:round/>
                <a:headEnd type="none" w="med" len="med"/>
                <a:tailEnd type="none" w="med" len="med"/>
              </a:ln>
            </p:spPr>
          </p:cxnSp>
          <p:cxnSp>
            <p:nvCxnSpPr>
              <p:cNvPr id="66" name="Google Shape;1849;p28">
                <a:extLst>
                  <a:ext uri="{FF2B5EF4-FFF2-40B4-BE49-F238E27FC236}">
                    <a16:creationId xmlns:a16="http://schemas.microsoft.com/office/drawing/2014/main" id="{47814D2C-83CD-7442-BC9F-EE69CFA1EAA6}"/>
                  </a:ext>
                </a:extLst>
              </p:cNvPr>
              <p:cNvCxnSpPr/>
              <p:nvPr/>
            </p:nvCxnSpPr>
            <p:spPr>
              <a:xfrm rot="10800000">
                <a:off x="3847925" y="1163025"/>
                <a:ext cx="52200" cy="245700"/>
              </a:xfrm>
              <a:prstGeom prst="straightConnector1">
                <a:avLst/>
              </a:prstGeom>
              <a:noFill/>
              <a:ln w="28575" cap="flat" cmpd="sng">
                <a:solidFill>
                  <a:schemeClr val="dk2"/>
                </a:solidFill>
                <a:prstDash val="solid"/>
                <a:round/>
                <a:headEnd type="none" w="med" len="med"/>
                <a:tailEnd type="none" w="med" len="med"/>
              </a:ln>
            </p:spPr>
          </p:cxnSp>
          <p:cxnSp>
            <p:nvCxnSpPr>
              <p:cNvPr id="67" name="Google Shape;1850;p28">
                <a:extLst>
                  <a:ext uri="{FF2B5EF4-FFF2-40B4-BE49-F238E27FC236}">
                    <a16:creationId xmlns:a16="http://schemas.microsoft.com/office/drawing/2014/main" id="{023C2F65-5114-F646-B84D-98DD4CCDA88B}"/>
                  </a:ext>
                </a:extLst>
              </p:cNvPr>
              <p:cNvCxnSpPr/>
              <p:nvPr/>
            </p:nvCxnSpPr>
            <p:spPr>
              <a:xfrm rot="10800000" flipH="1">
                <a:off x="3901650" y="1161300"/>
                <a:ext cx="67500" cy="250500"/>
              </a:xfrm>
              <a:prstGeom prst="straightConnector1">
                <a:avLst/>
              </a:prstGeom>
              <a:noFill/>
              <a:ln w="28575" cap="flat" cmpd="sng">
                <a:solidFill>
                  <a:schemeClr val="dk2"/>
                </a:solidFill>
                <a:prstDash val="solid"/>
                <a:round/>
                <a:headEnd type="none" w="med" len="med"/>
                <a:tailEnd type="none" w="med" len="med"/>
              </a:ln>
            </p:spPr>
          </p:cxnSp>
          <p:cxnSp>
            <p:nvCxnSpPr>
              <p:cNvPr id="68" name="Google Shape;1851;p28">
                <a:extLst>
                  <a:ext uri="{FF2B5EF4-FFF2-40B4-BE49-F238E27FC236}">
                    <a16:creationId xmlns:a16="http://schemas.microsoft.com/office/drawing/2014/main" id="{F466B990-46A2-244C-8116-F0E7600F5221}"/>
                  </a:ext>
                </a:extLst>
              </p:cNvPr>
              <p:cNvCxnSpPr/>
              <p:nvPr/>
            </p:nvCxnSpPr>
            <p:spPr>
              <a:xfrm rot="10800000">
                <a:off x="3969275" y="1161475"/>
                <a:ext cx="53700" cy="258000"/>
              </a:xfrm>
              <a:prstGeom prst="straightConnector1">
                <a:avLst/>
              </a:prstGeom>
              <a:noFill/>
              <a:ln w="28575" cap="flat" cmpd="sng">
                <a:solidFill>
                  <a:schemeClr val="dk2"/>
                </a:solidFill>
                <a:prstDash val="solid"/>
                <a:round/>
                <a:headEnd type="none" w="med" len="med"/>
                <a:tailEnd type="none" w="med" len="med"/>
              </a:ln>
            </p:spPr>
          </p:cxnSp>
          <p:cxnSp>
            <p:nvCxnSpPr>
              <p:cNvPr id="69" name="Google Shape;1852;p28">
                <a:extLst>
                  <a:ext uri="{FF2B5EF4-FFF2-40B4-BE49-F238E27FC236}">
                    <a16:creationId xmlns:a16="http://schemas.microsoft.com/office/drawing/2014/main" id="{4FF6E5C2-7A4A-354A-AF9F-E6D360B16949}"/>
                  </a:ext>
                </a:extLst>
              </p:cNvPr>
              <p:cNvCxnSpPr/>
              <p:nvPr/>
            </p:nvCxnSpPr>
            <p:spPr>
              <a:xfrm rot="10800000" flipH="1">
                <a:off x="4027600" y="1159875"/>
                <a:ext cx="53700" cy="255000"/>
              </a:xfrm>
              <a:prstGeom prst="straightConnector1">
                <a:avLst/>
              </a:prstGeom>
              <a:noFill/>
              <a:ln w="28575" cap="flat" cmpd="sng">
                <a:solidFill>
                  <a:schemeClr val="dk2"/>
                </a:solidFill>
                <a:prstDash val="solid"/>
                <a:round/>
                <a:headEnd type="none" w="med" len="med"/>
                <a:tailEnd type="none" w="med" len="med"/>
              </a:ln>
            </p:spPr>
          </p:cxnSp>
          <p:cxnSp>
            <p:nvCxnSpPr>
              <p:cNvPr id="70" name="Google Shape;1853;p28">
                <a:extLst>
                  <a:ext uri="{FF2B5EF4-FFF2-40B4-BE49-F238E27FC236}">
                    <a16:creationId xmlns:a16="http://schemas.microsoft.com/office/drawing/2014/main" id="{2997983C-072A-194F-A324-E11EA2EAAF66}"/>
                  </a:ext>
                </a:extLst>
              </p:cNvPr>
              <p:cNvCxnSpPr/>
              <p:nvPr/>
            </p:nvCxnSpPr>
            <p:spPr>
              <a:xfrm rot="10800000">
                <a:off x="4084350" y="1170825"/>
                <a:ext cx="61500" cy="121200"/>
              </a:xfrm>
              <a:prstGeom prst="straightConnector1">
                <a:avLst/>
              </a:prstGeom>
              <a:noFill/>
              <a:ln w="28575" cap="flat" cmpd="sng">
                <a:solidFill>
                  <a:schemeClr val="dk2"/>
                </a:solidFill>
                <a:prstDash val="solid"/>
                <a:round/>
                <a:headEnd type="none" w="med" len="med"/>
                <a:tailEnd type="none" w="med" len="med"/>
              </a:ln>
            </p:spPr>
          </p:cxnSp>
        </p:grpSp>
        <p:sp>
          <p:nvSpPr>
            <p:cNvPr id="34" name="Google Shape;1854;p28">
              <a:extLst>
                <a:ext uri="{FF2B5EF4-FFF2-40B4-BE49-F238E27FC236}">
                  <a16:creationId xmlns:a16="http://schemas.microsoft.com/office/drawing/2014/main" id="{1AC16573-DF33-C342-A38B-DC335FA70589}"/>
                </a:ext>
              </a:extLst>
            </p:cNvPr>
            <p:cNvSpPr/>
            <p:nvPr/>
          </p:nvSpPr>
          <p:spPr>
            <a:xfrm>
              <a:off x="5666550" y="428739"/>
              <a:ext cx="199800" cy="185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55;p28">
              <a:extLst>
                <a:ext uri="{FF2B5EF4-FFF2-40B4-BE49-F238E27FC236}">
                  <a16:creationId xmlns:a16="http://schemas.microsoft.com/office/drawing/2014/main" id="{38E7070F-B946-6448-8470-76A77E8561CF}"/>
                </a:ext>
              </a:extLst>
            </p:cNvPr>
            <p:cNvSpPr/>
            <p:nvPr/>
          </p:nvSpPr>
          <p:spPr>
            <a:xfrm>
              <a:off x="5666550" y="1386511"/>
              <a:ext cx="199800" cy="185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56;p28">
              <a:extLst>
                <a:ext uri="{FF2B5EF4-FFF2-40B4-BE49-F238E27FC236}">
                  <a16:creationId xmlns:a16="http://schemas.microsoft.com/office/drawing/2014/main" id="{506EAD6E-FC38-9A40-8236-42F460EB455D}"/>
                </a:ext>
              </a:extLst>
            </p:cNvPr>
            <p:cNvSpPr/>
            <p:nvPr/>
          </p:nvSpPr>
          <p:spPr>
            <a:xfrm>
              <a:off x="6184836" y="2453617"/>
              <a:ext cx="199800" cy="185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57;p28">
              <a:extLst>
                <a:ext uri="{FF2B5EF4-FFF2-40B4-BE49-F238E27FC236}">
                  <a16:creationId xmlns:a16="http://schemas.microsoft.com/office/drawing/2014/main" id="{FA69028A-9FEA-9F40-80FA-6A1F00946861}"/>
                </a:ext>
              </a:extLst>
            </p:cNvPr>
            <p:cNvSpPr/>
            <p:nvPr/>
          </p:nvSpPr>
          <p:spPr>
            <a:xfrm>
              <a:off x="7727840" y="2023611"/>
              <a:ext cx="199800" cy="185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58;p28">
              <a:extLst>
                <a:ext uri="{FF2B5EF4-FFF2-40B4-BE49-F238E27FC236}">
                  <a16:creationId xmlns:a16="http://schemas.microsoft.com/office/drawing/2014/main" id="{2EBFEDD0-D41F-9149-A629-4C951838E850}"/>
                </a:ext>
              </a:extLst>
            </p:cNvPr>
            <p:cNvSpPr/>
            <p:nvPr/>
          </p:nvSpPr>
          <p:spPr>
            <a:xfrm>
              <a:off x="7738598" y="2451452"/>
              <a:ext cx="199800" cy="185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59;p28">
              <a:extLst>
                <a:ext uri="{FF2B5EF4-FFF2-40B4-BE49-F238E27FC236}">
                  <a16:creationId xmlns:a16="http://schemas.microsoft.com/office/drawing/2014/main" id="{2BC777FF-1363-1C4B-B88F-754DBF8E3729}"/>
                </a:ext>
              </a:extLst>
            </p:cNvPr>
            <p:cNvSpPr/>
            <p:nvPr/>
          </p:nvSpPr>
          <p:spPr>
            <a:xfrm>
              <a:off x="7735078" y="2861260"/>
              <a:ext cx="199800" cy="185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60;p28">
              <a:extLst>
                <a:ext uri="{FF2B5EF4-FFF2-40B4-BE49-F238E27FC236}">
                  <a16:creationId xmlns:a16="http://schemas.microsoft.com/office/drawing/2014/main" id="{95E40415-0787-3246-B0C0-0660D3F62B99}"/>
                </a:ext>
              </a:extLst>
            </p:cNvPr>
            <p:cNvSpPr/>
            <p:nvPr/>
          </p:nvSpPr>
          <p:spPr>
            <a:xfrm>
              <a:off x="8220532" y="2023611"/>
              <a:ext cx="199800" cy="185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1;p28">
              <a:extLst>
                <a:ext uri="{FF2B5EF4-FFF2-40B4-BE49-F238E27FC236}">
                  <a16:creationId xmlns:a16="http://schemas.microsoft.com/office/drawing/2014/main" id="{A9139949-C288-8448-9611-D5EAD21D4D8A}"/>
                </a:ext>
              </a:extLst>
            </p:cNvPr>
            <p:cNvSpPr/>
            <p:nvPr/>
          </p:nvSpPr>
          <p:spPr>
            <a:xfrm>
              <a:off x="8231290" y="2451452"/>
              <a:ext cx="199800" cy="185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62;p28">
              <a:extLst>
                <a:ext uri="{FF2B5EF4-FFF2-40B4-BE49-F238E27FC236}">
                  <a16:creationId xmlns:a16="http://schemas.microsoft.com/office/drawing/2014/main" id="{54F18A7A-C2CD-D742-BBF3-25B91CEDAE65}"/>
                </a:ext>
              </a:extLst>
            </p:cNvPr>
            <p:cNvSpPr/>
            <p:nvPr/>
          </p:nvSpPr>
          <p:spPr>
            <a:xfrm>
              <a:off x="8227770" y="2861260"/>
              <a:ext cx="199800" cy="185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63;p28">
              <a:extLst>
                <a:ext uri="{FF2B5EF4-FFF2-40B4-BE49-F238E27FC236}">
                  <a16:creationId xmlns:a16="http://schemas.microsoft.com/office/drawing/2014/main" id="{51668E3D-DD58-044C-9F40-6E341CD1B893}"/>
                </a:ext>
              </a:extLst>
            </p:cNvPr>
            <p:cNvSpPr/>
            <p:nvPr/>
          </p:nvSpPr>
          <p:spPr>
            <a:xfrm>
              <a:off x="8713224" y="2023611"/>
              <a:ext cx="199800" cy="185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64;p28">
              <a:extLst>
                <a:ext uri="{FF2B5EF4-FFF2-40B4-BE49-F238E27FC236}">
                  <a16:creationId xmlns:a16="http://schemas.microsoft.com/office/drawing/2014/main" id="{3529BD84-8A26-B946-9EBC-F34C21401749}"/>
                </a:ext>
              </a:extLst>
            </p:cNvPr>
            <p:cNvSpPr/>
            <p:nvPr/>
          </p:nvSpPr>
          <p:spPr>
            <a:xfrm>
              <a:off x="8723982" y="2451452"/>
              <a:ext cx="199800" cy="185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65;p28">
              <a:extLst>
                <a:ext uri="{FF2B5EF4-FFF2-40B4-BE49-F238E27FC236}">
                  <a16:creationId xmlns:a16="http://schemas.microsoft.com/office/drawing/2014/main" id="{0AE4E35C-8FD9-9746-8C41-E44E3F1DFB5B}"/>
                </a:ext>
              </a:extLst>
            </p:cNvPr>
            <p:cNvSpPr/>
            <p:nvPr/>
          </p:nvSpPr>
          <p:spPr>
            <a:xfrm>
              <a:off x="8720462" y="2861260"/>
              <a:ext cx="199800" cy="185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66;p28">
              <a:extLst>
                <a:ext uri="{FF2B5EF4-FFF2-40B4-BE49-F238E27FC236}">
                  <a16:creationId xmlns:a16="http://schemas.microsoft.com/office/drawing/2014/main" id="{D1F3B561-6C10-9443-861F-503C2C75AFEB}"/>
                </a:ext>
              </a:extLst>
            </p:cNvPr>
            <p:cNvSpPr/>
            <p:nvPr/>
          </p:nvSpPr>
          <p:spPr>
            <a:xfrm>
              <a:off x="7070917" y="2023611"/>
              <a:ext cx="199800" cy="185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67;p28">
              <a:extLst>
                <a:ext uri="{FF2B5EF4-FFF2-40B4-BE49-F238E27FC236}">
                  <a16:creationId xmlns:a16="http://schemas.microsoft.com/office/drawing/2014/main" id="{61AE3188-E2D4-7E4C-9D13-559C5D6DC291}"/>
                </a:ext>
              </a:extLst>
            </p:cNvPr>
            <p:cNvSpPr/>
            <p:nvPr/>
          </p:nvSpPr>
          <p:spPr>
            <a:xfrm>
              <a:off x="7081675" y="2451452"/>
              <a:ext cx="199800" cy="185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68;p28">
              <a:extLst>
                <a:ext uri="{FF2B5EF4-FFF2-40B4-BE49-F238E27FC236}">
                  <a16:creationId xmlns:a16="http://schemas.microsoft.com/office/drawing/2014/main" id="{419449FC-4D33-AE46-99F2-84AD247F019F}"/>
                </a:ext>
              </a:extLst>
            </p:cNvPr>
            <p:cNvSpPr/>
            <p:nvPr/>
          </p:nvSpPr>
          <p:spPr>
            <a:xfrm>
              <a:off x="7078155" y="2861260"/>
              <a:ext cx="199800" cy="185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69;p28">
              <a:extLst>
                <a:ext uri="{FF2B5EF4-FFF2-40B4-BE49-F238E27FC236}">
                  <a16:creationId xmlns:a16="http://schemas.microsoft.com/office/drawing/2014/main" id="{F6E887C7-478A-2B46-9A80-578AC734F59E}"/>
                </a:ext>
              </a:extLst>
            </p:cNvPr>
            <p:cNvSpPr/>
            <p:nvPr/>
          </p:nvSpPr>
          <p:spPr>
            <a:xfrm>
              <a:off x="5931826" y="637527"/>
              <a:ext cx="150300" cy="718200"/>
            </a:xfrm>
            <a:prstGeom prst="up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70;p28">
              <a:extLst>
                <a:ext uri="{FF2B5EF4-FFF2-40B4-BE49-F238E27FC236}">
                  <a16:creationId xmlns:a16="http://schemas.microsoft.com/office/drawing/2014/main" id="{62F4245E-0421-864E-9112-787EB4A61FEE}"/>
                </a:ext>
              </a:extLst>
            </p:cNvPr>
            <p:cNvSpPr/>
            <p:nvPr/>
          </p:nvSpPr>
          <p:spPr>
            <a:xfrm rot="-1306804">
              <a:off x="6096309" y="1540561"/>
              <a:ext cx="149578" cy="721001"/>
            </a:xfrm>
            <a:prstGeom prst="up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71;p28">
              <a:extLst>
                <a:ext uri="{FF2B5EF4-FFF2-40B4-BE49-F238E27FC236}">
                  <a16:creationId xmlns:a16="http://schemas.microsoft.com/office/drawing/2014/main" id="{8D007DE0-0125-4142-9D04-708242CEC3CE}"/>
                </a:ext>
              </a:extLst>
            </p:cNvPr>
            <p:cNvSpPr/>
            <p:nvPr/>
          </p:nvSpPr>
          <p:spPr>
            <a:xfrm rot="-3100135">
              <a:off x="6669145" y="2657134"/>
              <a:ext cx="138825" cy="534181"/>
            </a:xfrm>
            <a:prstGeom prst="up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72;p28">
              <a:extLst>
                <a:ext uri="{FF2B5EF4-FFF2-40B4-BE49-F238E27FC236}">
                  <a16:creationId xmlns:a16="http://schemas.microsoft.com/office/drawing/2014/main" id="{A8F39D22-1289-EC4A-A788-5F48424AA33C}"/>
                </a:ext>
              </a:extLst>
            </p:cNvPr>
            <p:cNvSpPr/>
            <p:nvPr/>
          </p:nvSpPr>
          <p:spPr>
            <a:xfrm rot="16200000">
              <a:off x="7455114" y="2606264"/>
              <a:ext cx="137099" cy="358200"/>
            </a:xfrm>
            <a:prstGeom prst="up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73;p28">
              <a:extLst>
                <a:ext uri="{FF2B5EF4-FFF2-40B4-BE49-F238E27FC236}">
                  <a16:creationId xmlns:a16="http://schemas.microsoft.com/office/drawing/2014/main" id="{272D12CB-9378-2042-BB57-A9FA9014D70F}"/>
                </a:ext>
              </a:extLst>
            </p:cNvPr>
            <p:cNvSpPr/>
            <p:nvPr/>
          </p:nvSpPr>
          <p:spPr>
            <a:xfrm rot="16200000">
              <a:off x="8002550" y="2606264"/>
              <a:ext cx="137099" cy="358200"/>
            </a:xfrm>
            <a:prstGeom prst="up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74;p28">
              <a:extLst>
                <a:ext uri="{FF2B5EF4-FFF2-40B4-BE49-F238E27FC236}">
                  <a16:creationId xmlns:a16="http://schemas.microsoft.com/office/drawing/2014/main" id="{C1309F44-D21A-8D47-9FA8-CB3302A602B6}"/>
                </a:ext>
              </a:extLst>
            </p:cNvPr>
            <p:cNvSpPr/>
            <p:nvPr/>
          </p:nvSpPr>
          <p:spPr>
            <a:xfrm rot="16200000">
              <a:off x="8495242" y="2606264"/>
              <a:ext cx="137099" cy="358200"/>
            </a:xfrm>
            <a:prstGeom prst="up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77;p28">
              <a:extLst>
                <a:ext uri="{FF2B5EF4-FFF2-40B4-BE49-F238E27FC236}">
                  <a16:creationId xmlns:a16="http://schemas.microsoft.com/office/drawing/2014/main" id="{56B77127-571F-354F-AAB0-EAF81B25D5C6}"/>
                </a:ext>
              </a:extLst>
            </p:cNvPr>
            <p:cNvSpPr/>
            <p:nvPr/>
          </p:nvSpPr>
          <p:spPr>
            <a:xfrm rot="-7256552">
              <a:off x="6592888" y="1895021"/>
              <a:ext cx="138862" cy="534291"/>
            </a:xfrm>
            <a:prstGeom prst="up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78;p28">
              <a:extLst>
                <a:ext uri="{FF2B5EF4-FFF2-40B4-BE49-F238E27FC236}">
                  <a16:creationId xmlns:a16="http://schemas.microsoft.com/office/drawing/2014/main" id="{3095E486-C6C4-5F4D-BB85-AF7FAA4F389E}"/>
                </a:ext>
              </a:extLst>
            </p:cNvPr>
            <p:cNvSpPr/>
            <p:nvPr/>
          </p:nvSpPr>
          <p:spPr>
            <a:xfrm rot="-5303501">
              <a:off x="6745305" y="2275971"/>
              <a:ext cx="138955" cy="534300"/>
            </a:xfrm>
            <a:prstGeom prst="up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79;p28">
              <a:extLst>
                <a:ext uri="{FF2B5EF4-FFF2-40B4-BE49-F238E27FC236}">
                  <a16:creationId xmlns:a16="http://schemas.microsoft.com/office/drawing/2014/main" id="{7DFBD96C-7E32-C545-9968-3DAA8D7AE8C4}"/>
                </a:ext>
              </a:extLst>
            </p:cNvPr>
            <p:cNvSpPr/>
            <p:nvPr/>
          </p:nvSpPr>
          <p:spPr>
            <a:xfrm rot="16200000">
              <a:off x="7455114" y="2209579"/>
              <a:ext cx="137099" cy="358200"/>
            </a:xfrm>
            <a:prstGeom prst="up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80;p28">
              <a:extLst>
                <a:ext uri="{FF2B5EF4-FFF2-40B4-BE49-F238E27FC236}">
                  <a16:creationId xmlns:a16="http://schemas.microsoft.com/office/drawing/2014/main" id="{963E497C-95E9-1A4D-950C-56D92576346A}"/>
                </a:ext>
              </a:extLst>
            </p:cNvPr>
            <p:cNvSpPr/>
            <p:nvPr/>
          </p:nvSpPr>
          <p:spPr>
            <a:xfrm rot="16200000">
              <a:off x="7455114" y="1752379"/>
              <a:ext cx="137099" cy="358200"/>
            </a:xfrm>
            <a:prstGeom prst="up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81;p28">
              <a:extLst>
                <a:ext uri="{FF2B5EF4-FFF2-40B4-BE49-F238E27FC236}">
                  <a16:creationId xmlns:a16="http://schemas.microsoft.com/office/drawing/2014/main" id="{B5D0CE4A-F67D-6140-9819-5155FA86E4AB}"/>
                </a:ext>
              </a:extLst>
            </p:cNvPr>
            <p:cNvSpPr/>
            <p:nvPr/>
          </p:nvSpPr>
          <p:spPr>
            <a:xfrm rot="16200000">
              <a:off x="8002550" y="2209579"/>
              <a:ext cx="137099" cy="358200"/>
            </a:xfrm>
            <a:prstGeom prst="up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82;p28">
              <a:extLst>
                <a:ext uri="{FF2B5EF4-FFF2-40B4-BE49-F238E27FC236}">
                  <a16:creationId xmlns:a16="http://schemas.microsoft.com/office/drawing/2014/main" id="{580D79B5-80FE-344D-993E-7A54F692EE95}"/>
                </a:ext>
              </a:extLst>
            </p:cNvPr>
            <p:cNvSpPr/>
            <p:nvPr/>
          </p:nvSpPr>
          <p:spPr>
            <a:xfrm rot="16200000">
              <a:off x="8002550" y="1736695"/>
              <a:ext cx="137099" cy="358200"/>
            </a:xfrm>
            <a:prstGeom prst="up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83;p28">
              <a:extLst>
                <a:ext uri="{FF2B5EF4-FFF2-40B4-BE49-F238E27FC236}">
                  <a16:creationId xmlns:a16="http://schemas.microsoft.com/office/drawing/2014/main" id="{DC26DDE6-F7B5-F644-850E-B0CA9968AB5F}"/>
                </a:ext>
              </a:extLst>
            </p:cNvPr>
            <p:cNvSpPr/>
            <p:nvPr/>
          </p:nvSpPr>
          <p:spPr>
            <a:xfrm rot="16200000">
              <a:off x="8535951" y="1752379"/>
              <a:ext cx="137099" cy="358200"/>
            </a:xfrm>
            <a:prstGeom prst="up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84;p28">
              <a:extLst>
                <a:ext uri="{FF2B5EF4-FFF2-40B4-BE49-F238E27FC236}">
                  <a16:creationId xmlns:a16="http://schemas.microsoft.com/office/drawing/2014/main" id="{6D25C74F-D4C7-844B-B206-604DF49A815D}"/>
                </a:ext>
              </a:extLst>
            </p:cNvPr>
            <p:cNvSpPr/>
            <p:nvPr/>
          </p:nvSpPr>
          <p:spPr>
            <a:xfrm rot="16200000">
              <a:off x="8535951" y="2209579"/>
              <a:ext cx="137099" cy="358200"/>
            </a:xfrm>
            <a:prstGeom prst="up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248;p24">
            <a:extLst>
              <a:ext uri="{FF2B5EF4-FFF2-40B4-BE49-F238E27FC236}">
                <a16:creationId xmlns:a16="http://schemas.microsoft.com/office/drawing/2014/main" id="{7BF238A4-38A1-1D4F-AC4B-68AB81B8FADB}"/>
              </a:ext>
            </a:extLst>
          </p:cNvPr>
          <p:cNvSpPr txBox="1"/>
          <p:nvPr/>
        </p:nvSpPr>
        <p:spPr>
          <a:xfrm>
            <a:off x="4825293" y="3679057"/>
            <a:ext cx="2355432" cy="41287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dirty="0"/>
              <a:t>Solve water fluxes in soil layers at the same time!</a:t>
            </a:r>
            <a:endParaRPr sz="1100" dirty="0"/>
          </a:p>
        </p:txBody>
      </p:sp>
      <p:sp>
        <p:nvSpPr>
          <p:cNvPr id="2" name="TextBox 1">
            <a:extLst>
              <a:ext uri="{FF2B5EF4-FFF2-40B4-BE49-F238E27FC236}">
                <a16:creationId xmlns:a16="http://schemas.microsoft.com/office/drawing/2014/main" id="{B4178B5D-391F-094C-9182-100D3F46F296}"/>
              </a:ext>
            </a:extLst>
          </p:cNvPr>
          <p:cNvSpPr txBox="1"/>
          <p:nvPr/>
        </p:nvSpPr>
        <p:spPr>
          <a:xfrm>
            <a:off x="6043290" y="4258915"/>
            <a:ext cx="816249" cy="677108"/>
          </a:xfrm>
          <a:prstGeom prst="rect">
            <a:avLst/>
          </a:prstGeom>
          <a:noFill/>
        </p:spPr>
        <p:txBody>
          <a:bodyPr wrap="none" rtlCol="0">
            <a:spAutoFit/>
          </a:bodyPr>
          <a:lstStyle/>
          <a:p>
            <a:r>
              <a:rPr lang="en-US" sz="1000" dirty="0"/>
              <a:t>Soil layer 1</a:t>
            </a:r>
          </a:p>
          <a:p>
            <a:endParaRPr lang="en-US" sz="400" dirty="0"/>
          </a:p>
          <a:p>
            <a:r>
              <a:rPr lang="en-US" sz="1000" dirty="0"/>
              <a:t>Soil layer 2</a:t>
            </a:r>
          </a:p>
          <a:p>
            <a:endParaRPr lang="en-US" sz="400" dirty="0"/>
          </a:p>
          <a:p>
            <a:r>
              <a:rPr lang="en-US" sz="1000" dirty="0"/>
              <a:t>Soil layer 3</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1967</TotalTime>
  <Words>1931</Words>
  <Application>Microsoft Macintosh PowerPoint</Application>
  <PresentationFormat>On-screen Show (16:9)</PresentationFormat>
  <Paragraphs>258</Paragraphs>
  <Slides>23</Slides>
  <Notes>17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Amatica SC</vt:lpstr>
      <vt:lpstr>Arial</vt:lpstr>
      <vt:lpstr>Arimo</vt:lpstr>
      <vt:lpstr>Avenir</vt:lpstr>
      <vt:lpstr>Calibri</vt:lpstr>
      <vt:lpstr>Courier</vt:lpstr>
      <vt:lpstr>Josefin Sans Thin</vt:lpstr>
      <vt:lpstr>Source Code Pro</vt:lpstr>
      <vt:lpstr>Symbol</vt:lpstr>
      <vt:lpstr>Simple Light</vt:lpstr>
      <vt:lpstr>Custom Design</vt:lpstr>
      <vt:lpstr>Office Theme</vt:lpstr>
      <vt:lpstr>PowerPoint Presentation</vt:lpstr>
      <vt:lpstr>PowerPoint Presentation</vt:lpstr>
      <vt:lpstr>Motivation: Why have plant demography &amp; dynamic vegetation?</vt:lpstr>
      <vt:lpstr>ELM-FATES –&gt; A Vegetation Demographic Model (E3SM Land Model - Functionally Assembled Terrestrial Ecosystem Simulator)</vt:lpstr>
      <vt:lpstr>Benefits of ecosystem demography connected to global land models</vt:lpstr>
      <vt:lpstr>“Modeling the Central Amazon forest carbon sink under rising CO2”      Holm et al. 2020, JGR-Biogeosciences (E3SM special issue) </vt:lpstr>
      <vt:lpstr>Long-term biomass response to rising CO2 (out to 2100)</vt:lpstr>
      <vt:lpstr>Current carbon allocation (%)     Long-term change in C allocation with rising CO2 (2100 minus 2000)</vt:lpstr>
      <vt:lpstr>Land/Energy NGD: Plant Hydraulics</vt:lpstr>
      <vt:lpstr>Land/Energy NGD: Plant Hydraulics</vt:lpstr>
      <vt:lpstr>UQ and sensitivity analysis of FATES and PFT parameterization (Holm, Dan Ricciuto, Khachik Sargsyan)</vt:lpstr>
      <vt:lpstr>PowerPoint Presentation</vt:lpstr>
      <vt:lpstr>PowerPoint Presentation</vt:lpstr>
      <vt:lpstr>PowerPoint Presentation</vt:lpstr>
      <vt:lpstr>Global averages of fluxes and stocks good in ELM-FATES, but what about PFT distribution with no climate envelopes and emergent behavior from competition and disturbance? </vt:lpstr>
      <vt:lpstr>Global distribution of dynamic PFTs in ELM-FATES (baseline case)</vt:lpstr>
      <vt:lpstr>Parameterization updates improved global distribution of vegetation types, based on trait competition and tradeoffs</vt:lpstr>
      <vt:lpstr>Parameterization updates improved global distribution of vegetation types, based on trait competition and tradeoffs</vt:lpstr>
      <vt:lpstr>Nutrient-Enabled ELM-FATES (New feature!) </vt:lpstr>
      <vt:lpstr>FATES Nutrient Flow: ELM Soil to FATES Plant and Back Again</vt:lpstr>
      <vt:lpstr>Coupled CNP vs. Uncoupled (c-only)</vt:lpstr>
      <vt:lpstr>Summary and next steps: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Jennifer Holm</cp:lastModifiedBy>
  <cp:revision>56</cp:revision>
  <dcterms:modified xsi:type="dcterms:W3CDTF">2021-07-22T14:12:13Z</dcterms:modified>
</cp:coreProperties>
</file>