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558" r:id="rId3"/>
    <p:sldId id="559" r:id="rId4"/>
    <p:sldId id="366" r:id="rId5"/>
    <p:sldId id="372" r:id="rId6"/>
    <p:sldId id="561" r:id="rId7"/>
    <p:sldId id="332" r:id="rId8"/>
    <p:sldId id="565" r:id="rId9"/>
    <p:sldId id="562" r:id="rId10"/>
    <p:sldId id="353" r:id="rId11"/>
    <p:sldId id="563" r:id="rId12"/>
    <p:sldId id="361" r:id="rId13"/>
    <p:sldId id="357" r:id="rId14"/>
    <p:sldId id="560" r:id="rId15"/>
    <p:sldId id="564" r:id="rId16"/>
    <p:sldId id="534"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2"/>
    <p:restoredTop sz="74689"/>
  </p:normalViewPr>
  <p:slideViewPr>
    <p:cSldViewPr snapToGrid="0" snapToObjects="1">
      <p:cViewPr>
        <p:scale>
          <a:sx n="150" d="100"/>
          <a:sy n="150" d="100"/>
        </p:scale>
        <p:origin x="504" y="20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70D-363F-0C4B-85B1-1EB4FF1C5A8B}" type="datetimeFigureOut">
              <a:rPr lang="en-US" smtClean="0"/>
              <a:t>6/8/21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42CFA1-7B13-EB4A-8E0D-613740448CFB}" type="slidenum">
              <a:rPr lang="en-US" smtClean="0"/>
              <a:t>‹#›</a:t>
            </a:fld>
            <a:endParaRPr lang="en-US"/>
          </a:p>
        </p:txBody>
      </p:sp>
    </p:spTree>
    <p:extLst>
      <p:ext uri="{BB962C8B-B14F-4D97-AF65-F5344CB8AC3E}">
        <p14:creationId xmlns:p14="http://schemas.microsoft.com/office/powerpoint/2010/main" val="3716300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ithub.com/E3SM-Project/E3SM/pull/427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ink.springer.com/article/10.1007/s11104-020-04798-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DD9B0-99C6-B849-8533-E6570ED5D0AD}" type="slidenum">
              <a:rPr lang="en-US" smtClean="0"/>
              <a:t>4</a:t>
            </a:fld>
            <a:endParaRPr lang="en-US"/>
          </a:p>
        </p:txBody>
      </p:sp>
    </p:spTree>
    <p:extLst>
      <p:ext uri="{BB962C8B-B14F-4D97-AF65-F5344CB8AC3E}">
        <p14:creationId xmlns:p14="http://schemas.microsoft.com/office/powerpoint/2010/main" val="2819369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CC2421-21D2-4520-86F3-4F6204696E04}" type="slidenum">
              <a:rPr lang="en-US" smtClean="0"/>
              <a:t>13</a:t>
            </a:fld>
            <a:endParaRPr lang="en-US"/>
          </a:p>
        </p:txBody>
      </p:sp>
    </p:spTree>
    <p:extLst>
      <p:ext uri="{BB962C8B-B14F-4D97-AF65-F5344CB8AC3E}">
        <p14:creationId xmlns:p14="http://schemas.microsoft.com/office/powerpoint/2010/main" val="2051745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have evaluated the temporally-downscaled version of these daily data through applications over large subsets in Alaska. Three regional subsets, each consisting of about 20,000 1km </a:t>
            </a:r>
            <a:r>
              <a:rPr lang="en-US" sz="1200" b="0" i="0" u="none" strike="noStrike" kern="1200" dirty="0" err="1">
                <a:solidFill>
                  <a:schemeClr val="tx1"/>
                </a:solidFill>
                <a:effectLst/>
                <a:latin typeface="+mn-lt"/>
                <a:ea typeface="+mn-ea"/>
                <a:cs typeface="+mn-cs"/>
              </a:rPr>
              <a:t>gridcells</a:t>
            </a:r>
            <a:r>
              <a:rPr lang="en-US" sz="1200" b="0" i="0" u="none" strike="noStrike" kern="1200" dirty="0">
                <a:solidFill>
                  <a:schemeClr val="tx1"/>
                </a:solidFill>
                <a:effectLst/>
                <a:latin typeface="+mn-lt"/>
                <a:ea typeface="+mn-ea"/>
                <a:cs typeface="+mn-cs"/>
              </a:rPr>
              <a:t>, have been run in fully-active BGC mode through </a:t>
            </a:r>
            <a:r>
              <a:rPr lang="en-US" sz="1200" b="0" i="0" u="none" strike="noStrike" kern="1200" dirty="0" err="1">
                <a:solidFill>
                  <a:schemeClr val="tx1"/>
                </a:solidFill>
                <a:effectLst/>
                <a:latin typeface="+mn-lt"/>
                <a:ea typeface="+mn-ea"/>
                <a:cs typeface="+mn-cs"/>
              </a:rPr>
              <a:t>spinup</a:t>
            </a:r>
            <a:r>
              <a:rPr lang="en-US" sz="1200" b="0" i="0" u="none" strike="noStrike" kern="1200" dirty="0">
                <a:solidFill>
                  <a:schemeClr val="tx1"/>
                </a:solidFill>
                <a:effectLst/>
                <a:latin typeface="+mn-lt"/>
                <a:ea typeface="+mn-ea"/>
                <a:cs typeface="+mn-cs"/>
              </a:rPr>
              <a:t> and 20</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century transient simulations. We chose the Alaska regions because the low station density there means these regions are on the high end of input data uncertainty, and so can serve as a worst-case scenario for assessing data quality. We also have resources available from collaboration with the NGEE Arctic project to evaluate these simulations against snowpack observations from remote sensing platforms. An example of the model outputs for mid-season snowpack and associated time series for one of these subregions is shown in Figure 1.</a:t>
            </a:r>
          </a:p>
          <a:p>
            <a:br>
              <a:rPr lang="en-US" dirty="0"/>
            </a:br>
            <a:endParaRPr lang="en-US" dirty="0"/>
          </a:p>
        </p:txBody>
      </p:sp>
      <p:sp>
        <p:nvSpPr>
          <p:cNvPr id="4" name="Slide Number Placeholder 3"/>
          <p:cNvSpPr>
            <a:spLocks noGrp="1"/>
          </p:cNvSpPr>
          <p:nvPr>
            <p:ph type="sldNum" sz="quarter" idx="5"/>
          </p:nvPr>
        </p:nvSpPr>
        <p:spPr/>
        <p:txBody>
          <a:bodyPr/>
          <a:lstStyle/>
          <a:p>
            <a:fld id="{0442CFA1-7B13-EB4A-8E0D-613740448CFB}" type="slidenum">
              <a:rPr lang="en-US" smtClean="0"/>
              <a:t>14</a:t>
            </a:fld>
            <a:endParaRPr lang="en-US"/>
          </a:p>
        </p:txBody>
      </p:sp>
    </p:spTree>
    <p:extLst>
      <p:ext uri="{BB962C8B-B14F-4D97-AF65-F5344CB8AC3E}">
        <p14:creationId xmlns:p14="http://schemas.microsoft.com/office/powerpoint/2010/main" val="278700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dirty="0">
                <a:solidFill>
                  <a:srgbClr val="15244A"/>
                </a:solidFill>
              </a:rPr>
              <a:t>Michael </a:t>
            </a:r>
            <a:r>
              <a:rPr lang="en-US" dirty="0" err="1">
                <a:solidFill>
                  <a:srgbClr val="15244A"/>
                </a:solidFill>
              </a:rPr>
              <a:t>Brunke</a:t>
            </a:r>
            <a:r>
              <a:rPr lang="en-US" dirty="0">
                <a:solidFill>
                  <a:srgbClr val="15244A"/>
                </a:solidFill>
              </a:rPr>
              <a:t>, </a:t>
            </a:r>
            <a:r>
              <a:rPr lang="en-US" dirty="0" err="1">
                <a:solidFill>
                  <a:srgbClr val="15244A"/>
                </a:solidFill>
              </a:rPr>
              <a:t>Xubin</a:t>
            </a:r>
            <a:r>
              <a:rPr lang="en-US" dirty="0">
                <a:solidFill>
                  <a:srgbClr val="15244A"/>
                </a:solidFill>
              </a:rPr>
              <a:t> Zeng and U-AZ colleagues — </a:t>
            </a:r>
          </a:p>
          <a:p>
            <a:pPr marL="285750" indent="-285750">
              <a:buFont typeface="Arial" charset="0"/>
              <a:buChar char="•"/>
            </a:pPr>
            <a:endParaRPr lang="en-US" dirty="0">
              <a:solidFill>
                <a:srgbClr val="15244A"/>
              </a:solidFill>
            </a:endParaRPr>
          </a:p>
          <a:p>
            <a:r>
              <a:rPr lang="en-US" sz="1200" b="0" i="0" u="none" strike="noStrike" kern="1200" dirty="0">
                <a:solidFill>
                  <a:schemeClr val="tx1"/>
                </a:solidFill>
                <a:effectLst/>
                <a:latin typeface="+mn-lt"/>
                <a:ea typeface="+mn-ea"/>
                <a:cs typeface="+mn-cs"/>
              </a:rPr>
              <a:t>The code to finalize variable soil thickness with bug fixes and the addition of code to allow variable soil thickness with CTC. The </a:t>
            </a:r>
            <a:r>
              <a:rPr lang="en-US" sz="1200" b="0" i="0" u="none" strike="noStrike" kern="1200" dirty="0">
                <a:solidFill>
                  <a:schemeClr val="tx1"/>
                </a:solidFill>
                <a:effectLst/>
                <a:latin typeface="+mn-lt"/>
                <a:ea typeface="+mn-ea"/>
                <a:cs typeface="+mn-cs"/>
                <a:hlinkClick r:id="rId3" tooltip="https://github.com/E3SM-Project/E3SM/pull/4278"/>
              </a:rPr>
              <a:t>PR</a:t>
            </a:r>
            <a:r>
              <a:rPr lang="en-US" sz="1200" b="0" i="0" u="none" strike="noStrike" kern="1200" dirty="0">
                <a:solidFill>
                  <a:schemeClr val="tx1"/>
                </a:solidFill>
                <a:effectLst/>
                <a:latin typeface="+mn-lt"/>
                <a:ea typeface="+mn-ea"/>
                <a:cs typeface="+mn-cs"/>
              </a:rPr>
              <a:t> is pending approval. </a:t>
            </a:r>
          </a:p>
          <a:p>
            <a:r>
              <a:rPr lang="en-US" sz="1200" b="0" i="0" u="none" strike="noStrike" kern="1200" dirty="0">
                <a:solidFill>
                  <a:schemeClr val="tx1"/>
                </a:solidFill>
                <a:effectLst/>
                <a:latin typeface="+mn-lt"/>
                <a:ea typeface="+mn-ea"/>
                <a:cs typeface="+mn-cs"/>
              </a:rPr>
              <a:t>A number of preliminary simulations have been run to test the performance of variable soil thickness represented on multiple topographic units (</a:t>
            </a:r>
            <a:r>
              <a:rPr lang="en-US" sz="1200" b="0" i="0" u="none" strike="noStrike" kern="1200" dirty="0" err="1">
                <a:solidFill>
                  <a:schemeClr val="tx1"/>
                </a:solidFill>
                <a:effectLst/>
                <a:latin typeface="+mn-lt"/>
                <a:ea typeface="+mn-ea"/>
                <a:cs typeface="+mn-cs"/>
              </a:rPr>
              <a:t>topounits</a:t>
            </a:r>
            <a:r>
              <a:rPr lang="en-US" sz="1200" b="0" i="0" u="none" strike="noStrike" kern="1200" dirty="0">
                <a:solidFill>
                  <a:schemeClr val="tx1"/>
                </a:solidFill>
                <a:effectLst/>
                <a:latin typeface="+mn-lt"/>
                <a:ea typeface="+mn-ea"/>
                <a:cs typeface="+mn-cs"/>
              </a:rPr>
              <a:t>). Baseflow is found to be higher; additional changes come about with the representation of variable soil thickness on multiple </a:t>
            </a:r>
            <a:r>
              <a:rPr lang="en-US" sz="1200" b="0" i="0" u="none" strike="noStrike" kern="1200" dirty="0" err="1">
                <a:solidFill>
                  <a:schemeClr val="tx1"/>
                </a:solidFill>
                <a:effectLst/>
                <a:latin typeface="+mn-lt"/>
                <a:ea typeface="+mn-ea"/>
                <a:cs typeface="+mn-cs"/>
              </a:rPr>
              <a:t>topounits</a:t>
            </a:r>
            <a:r>
              <a:rPr lang="en-US" sz="1200" b="0" i="0" u="none" strike="noStrike" kern="1200" dirty="0">
                <a:solidFill>
                  <a:schemeClr val="tx1"/>
                </a:solidFill>
                <a:effectLst/>
                <a:latin typeface="+mn-lt"/>
                <a:ea typeface="+mn-ea"/>
                <a:cs typeface="+mn-cs"/>
              </a:rPr>
              <a:t>. Surface runoff is largely unaffected because of our tuning at locations where the soil column is made shallower.</a:t>
            </a:r>
          </a:p>
          <a:p>
            <a:endParaRPr lang="en-US" dirty="0"/>
          </a:p>
          <a:p>
            <a:r>
              <a:rPr lang="en-US" sz="1200" b="0" i="0" u="none" strike="noStrike" kern="1200" dirty="0">
                <a:solidFill>
                  <a:schemeClr val="tx1"/>
                </a:solidFill>
                <a:effectLst/>
                <a:latin typeface="+mn-lt"/>
                <a:ea typeface="+mn-ea"/>
                <a:cs typeface="+mn-cs"/>
              </a:rPr>
              <a:t>Removed negative lake runoff by introducing a virtual lake water storage term in ELM, which does not affect any water and energy balances for offline and coupled models (Figure 1a–1d below). Importantly, our lake water storage physically makes sense, correlating well with observed lake water level in the Lake Michigan and Great Salt Lake ((Figure 1e and 1f).</a:t>
            </a:r>
          </a:p>
          <a:p>
            <a:endParaRPr lang="en-US" dirty="0"/>
          </a:p>
        </p:txBody>
      </p:sp>
      <p:sp>
        <p:nvSpPr>
          <p:cNvPr id="4" name="Slide Number Placeholder 3"/>
          <p:cNvSpPr>
            <a:spLocks noGrp="1"/>
          </p:cNvSpPr>
          <p:nvPr>
            <p:ph type="sldNum" sz="quarter" idx="5"/>
          </p:nvPr>
        </p:nvSpPr>
        <p:spPr/>
        <p:txBody>
          <a:bodyPr/>
          <a:lstStyle/>
          <a:p>
            <a:fld id="{0BCC2421-21D2-4520-86F3-4F6204696E04}" type="slidenum">
              <a:rPr lang="en-US" smtClean="0"/>
              <a:t>15</a:t>
            </a:fld>
            <a:endParaRPr lang="en-US"/>
          </a:p>
        </p:txBody>
      </p:sp>
    </p:spTree>
    <p:extLst>
      <p:ext uri="{BB962C8B-B14F-4D97-AF65-F5344CB8AC3E}">
        <p14:creationId xmlns:p14="http://schemas.microsoft.com/office/powerpoint/2010/main" val="4202145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Perennial crop modeling added to ELM. </a:t>
            </a:r>
            <a:endParaRPr lang="en-US" dirty="0">
              <a:effectLst/>
            </a:endParaRPr>
          </a:p>
          <a:p>
            <a:r>
              <a:rPr lang="en-US" sz="1200" kern="1200" dirty="0">
                <a:solidFill>
                  <a:schemeClr val="tx1"/>
                </a:solidFill>
                <a:effectLst/>
                <a:latin typeface="+mn-lt"/>
                <a:ea typeface="+mn-ea"/>
                <a:cs typeface="+mn-cs"/>
              </a:rPr>
              <a:t>􏰀  Observational data from the UIUC Energy farm for </a:t>
            </a:r>
            <a:r>
              <a:rPr lang="en-US" sz="1200" i="1" kern="1200" dirty="0">
                <a:solidFill>
                  <a:schemeClr val="tx1"/>
                </a:solidFill>
                <a:effectLst/>
                <a:latin typeface="+mn-lt"/>
                <a:ea typeface="+mn-ea"/>
                <a:cs typeface="+mn-cs"/>
              </a:rPr>
              <a:t>Miscanthus </a:t>
            </a:r>
            <a:r>
              <a:rPr lang="en-US" sz="1200" kern="1200" dirty="0">
                <a:solidFill>
                  <a:schemeClr val="tx1"/>
                </a:solidFill>
                <a:effectLst/>
                <a:latin typeface="+mn-lt"/>
                <a:ea typeface="+mn-ea"/>
                <a:cs typeface="+mn-cs"/>
              </a:rPr>
              <a:t>and switchgrass was used for model calibration. </a:t>
            </a:r>
          </a:p>
          <a:p>
            <a:r>
              <a:rPr lang="en-US" sz="1200" kern="1200" dirty="0">
                <a:solidFill>
                  <a:schemeClr val="tx1"/>
                </a:solidFill>
                <a:effectLst/>
                <a:latin typeface="+mn-lt"/>
                <a:ea typeface="+mn-ea"/>
                <a:cs typeface="+mn-cs"/>
              </a:rPr>
              <a:t>The parameters associated with leaf CN allocation, specific leaf area, and leaf senescence were the most sensitive parameters for both GPP and ER. </a:t>
            </a:r>
            <a:endParaRPr lang="en-US" dirty="0">
              <a:effectLst/>
            </a:endParaRPr>
          </a:p>
          <a:p>
            <a:r>
              <a:rPr lang="en-US" sz="1200" kern="1200" dirty="0">
                <a:solidFill>
                  <a:schemeClr val="tx1"/>
                </a:solidFill>
                <a:effectLst/>
                <a:latin typeface="+mn-lt"/>
                <a:ea typeface="+mn-ea"/>
                <a:cs typeface="+mn-cs"/>
              </a:rPr>
              <a:t>􏰀 ER was also highly sensitive to temperature sensitivity for maintenance respiration. </a:t>
            </a:r>
            <a:endParaRPr lang="en-US" dirty="0">
              <a:effectLst/>
            </a:endParaRPr>
          </a:p>
          <a:p>
            <a:r>
              <a:rPr lang="en-US" sz="1200" kern="1200" dirty="0">
                <a:solidFill>
                  <a:schemeClr val="tx1"/>
                </a:solidFill>
                <a:effectLst/>
                <a:latin typeface="+mn-lt"/>
                <a:ea typeface="+mn-ea"/>
                <a:cs typeface="+mn-cs"/>
              </a:rPr>
              <a:t>1 </a:t>
            </a:r>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2E32419-C5D3-4640-93F1-10E5BE29FA83}" type="slidenum">
              <a:rPr lang="en-US" smtClean="0"/>
              <a:t>5</a:t>
            </a:fld>
            <a:endParaRPr lang="en-US"/>
          </a:p>
        </p:txBody>
      </p:sp>
    </p:spTree>
    <p:extLst>
      <p:ext uri="{BB962C8B-B14F-4D97-AF65-F5344CB8AC3E}">
        <p14:creationId xmlns:p14="http://schemas.microsoft.com/office/powerpoint/2010/main" val="1590796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Perennial crop modeling added to ELM. </a:t>
            </a:r>
            <a:endParaRPr lang="en-US" dirty="0">
              <a:effectLst/>
            </a:endParaRPr>
          </a:p>
          <a:p>
            <a:r>
              <a:rPr lang="en-US" sz="1200" kern="1200" dirty="0">
                <a:solidFill>
                  <a:schemeClr val="tx1"/>
                </a:solidFill>
                <a:effectLst/>
                <a:latin typeface="+mn-lt"/>
                <a:ea typeface="+mn-ea"/>
                <a:cs typeface="+mn-cs"/>
              </a:rPr>
              <a:t>􏰀  Observational data from the UIUC Energy farm for </a:t>
            </a:r>
            <a:r>
              <a:rPr lang="en-US" sz="1200" i="1" kern="1200" dirty="0">
                <a:solidFill>
                  <a:schemeClr val="tx1"/>
                </a:solidFill>
                <a:effectLst/>
                <a:latin typeface="+mn-lt"/>
                <a:ea typeface="+mn-ea"/>
                <a:cs typeface="+mn-cs"/>
              </a:rPr>
              <a:t>Miscanthus </a:t>
            </a:r>
            <a:r>
              <a:rPr lang="en-US" sz="1200" kern="1200" dirty="0">
                <a:solidFill>
                  <a:schemeClr val="tx1"/>
                </a:solidFill>
                <a:effectLst/>
                <a:latin typeface="+mn-lt"/>
                <a:ea typeface="+mn-ea"/>
                <a:cs typeface="+mn-cs"/>
              </a:rPr>
              <a:t>and switchgrass was used for model calibration. </a:t>
            </a:r>
          </a:p>
          <a:p>
            <a:r>
              <a:rPr lang="en-US" sz="1200" kern="1200" dirty="0">
                <a:solidFill>
                  <a:schemeClr val="tx1"/>
                </a:solidFill>
                <a:effectLst/>
                <a:latin typeface="+mn-lt"/>
                <a:ea typeface="+mn-ea"/>
                <a:cs typeface="+mn-cs"/>
              </a:rPr>
              <a:t>The parameters associated with leaf CN allocation, specific leaf area, and leaf senescence were the most sensitive parameters for both GPP and ER. </a:t>
            </a:r>
            <a:endParaRPr lang="en-US" dirty="0">
              <a:effectLst/>
            </a:endParaRPr>
          </a:p>
          <a:p>
            <a:r>
              <a:rPr lang="en-US" sz="1200" kern="1200" dirty="0">
                <a:solidFill>
                  <a:schemeClr val="tx1"/>
                </a:solidFill>
                <a:effectLst/>
                <a:latin typeface="+mn-lt"/>
                <a:ea typeface="+mn-ea"/>
                <a:cs typeface="+mn-cs"/>
              </a:rPr>
              <a:t>􏰀 ER was also highly sensitive to temperature sensitivity for maintenance respiration. </a:t>
            </a:r>
            <a:endParaRPr lang="en-US" dirty="0">
              <a:effectLst/>
            </a:endParaRPr>
          </a:p>
          <a:p>
            <a:r>
              <a:rPr lang="en-US" sz="1200" kern="1200" dirty="0">
                <a:solidFill>
                  <a:schemeClr val="tx1"/>
                </a:solidFill>
                <a:effectLst/>
                <a:latin typeface="+mn-lt"/>
                <a:ea typeface="+mn-ea"/>
                <a:cs typeface="+mn-cs"/>
              </a:rPr>
              <a:t>1 </a:t>
            </a:r>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2E32419-C5D3-4640-93F1-10E5BE29FA83}" type="slidenum">
              <a:rPr lang="en-US" smtClean="0"/>
              <a:t>6</a:t>
            </a:fld>
            <a:endParaRPr lang="en-US"/>
          </a:p>
        </p:txBody>
      </p:sp>
    </p:spTree>
    <p:extLst>
      <p:ext uri="{BB962C8B-B14F-4D97-AF65-F5344CB8AC3E}">
        <p14:creationId xmlns:p14="http://schemas.microsoft.com/office/powerpoint/2010/main" val="2840956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MOSART-sediment. We will submit our new manuscript on sediment particle size dataset by early June. We will then submit our revised MOSART-sediment modeling paper to </a:t>
            </a:r>
            <a:r>
              <a:rPr lang="en-US" sz="1200" b="0" i="1" u="none" strike="noStrike" kern="1200" dirty="0">
                <a:solidFill>
                  <a:schemeClr val="tx1"/>
                </a:solidFill>
                <a:effectLst/>
                <a:latin typeface="+mn-lt"/>
                <a:ea typeface="+mn-ea"/>
                <a:cs typeface="+mn-cs"/>
              </a:rPr>
              <a:t>JGR-Atmospheres</a:t>
            </a:r>
            <a:r>
              <a:rPr lang="en-US" sz="1200" b="0" i="0" u="none" strike="noStrike" kern="1200" dirty="0">
                <a:solidFill>
                  <a:schemeClr val="tx1"/>
                </a:solidFill>
                <a:effectLst/>
                <a:latin typeface="+mn-lt"/>
                <a:ea typeface="+mn-ea"/>
                <a:cs typeface="+mn-cs"/>
              </a:rPr>
              <a:t> or </a:t>
            </a:r>
            <a:r>
              <a:rPr lang="en-US" sz="1200" b="0" i="1" u="none" strike="noStrike" kern="1200" dirty="0">
                <a:solidFill>
                  <a:schemeClr val="tx1"/>
                </a:solidFill>
                <a:effectLst/>
                <a:latin typeface="+mn-lt"/>
                <a:ea typeface="+mn-ea"/>
                <a:cs typeface="+mn-cs"/>
              </a:rPr>
              <a:t>JAMES</a:t>
            </a:r>
            <a:r>
              <a:rPr lang="en-US" sz="1200" b="0" i="0" u="none" strike="noStrike" kern="1200" dirty="0">
                <a:solidFill>
                  <a:schemeClr val="tx1"/>
                </a:solidFill>
                <a:effectLst/>
                <a:latin typeface="+mn-lt"/>
                <a:ea typeface="+mn-ea"/>
                <a:cs typeface="+mn-cs"/>
              </a:rPr>
              <a:t> by early July. Both manuscripts document the parameterization, development and validation of MOSART-sediment over the contiguous U.S. </a:t>
            </a:r>
          </a:p>
          <a:p>
            <a:pPr lvl="1"/>
            <a:r>
              <a:rPr lang="en-US" sz="1200" b="0" i="0" u="none" strike="noStrike" kern="1200" dirty="0">
                <a:solidFill>
                  <a:schemeClr val="tx1"/>
                </a:solidFill>
                <a:effectLst/>
                <a:latin typeface="+mn-lt"/>
                <a:ea typeface="+mn-ea"/>
                <a:cs typeface="+mn-cs"/>
              </a:rPr>
              <a:t>We plan to issue the PR for MOSART-sediment by December 2021.</a:t>
            </a:r>
          </a:p>
          <a:p>
            <a:r>
              <a:rPr lang="en-US" sz="1200" b="0" i="0" u="none" strike="noStrike" kern="1200" dirty="0">
                <a:solidFill>
                  <a:schemeClr val="tx1"/>
                </a:solidFill>
                <a:effectLst/>
                <a:latin typeface="+mn-lt"/>
                <a:ea typeface="+mn-ea"/>
                <a:cs typeface="+mn-cs"/>
              </a:rPr>
              <a:t>MOSART-carbon. We plan to complete and submit our 1st paper on MOSART-carbon (with a focus on DOC) by October, which document the development and validation of MOSART-carbon over the contiguous U.S. </a:t>
            </a:r>
          </a:p>
          <a:p>
            <a:pPr lvl="1"/>
            <a:r>
              <a:rPr lang="en-US" sz="1200" b="0" i="0" u="none" strike="noStrike" kern="1200" dirty="0">
                <a:solidFill>
                  <a:schemeClr val="tx1"/>
                </a:solidFill>
                <a:effectLst/>
                <a:latin typeface="+mn-lt"/>
                <a:ea typeface="+mn-ea"/>
                <a:cs typeface="+mn-cs"/>
              </a:rPr>
              <a:t>We plan to issue the PR for MOSART-carbon by April 2022.</a:t>
            </a:r>
          </a:p>
          <a:p>
            <a:r>
              <a:rPr lang="en-US" sz="1200" b="0" i="0" u="none" strike="noStrike" kern="1200" dirty="0">
                <a:solidFill>
                  <a:schemeClr val="tx1"/>
                </a:solidFill>
                <a:effectLst/>
                <a:latin typeface="+mn-lt"/>
                <a:ea typeface="+mn-ea"/>
                <a:cs typeface="+mn-cs"/>
              </a:rPr>
              <a:t>MOSART-lake. We plan to complete and submit our 1st paper on MOSART-lake in late September, which documents the development and validation of MOSART-lake globally. </a:t>
            </a:r>
          </a:p>
          <a:p>
            <a:br>
              <a:rPr lang="en-US" dirty="0"/>
            </a:b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E32419-C5D3-4640-93F1-10E5BE29FA83}" type="slidenum">
              <a:rPr lang="en-US" smtClean="0"/>
              <a:t>7</a:t>
            </a:fld>
            <a:endParaRPr lang="en-US"/>
          </a:p>
        </p:txBody>
      </p:sp>
    </p:spTree>
    <p:extLst>
      <p:ext uri="{BB962C8B-B14F-4D97-AF65-F5344CB8AC3E}">
        <p14:creationId xmlns:p14="http://schemas.microsoft.com/office/powerpoint/2010/main" val="275113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a:t>
            </a:r>
            <a:r>
              <a:rPr lang="en-US" sz="1200" kern="1200" dirty="0">
                <a:solidFill>
                  <a:schemeClr val="tx1"/>
                </a:solidFill>
                <a:effectLst/>
                <a:latin typeface="+mn-lt"/>
                <a:ea typeface="+mn-ea"/>
                <a:cs typeface="+mn-cs"/>
              </a:rPr>
              <a:t> Schematic of the E3SM lake biogeochemical (E3SM-LakeBGC) model. The E3SM-LakeBGC model represents (1) methane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production in sediment from decomposition of both terrestrial and aquatic derived organic matters (POM), (2)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oxidation in the water column, and (3)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transport through both diffusion and ebullition.</a:t>
            </a:r>
          </a:p>
        </p:txBody>
      </p:sp>
      <p:sp>
        <p:nvSpPr>
          <p:cNvPr id="4" name="Slide Number Placeholder 3"/>
          <p:cNvSpPr>
            <a:spLocks noGrp="1"/>
          </p:cNvSpPr>
          <p:nvPr>
            <p:ph type="sldNum" sz="quarter" idx="5"/>
          </p:nvPr>
        </p:nvSpPr>
        <p:spPr/>
        <p:txBody>
          <a:bodyPr/>
          <a:lstStyle/>
          <a:p>
            <a:fld id="{02E32419-C5D3-4640-93F1-10E5BE29FA83}" type="slidenum">
              <a:rPr lang="en-US" smtClean="0"/>
              <a:t>8</a:t>
            </a:fld>
            <a:endParaRPr lang="en-US"/>
          </a:p>
        </p:txBody>
      </p:sp>
    </p:spTree>
    <p:extLst>
      <p:ext uri="{BB962C8B-B14F-4D97-AF65-F5344CB8AC3E}">
        <p14:creationId xmlns:p14="http://schemas.microsoft.com/office/powerpoint/2010/main" val="343519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450"/>
              </a:spcBef>
              <a:buFont typeface="Wingdings" panose="05000000000000000000" pitchFamily="2" charset="2"/>
              <a:buChar char="v"/>
            </a:pPr>
            <a:r>
              <a:rPr lang="en-US" sz="1200" dirty="0">
                <a:latin typeface="Times New Roman" panose="02020603050405020304" pitchFamily="18" charset="0"/>
                <a:cs typeface="Times New Roman" panose="02020603050405020304" pitchFamily="18" charset="0"/>
              </a:rPr>
              <a:t>Gautam Bisht</a:t>
            </a:r>
          </a:p>
          <a:p>
            <a:pPr>
              <a:lnSpc>
                <a:spcPct val="110000"/>
              </a:lnSpc>
              <a:spcBef>
                <a:spcPts val="450"/>
              </a:spcBef>
              <a:buFont typeface="Wingdings" panose="05000000000000000000" pitchFamily="2" charset="2"/>
              <a:buChar char="v"/>
            </a:pPr>
            <a:r>
              <a:rPr lang="en-US" sz="1200" dirty="0" err="1">
                <a:latin typeface="Times New Roman" panose="02020603050405020304" pitchFamily="18" charset="0"/>
                <a:cs typeface="Times New Roman" panose="02020603050405020304" pitchFamily="18" charset="0"/>
              </a:rPr>
              <a:t>Teklu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Tesfa</a:t>
            </a:r>
            <a:endParaRPr lang="en-US" sz="1200" dirty="0">
              <a:latin typeface="Times New Roman" panose="02020603050405020304" pitchFamily="18" charset="0"/>
              <a:cs typeface="Times New Roman" panose="02020603050405020304" pitchFamily="18" charset="0"/>
            </a:endParaRPr>
          </a:p>
          <a:p>
            <a:pPr>
              <a:lnSpc>
                <a:spcPct val="110000"/>
              </a:lnSpc>
              <a:spcBef>
                <a:spcPts val="450"/>
              </a:spcBef>
              <a:buFont typeface="Wingdings" panose="05000000000000000000" pitchFamily="2" charset="2"/>
              <a:buChar char="v"/>
            </a:pPr>
            <a:r>
              <a:rPr lang="en-US" sz="1200" dirty="0" err="1">
                <a:latin typeface="Times New Roman" panose="02020603050405020304" pitchFamily="18" charset="0"/>
                <a:cs typeface="Times New Roman" panose="02020603050405020304" pitchFamily="18" charset="0"/>
              </a:rPr>
              <a:t>Jinyun</a:t>
            </a:r>
            <a:r>
              <a:rPr lang="en-US" sz="1200" dirty="0">
                <a:latin typeface="Times New Roman" panose="02020603050405020304" pitchFamily="18" charset="0"/>
                <a:cs typeface="Times New Roman" panose="02020603050405020304" pitchFamily="18" charset="0"/>
              </a:rPr>
              <a:t> Tang</a:t>
            </a:r>
          </a:p>
          <a:p>
            <a:pPr>
              <a:lnSpc>
                <a:spcPct val="110000"/>
              </a:lnSpc>
              <a:spcBef>
                <a:spcPts val="450"/>
              </a:spcBef>
              <a:buFont typeface="Wingdings" panose="05000000000000000000" pitchFamily="2" charset="2"/>
              <a:buChar char="v"/>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450"/>
              </a:spcBef>
              <a:spcAft>
                <a:spcPts val="0"/>
              </a:spcAft>
              <a:buClrTx/>
              <a:buSzTx/>
              <a:buFont typeface="Wingdings" panose="05000000000000000000" pitchFamily="2" charset="2"/>
              <a:buChar char="v"/>
              <a:tabLst/>
              <a:defRPr/>
            </a:pPr>
            <a:r>
              <a:rPr lang="en-US" sz="1200" b="0" i="0" u="none" strike="noStrike" kern="1200" dirty="0">
                <a:solidFill>
                  <a:schemeClr val="tx1"/>
                </a:solidFill>
                <a:effectLst/>
                <a:latin typeface="+mn-lt"/>
                <a:ea typeface="+mn-ea"/>
                <a:cs typeface="+mn-cs"/>
              </a:rPr>
              <a:t>Publishing </a:t>
            </a:r>
            <a:r>
              <a:rPr lang="en-US" sz="1200" b="0" i="0" u="none" strike="noStrike" kern="1200" dirty="0">
                <a:solidFill>
                  <a:schemeClr val="tx1"/>
                </a:solidFill>
                <a:effectLst/>
                <a:latin typeface="+mn-lt"/>
                <a:ea typeface="+mn-ea"/>
                <a:cs typeface="+mn-cs"/>
                <a:hlinkClick r:id="rId3" tooltip="https://link.springer.com/article/10.1007/s11104-020-04798-5"/>
              </a:rPr>
              <a:t>Tang and Riley (2021)</a:t>
            </a:r>
            <a:r>
              <a:rPr lang="en-US" sz="1200" b="0" i="0" u="none" strike="noStrike" kern="1200" dirty="0">
                <a:solidFill>
                  <a:schemeClr val="tx1"/>
                </a:solidFill>
                <a:effectLst/>
                <a:latin typeface="+mn-lt"/>
                <a:ea typeface="+mn-ea"/>
                <a:cs typeface="+mn-cs"/>
              </a:rPr>
              <a:t>, which examines how three essential plant root nutrient acquisition mechanisms—activity of nutrient acquiring proteins, maintenance of nutrient stoichiometry, and energy expenditure for these processes—are considered in existing modeling paradigms.</a:t>
            </a:r>
            <a:endParaRPr lang="en-US" sz="1200" dirty="0">
              <a:latin typeface="Times New Roman" panose="02020603050405020304" pitchFamily="18" charset="0"/>
              <a:cs typeface="Times New Roman" panose="02020603050405020304" pitchFamily="18" charset="0"/>
            </a:endParaRPr>
          </a:p>
          <a:p>
            <a:pPr>
              <a:lnSpc>
                <a:spcPct val="110000"/>
              </a:lnSpc>
              <a:spcBef>
                <a:spcPts val="450"/>
              </a:spcBef>
              <a:buFont typeface="Wingdings" panose="05000000000000000000" pitchFamily="2" charset="2"/>
              <a:buChar char="v"/>
            </a:pPr>
            <a:endParaRPr lang="en-US" sz="1200" dirty="0">
              <a:latin typeface="Times New Roman" panose="02020603050405020304" pitchFamily="18" charset="0"/>
              <a:cs typeface="Times New Roman" panose="02020603050405020304" pitchFamily="18" charset="0"/>
            </a:endParaRPr>
          </a:p>
          <a:p>
            <a:pPr>
              <a:lnSpc>
                <a:spcPct val="110000"/>
              </a:lnSpc>
              <a:spcBef>
                <a:spcPts val="450"/>
              </a:spcBef>
              <a:buFont typeface="Wingdings" panose="05000000000000000000" pitchFamily="2" charset="2"/>
              <a:buChar char="v"/>
            </a:pPr>
            <a:r>
              <a:rPr lang="en-US" sz="1200" dirty="0">
                <a:latin typeface="Times New Roman" panose="02020603050405020304" pitchFamily="18" charset="0"/>
                <a:cs typeface="Times New Roman" panose="02020603050405020304" pitchFamily="18" charset="0"/>
              </a:rPr>
              <a:t>Yilin Fang</a:t>
            </a:r>
          </a:p>
          <a:p>
            <a:pPr>
              <a:lnSpc>
                <a:spcPct val="110000"/>
              </a:lnSpc>
              <a:spcBef>
                <a:spcPts val="450"/>
              </a:spcBef>
              <a:buFont typeface="Wingdings" panose="05000000000000000000" pitchFamily="2" charset="2"/>
              <a:buChar char="v"/>
            </a:pPr>
            <a:endParaRPr lang="en-US" sz="1200" dirty="0">
              <a:latin typeface="Times New Roman" panose="02020603050405020304" pitchFamily="18" charset="0"/>
              <a:cs typeface="Times New Roman" panose="02020603050405020304" pitchFamily="18" charset="0"/>
            </a:endParaRPr>
          </a:p>
          <a:p>
            <a:r>
              <a:rPr lang="en-US" sz="1200" b="0" i="0" u="none" strike="noStrike" kern="1200" dirty="0">
                <a:solidFill>
                  <a:schemeClr val="tx1"/>
                </a:solidFill>
                <a:effectLst/>
                <a:latin typeface="+mn-lt"/>
                <a:ea typeface="+mn-ea"/>
                <a:cs typeface="+mn-cs"/>
              </a:rPr>
              <a:t>As part of the PR, aboveground biomass difference caused by HYDRO 30 years in the </a:t>
            </a:r>
            <a:r>
              <a:rPr lang="en-US" sz="1200" b="0" i="0" u="none" strike="noStrike" kern="1200" dirty="0" err="1">
                <a:solidFill>
                  <a:schemeClr val="tx1"/>
                </a:solidFill>
                <a:effectLst/>
                <a:latin typeface="+mn-lt"/>
                <a:ea typeface="+mn-ea"/>
                <a:cs typeface="+mn-cs"/>
              </a:rPr>
              <a:t>spinup</a:t>
            </a:r>
            <a:r>
              <a:rPr lang="en-US" sz="1200" b="0" i="0" u="none" strike="noStrike" kern="1200" dirty="0">
                <a:solidFill>
                  <a:schemeClr val="tx1"/>
                </a:solidFill>
                <a:effectLst/>
                <a:latin typeface="+mn-lt"/>
                <a:ea typeface="+mn-ea"/>
                <a:cs typeface="+mn-cs"/>
              </a:rPr>
              <a:t> have been quantified. Biomass is reduced in the tropics when HYDRO is active.</a:t>
            </a:r>
          </a:p>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E32419-C5D3-4640-93F1-10E5BE29FA83}" type="slidenum">
              <a:rPr lang="en-US" smtClean="0"/>
              <a:t>9</a:t>
            </a:fld>
            <a:endParaRPr lang="en-US"/>
          </a:p>
        </p:txBody>
      </p:sp>
    </p:spTree>
    <p:extLst>
      <p:ext uri="{BB962C8B-B14F-4D97-AF65-F5344CB8AC3E}">
        <p14:creationId xmlns:p14="http://schemas.microsoft.com/office/powerpoint/2010/main" val="67725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Jennifer Holm, Ryan Knox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One major finding is that with plant organs now dynamically competing for water, and thus plant growth subject to water stress, aboveground biomass decreased by ~60% compared to non-FATES-Hydro simulations; a potentially important factor in curbing the overly productive default version of FATES. </a:t>
            </a:r>
          </a:p>
          <a:p>
            <a:endParaRPr lang="en-US" dirty="0"/>
          </a:p>
          <a:p>
            <a:r>
              <a:rPr lang="en-US" b="1" dirty="0">
                <a:effectLst/>
              </a:rPr>
              <a:t>Figure 2. </a:t>
            </a:r>
            <a:r>
              <a:rPr lang="en-US" b="0" dirty="0">
                <a:effectLst/>
              </a:rPr>
              <a:t>Change in plant functional type (PFT) biomass in an Alaska boreal forest due to soil moisture increasing or decreasing by 40% from control conditions using ELM-FATES. Deciduous trees (dotted orange line) increase under lower soil moisture conditions, at the expense of evergreen trees (solid orange line). </a:t>
            </a:r>
          </a:p>
          <a:p>
            <a:br>
              <a:rPr lang="en-US" dirty="0">
                <a:effectLst/>
              </a:rPr>
            </a:b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442CFA1-7B13-EB4A-8E0D-613740448CFB}" type="slidenum">
              <a:rPr lang="en-US" smtClean="0"/>
              <a:t>10</a:t>
            </a:fld>
            <a:endParaRPr lang="en-US"/>
          </a:p>
        </p:txBody>
      </p:sp>
    </p:spTree>
    <p:extLst>
      <p:ext uri="{BB962C8B-B14F-4D97-AF65-F5344CB8AC3E}">
        <p14:creationId xmlns:p14="http://schemas.microsoft.com/office/powerpoint/2010/main" val="228022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example, the acclimation of photosynthesis to rising CO2 theoretically decreases the demand of rubisco enzyme and thus the leaf nitrogen content. The amount of nitrogen (N) that is saved by photosynthesis acclimation could potentially alleviate the progressive N limitation and help build more vegetation biomass under enriched CO2 conditions. </a:t>
            </a:r>
          </a:p>
          <a:p>
            <a:br>
              <a:rPr lang="en-US" dirty="0"/>
            </a:br>
            <a:endParaRPr lang="en-US" dirty="0"/>
          </a:p>
        </p:txBody>
      </p:sp>
      <p:sp>
        <p:nvSpPr>
          <p:cNvPr id="4" name="Slide Number Placeholder 3"/>
          <p:cNvSpPr>
            <a:spLocks noGrp="1"/>
          </p:cNvSpPr>
          <p:nvPr>
            <p:ph type="sldNum" sz="quarter" idx="5"/>
          </p:nvPr>
        </p:nvSpPr>
        <p:spPr/>
        <p:txBody>
          <a:bodyPr/>
          <a:lstStyle/>
          <a:p>
            <a:fld id="{0442CFA1-7B13-EB4A-8E0D-613740448CFB}" type="slidenum">
              <a:rPr lang="en-US" smtClean="0"/>
              <a:t>11</a:t>
            </a:fld>
            <a:endParaRPr lang="en-US"/>
          </a:p>
        </p:txBody>
      </p:sp>
    </p:spTree>
    <p:extLst>
      <p:ext uri="{BB962C8B-B14F-4D97-AF65-F5344CB8AC3E}">
        <p14:creationId xmlns:p14="http://schemas.microsoft.com/office/powerpoint/2010/main" val="1018242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Fire aerosol has 1) cooling effect at global scale; 2) reduce precipitation at tropical ecosystems 3) enhance surface diffusive radiation flux 4) ~3 </a:t>
            </a:r>
            <a:r>
              <a:rPr lang="en-US" dirty="0" err="1"/>
              <a:t>PgC</a:t>
            </a:r>
            <a:r>
              <a:rPr lang="en-US" dirty="0"/>
              <a:t>/</a:t>
            </a:r>
            <a:r>
              <a:rPr lang="en-US" dirty="0" err="1"/>
              <a:t>yr</a:t>
            </a:r>
            <a:r>
              <a:rPr lang="en-US" dirty="0"/>
              <a:t> decline in GPP</a:t>
            </a:r>
          </a:p>
          <a:p>
            <a:endParaRPr lang="en-US" dirty="0"/>
          </a:p>
          <a:p>
            <a:r>
              <a:rPr lang="en-US" sz="1200" b="0" i="0" u="none" strike="noStrike" kern="1200" dirty="0">
                <a:solidFill>
                  <a:schemeClr val="tx1"/>
                </a:solidFill>
                <a:effectLst/>
                <a:latin typeface="+mn-lt"/>
                <a:ea typeface="+mn-ea"/>
                <a:cs typeface="+mn-cs"/>
              </a:rPr>
              <a:t>improved fire-associated aerosol emissions in the Energy </a:t>
            </a:r>
            <a:r>
              <a:rPr lang="en-US" sz="1200" b="0" i="0" u="none" strike="noStrike" kern="1200" dirty="0" err="1">
                <a:solidFill>
                  <a:schemeClr val="tx1"/>
                </a:solidFill>
                <a:effectLst/>
                <a:latin typeface="+mn-lt"/>
                <a:ea typeface="+mn-ea"/>
                <a:cs typeface="+mn-cs"/>
              </a:rPr>
              <a:t>Exascale</a:t>
            </a:r>
            <a:r>
              <a:rPr lang="en-US" sz="1200" b="0" i="0" u="none" strike="noStrike" kern="1200" dirty="0">
                <a:solidFill>
                  <a:schemeClr val="tx1"/>
                </a:solidFill>
                <a:effectLst/>
                <a:latin typeface="+mn-lt"/>
                <a:ea typeface="+mn-ea"/>
                <a:cs typeface="+mn-cs"/>
              </a:rPr>
              <a:t> Earth System Model (E3SM) using the Global Fire Emissions Database version 4s (GFED4s) and AERONET aerosol optical depth (AOD) observations during 1997-2016. We distributed fire emissions from the surface through the upper troposphere using smoke plume heights derived from MISR satellite observations. Fire aerosols enhance GPP by increasing surface relative humidity (and by reducing tropical temperatures), but in many areas these gains are offset by decreases in PAR (</a:t>
            </a:r>
            <a:r>
              <a:rPr lang="en-US" sz="1200" b="1" i="0" u="none" strike="noStrike" kern="1200" dirty="0">
                <a:solidFill>
                  <a:schemeClr val="tx1"/>
                </a:solidFill>
                <a:effectLst/>
                <a:latin typeface="+mn-lt"/>
                <a:ea typeface="+mn-ea"/>
                <a:cs typeface="+mn-cs"/>
              </a:rPr>
              <a:t>Figure 6</a:t>
            </a:r>
            <a:r>
              <a:rPr lang="en-US" sz="1200" b="0" i="0" u="none" strike="noStrike" kern="1200" dirty="0">
                <a:solidFill>
                  <a:schemeClr val="tx1"/>
                </a:solidFill>
                <a:effectLst/>
                <a:latin typeface="+mn-lt"/>
                <a:ea typeface="+mn-ea"/>
                <a:cs typeface="+mn-cs"/>
              </a:rPr>
              <a:t>; Xu et al. 2021, in review).</a:t>
            </a:r>
          </a:p>
          <a:p>
            <a:endParaRPr lang="en-US" dirty="0"/>
          </a:p>
        </p:txBody>
      </p:sp>
      <p:sp>
        <p:nvSpPr>
          <p:cNvPr id="4" name="Slide Number Placeholder 3"/>
          <p:cNvSpPr>
            <a:spLocks noGrp="1"/>
          </p:cNvSpPr>
          <p:nvPr>
            <p:ph type="sldNum" sz="quarter" idx="5"/>
          </p:nvPr>
        </p:nvSpPr>
        <p:spPr/>
        <p:txBody>
          <a:bodyPr/>
          <a:lstStyle/>
          <a:p>
            <a:fld id="{9B713086-0B1A-2A41-B60E-F9129EAF554B}" type="slidenum">
              <a:rPr lang="en-US" smtClean="0"/>
              <a:t>12</a:t>
            </a:fld>
            <a:endParaRPr lang="en-US"/>
          </a:p>
        </p:txBody>
      </p:sp>
    </p:spTree>
    <p:extLst>
      <p:ext uri="{BB962C8B-B14F-4D97-AF65-F5344CB8AC3E}">
        <p14:creationId xmlns:p14="http://schemas.microsoft.com/office/powerpoint/2010/main" val="3918615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685800" y="2057400"/>
            <a:ext cx="7772400" cy="1028700"/>
          </a:xfrm>
        </p:spPr>
        <p:txBody>
          <a:bodyPr anchor="b" anchorCtr="0"/>
          <a:lstStyle/>
          <a:p>
            <a:r>
              <a:rPr lang="en-US" dirty="0"/>
              <a:t>Click to edit Master title style</a:t>
            </a:r>
          </a:p>
        </p:txBody>
      </p:sp>
      <p:sp>
        <p:nvSpPr>
          <p:cNvPr id="3" name="Subtitle 2"/>
          <p:cNvSpPr>
            <a:spLocks noGrp="1"/>
          </p:cNvSpPr>
          <p:nvPr>
            <p:ph type="subTitle" idx="1"/>
          </p:nvPr>
        </p:nvSpPr>
        <p:spPr>
          <a:xfrm>
            <a:off x="685800" y="3257550"/>
            <a:ext cx="7772400" cy="1314450"/>
          </a:xfrm>
        </p:spPr>
        <p:txBody>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FFE9975-C960-C441-A95D-E879884DDE4A}" type="datetimeFigureOut">
              <a:rPr lang="en-US" smtClean="0"/>
              <a:t>6/8/21</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343049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3143250" y="0"/>
            <a:ext cx="600075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000250" y="169334"/>
            <a:ext cx="6858000" cy="644859"/>
          </a:xfrm>
          <a:prstGeom prst="rect">
            <a:avLst/>
          </a:prstGeom>
        </p:spPr>
        <p:txBody>
          <a:bodyPr lIns="0" anchor="ctr" anchorCtr="0"/>
          <a:lstStyle>
            <a:lvl1pPr>
              <a:defRPr lang="en-US" sz="2250" b="1" kern="1200" dirty="0">
                <a:solidFill>
                  <a:schemeClr val="tx1"/>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93624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FFE9975-C960-C441-A95D-E879884DDE4A}" type="datetimeFigureOut">
              <a:rPr lang="en-US" smtClean="0"/>
              <a:t>6/8/21</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5029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34440"/>
            <a:ext cx="3886200" cy="30861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234440"/>
            <a:ext cx="3886200" cy="30861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FFE9975-C960-C441-A95D-E879884DDE4A}" type="datetimeFigureOut">
              <a:rPr lang="en-US" smtClean="0"/>
              <a:t>6/8/21</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12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34440"/>
            <a:ext cx="3886200" cy="3429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1748790"/>
            <a:ext cx="3886200" cy="257175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00600" y="1234440"/>
            <a:ext cx="3886200" cy="3429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800600" y="1748790"/>
            <a:ext cx="3886200" cy="257175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FFE9975-C960-C441-A95D-E879884DDE4A}" type="datetimeFigureOut">
              <a:rPr lang="en-US" smtClean="0"/>
              <a:t>6/8/21</a:t>
            </a:fld>
            <a:endParaRPr lang="en-US"/>
          </a:p>
        </p:txBody>
      </p:sp>
      <p:sp>
        <p:nvSpPr>
          <p:cNvPr id="9" name="Slide Number Placeholder 8"/>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89961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FE9975-C960-C441-A95D-E879884DDE4A}" type="datetimeFigureOut">
              <a:rPr lang="en-US" smtClean="0"/>
              <a:t>6/8/21</a:t>
            </a:fld>
            <a:endParaRPr lang="en-US"/>
          </a:p>
        </p:txBody>
      </p:sp>
      <p:sp>
        <p:nvSpPr>
          <p:cNvPr id="5" name="Slide Number Placeholder 4"/>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27021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E9975-C960-C441-A95D-E879884DDE4A}" type="datetimeFigureOut">
              <a:rPr lang="en-US" smtClean="0"/>
              <a:t>6/8/21</a:t>
            </a:fld>
            <a:endParaRPr lang="en-US"/>
          </a:p>
        </p:txBody>
      </p:sp>
      <p:sp>
        <p:nvSpPr>
          <p:cNvPr id="4" name="Slide Number Placeholder 3"/>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9387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17220"/>
            <a:ext cx="3200400" cy="1371600"/>
          </a:xfrm>
        </p:spPr>
        <p:txBody>
          <a:bodyPr anchor="t" anchorCtr="0"/>
          <a:lstStyle>
            <a:lvl1pPr algn="l">
              <a:defRPr sz="2700" b="1"/>
            </a:lvl1pPr>
          </a:lstStyle>
          <a:p>
            <a:r>
              <a:rPr lang="en-US" dirty="0"/>
              <a:t>Click to edit Master title style</a:t>
            </a:r>
          </a:p>
        </p:txBody>
      </p:sp>
      <p:sp>
        <p:nvSpPr>
          <p:cNvPr id="3" name="Content Placeholder 2"/>
          <p:cNvSpPr>
            <a:spLocks noGrp="1"/>
          </p:cNvSpPr>
          <p:nvPr>
            <p:ph idx="1"/>
          </p:nvPr>
        </p:nvSpPr>
        <p:spPr>
          <a:xfrm>
            <a:off x="3886200" y="617220"/>
            <a:ext cx="4800600" cy="3703320"/>
          </a:xfrm>
        </p:spPr>
        <p:txBody>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25980"/>
            <a:ext cx="3200400" cy="219456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6/8/21</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05907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0"/>
            <a:ext cx="8229600" cy="445770"/>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457200" y="514350"/>
            <a:ext cx="8229600" cy="27432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457200" y="3909060"/>
            <a:ext cx="8229600" cy="5143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6/8/21</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5432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rtlCol="0">
            <a:normAutofit/>
          </a:bodyPr>
          <a:lstStyle/>
          <a:p>
            <a:pPr lvl="0"/>
            <a:r>
              <a:rPr lang="en-US" noProof="0"/>
              <a:t>Click icon to add table</a:t>
            </a:r>
            <a:endParaRPr lang="en-US" noProof="0" dirty="0"/>
          </a:p>
        </p:txBody>
      </p:sp>
    </p:spTree>
    <p:extLst>
      <p:ext uri="{BB962C8B-B14F-4D97-AF65-F5344CB8AC3E}">
        <p14:creationId xmlns:p14="http://schemas.microsoft.com/office/powerpoint/2010/main" val="244519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740"/>
            <a:ext cx="8229600" cy="82296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57200" y="1234440"/>
            <a:ext cx="8229600" cy="30861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886200" y="4767756"/>
            <a:ext cx="1371600" cy="102870"/>
          </a:xfrm>
          <a:prstGeom prst="rect">
            <a:avLst/>
          </a:prstGeom>
        </p:spPr>
        <p:txBody>
          <a:bodyPr vert="horz" lIns="0" tIns="0" rIns="0" bIns="0" rtlCol="0" anchor="t" anchorCtr="0"/>
          <a:lstStyle>
            <a:lvl1pPr algn="ctr">
              <a:defRPr sz="525">
                <a:solidFill>
                  <a:schemeClr val="tx1">
                    <a:tint val="75000"/>
                  </a:schemeClr>
                </a:solidFill>
                <a:latin typeface="Arial"/>
                <a:cs typeface="Arial"/>
              </a:defRPr>
            </a:lvl1pPr>
          </a:lstStyle>
          <a:p>
            <a:fld id="{9FFE9975-C960-C441-A95D-E879884DDE4A}" type="datetimeFigureOut">
              <a:rPr lang="en-US" smtClean="0"/>
              <a:pPr/>
              <a:t>6/8/21</a:t>
            </a:fld>
            <a:endParaRPr lang="en-US" dirty="0"/>
          </a:p>
        </p:txBody>
      </p:sp>
      <p:sp>
        <p:nvSpPr>
          <p:cNvPr id="6" name="Slide Number Placeholder 5"/>
          <p:cNvSpPr>
            <a:spLocks noGrp="1"/>
          </p:cNvSpPr>
          <p:nvPr>
            <p:ph type="sldNum" sz="quarter" idx="4"/>
          </p:nvPr>
        </p:nvSpPr>
        <p:spPr>
          <a:xfrm>
            <a:off x="3886200" y="4878681"/>
            <a:ext cx="1371600" cy="102870"/>
          </a:xfrm>
          <a:prstGeom prst="rect">
            <a:avLst/>
          </a:prstGeom>
        </p:spPr>
        <p:txBody>
          <a:bodyPr vert="horz" lIns="0" tIns="0" rIns="0" bIns="0" rtlCol="0" anchor="b" anchorCtr="0"/>
          <a:lstStyle>
            <a:lvl1pPr algn="ctr">
              <a:defRPr sz="600">
                <a:solidFill>
                  <a:schemeClr val="tx1">
                    <a:tint val="75000"/>
                  </a:schemeClr>
                </a:solidFill>
                <a:latin typeface="Arial"/>
                <a:cs typeface="Arial"/>
              </a:defRPr>
            </a:lvl1pPr>
          </a:lstStyle>
          <a:p>
            <a:fld id="{06896CD2-FB3A-5340-99F8-A4C5A2774A87}" type="slidenum">
              <a:rPr lang="en-US" smtClean="0"/>
              <a:pPr/>
              <a:t>‹#›</a:t>
            </a:fld>
            <a:endParaRPr lang="en-US" dirty="0"/>
          </a:p>
        </p:txBody>
      </p:sp>
      <p:pic>
        <p:nvPicPr>
          <p:cNvPr id="7" name="Picture 6">
            <a:extLst>
              <a:ext uri="{FF2B5EF4-FFF2-40B4-BE49-F238E27FC236}">
                <a16:creationId xmlns:a16="http://schemas.microsoft.com/office/drawing/2014/main" id="{EC73BB62-E7BD-394F-AF02-0A171ED3ACC6}"/>
              </a:ext>
            </a:extLst>
          </p:cNvPr>
          <p:cNvPicPr>
            <a:picLocks noChangeAspect="1"/>
          </p:cNvPicPr>
          <p:nvPr userDrawn="1"/>
        </p:nvPicPr>
        <p:blipFill>
          <a:blip r:embed="rId12"/>
          <a:stretch>
            <a:fillRect/>
          </a:stretch>
        </p:blipFill>
        <p:spPr>
          <a:xfrm>
            <a:off x="14287" y="0"/>
            <a:ext cx="9115425" cy="5143500"/>
          </a:xfrm>
          <a:prstGeom prst="rect">
            <a:avLst/>
          </a:prstGeom>
        </p:spPr>
      </p:pic>
    </p:spTree>
    <p:extLst>
      <p:ext uri="{BB962C8B-B14F-4D97-AF65-F5344CB8AC3E}">
        <p14:creationId xmlns:p14="http://schemas.microsoft.com/office/powerpoint/2010/main" val="310164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p:titleStyle>
    <p:bodyStyle>
      <a:lvl1pPr marL="257175" indent="-257175" algn="l" defTabSz="3429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1pPr>
      <a:lvl2pPr marL="557213" indent="-214313" algn="l" defTabSz="342900" rtl="0" eaLnBrk="1" latinLnBrk="0" hangingPunct="1">
        <a:spcBef>
          <a:spcPct val="20000"/>
        </a:spcBef>
        <a:buClr>
          <a:schemeClr val="accent1">
            <a:lumMod val="75000"/>
          </a:schemeClr>
        </a:buClr>
        <a:buFont typeface="Arial"/>
        <a:buChar char="–"/>
        <a:defRPr sz="1500" kern="1200">
          <a:solidFill>
            <a:schemeClr val="tx1"/>
          </a:solidFill>
          <a:latin typeface="Arial"/>
          <a:ea typeface="+mn-ea"/>
          <a:cs typeface="Arial"/>
        </a:defRPr>
      </a:lvl2pPr>
      <a:lvl3pPr marL="857250" indent="-171450" algn="l" defTabSz="342900" rtl="0" eaLnBrk="1" latinLnBrk="0" hangingPunct="1">
        <a:spcBef>
          <a:spcPct val="20000"/>
        </a:spcBef>
        <a:buClr>
          <a:schemeClr val="accent1">
            <a:lumMod val="75000"/>
          </a:schemeClr>
        </a:buClr>
        <a:buFont typeface="Arial"/>
        <a:buChar char="•"/>
        <a:defRPr sz="1350" kern="1200">
          <a:solidFill>
            <a:schemeClr val="tx1"/>
          </a:solidFill>
          <a:latin typeface="Arial"/>
          <a:ea typeface="+mn-ea"/>
          <a:cs typeface="Arial"/>
        </a:defRPr>
      </a:lvl3pPr>
      <a:lvl4pPr marL="12001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hyperlink" Target="https://gmd.copernicus.org/preprints/gmd-2021-8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gmd.copernicus.org/articles/13/4459/2020/"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Updates on E3SM Energy/Land Next Generation Development (NGD)</a:t>
            </a:r>
          </a:p>
        </p:txBody>
      </p:sp>
      <p:sp>
        <p:nvSpPr>
          <p:cNvPr id="3" name="Subtitle 2"/>
          <p:cNvSpPr>
            <a:spLocks noGrp="1"/>
          </p:cNvSpPr>
          <p:nvPr>
            <p:ph type="subTitle" idx="1"/>
          </p:nvPr>
        </p:nvSpPr>
        <p:spPr/>
        <p:txBody>
          <a:bodyPr/>
          <a:lstStyle/>
          <a:p>
            <a:r>
              <a:rPr lang="en-US" dirty="0"/>
              <a:t>Ben Bond-</a:t>
            </a:r>
            <a:r>
              <a:rPr lang="en-US" dirty="0" err="1"/>
              <a:t>Lamberty</a:t>
            </a:r>
            <a:endParaRPr lang="en-US" dirty="0"/>
          </a:p>
          <a:p>
            <a:r>
              <a:rPr lang="en-US" dirty="0"/>
              <a:t>on behalf of the NGD team</a:t>
            </a:r>
          </a:p>
          <a:p>
            <a:endParaRPr lang="en-US" dirty="0"/>
          </a:p>
          <a:p>
            <a:r>
              <a:rPr lang="en-US" dirty="0"/>
              <a:t>June 8, 2021</a:t>
            </a:r>
          </a:p>
          <a:p>
            <a:endParaRPr lang="en-US" dirty="0"/>
          </a:p>
        </p:txBody>
      </p:sp>
    </p:spTree>
    <p:extLst>
      <p:ext uri="{BB962C8B-B14F-4D97-AF65-F5344CB8AC3E}">
        <p14:creationId xmlns:p14="http://schemas.microsoft.com/office/powerpoint/2010/main" val="2354258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8258-E1FB-2C44-A7FF-9BD56698D2F3}"/>
              </a:ext>
            </a:extLst>
          </p:cNvPr>
          <p:cNvSpPr>
            <a:spLocks noGrp="1"/>
          </p:cNvSpPr>
          <p:nvPr>
            <p:ph type="title"/>
          </p:nvPr>
        </p:nvSpPr>
        <p:spPr>
          <a:xfrm>
            <a:off x="550333" y="205741"/>
            <a:ext cx="8060914" cy="1107760"/>
          </a:xfrm>
        </p:spPr>
        <p:txBody>
          <a:bodyPr anchor="ctr"/>
          <a:lstStyle/>
          <a:p>
            <a:r>
              <a:rPr lang="en-US" dirty="0"/>
              <a:t>ELM-FATES</a:t>
            </a:r>
          </a:p>
        </p:txBody>
      </p:sp>
      <p:sp>
        <p:nvSpPr>
          <p:cNvPr id="3" name="Content Placeholder 2">
            <a:extLst>
              <a:ext uri="{FF2B5EF4-FFF2-40B4-BE49-F238E27FC236}">
                <a16:creationId xmlns:a16="http://schemas.microsoft.com/office/drawing/2014/main" id="{9BF60E99-240E-9542-978F-E0F0D125A826}"/>
              </a:ext>
            </a:extLst>
          </p:cNvPr>
          <p:cNvSpPr>
            <a:spLocks noGrp="1"/>
          </p:cNvSpPr>
          <p:nvPr>
            <p:ph idx="1"/>
          </p:nvPr>
        </p:nvSpPr>
        <p:spPr>
          <a:xfrm>
            <a:off x="259441" y="1430534"/>
            <a:ext cx="3913064" cy="3632533"/>
          </a:xfrm>
        </p:spPr>
        <p:txBody>
          <a:bodyPr/>
          <a:lstStyle/>
          <a:p>
            <a:r>
              <a:rPr lang="en-US" dirty="0"/>
              <a:t>ELM-FATES predicts shifts in plant functional types </a:t>
            </a:r>
            <a:br>
              <a:rPr lang="en-US" dirty="0"/>
            </a:br>
            <a:r>
              <a:rPr lang="en-US" dirty="0"/>
              <a:t>(evergreen vs. deciduous dominance based on emergent trait competition) due to soil hydrology changes</a:t>
            </a:r>
          </a:p>
          <a:p>
            <a:pPr lvl="1"/>
            <a:r>
              <a:rPr lang="en-US" dirty="0"/>
              <a:t>Shrubs increase with plant hydraulics</a:t>
            </a:r>
          </a:p>
          <a:p>
            <a:r>
              <a:rPr lang="en-US" dirty="0"/>
              <a:t>More global simulations using ELM-FATES-hydro</a:t>
            </a:r>
          </a:p>
          <a:p>
            <a:pPr lvl="1"/>
            <a:r>
              <a:rPr lang="en-US" dirty="0"/>
              <a:t>Compare and contrast against simulations with no dynamic plant hydraulics</a:t>
            </a:r>
          </a:p>
        </p:txBody>
      </p:sp>
      <p:pic>
        <p:nvPicPr>
          <p:cNvPr id="14" name="Picture 13">
            <a:extLst>
              <a:ext uri="{FF2B5EF4-FFF2-40B4-BE49-F238E27FC236}">
                <a16:creationId xmlns:a16="http://schemas.microsoft.com/office/drawing/2014/main" id="{85D9D2AD-FD1D-DD41-AD29-0975FC3668EC}"/>
              </a:ext>
            </a:extLst>
          </p:cNvPr>
          <p:cNvPicPr>
            <a:picLocks noChangeAspect="1"/>
          </p:cNvPicPr>
          <p:nvPr/>
        </p:nvPicPr>
        <p:blipFill>
          <a:blip r:embed="rId3"/>
          <a:stretch>
            <a:fillRect/>
          </a:stretch>
        </p:blipFill>
        <p:spPr>
          <a:xfrm>
            <a:off x="6905065" y="205741"/>
            <a:ext cx="2171700" cy="1016750"/>
          </a:xfrm>
          <a:prstGeom prst="rect">
            <a:avLst/>
          </a:prstGeom>
        </p:spPr>
      </p:pic>
      <p:pic>
        <p:nvPicPr>
          <p:cNvPr id="17" name="Picture 16">
            <a:extLst>
              <a:ext uri="{FF2B5EF4-FFF2-40B4-BE49-F238E27FC236}">
                <a16:creationId xmlns:a16="http://schemas.microsoft.com/office/drawing/2014/main" id="{06706F3F-4616-644A-B604-0A78D086650D}"/>
              </a:ext>
            </a:extLst>
          </p:cNvPr>
          <p:cNvPicPr>
            <a:picLocks noChangeAspect="1"/>
          </p:cNvPicPr>
          <p:nvPr/>
        </p:nvPicPr>
        <p:blipFill>
          <a:blip r:embed="rId4"/>
          <a:stretch>
            <a:fillRect/>
          </a:stretch>
        </p:blipFill>
        <p:spPr>
          <a:xfrm>
            <a:off x="4333173" y="1430534"/>
            <a:ext cx="4743592" cy="3352800"/>
          </a:xfrm>
          <a:prstGeom prst="rect">
            <a:avLst/>
          </a:prstGeom>
        </p:spPr>
      </p:pic>
    </p:spTree>
    <p:extLst>
      <p:ext uri="{BB962C8B-B14F-4D97-AF65-F5344CB8AC3E}">
        <p14:creationId xmlns:p14="http://schemas.microsoft.com/office/powerpoint/2010/main" val="1002590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8258-E1FB-2C44-A7FF-9BD56698D2F3}"/>
              </a:ext>
            </a:extLst>
          </p:cNvPr>
          <p:cNvSpPr>
            <a:spLocks noGrp="1"/>
          </p:cNvSpPr>
          <p:nvPr>
            <p:ph type="title"/>
          </p:nvPr>
        </p:nvSpPr>
        <p:spPr>
          <a:xfrm>
            <a:off x="688241" y="205741"/>
            <a:ext cx="7923006" cy="1107760"/>
          </a:xfrm>
        </p:spPr>
        <p:txBody>
          <a:bodyPr anchor="ctr"/>
          <a:lstStyle/>
          <a:p>
            <a:r>
              <a:rPr lang="en-US" dirty="0"/>
              <a:t>Other vegetation dynamics work</a:t>
            </a:r>
          </a:p>
        </p:txBody>
      </p:sp>
      <p:sp>
        <p:nvSpPr>
          <p:cNvPr id="3" name="Content Placeholder 2">
            <a:extLst>
              <a:ext uri="{FF2B5EF4-FFF2-40B4-BE49-F238E27FC236}">
                <a16:creationId xmlns:a16="http://schemas.microsoft.com/office/drawing/2014/main" id="{9BF60E99-240E-9542-978F-E0F0D125A826}"/>
              </a:ext>
            </a:extLst>
          </p:cNvPr>
          <p:cNvSpPr>
            <a:spLocks noGrp="1"/>
          </p:cNvSpPr>
          <p:nvPr>
            <p:ph idx="1"/>
          </p:nvPr>
        </p:nvSpPr>
        <p:spPr>
          <a:xfrm>
            <a:off x="259441" y="1411550"/>
            <a:ext cx="4213470" cy="3651517"/>
          </a:xfrm>
        </p:spPr>
        <p:txBody>
          <a:bodyPr/>
          <a:lstStyle/>
          <a:p>
            <a:r>
              <a:rPr lang="en-US" dirty="0"/>
              <a:t>Leaf to canopy model</a:t>
            </a:r>
          </a:p>
          <a:p>
            <a:pPr lvl="1"/>
            <a:r>
              <a:rPr lang="en-US" dirty="0"/>
              <a:t>Two leaf-to-canopy scale improvements to ELM’s vegetation physiology</a:t>
            </a:r>
          </a:p>
          <a:p>
            <a:pPr lvl="1"/>
            <a:r>
              <a:rPr lang="en-US" dirty="0"/>
              <a:t>Leaf-to-canopy scale SIF model</a:t>
            </a:r>
          </a:p>
          <a:p>
            <a:pPr lvl="1"/>
            <a:r>
              <a:rPr lang="en-US" dirty="0"/>
              <a:t>Functional form and parameterization of maintenance respiration (in review)</a:t>
            </a:r>
          </a:p>
          <a:p>
            <a:r>
              <a:rPr lang="en-US" dirty="0"/>
              <a:t>Photosynthesis acclimation</a:t>
            </a:r>
          </a:p>
          <a:p>
            <a:pPr lvl="1"/>
            <a:r>
              <a:rPr lang="en-US" dirty="0"/>
              <a:t>Integrated photosynthesis acclimation to both temperature and CO</a:t>
            </a:r>
            <a:r>
              <a:rPr lang="en-US" baseline="-25000" dirty="0"/>
              <a:t>2</a:t>
            </a:r>
            <a:r>
              <a:rPr lang="en-US" dirty="0"/>
              <a:t> into the E3SM big leaf model </a:t>
            </a:r>
          </a:p>
          <a:p>
            <a:pPr lvl="2"/>
            <a:r>
              <a:rPr lang="en-US" dirty="0"/>
              <a:t>Diverse impacts of warming and CO</a:t>
            </a:r>
            <a:r>
              <a:rPr lang="en-US" baseline="-25000" dirty="0"/>
              <a:t>2</a:t>
            </a:r>
            <a:r>
              <a:rPr lang="en-US" dirty="0"/>
              <a:t> enrichment on photosynthetic activity</a:t>
            </a:r>
          </a:p>
          <a:p>
            <a:pPr lvl="1"/>
            <a:endParaRPr lang="en-US" dirty="0"/>
          </a:p>
          <a:p>
            <a:endParaRPr lang="en-US" dirty="0"/>
          </a:p>
        </p:txBody>
      </p:sp>
      <p:pic>
        <p:nvPicPr>
          <p:cNvPr id="14" name="Picture 13">
            <a:extLst>
              <a:ext uri="{FF2B5EF4-FFF2-40B4-BE49-F238E27FC236}">
                <a16:creationId xmlns:a16="http://schemas.microsoft.com/office/drawing/2014/main" id="{85D9D2AD-FD1D-DD41-AD29-0975FC3668EC}"/>
              </a:ext>
            </a:extLst>
          </p:cNvPr>
          <p:cNvPicPr>
            <a:picLocks noChangeAspect="1"/>
          </p:cNvPicPr>
          <p:nvPr/>
        </p:nvPicPr>
        <p:blipFill>
          <a:blip r:embed="rId3"/>
          <a:stretch>
            <a:fillRect/>
          </a:stretch>
        </p:blipFill>
        <p:spPr>
          <a:xfrm>
            <a:off x="6905065" y="205741"/>
            <a:ext cx="2171700" cy="1016750"/>
          </a:xfrm>
          <a:prstGeom prst="rect">
            <a:avLst/>
          </a:prstGeom>
        </p:spPr>
      </p:pic>
      <p:pic>
        <p:nvPicPr>
          <p:cNvPr id="5" name="Picture 4">
            <a:extLst>
              <a:ext uri="{FF2B5EF4-FFF2-40B4-BE49-F238E27FC236}">
                <a16:creationId xmlns:a16="http://schemas.microsoft.com/office/drawing/2014/main" id="{04DF4C6C-72A9-054B-9469-D93BAFCDA7F4}"/>
              </a:ext>
            </a:extLst>
          </p:cNvPr>
          <p:cNvPicPr>
            <a:picLocks noChangeAspect="1"/>
          </p:cNvPicPr>
          <p:nvPr/>
        </p:nvPicPr>
        <p:blipFill>
          <a:blip r:embed="rId4"/>
          <a:stretch>
            <a:fillRect/>
          </a:stretch>
        </p:blipFill>
        <p:spPr>
          <a:xfrm>
            <a:off x="4798329" y="1411550"/>
            <a:ext cx="4213471" cy="3240062"/>
          </a:xfrm>
          <a:prstGeom prst="rect">
            <a:avLst/>
          </a:prstGeom>
        </p:spPr>
      </p:pic>
      <p:sp>
        <p:nvSpPr>
          <p:cNvPr id="6" name="TextBox 5">
            <a:extLst>
              <a:ext uri="{FF2B5EF4-FFF2-40B4-BE49-F238E27FC236}">
                <a16:creationId xmlns:a16="http://schemas.microsoft.com/office/drawing/2014/main" id="{E02C88B3-CE6C-DD42-8397-963E851493AF}"/>
              </a:ext>
            </a:extLst>
          </p:cNvPr>
          <p:cNvSpPr txBox="1"/>
          <p:nvPr/>
        </p:nvSpPr>
        <p:spPr>
          <a:xfrm rot="-5400000">
            <a:off x="4250500" y="2778547"/>
            <a:ext cx="880866" cy="369332"/>
          </a:xfrm>
          <a:prstGeom prst="rect">
            <a:avLst/>
          </a:prstGeom>
          <a:noFill/>
        </p:spPr>
        <p:txBody>
          <a:bodyPr wrap="square" rtlCol="0">
            <a:spAutoFit/>
          </a:bodyPr>
          <a:lstStyle/>
          <a:p>
            <a:r>
              <a:rPr lang="en-US" dirty="0" err="1"/>
              <a:t>Vcmax</a:t>
            </a:r>
            <a:endParaRPr lang="en-US" dirty="0"/>
          </a:p>
        </p:txBody>
      </p:sp>
      <p:sp>
        <p:nvSpPr>
          <p:cNvPr id="7" name="TextBox 6">
            <a:extLst>
              <a:ext uri="{FF2B5EF4-FFF2-40B4-BE49-F238E27FC236}">
                <a16:creationId xmlns:a16="http://schemas.microsoft.com/office/drawing/2014/main" id="{EC3A0B7D-FDC0-9744-8076-6E7F443705E4}"/>
              </a:ext>
            </a:extLst>
          </p:cNvPr>
          <p:cNvSpPr txBox="1"/>
          <p:nvPr/>
        </p:nvSpPr>
        <p:spPr>
          <a:xfrm>
            <a:off x="6294268" y="1636407"/>
            <a:ext cx="923277" cy="246221"/>
          </a:xfrm>
          <a:prstGeom prst="rect">
            <a:avLst/>
          </a:prstGeom>
          <a:noFill/>
        </p:spPr>
        <p:txBody>
          <a:bodyPr wrap="square" rtlCol="0">
            <a:spAutoFit/>
          </a:bodyPr>
          <a:lstStyle/>
          <a:p>
            <a:pPr algn="l"/>
            <a:r>
              <a:rPr lang="en-US" sz="1000" b="1" dirty="0"/>
              <a:t>climate</a:t>
            </a:r>
          </a:p>
        </p:txBody>
      </p:sp>
      <p:sp>
        <p:nvSpPr>
          <p:cNvPr id="11" name="TextBox 10">
            <a:extLst>
              <a:ext uri="{FF2B5EF4-FFF2-40B4-BE49-F238E27FC236}">
                <a16:creationId xmlns:a16="http://schemas.microsoft.com/office/drawing/2014/main" id="{E121F80B-988A-B14E-80A6-8DB3C92D8179}"/>
              </a:ext>
            </a:extLst>
          </p:cNvPr>
          <p:cNvSpPr txBox="1"/>
          <p:nvPr/>
        </p:nvSpPr>
        <p:spPr>
          <a:xfrm>
            <a:off x="6374951" y="1770877"/>
            <a:ext cx="923277" cy="246221"/>
          </a:xfrm>
          <a:prstGeom prst="rect">
            <a:avLst/>
          </a:prstGeom>
          <a:noFill/>
        </p:spPr>
        <p:txBody>
          <a:bodyPr wrap="square" rtlCol="0">
            <a:spAutoFit/>
          </a:bodyPr>
          <a:lstStyle/>
          <a:p>
            <a:pPr algn="l"/>
            <a:r>
              <a:rPr lang="en-US" sz="1000" b="1" dirty="0"/>
              <a:t>climate</a:t>
            </a:r>
          </a:p>
        </p:txBody>
      </p:sp>
      <p:sp>
        <p:nvSpPr>
          <p:cNvPr id="12" name="TextBox 11">
            <a:extLst>
              <a:ext uri="{FF2B5EF4-FFF2-40B4-BE49-F238E27FC236}">
                <a16:creationId xmlns:a16="http://schemas.microsoft.com/office/drawing/2014/main" id="{D238EAAA-0E13-8442-A835-CF35023961C1}"/>
              </a:ext>
            </a:extLst>
          </p:cNvPr>
          <p:cNvSpPr txBox="1"/>
          <p:nvPr/>
        </p:nvSpPr>
        <p:spPr>
          <a:xfrm>
            <a:off x="6388398" y="1925518"/>
            <a:ext cx="923277" cy="246221"/>
          </a:xfrm>
          <a:prstGeom prst="rect">
            <a:avLst/>
          </a:prstGeom>
          <a:noFill/>
        </p:spPr>
        <p:txBody>
          <a:bodyPr wrap="square" rtlCol="0">
            <a:spAutoFit/>
          </a:bodyPr>
          <a:lstStyle/>
          <a:p>
            <a:pPr algn="l"/>
            <a:r>
              <a:rPr lang="en-US" sz="1000" b="1" dirty="0"/>
              <a:t>climate</a:t>
            </a:r>
          </a:p>
        </p:txBody>
      </p:sp>
      <p:sp>
        <p:nvSpPr>
          <p:cNvPr id="13" name="TextBox 12">
            <a:extLst>
              <a:ext uri="{FF2B5EF4-FFF2-40B4-BE49-F238E27FC236}">
                <a16:creationId xmlns:a16="http://schemas.microsoft.com/office/drawing/2014/main" id="{3BDCEE6C-FB7D-D34D-A94A-890030A3D079}"/>
              </a:ext>
            </a:extLst>
          </p:cNvPr>
          <p:cNvSpPr txBox="1"/>
          <p:nvPr/>
        </p:nvSpPr>
        <p:spPr>
          <a:xfrm>
            <a:off x="6448910" y="2080159"/>
            <a:ext cx="923277" cy="246221"/>
          </a:xfrm>
          <a:prstGeom prst="rect">
            <a:avLst/>
          </a:prstGeom>
          <a:noFill/>
        </p:spPr>
        <p:txBody>
          <a:bodyPr wrap="square" rtlCol="0">
            <a:spAutoFit/>
          </a:bodyPr>
          <a:lstStyle/>
          <a:p>
            <a:pPr algn="l"/>
            <a:r>
              <a:rPr lang="en-US" sz="1000" b="1" dirty="0"/>
              <a:t>climate</a:t>
            </a:r>
          </a:p>
        </p:txBody>
      </p:sp>
    </p:spTree>
    <p:extLst>
      <p:ext uri="{BB962C8B-B14F-4D97-AF65-F5344CB8AC3E}">
        <p14:creationId xmlns:p14="http://schemas.microsoft.com/office/powerpoint/2010/main" val="360127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DC21-D858-8F4D-93C5-1654135957B9}"/>
              </a:ext>
            </a:extLst>
          </p:cNvPr>
          <p:cNvSpPr>
            <a:spLocks noGrp="1"/>
          </p:cNvSpPr>
          <p:nvPr>
            <p:ph type="title"/>
          </p:nvPr>
        </p:nvSpPr>
        <p:spPr/>
        <p:txBody>
          <a:bodyPr anchor="ctr"/>
          <a:lstStyle/>
          <a:p>
            <a:r>
              <a:rPr lang="en-US" dirty="0"/>
              <a:t>Improving and simplifying</a:t>
            </a:r>
            <a:br>
              <a:rPr lang="en-US" dirty="0"/>
            </a:br>
            <a:r>
              <a:rPr lang="en-US" dirty="0"/>
              <a:t>the ELM fire model</a:t>
            </a:r>
          </a:p>
        </p:txBody>
      </p:sp>
      <p:pic>
        <p:nvPicPr>
          <p:cNvPr id="4" name="Picture 3">
            <a:extLst>
              <a:ext uri="{FF2B5EF4-FFF2-40B4-BE49-F238E27FC236}">
                <a16:creationId xmlns:a16="http://schemas.microsoft.com/office/drawing/2014/main" id="{D9EFF2B7-0021-FB48-AD85-1B88A7C65F59}"/>
              </a:ext>
            </a:extLst>
          </p:cNvPr>
          <p:cNvPicPr>
            <a:picLocks noChangeAspect="1"/>
          </p:cNvPicPr>
          <p:nvPr/>
        </p:nvPicPr>
        <p:blipFill>
          <a:blip r:embed="rId3"/>
          <a:stretch>
            <a:fillRect/>
          </a:stretch>
        </p:blipFill>
        <p:spPr>
          <a:xfrm>
            <a:off x="6906041" y="205740"/>
            <a:ext cx="2135798" cy="1009650"/>
          </a:xfrm>
          <a:prstGeom prst="rect">
            <a:avLst/>
          </a:prstGeom>
        </p:spPr>
      </p:pic>
      <p:sp>
        <p:nvSpPr>
          <p:cNvPr id="5" name="Content Placeholder 3">
            <a:extLst>
              <a:ext uri="{FF2B5EF4-FFF2-40B4-BE49-F238E27FC236}">
                <a16:creationId xmlns:a16="http://schemas.microsoft.com/office/drawing/2014/main" id="{FC330647-03E7-3745-AC38-D56AF0D217C7}"/>
              </a:ext>
            </a:extLst>
          </p:cNvPr>
          <p:cNvSpPr>
            <a:spLocks noGrp="1"/>
          </p:cNvSpPr>
          <p:nvPr>
            <p:ph sz="half" idx="1"/>
          </p:nvPr>
        </p:nvSpPr>
        <p:spPr>
          <a:xfrm>
            <a:off x="118534" y="1523999"/>
            <a:ext cx="3941402" cy="2892981"/>
          </a:xfrm>
        </p:spPr>
        <p:txBody>
          <a:bodyPr/>
          <a:lstStyle/>
          <a:p>
            <a:r>
              <a:rPr lang="en-US" dirty="0">
                <a:latin typeface="Times New Roman" panose="02020603050405020304" pitchFamily="18" charset="0"/>
                <a:cs typeface="Times New Roman" panose="02020603050405020304" pitchFamily="18" charset="0"/>
              </a:rPr>
              <a:t>Fine tuned surrogate wildfire model captures inter-annual variation and seasonality of burned area 2001-2010</a:t>
            </a:r>
          </a:p>
          <a:p>
            <a:pPr lvl="1"/>
            <a:r>
              <a:rPr lang="en-US" sz="1200" dirty="0">
                <a:latin typeface="Times New Roman" panose="02020603050405020304" pitchFamily="18" charset="0"/>
                <a:cs typeface="Times New Roman" panose="02020603050405020304" pitchFamily="18" charset="0"/>
              </a:rPr>
              <a:t>Zhu et al. “Building a machine learning surrogate model for wildfire activities within a global earth system model.” In review </a:t>
            </a:r>
            <a:r>
              <a:rPr lang="en-US" sz="1200" i="1" dirty="0">
                <a:latin typeface="Times New Roman" panose="02020603050405020304" pitchFamily="18" charset="0"/>
                <a:cs typeface="Times New Roman" panose="02020603050405020304" pitchFamily="18" charset="0"/>
              </a:rPr>
              <a:t>GMD</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hlinkClick r:id="rId4"/>
              </a:rPr>
              <a:t>https://gmd.copernicus.org/preprints/gmd-2021-83/</a:t>
            </a:r>
            <a:r>
              <a:rPr lang="en-US" sz="12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Fire aerosols effects on climate and GPP</a:t>
            </a:r>
          </a:p>
          <a:p>
            <a:pPr lvl="1"/>
            <a:r>
              <a:rPr lang="en-US" sz="1200" dirty="0">
                <a:latin typeface="Times New Roman" panose="02020603050405020304" pitchFamily="18" charset="0"/>
                <a:cs typeface="Times New Roman" panose="02020603050405020304" pitchFamily="18" charset="0"/>
              </a:rPr>
              <a:t>Xu et al. “The influence of fire aerosols on surface climate and gross primary production in the Energy </a:t>
            </a:r>
            <a:r>
              <a:rPr lang="en-US" sz="1200" dirty="0" err="1">
                <a:latin typeface="Times New Roman" panose="02020603050405020304" pitchFamily="18" charset="0"/>
                <a:cs typeface="Times New Roman" panose="02020603050405020304" pitchFamily="18" charset="0"/>
              </a:rPr>
              <a:t>Exascale</a:t>
            </a:r>
            <a:r>
              <a:rPr lang="en-US" sz="1200" dirty="0">
                <a:latin typeface="Times New Roman" panose="02020603050405020304" pitchFamily="18" charset="0"/>
                <a:cs typeface="Times New Roman" panose="02020603050405020304" pitchFamily="18" charset="0"/>
              </a:rPr>
              <a:t> Earth System Model.” Under review at </a:t>
            </a:r>
            <a:r>
              <a:rPr lang="en-US" sz="1200" i="1" dirty="0">
                <a:latin typeface="Times New Roman" panose="02020603050405020304" pitchFamily="18" charset="0"/>
                <a:cs typeface="Times New Roman" panose="02020603050405020304" pitchFamily="18" charset="0"/>
              </a:rPr>
              <a:t>J. Climate</a:t>
            </a:r>
          </a:p>
          <a:p>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A54051F-CFD5-A54B-9DBF-B3CF7DFACE0B}"/>
              </a:ext>
            </a:extLst>
          </p:cNvPr>
          <p:cNvPicPr>
            <a:picLocks noChangeAspect="1"/>
          </p:cNvPicPr>
          <p:nvPr/>
        </p:nvPicPr>
        <p:blipFill>
          <a:blip r:embed="rId5"/>
          <a:stretch>
            <a:fillRect/>
          </a:stretch>
        </p:blipFill>
        <p:spPr>
          <a:xfrm>
            <a:off x="3869381" y="1215390"/>
            <a:ext cx="5156085" cy="1809526"/>
          </a:xfrm>
          <a:prstGeom prst="rect">
            <a:avLst/>
          </a:prstGeom>
        </p:spPr>
      </p:pic>
      <p:pic>
        <p:nvPicPr>
          <p:cNvPr id="8" name="Picture 7">
            <a:extLst>
              <a:ext uri="{FF2B5EF4-FFF2-40B4-BE49-F238E27FC236}">
                <a16:creationId xmlns:a16="http://schemas.microsoft.com/office/drawing/2014/main" id="{F862FDF3-71D6-1B41-9201-B90E995E3C71}"/>
              </a:ext>
            </a:extLst>
          </p:cNvPr>
          <p:cNvPicPr>
            <a:picLocks noChangeAspect="1"/>
          </p:cNvPicPr>
          <p:nvPr/>
        </p:nvPicPr>
        <p:blipFill>
          <a:blip r:embed="rId6"/>
          <a:stretch>
            <a:fillRect/>
          </a:stretch>
        </p:blipFill>
        <p:spPr>
          <a:xfrm>
            <a:off x="4476722" y="3075283"/>
            <a:ext cx="3941402" cy="1918566"/>
          </a:xfrm>
          <a:prstGeom prst="rect">
            <a:avLst/>
          </a:prstGeom>
        </p:spPr>
      </p:pic>
    </p:spTree>
    <p:extLst>
      <p:ext uri="{BB962C8B-B14F-4D97-AF65-F5344CB8AC3E}">
        <p14:creationId xmlns:p14="http://schemas.microsoft.com/office/powerpoint/2010/main" val="2739865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E3DE88-1F20-4517-8A0A-A6E024E02253}"/>
              </a:ext>
            </a:extLst>
          </p:cNvPr>
          <p:cNvSpPr>
            <a:spLocks noGrp="1"/>
          </p:cNvSpPr>
          <p:nvPr>
            <p:ph type="title"/>
          </p:nvPr>
        </p:nvSpPr>
        <p:spPr>
          <a:xfrm>
            <a:off x="457200" y="205740"/>
            <a:ext cx="4272197" cy="822960"/>
          </a:xfrm>
        </p:spPr>
        <p:txBody>
          <a:bodyPr/>
          <a:lstStyle/>
          <a:p>
            <a:pPr algn="ctr"/>
            <a:r>
              <a:rPr lang="en-US" dirty="0" err="1"/>
              <a:t>Exascale</a:t>
            </a:r>
            <a:r>
              <a:rPr lang="en-US" dirty="0"/>
              <a:t> ELM</a:t>
            </a:r>
          </a:p>
        </p:txBody>
      </p:sp>
      <p:sp>
        <p:nvSpPr>
          <p:cNvPr id="2" name="Content Placeholder 1">
            <a:extLst>
              <a:ext uri="{FF2B5EF4-FFF2-40B4-BE49-F238E27FC236}">
                <a16:creationId xmlns:a16="http://schemas.microsoft.com/office/drawing/2014/main" id="{CE3C36B1-C372-F84D-9023-087D8D76D906}"/>
              </a:ext>
            </a:extLst>
          </p:cNvPr>
          <p:cNvSpPr>
            <a:spLocks noGrp="1"/>
          </p:cNvSpPr>
          <p:nvPr>
            <p:ph sz="half" idx="1"/>
          </p:nvPr>
        </p:nvSpPr>
        <p:spPr>
          <a:xfrm>
            <a:off x="457200" y="1234440"/>
            <a:ext cx="3886200" cy="3386796"/>
          </a:xfrm>
        </p:spPr>
        <p:txBody>
          <a:bodyPr/>
          <a:lstStyle/>
          <a:p>
            <a:r>
              <a:rPr lang="en-US" dirty="0"/>
              <a:t>Ported entire ELM code base to run on NVIDIA GPU hardware using </a:t>
            </a:r>
            <a:r>
              <a:rPr lang="en-US" dirty="0" err="1"/>
              <a:t>OpenACC</a:t>
            </a:r>
            <a:endParaRPr lang="en-US" dirty="0"/>
          </a:p>
          <a:p>
            <a:r>
              <a:rPr lang="en-US" dirty="0"/>
              <a:t>Extensive testing, </a:t>
            </a:r>
            <a:r>
              <a:rPr lang="en-US" dirty="0" err="1"/>
              <a:t>bfb</a:t>
            </a:r>
            <a:r>
              <a:rPr lang="en-US" dirty="0"/>
              <a:t> behavior</a:t>
            </a:r>
          </a:p>
          <a:p>
            <a:r>
              <a:rPr lang="en-US" dirty="0"/>
              <a:t>Refactoring and cleanup</a:t>
            </a:r>
          </a:p>
          <a:p>
            <a:pPr lvl="1"/>
            <a:r>
              <a:rPr lang="en-US" dirty="0"/>
              <a:t>CPU model: ~5% speedup; some subroutines that do a lot of repetitious work have their time cut in half</a:t>
            </a:r>
          </a:p>
          <a:p>
            <a:pPr lvl="1"/>
            <a:r>
              <a:rPr lang="en-US" dirty="0"/>
              <a:t>Reduced memory footprint has increased the number of </a:t>
            </a:r>
            <a:r>
              <a:rPr lang="en-US" dirty="0" err="1"/>
              <a:t>gridcells</a:t>
            </a:r>
            <a:r>
              <a:rPr lang="en-US" dirty="0"/>
              <a:t> accommodated on a single device from ~900 to ~3800.</a:t>
            </a:r>
          </a:p>
        </p:txBody>
      </p:sp>
      <p:sp>
        <p:nvSpPr>
          <p:cNvPr id="5" name="Content Placeholder 4">
            <a:extLst>
              <a:ext uri="{FF2B5EF4-FFF2-40B4-BE49-F238E27FC236}">
                <a16:creationId xmlns:a16="http://schemas.microsoft.com/office/drawing/2014/main" id="{CCE791E9-9C94-084D-92E0-BAF747F405C3}"/>
              </a:ext>
            </a:extLst>
          </p:cNvPr>
          <p:cNvSpPr>
            <a:spLocks noGrp="1"/>
          </p:cNvSpPr>
          <p:nvPr>
            <p:ph sz="half" idx="2"/>
          </p:nvPr>
        </p:nvSpPr>
        <p:spPr/>
        <p:txBody>
          <a:bodyPr/>
          <a:lstStyle/>
          <a:p>
            <a:endParaRPr lang="en-US"/>
          </a:p>
        </p:txBody>
      </p:sp>
      <p:pic>
        <p:nvPicPr>
          <p:cNvPr id="9" name="Picture 8">
            <a:extLst>
              <a:ext uri="{FF2B5EF4-FFF2-40B4-BE49-F238E27FC236}">
                <a16:creationId xmlns:a16="http://schemas.microsoft.com/office/drawing/2014/main" id="{86CE55B6-6BF6-AE4F-813B-98DE5EF57AFA}"/>
              </a:ext>
            </a:extLst>
          </p:cNvPr>
          <p:cNvPicPr>
            <a:picLocks noChangeAspect="1"/>
          </p:cNvPicPr>
          <p:nvPr/>
        </p:nvPicPr>
        <p:blipFill>
          <a:blip r:embed="rId3"/>
          <a:stretch>
            <a:fillRect/>
          </a:stretch>
        </p:blipFill>
        <p:spPr>
          <a:xfrm>
            <a:off x="4572000" y="727287"/>
            <a:ext cx="4470400" cy="3386796"/>
          </a:xfrm>
          <a:prstGeom prst="rect">
            <a:avLst/>
          </a:prstGeom>
        </p:spPr>
      </p:pic>
      <p:sp>
        <p:nvSpPr>
          <p:cNvPr id="10" name="TextBox 9">
            <a:extLst>
              <a:ext uri="{FF2B5EF4-FFF2-40B4-BE49-F238E27FC236}">
                <a16:creationId xmlns:a16="http://schemas.microsoft.com/office/drawing/2014/main" id="{BD2F9C52-AAD6-1147-B89E-C58BC1AFB33B}"/>
              </a:ext>
            </a:extLst>
          </p:cNvPr>
          <p:cNvSpPr txBox="1"/>
          <p:nvPr/>
        </p:nvSpPr>
        <p:spPr>
          <a:xfrm>
            <a:off x="4707310" y="4114083"/>
            <a:ext cx="4199780" cy="830997"/>
          </a:xfrm>
          <a:prstGeom prst="rect">
            <a:avLst/>
          </a:prstGeom>
          <a:noFill/>
        </p:spPr>
        <p:txBody>
          <a:bodyPr wrap="square" rtlCol="0">
            <a:spAutoFit/>
          </a:bodyPr>
          <a:lstStyle/>
          <a:p>
            <a:pPr algn="ctr"/>
            <a:r>
              <a:rPr lang="en-US" sz="1200" dirty="0"/>
              <a:t>Each Summit node has 6 NVIDIA Volta V100 GPUs. We have 1 ELM MPI task per GPU, so 6 MPI tasks per node. </a:t>
            </a:r>
          </a:p>
          <a:p>
            <a:pPr algn="ctr"/>
            <a:endParaRPr lang="en-US" sz="1200" dirty="0"/>
          </a:p>
          <a:p>
            <a:pPr algn="ctr"/>
            <a:r>
              <a:rPr lang="en-US" sz="1200" dirty="0"/>
              <a:t>(Dali Wang’s 2020 poster)</a:t>
            </a:r>
          </a:p>
        </p:txBody>
      </p:sp>
    </p:spTree>
    <p:extLst>
      <p:ext uri="{BB962C8B-B14F-4D97-AF65-F5344CB8AC3E}">
        <p14:creationId xmlns:p14="http://schemas.microsoft.com/office/powerpoint/2010/main" val="961555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42A3-4017-A148-8B87-B616F36B6086}"/>
              </a:ext>
            </a:extLst>
          </p:cNvPr>
          <p:cNvSpPr>
            <a:spLocks noGrp="1"/>
          </p:cNvSpPr>
          <p:nvPr>
            <p:ph type="title"/>
          </p:nvPr>
        </p:nvSpPr>
        <p:spPr>
          <a:xfrm>
            <a:off x="457200" y="205740"/>
            <a:ext cx="3836786" cy="822960"/>
          </a:xfrm>
        </p:spPr>
        <p:txBody>
          <a:bodyPr/>
          <a:lstStyle/>
          <a:p>
            <a:r>
              <a:rPr lang="en-US" dirty="0"/>
              <a:t>Climate datasets</a:t>
            </a:r>
          </a:p>
        </p:txBody>
      </p:sp>
      <p:pic>
        <p:nvPicPr>
          <p:cNvPr id="3" name="Picture 2">
            <a:extLst>
              <a:ext uri="{FF2B5EF4-FFF2-40B4-BE49-F238E27FC236}">
                <a16:creationId xmlns:a16="http://schemas.microsoft.com/office/drawing/2014/main" id="{C493F5D3-407A-0B4E-9CF2-5857748D7319}"/>
              </a:ext>
            </a:extLst>
          </p:cNvPr>
          <p:cNvPicPr>
            <a:picLocks noChangeAspect="1"/>
          </p:cNvPicPr>
          <p:nvPr/>
        </p:nvPicPr>
        <p:blipFill>
          <a:blip r:embed="rId3"/>
          <a:stretch>
            <a:fillRect/>
          </a:stretch>
        </p:blipFill>
        <p:spPr>
          <a:xfrm>
            <a:off x="4379734" y="205740"/>
            <a:ext cx="4660317" cy="4688340"/>
          </a:xfrm>
          <a:prstGeom prst="rect">
            <a:avLst/>
          </a:prstGeom>
        </p:spPr>
      </p:pic>
      <p:pic>
        <p:nvPicPr>
          <p:cNvPr id="4" name="Picture 3">
            <a:extLst>
              <a:ext uri="{FF2B5EF4-FFF2-40B4-BE49-F238E27FC236}">
                <a16:creationId xmlns:a16="http://schemas.microsoft.com/office/drawing/2014/main" id="{9294C609-9EC8-AE43-BE58-ADF88239BA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9406" y="3373515"/>
            <a:ext cx="4102998" cy="1675482"/>
          </a:xfrm>
          <a:prstGeom prst="rect">
            <a:avLst/>
          </a:prstGeom>
          <a:noFill/>
          <a:ln>
            <a:noFill/>
          </a:ln>
        </p:spPr>
      </p:pic>
      <p:sp>
        <p:nvSpPr>
          <p:cNvPr id="5" name="TextBox 4">
            <a:extLst>
              <a:ext uri="{FF2B5EF4-FFF2-40B4-BE49-F238E27FC236}">
                <a16:creationId xmlns:a16="http://schemas.microsoft.com/office/drawing/2014/main" id="{EF15614C-29CC-2F46-A52C-B300CD702189}"/>
              </a:ext>
            </a:extLst>
          </p:cNvPr>
          <p:cNvSpPr txBox="1"/>
          <p:nvPr/>
        </p:nvSpPr>
        <p:spPr>
          <a:xfrm>
            <a:off x="337726" y="1322773"/>
            <a:ext cx="3701614" cy="1631216"/>
          </a:xfrm>
          <a:prstGeom prst="rect">
            <a:avLst/>
          </a:prstGeom>
          <a:noFill/>
        </p:spPr>
        <p:txBody>
          <a:bodyPr wrap="square" rtlCol="0">
            <a:spAutoFit/>
          </a:bodyPr>
          <a:lstStyle/>
          <a:p>
            <a:r>
              <a:rPr lang="en-US" sz="2000" dirty="0"/>
              <a:t>High-resolution (1 km) datasets over North America are in place and regional subsets have been tested with offline ELM v1 simulations</a:t>
            </a:r>
          </a:p>
        </p:txBody>
      </p:sp>
      <p:sp>
        <p:nvSpPr>
          <p:cNvPr id="6" name="TextBox 5">
            <a:extLst>
              <a:ext uri="{FF2B5EF4-FFF2-40B4-BE49-F238E27FC236}">
                <a16:creationId xmlns:a16="http://schemas.microsoft.com/office/drawing/2014/main" id="{F0E98078-CF4F-334E-A1D4-3ACEF59D04E2}"/>
              </a:ext>
            </a:extLst>
          </p:cNvPr>
          <p:cNvSpPr txBox="1"/>
          <p:nvPr/>
        </p:nvSpPr>
        <p:spPr>
          <a:xfrm>
            <a:off x="202554" y="3035859"/>
            <a:ext cx="3836786" cy="276999"/>
          </a:xfrm>
          <a:prstGeom prst="rect">
            <a:avLst/>
          </a:prstGeom>
          <a:noFill/>
        </p:spPr>
        <p:txBody>
          <a:bodyPr wrap="square" rtlCol="0">
            <a:spAutoFit/>
          </a:bodyPr>
          <a:lstStyle/>
          <a:p>
            <a:pPr algn="ctr"/>
            <a:r>
              <a:rPr lang="en-US" sz="1200" dirty="0"/>
              <a:t>ELM v1 output (snowpack) for a 2° x 2° region in Alaska</a:t>
            </a:r>
          </a:p>
        </p:txBody>
      </p:sp>
      <p:sp>
        <p:nvSpPr>
          <p:cNvPr id="7" name="TextBox 6">
            <a:extLst>
              <a:ext uri="{FF2B5EF4-FFF2-40B4-BE49-F238E27FC236}">
                <a16:creationId xmlns:a16="http://schemas.microsoft.com/office/drawing/2014/main" id="{1467B070-3242-884D-983A-BB26ABEE0D84}"/>
              </a:ext>
            </a:extLst>
          </p:cNvPr>
          <p:cNvSpPr txBox="1"/>
          <p:nvPr/>
        </p:nvSpPr>
        <p:spPr>
          <a:xfrm>
            <a:off x="5171591" y="4799260"/>
            <a:ext cx="3288830" cy="276999"/>
          </a:xfrm>
          <a:prstGeom prst="rect">
            <a:avLst/>
          </a:prstGeom>
          <a:noFill/>
        </p:spPr>
        <p:txBody>
          <a:bodyPr wrap="square" rtlCol="0">
            <a:spAutoFit/>
          </a:bodyPr>
          <a:lstStyle/>
          <a:p>
            <a:r>
              <a:rPr lang="en-US" sz="1200" dirty="0"/>
              <a:t>Thornton et al., </a:t>
            </a:r>
            <a:r>
              <a:rPr lang="en-US" sz="1200" i="1" dirty="0"/>
              <a:t>Nature Scientific Data</a:t>
            </a:r>
            <a:r>
              <a:rPr lang="en-US" sz="1200" dirty="0"/>
              <a:t>, 2021</a:t>
            </a:r>
          </a:p>
        </p:txBody>
      </p:sp>
    </p:spTree>
    <p:extLst>
      <p:ext uri="{BB962C8B-B14F-4D97-AF65-F5344CB8AC3E}">
        <p14:creationId xmlns:p14="http://schemas.microsoft.com/office/powerpoint/2010/main" val="3714672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E3DE88-1F20-4517-8A0A-A6E024E02253}"/>
              </a:ext>
            </a:extLst>
          </p:cNvPr>
          <p:cNvSpPr>
            <a:spLocks noGrp="1"/>
          </p:cNvSpPr>
          <p:nvPr>
            <p:ph type="title"/>
          </p:nvPr>
        </p:nvSpPr>
        <p:spPr>
          <a:xfrm>
            <a:off x="457200" y="205740"/>
            <a:ext cx="7603067" cy="822960"/>
          </a:xfrm>
        </p:spPr>
        <p:txBody>
          <a:bodyPr/>
          <a:lstStyle/>
          <a:p>
            <a:pPr algn="ctr"/>
            <a:r>
              <a:rPr lang="en-US" dirty="0"/>
              <a:t>Variable soil depth and annual mean baseflow</a:t>
            </a:r>
          </a:p>
        </p:txBody>
      </p:sp>
      <p:sp>
        <p:nvSpPr>
          <p:cNvPr id="7" name="Title 1">
            <a:extLst>
              <a:ext uri="{FF2B5EF4-FFF2-40B4-BE49-F238E27FC236}">
                <a16:creationId xmlns:a16="http://schemas.microsoft.com/office/drawing/2014/main" id="{678B6516-3D4C-9541-B520-AE6F0000A608}"/>
              </a:ext>
            </a:extLst>
          </p:cNvPr>
          <p:cNvSpPr txBox="1">
            <a:spLocks/>
          </p:cNvSpPr>
          <p:nvPr/>
        </p:nvSpPr>
        <p:spPr>
          <a:xfrm>
            <a:off x="317499" y="209135"/>
            <a:ext cx="11455400" cy="760291"/>
          </a:xfrm>
          <a:prstGeom prst="rect">
            <a:avLst/>
          </a:prstGeom>
        </p:spPr>
        <p:txBody>
          <a:bodyPr vert="horz" lIns="0" tIns="0" rIns="0" bIns="0" rtlCol="0" anchor="b" anchorCtr="0">
            <a:norm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endParaRPr lang="en-US" sz="3100" dirty="0">
              <a:solidFill>
                <a:srgbClr val="15244A"/>
              </a:solidFill>
              <a:latin typeface="+mn-lt"/>
            </a:endParaRPr>
          </a:p>
        </p:txBody>
      </p:sp>
      <p:sp>
        <p:nvSpPr>
          <p:cNvPr id="9" name="Slide Number Placeholder 5">
            <a:extLst>
              <a:ext uri="{FF2B5EF4-FFF2-40B4-BE49-F238E27FC236}">
                <a16:creationId xmlns:a16="http://schemas.microsoft.com/office/drawing/2014/main" id="{84F49F8D-47EE-8B4E-942A-29DEBDA8291D}"/>
              </a:ext>
            </a:extLst>
          </p:cNvPr>
          <p:cNvSpPr>
            <a:spLocks noGrp="1"/>
          </p:cNvSpPr>
          <p:nvPr>
            <p:ph type="sldNum" sz="quarter" idx="12"/>
          </p:nvPr>
        </p:nvSpPr>
        <p:spPr>
          <a:xfrm>
            <a:off x="8610600" y="6356350"/>
            <a:ext cx="2743200" cy="365125"/>
          </a:xfrm>
        </p:spPr>
        <p:txBody>
          <a:bodyPr/>
          <a:lstStyle/>
          <a:p>
            <a:fld id="{06BDB6BF-1ED2-144B-AEDB-B48F813E6972}" type="slidenum">
              <a:rPr lang="en-US" smtClean="0"/>
              <a:t>15</a:t>
            </a:fld>
            <a:endParaRPr lang="en-US"/>
          </a:p>
        </p:txBody>
      </p:sp>
      <p:pic>
        <p:nvPicPr>
          <p:cNvPr id="10" name="Picture 9">
            <a:extLst>
              <a:ext uri="{FF2B5EF4-FFF2-40B4-BE49-F238E27FC236}">
                <a16:creationId xmlns:a16="http://schemas.microsoft.com/office/drawing/2014/main" id="{1B874048-438B-4940-9E24-BD5B16E3BAF1}"/>
              </a:ext>
            </a:extLst>
          </p:cNvPr>
          <p:cNvPicPr>
            <a:picLocks noChangeAspect="1"/>
          </p:cNvPicPr>
          <p:nvPr/>
        </p:nvPicPr>
        <p:blipFill rotWithShape="1">
          <a:blip r:embed="rId3">
            <a:extLst>
              <a:ext uri="{28A0092B-C50C-407E-A947-70E740481C1C}">
                <a14:useLocalDpi xmlns:a14="http://schemas.microsoft.com/office/drawing/2010/main" val="0"/>
              </a:ext>
            </a:extLst>
          </a:blip>
          <a:srcRect t="27778" b="28703"/>
          <a:stretch/>
        </p:blipFill>
        <p:spPr>
          <a:xfrm>
            <a:off x="584199" y="1528384"/>
            <a:ext cx="7782307" cy="3386745"/>
          </a:xfrm>
          <a:prstGeom prst="rect">
            <a:avLst/>
          </a:prstGeom>
        </p:spPr>
      </p:pic>
      <p:sp>
        <p:nvSpPr>
          <p:cNvPr id="11" name="TextBox 10">
            <a:extLst>
              <a:ext uri="{FF2B5EF4-FFF2-40B4-BE49-F238E27FC236}">
                <a16:creationId xmlns:a16="http://schemas.microsoft.com/office/drawing/2014/main" id="{F5F5E5D5-FF40-A04F-AF5C-D8642059DC28}"/>
              </a:ext>
            </a:extLst>
          </p:cNvPr>
          <p:cNvSpPr txBox="1"/>
          <p:nvPr/>
        </p:nvSpPr>
        <p:spPr>
          <a:xfrm>
            <a:off x="9533987" y="3784881"/>
            <a:ext cx="2540001" cy="2308324"/>
          </a:xfrm>
          <a:prstGeom prst="rect">
            <a:avLst/>
          </a:prstGeom>
          <a:noFill/>
        </p:spPr>
        <p:txBody>
          <a:bodyPr wrap="square" rtlCol="0">
            <a:spAutoFit/>
          </a:bodyPr>
          <a:lstStyle/>
          <a:p>
            <a:pPr marL="285750" indent="-285750">
              <a:buFont typeface="Arial" charset="0"/>
              <a:buChar char="•"/>
            </a:pPr>
            <a:r>
              <a:rPr lang="en-US" dirty="0">
                <a:solidFill>
                  <a:srgbClr val="15244A"/>
                </a:solidFill>
              </a:rPr>
              <a:t>Large relative changes in </a:t>
            </a:r>
            <a:r>
              <a:rPr lang="en-US" dirty="0" err="1">
                <a:solidFill>
                  <a:srgbClr val="15244A"/>
                </a:solidFill>
              </a:rPr>
              <a:t>baseflow</a:t>
            </a:r>
            <a:r>
              <a:rPr lang="en-US" dirty="0">
                <a:solidFill>
                  <a:srgbClr val="15244A"/>
                </a:solidFill>
              </a:rPr>
              <a:t> are more prevalent throughout mountainous areas with </a:t>
            </a:r>
            <a:r>
              <a:rPr lang="en-US" dirty="0" err="1">
                <a:solidFill>
                  <a:srgbClr val="15244A"/>
                </a:solidFill>
              </a:rPr>
              <a:t>topounits</a:t>
            </a:r>
            <a:r>
              <a:rPr lang="en-US" dirty="0">
                <a:solidFill>
                  <a:srgbClr val="15244A"/>
                </a:solidFill>
              </a:rPr>
              <a:t>.</a:t>
            </a:r>
          </a:p>
          <a:p>
            <a:pPr marL="285750" indent="-285750">
              <a:buFont typeface="Arial" charset="0"/>
              <a:buChar char="•"/>
            </a:pPr>
            <a:r>
              <a:rPr lang="en-US" dirty="0">
                <a:solidFill>
                  <a:srgbClr val="15244A"/>
                </a:solidFill>
              </a:rPr>
              <a:t>Other fluxes like from surface runoff are minimally affected.</a:t>
            </a:r>
          </a:p>
        </p:txBody>
      </p:sp>
      <p:sp>
        <p:nvSpPr>
          <p:cNvPr id="12" name="TextBox 11">
            <a:extLst>
              <a:ext uri="{FF2B5EF4-FFF2-40B4-BE49-F238E27FC236}">
                <a16:creationId xmlns:a16="http://schemas.microsoft.com/office/drawing/2014/main" id="{5855D7C0-C095-574D-A6BA-6DE4B0BC26DF}"/>
              </a:ext>
            </a:extLst>
          </p:cNvPr>
          <p:cNvSpPr txBox="1"/>
          <p:nvPr/>
        </p:nvSpPr>
        <p:spPr>
          <a:xfrm>
            <a:off x="281134" y="1267666"/>
            <a:ext cx="3323931" cy="338554"/>
          </a:xfrm>
          <a:prstGeom prst="rect">
            <a:avLst/>
          </a:prstGeom>
          <a:noFill/>
        </p:spPr>
        <p:txBody>
          <a:bodyPr wrap="square" rtlCol="0">
            <a:spAutoFit/>
          </a:bodyPr>
          <a:lstStyle/>
          <a:p>
            <a:pPr algn="ctr"/>
            <a:r>
              <a:rPr lang="en-US" sz="1600" b="1" dirty="0">
                <a:solidFill>
                  <a:srgbClr val="378DBD"/>
                </a:solidFill>
              </a:rPr>
              <a:t>VARSOIL_GRC_NE30</a:t>
            </a:r>
          </a:p>
        </p:txBody>
      </p:sp>
      <p:sp>
        <p:nvSpPr>
          <p:cNvPr id="13" name="TextBox 12">
            <a:extLst>
              <a:ext uri="{FF2B5EF4-FFF2-40B4-BE49-F238E27FC236}">
                <a16:creationId xmlns:a16="http://schemas.microsoft.com/office/drawing/2014/main" id="{0187F10B-9169-774B-BAA2-16BBCCD6D303}"/>
              </a:ext>
            </a:extLst>
          </p:cNvPr>
          <p:cNvSpPr txBox="1"/>
          <p:nvPr/>
        </p:nvSpPr>
        <p:spPr>
          <a:xfrm>
            <a:off x="2858599" y="1267666"/>
            <a:ext cx="3233505" cy="338554"/>
          </a:xfrm>
          <a:prstGeom prst="rect">
            <a:avLst/>
          </a:prstGeom>
          <a:noFill/>
        </p:spPr>
        <p:txBody>
          <a:bodyPr wrap="square" rtlCol="0">
            <a:spAutoFit/>
          </a:bodyPr>
          <a:lstStyle/>
          <a:p>
            <a:pPr algn="ctr"/>
            <a:r>
              <a:rPr lang="en-US" sz="1600" b="1" dirty="0">
                <a:solidFill>
                  <a:srgbClr val="70B865"/>
                </a:solidFill>
              </a:rPr>
              <a:t>VARSOIL_GRC_0.5DEG</a:t>
            </a:r>
          </a:p>
        </p:txBody>
      </p:sp>
      <p:sp>
        <p:nvSpPr>
          <p:cNvPr id="14" name="Chevron 13">
            <a:extLst>
              <a:ext uri="{FF2B5EF4-FFF2-40B4-BE49-F238E27FC236}">
                <a16:creationId xmlns:a16="http://schemas.microsoft.com/office/drawing/2014/main" id="{1AD6333B-1AB2-C045-9956-A16D2DE7207D}"/>
              </a:ext>
            </a:extLst>
          </p:cNvPr>
          <p:cNvSpPr/>
          <p:nvPr/>
        </p:nvSpPr>
        <p:spPr>
          <a:xfrm>
            <a:off x="3048304" y="1289418"/>
            <a:ext cx="181118" cy="306128"/>
          </a:xfrm>
          <a:prstGeom prst="chevron">
            <a:avLst>
              <a:gd name="adj" fmla="val 48810"/>
            </a:avLst>
          </a:prstGeom>
          <a:gradFill flip="none" rotWithShape="1">
            <a:gsLst>
              <a:gs pos="0">
                <a:srgbClr val="70B865"/>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solidFill>
              <a:srgbClr val="378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B2E1A046-2156-804C-8BE0-5804FD9B37A8}"/>
              </a:ext>
            </a:extLst>
          </p:cNvPr>
          <p:cNvSpPr txBox="1"/>
          <p:nvPr/>
        </p:nvSpPr>
        <p:spPr>
          <a:xfrm>
            <a:off x="5538937" y="1267666"/>
            <a:ext cx="3278719" cy="338554"/>
          </a:xfrm>
          <a:prstGeom prst="rect">
            <a:avLst/>
          </a:prstGeom>
          <a:noFill/>
        </p:spPr>
        <p:txBody>
          <a:bodyPr wrap="square" rtlCol="0">
            <a:spAutoFit/>
          </a:bodyPr>
          <a:lstStyle/>
          <a:p>
            <a:pPr algn="ctr"/>
            <a:r>
              <a:rPr lang="en-US" sz="1600" b="1" dirty="0">
                <a:solidFill>
                  <a:srgbClr val="AB4056"/>
                </a:solidFill>
              </a:rPr>
              <a:t>VARSOIL_TOPO_0.5DEG</a:t>
            </a:r>
          </a:p>
        </p:txBody>
      </p:sp>
      <p:sp>
        <p:nvSpPr>
          <p:cNvPr id="16" name="Chevron 15">
            <a:extLst>
              <a:ext uri="{FF2B5EF4-FFF2-40B4-BE49-F238E27FC236}">
                <a16:creationId xmlns:a16="http://schemas.microsoft.com/office/drawing/2014/main" id="{A7A47F07-0754-6745-8A1B-75AC2595D9E0}"/>
              </a:ext>
            </a:extLst>
          </p:cNvPr>
          <p:cNvSpPr/>
          <p:nvPr/>
        </p:nvSpPr>
        <p:spPr>
          <a:xfrm>
            <a:off x="5768429" y="1286130"/>
            <a:ext cx="175172" cy="306128"/>
          </a:xfrm>
          <a:prstGeom prst="chevron">
            <a:avLst>
              <a:gd name="adj" fmla="val 48810"/>
            </a:avLst>
          </a:prstGeom>
          <a:gradFill>
            <a:gsLst>
              <a:gs pos="0">
                <a:srgbClr val="AB4056"/>
              </a:gs>
              <a:gs pos="74000">
                <a:srgbClr val="70B865"/>
              </a:gs>
              <a:gs pos="83000">
                <a:srgbClr val="70B865"/>
              </a:gs>
              <a:gs pos="100000">
                <a:srgbClr val="70B865"/>
              </a:gs>
            </a:gsLst>
            <a:lin ang="10800000" scaled="1"/>
          </a:gradFill>
          <a:ln>
            <a:solidFill>
              <a:srgbClr val="70B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AF96F3BC-D236-4F46-BDD2-7379F44E87FD}"/>
              </a:ext>
            </a:extLst>
          </p:cNvPr>
          <p:cNvSpPr txBox="1"/>
          <p:nvPr/>
        </p:nvSpPr>
        <p:spPr>
          <a:xfrm>
            <a:off x="457200" y="3485709"/>
            <a:ext cx="1485900" cy="923330"/>
          </a:xfrm>
          <a:prstGeom prst="rect">
            <a:avLst/>
          </a:prstGeom>
          <a:noFill/>
        </p:spPr>
        <p:txBody>
          <a:bodyPr wrap="square" rtlCol="0">
            <a:spAutoFit/>
          </a:bodyPr>
          <a:lstStyle/>
          <a:p>
            <a:pPr algn="ctr"/>
            <a:r>
              <a:rPr lang="en-US" b="1" dirty="0">
                <a:solidFill>
                  <a:srgbClr val="AB0520"/>
                </a:solidFill>
              </a:rPr>
              <a:t>RELATIVE DIFFERENCE</a:t>
            </a:r>
          </a:p>
          <a:p>
            <a:pPr algn="ctr"/>
            <a:r>
              <a:rPr lang="en-US" b="1" dirty="0">
                <a:solidFill>
                  <a:srgbClr val="AB0520"/>
                </a:solidFill>
              </a:rPr>
              <a:t>(%)</a:t>
            </a:r>
          </a:p>
        </p:txBody>
      </p:sp>
      <p:sp>
        <p:nvSpPr>
          <p:cNvPr id="18" name="TextBox 17">
            <a:extLst>
              <a:ext uri="{FF2B5EF4-FFF2-40B4-BE49-F238E27FC236}">
                <a16:creationId xmlns:a16="http://schemas.microsoft.com/office/drawing/2014/main" id="{FF859D89-103D-4946-848A-5E3D4DF5D39E}"/>
              </a:ext>
            </a:extLst>
          </p:cNvPr>
          <p:cNvSpPr txBox="1"/>
          <p:nvPr/>
        </p:nvSpPr>
        <p:spPr>
          <a:xfrm>
            <a:off x="584199" y="6180920"/>
            <a:ext cx="10219789" cy="553998"/>
          </a:xfrm>
          <a:prstGeom prst="rect">
            <a:avLst/>
          </a:prstGeom>
          <a:noFill/>
        </p:spPr>
        <p:txBody>
          <a:bodyPr wrap="square" rtlCol="0">
            <a:spAutoFit/>
          </a:bodyPr>
          <a:lstStyle/>
          <a:p>
            <a:r>
              <a:rPr lang="en-US" sz="1000" dirty="0"/>
              <a:t>(top row) The </a:t>
            </a:r>
            <a:r>
              <a:rPr lang="en-US" sz="1000" dirty="0" err="1"/>
              <a:t>baseflow</a:t>
            </a:r>
            <a:r>
              <a:rPr lang="en-US" sz="1000" dirty="0"/>
              <a:t> in ELM offline simulations: VARSOIL_GRC_NE30 (grid cell mean variable soil thickness on the v1 NE30 grid), VARSOIL_GRC_0.5DEG (grid cell mean variable soil on the 0.5</a:t>
            </a:r>
            <a:r>
              <a:rPr lang="en-US" sz="1000" baseline="30000" dirty="0"/>
              <a:t>o</a:t>
            </a:r>
            <a:r>
              <a:rPr lang="en-US" sz="1000" dirty="0"/>
              <a:t> tri-grid), and in VARSOIL_TOPO_0.5DEG (variable soil on </a:t>
            </a:r>
            <a:r>
              <a:rPr lang="en-US" sz="1000" dirty="0" err="1"/>
              <a:t>topounits</a:t>
            </a:r>
            <a:r>
              <a:rPr lang="en-US" sz="1000" dirty="0"/>
              <a:t>).  (bottom row) The relative difference in </a:t>
            </a:r>
            <a:r>
              <a:rPr lang="en-US" sz="1000" dirty="0" err="1"/>
              <a:t>baseflow</a:t>
            </a:r>
            <a:r>
              <a:rPr lang="en-US" sz="1000" dirty="0"/>
              <a:t> between VARSOIL_GRC_0.5DEG and VARSOIL_GRC_NE30 and between VARSOIL_TOPO_0.5DEG and VARSOIL_GRC_0.5DEG.</a:t>
            </a:r>
          </a:p>
        </p:txBody>
      </p:sp>
    </p:spTree>
    <p:extLst>
      <p:ext uri="{BB962C8B-B14F-4D97-AF65-F5344CB8AC3E}">
        <p14:creationId xmlns:p14="http://schemas.microsoft.com/office/powerpoint/2010/main" val="137061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0ED799-EF73-8A45-A376-41C4D6B14C72}"/>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CE647284-2BFB-6746-AA42-C4F905D4740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25819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B9ECE6-678F-9741-9F57-763A62321D5F}"/>
              </a:ext>
            </a:extLst>
          </p:cNvPr>
          <p:cNvSpPr>
            <a:spLocks noGrp="1"/>
          </p:cNvSpPr>
          <p:nvPr>
            <p:ph type="title"/>
          </p:nvPr>
        </p:nvSpPr>
        <p:spPr/>
        <p:txBody>
          <a:bodyPr/>
          <a:lstStyle/>
          <a:p>
            <a:r>
              <a:rPr lang="en-US" dirty="0"/>
              <a:t>Overall BGC Timeline</a:t>
            </a:r>
          </a:p>
        </p:txBody>
      </p:sp>
      <p:sp>
        <p:nvSpPr>
          <p:cNvPr id="8" name="Rectangle 7">
            <a:extLst>
              <a:ext uri="{FF2B5EF4-FFF2-40B4-BE49-F238E27FC236}">
                <a16:creationId xmlns:a16="http://schemas.microsoft.com/office/drawing/2014/main" id="{2F543683-81CA-3044-ADAC-048376BCC592}"/>
              </a:ext>
            </a:extLst>
          </p:cNvPr>
          <p:cNvSpPr/>
          <p:nvPr/>
        </p:nvSpPr>
        <p:spPr>
          <a:xfrm>
            <a:off x="914401" y="1479665"/>
            <a:ext cx="6076604" cy="822960"/>
          </a:xfrm>
          <a:prstGeom prst="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C31576-0DD5-8542-9441-93F7D4512241}"/>
              </a:ext>
            </a:extLst>
          </p:cNvPr>
          <p:cNvSpPr/>
          <p:nvPr/>
        </p:nvSpPr>
        <p:spPr>
          <a:xfrm>
            <a:off x="914401" y="2571750"/>
            <a:ext cx="8229599" cy="822960"/>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6C1FA4-00E5-7445-BD8F-0B4A8C427AFE}"/>
              </a:ext>
            </a:extLst>
          </p:cNvPr>
          <p:cNvSpPr/>
          <p:nvPr/>
        </p:nvSpPr>
        <p:spPr>
          <a:xfrm>
            <a:off x="3947312" y="3837362"/>
            <a:ext cx="5196688" cy="822960"/>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D774465-BF10-D94F-8BA2-0FD88AFBF8E9}"/>
              </a:ext>
            </a:extLst>
          </p:cNvPr>
          <p:cNvSpPr txBox="1"/>
          <p:nvPr/>
        </p:nvSpPr>
        <p:spPr>
          <a:xfrm>
            <a:off x="156639" y="1634196"/>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v1</a:t>
            </a:r>
          </a:p>
        </p:txBody>
      </p:sp>
      <p:sp>
        <p:nvSpPr>
          <p:cNvPr id="14" name="TextBox 13">
            <a:extLst>
              <a:ext uri="{FF2B5EF4-FFF2-40B4-BE49-F238E27FC236}">
                <a16:creationId xmlns:a16="http://schemas.microsoft.com/office/drawing/2014/main" id="{71D1DEBD-100E-5D45-92C9-6CA83FFED4C8}"/>
              </a:ext>
            </a:extLst>
          </p:cNvPr>
          <p:cNvSpPr txBox="1"/>
          <p:nvPr/>
        </p:nvSpPr>
        <p:spPr>
          <a:xfrm>
            <a:off x="156639" y="2736964"/>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v2</a:t>
            </a:r>
          </a:p>
        </p:txBody>
      </p:sp>
      <p:sp>
        <p:nvSpPr>
          <p:cNvPr id="15" name="TextBox 14">
            <a:extLst>
              <a:ext uri="{FF2B5EF4-FFF2-40B4-BE49-F238E27FC236}">
                <a16:creationId xmlns:a16="http://schemas.microsoft.com/office/drawing/2014/main" id="{CBA467A5-DF88-A946-A45B-5B552D8F1C61}"/>
              </a:ext>
            </a:extLst>
          </p:cNvPr>
          <p:cNvSpPr txBox="1"/>
          <p:nvPr/>
        </p:nvSpPr>
        <p:spPr>
          <a:xfrm>
            <a:off x="156639" y="4094709"/>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v3</a:t>
            </a:r>
          </a:p>
        </p:txBody>
      </p:sp>
      <p:sp>
        <p:nvSpPr>
          <p:cNvPr id="24" name="Rectangle 23">
            <a:extLst>
              <a:ext uri="{FF2B5EF4-FFF2-40B4-BE49-F238E27FC236}">
                <a16:creationId xmlns:a16="http://schemas.microsoft.com/office/drawing/2014/main" id="{161524D1-6D57-D846-9FB9-F8D639B4873E}"/>
              </a:ext>
            </a:extLst>
          </p:cNvPr>
          <p:cNvSpPr/>
          <p:nvPr/>
        </p:nvSpPr>
        <p:spPr>
          <a:xfrm>
            <a:off x="914401" y="1471352"/>
            <a:ext cx="1828800" cy="822960"/>
          </a:xfrm>
          <a:prstGeom prst="rect">
            <a:avLst/>
          </a:prstGeom>
          <a:solidFill>
            <a:srgbClr val="00206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Spin-Up</a:t>
            </a:r>
          </a:p>
        </p:txBody>
      </p:sp>
      <p:sp>
        <p:nvSpPr>
          <p:cNvPr id="25" name="Rectangle 24">
            <a:extLst>
              <a:ext uri="{FF2B5EF4-FFF2-40B4-BE49-F238E27FC236}">
                <a16:creationId xmlns:a16="http://schemas.microsoft.com/office/drawing/2014/main" id="{BAC091A2-85EA-2B4F-89D9-4BF8DE3C8684}"/>
              </a:ext>
            </a:extLst>
          </p:cNvPr>
          <p:cNvSpPr/>
          <p:nvPr/>
        </p:nvSpPr>
        <p:spPr>
          <a:xfrm>
            <a:off x="6250849" y="2567388"/>
            <a:ext cx="1828800" cy="822960"/>
          </a:xfrm>
          <a:prstGeom prst="rect">
            <a:avLst/>
          </a:prstGeom>
          <a:solidFill>
            <a:srgbClr val="00206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Spin-Up</a:t>
            </a:r>
          </a:p>
        </p:txBody>
      </p:sp>
      <p:sp>
        <p:nvSpPr>
          <p:cNvPr id="26" name="Rectangle 25">
            <a:extLst>
              <a:ext uri="{FF2B5EF4-FFF2-40B4-BE49-F238E27FC236}">
                <a16:creationId xmlns:a16="http://schemas.microsoft.com/office/drawing/2014/main" id="{09A28577-49C4-E54B-B7D3-2ACB44467BA5}"/>
              </a:ext>
            </a:extLst>
          </p:cNvPr>
          <p:cNvSpPr/>
          <p:nvPr/>
        </p:nvSpPr>
        <p:spPr>
          <a:xfrm>
            <a:off x="914401" y="2563437"/>
            <a:ext cx="1260814" cy="82296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NGD Development</a:t>
            </a:r>
          </a:p>
        </p:txBody>
      </p:sp>
      <p:sp>
        <p:nvSpPr>
          <p:cNvPr id="27" name="Rectangle 26">
            <a:extLst>
              <a:ext uri="{FF2B5EF4-FFF2-40B4-BE49-F238E27FC236}">
                <a16:creationId xmlns:a16="http://schemas.microsoft.com/office/drawing/2014/main" id="{455AA35C-C24A-FB4A-8C61-26348EB139D3}"/>
              </a:ext>
            </a:extLst>
          </p:cNvPr>
          <p:cNvSpPr/>
          <p:nvPr/>
        </p:nvSpPr>
        <p:spPr>
          <a:xfrm>
            <a:off x="3954184" y="3845675"/>
            <a:ext cx="3817027" cy="82296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NGD Development</a:t>
            </a:r>
          </a:p>
        </p:txBody>
      </p:sp>
      <p:sp>
        <p:nvSpPr>
          <p:cNvPr id="28" name="Rectangle 27">
            <a:extLst>
              <a:ext uri="{FF2B5EF4-FFF2-40B4-BE49-F238E27FC236}">
                <a16:creationId xmlns:a16="http://schemas.microsoft.com/office/drawing/2014/main" id="{84699FD6-17E2-194C-8349-437B19F6E080}"/>
              </a:ext>
            </a:extLst>
          </p:cNvPr>
          <p:cNvSpPr/>
          <p:nvPr/>
        </p:nvSpPr>
        <p:spPr>
          <a:xfrm>
            <a:off x="2175214" y="2565713"/>
            <a:ext cx="4075633" cy="822960"/>
          </a:xfrm>
          <a:prstGeom prst="rect">
            <a:avLst/>
          </a:prstGeom>
          <a:solidFill>
            <a:schemeClr val="accent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BGC Testing and Integration</a:t>
            </a:r>
          </a:p>
        </p:txBody>
      </p:sp>
      <p:sp>
        <p:nvSpPr>
          <p:cNvPr id="29" name="Rectangle 28">
            <a:extLst>
              <a:ext uri="{FF2B5EF4-FFF2-40B4-BE49-F238E27FC236}">
                <a16:creationId xmlns:a16="http://schemas.microsoft.com/office/drawing/2014/main" id="{3249063A-B8B1-EA4E-8F0B-10068A3DC65F}"/>
              </a:ext>
            </a:extLst>
          </p:cNvPr>
          <p:cNvSpPr/>
          <p:nvPr/>
        </p:nvSpPr>
        <p:spPr>
          <a:xfrm>
            <a:off x="7771215" y="3837737"/>
            <a:ext cx="1372785" cy="822960"/>
          </a:xfrm>
          <a:prstGeom prst="rect">
            <a:avLst/>
          </a:prstGeom>
          <a:solidFill>
            <a:schemeClr val="accent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BGC Testing and Integration</a:t>
            </a:r>
          </a:p>
        </p:txBody>
      </p:sp>
      <p:sp>
        <p:nvSpPr>
          <p:cNvPr id="31" name="Rectangle 30">
            <a:extLst>
              <a:ext uri="{FF2B5EF4-FFF2-40B4-BE49-F238E27FC236}">
                <a16:creationId xmlns:a16="http://schemas.microsoft.com/office/drawing/2014/main" id="{C06DF2C2-F801-6144-BCCD-C1A9009365A7}"/>
              </a:ext>
            </a:extLst>
          </p:cNvPr>
          <p:cNvSpPr/>
          <p:nvPr/>
        </p:nvSpPr>
        <p:spPr>
          <a:xfrm>
            <a:off x="2758756" y="1479665"/>
            <a:ext cx="4232245" cy="822960"/>
          </a:xfrm>
          <a:prstGeom prst="rect">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Coupled Simulations and Paper Writing</a:t>
            </a:r>
          </a:p>
        </p:txBody>
      </p:sp>
      <p:sp>
        <p:nvSpPr>
          <p:cNvPr id="32" name="Rectangle 31">
            <a:extLst>
              <a:ext uri="{FF2B5EF4-FFF2-40B4-BE49-F238E27FC236}">
                <a16:creationId xmlns:a16="http://schemas.microsoft.com/office/drawing/2014/main" id="{A78032BB-62EA-B945-B268-2A1A5E41D677}"/>
              </a:ext>
            </a:extLst>
          </p:cNvPr>
          <p:cNvSpPr/>
          <p:nvPr/>
        </p:nvSpPr>
        <p:spPr>
          <a:xfrm>
            <a:off x="8079649" y="2571375"/>
            <a:ext cx="1076697" cy="822960"/>
          </a:xfrm>
          <a:prstGeom prst="rect">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Coupled Simulations and Paper Writing</a:t>
            </a:r>
          </a:p>
        </p:txBody>
      </p:sp>
      <p:cxnSp>
        <p:nvCxnSpPr>
          <p:cNvPr id="22" name="Straight Connector 21">
            <a:extLst>
              <a:ext uri="{FF2B5EF4-FFF2-40B4-BE49-F238E27FC236}">
                <a16:creationId xmlns:a16="http://schemas.microsoft.com/office/drawing/2014/main" id="{7C582BCC-D1ED-8944-95DC-B3971A4B5E17}"/>
              </a:ext>
            </a:extLst>
          </p:cNvPr>
          <p:cNvCxnSpPr>
            <a:cxnSpLocks/>
          </p:cNvCxnSpPr>
          <p:nvPr/>
        </p:nvCxnSpPr>
        <p:spPr>
          <a:xfrm>
            <a:off x="5957376" y="1141755"/>
            <a:ext cx="0" cy="367422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B88FA09-3316-AD4D-89DF-471E4F7552C3}"/>
              </a:ext>
            </a:extLst>
          </p:cNvPr>
          <p:cNvSpPr txBox="1"/>
          <p:nvPr/>
        </p:nvSpPr>
        <p:spPr>
          <a:xfrm>
            <a:off x="5113633" y="4777329"/>
            <a:ext cx="1637608"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Today</a:t>
            </a:r>
          </a:p>
        </p:txBody>
      </p:sp>
      <p:cxnSp>
        <p:nvCxnSpPr>
          <p:cNvPr id="20" name="Straight Connector 19">
            <a:extLst>
              <a:ext uri="{FF2B5EF4-FFF2-40B4-BE49-F238E27FC236}">
                <a16:creationId xmlns:a16="http://schemas.microsoft.com/office/drawing/2014/main" id="{DB24ADC1-F4AD-D645-BA5B-3878905E218E}"/>
              </a:ext>
            </a:extLst>
          </p:cNvPr>
          <p:cNvCxnSpPr>
            <a:cxnSpLocks/>
          </p:cNvCxnSpPr>
          <p:nvPr/>
        </p:nvCxnSpPr>
        <p:spPr>
          <a:xfrm>
            <a:off x="7771215" y="1148297"/>
            <a:ext cx="0" cy="367422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ED5A6F1-7AF9-214D-A754-ED96E0450FBF}"/>
              </a:ext>
            </a:extLst>
          </p:cNvPr>
          <p:cNvSpPr txBox="1"/>
          <p:nvPr/>
        </p:nvSpPr>
        <p:spPr>
          <a:xfrm>
            <a:off x="6927472" y="4783871"/>
            <a:ext cx="1637608"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Phase 3 Start</a:t>
            </a:r>
          </a:p>
        </p:txBody>
      </p:sp>
      <p:cxnSp>
        <p:nvCxnSpPr>
          <p:cNvPr id="17" name="Straight Connector 16">
            <a:extLst>
              <a:ext uri="{FF2B5EF4-FFF2-40B4-BE49-F238E27FC236}">
                <a16:creationId xmlns:a16="http://schemas.microsoft.com/office/drawing/2014/main" id="{D1EA3C2B-C1C5-2E47-BFC2-CA902B20EBA1}"/>
              </a:ext>
            </a:extLst>
          </p:cNvPr>
          <p:cNvCxnSpPr>
            <a:cxnSpLocks/>
          </p:cNvCxnSpPr>
          <p:nvPr/>
        </p:nvCxnSpPr>
        <p:spPr>
          <a:xfrm>
            <a:off x="2175219" y="1173896"/>
            <a:ext cx="0" cy="367422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28EB864-EA7D-F740-92E1-B2ABD3472A53}"/>
              </a:ext>
            </a:extLst>
          </p:cNvPr>
          <p:cNvSpPr txBox="1"/>
          <p:nvPr/>
        </p:nvSpPr>
        <p:spPr>
          <a:xfrm>
            <a:off x="1331476" y="4809470"/>
            <a:ext cx="1637608"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Phase 2 Start</a:t>
            </a:r>
          </a:p>
        </p:txBody>
      </p:sp>
    </p:spTree>
    <p:extLst>
      <p:ext uri="{BB962C8B-B14F-4D97-AF65-F5344CB8AC3E}">
        <p14:creationId xmlns:p14="http://schemas.microsoft.com/office/powerpoint/2010/main" val="3066633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B9ECE6-678F-9741-9F57-763A62321D5F}"/>
              </a:ext>
            </a:extLst>
          </p:cNvPr>
          <p:cNvSpPr>
            <a:spLocks noGrp="1"/>
          </p:cNvSpPr>
          <p:nvPr>
            <p:ph type="title"/>
          </p:nvPr>
        </p:nvSpPr>
        <p:spPr/>
        <p:txBody>
          <a:bodyPr/>
          <a:lstStyle/>
          <a:p>
            <a:r>
              <a:rPr lang="en-US" dirty="0"/>
              <a:t>Overall BGC Timeline</a:t>
            </a:r>
          </a:p>
        </p:txBody>
      </p:sp>
      <p:sp>
        <p:nvSpPr>
          <p:cNvPr id="8" name="Rectangle 7">
            <a:extLst>
              <a:ext uri="{FF2B5EF4-FFF2-40B4-BE49-F238E27FC236}">
                <a16:creationId xmlns:a16="http://schemas.microsoft.com/office/drawing/2014/main" id="{2F543683-81CA-3044-ADAC-048376BCC592}"/>
              </a:ext>
            </a:extLst>
          </p:cNvPr>
          <p:cNvSpPr/>
          <p:nvPr/>
        </p:nvSpPr>
        <p:spPr>
          <a:xfrm>
            <a:off x="914401" y="1479665"/>
            <a:ext cx="6076604" cy="822960"/>
          </a:xfrm>
          <a:prstGeom prst="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C31576-0DD5-8542-9441-93F7D4512241}"/>
              </a:ext>
            </a:extLst>
          </p:cNvPr>
          <p:cNvSpPr/>
          <p:nvPr/>
        </p:nvSpPr>
        <p:spPr>
          <a:xfrm>
            <a:off x="914401" y="2571750"/>
            <a:ext cx="8229599" cy="822960"/>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D774465-BF10-D94F-8BA2-0FD88AFBF8E9}"/>
              </a:ext>
            </a:extLst>
          </p:cNvPr>
          <p:cNvSpPr txBox="1"/>
          <p:nvPr/>
        </p:nvSpPr>
        <p:spPr>
          <a:xfrm>
            <a:off x="156639" y="1634196"/>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v1</a:t>
            </a:r>
          </a:p>
        </p:txBody>
      </p:sp>
      <p:sp>
        <p:nvSpPr>
          <p:cNvPr id="14" name="TextBox 13">
            <a:extLst>
              <a:ext uri="{FF2B5EF4-FFF2-40B4-BE49-F238E27FC236}">
                <a16:creationId xmlns:a16="http://schemas.microsoft.com/office/drawing/2014/main" id="{71D1DEBD-100E-5D45-92C9-6CA83FFED4C8}"/>
              </a:ext>
            </a:extLst>
          </p:cNvPr>
          <p:cNvSpPr txBox="1"/>
          <p:nvPr/>
        </p:nvSpPr>
        <p:spPr>
          <a:xfrm>
            <a:off x="156639" y="2736964"/>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v2</a:t>
            </a:r>
          </a:p>
        </p:txBody>
      </p:sp>
      <p:sp>
        <p:nvSpPr>
          <p:cNvPr id="15" name="TextBox 14">
            <a:extLst>
              <a:ext uri="{FF2B5EF4-FFF2-40B4-BE49-F238E27FC236}">
                <a16:creationId xmlns:a16="http://schemas.microsoft.com/office/drawing/2014/main" id="{CBA467A5-DF88-A946-A45B-5B552D8F1C61}"/>
              </a:ext>
            </a:extLst>
          </p:cNvPr>
          <p:cNvSpPr txBox="1"/>
          <p:nvPr/>
        </p:nvSpPr>
        <p:spPr>
          <a:xfrm>
            <a:off x="156639" y="4094709"/>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v3</a:t>
            </a:r>
          </a:p>
        </p:txBody>
      </p:sp>
      <p:sp>
        <p:nvSpPr>
          <p:cNvPr id="24" name="Rectangle 23">
            <a:extLst>
              <a:ext uri="{FF2B5EF4-FFF2-40B4-BE49-F238E27FC236}">
                <a16:creationId xmlns:a16="http://schemas.microsoft.com/office/drawing/2014/main" id="{161524D1-6D57-D846-9FB9-F8D639B4873E}"/>
              </a:ext>
            </a:extLst>
          </p:cNvPr>
          <p:cNvSpPr/>
          <p:nvPr/>
        </p:nvSpPr>
        <p:spPr>
          <a:xfrm>
            <a:off x="914401" y="1471352"/>
            <a:ext cx="1828800" cy="822960"/>
          </a:xfrm>
          <a:prstGeom prst="rect">
            <a:avLst/>
          </a:prstGeom>
          <a:solidFill>
            <a:srgbClr val="00206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Spin-Up</a:t>
            </a:r>
          </a:p>
        </p:txBody>
      </p:sp>
      <p:sp>
        <p:nvSpPr>
          <p:cNvPr id="25" name="Rectangle 24">
            <a:extLst>
              <a:ext uri="{FF2B5EF4-FFF2-40B4-BE49-F238E27FC236}">
                <a16:creationId xmlns:a16="http://schemas.microsoft.com/office/drawing/2014/main" id="{BAC091A2-85EA-2B4F-89D9-4BF8DE3C8684}"/>
              </a:ext>
            </a:extLst>
          </p:cNvPr>
          <p:cNvSpPr/>
          <p:nvPr/>
        </p:nvSpPr>
        <p:spPr>
          <a:xfrm>
            <a:off x="6250849" y="2567388"/>
            <a:ext cx="1828800" cy="822960"/>
          </a:xfrm>
          <a:prstGeom prst="rect">
            <a:avLst/>
          </a:prstGeom>
          <a:solidFill>
            <a:srgbClr val="00206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Spin-Up</a:t>
            </a:r>
          </a:p>
        </p:txBody>
      </p:sp>
      <p:sp>
        <p:nvSpPr>
          <p:cNvPr id="26" name="Rectangle 25">
            <a:extLst>
              <a:ext uri="{FF2B5EF4-FFF2-40B4-BE49-F238E27FC236}">
                <a16:creationId xmlns:a16="http://schemas.microsoft.com/office/drawing/2014/main" id="{09A28577-49C4-E54B-B7D3-2ACB44467BA5}"/>
              </a:ext>
            </a:extLst>
          </p:cNvPr>
          <p:cNvSpPr/>
          <p:nvPr/>
        </p:nvSpPr>
        <p:spPr>
          <a:xfrm>
            <a:off x="914401" y="2563437"/>
            <a:ext cx="1260814" cy="82296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NGD Development</a:t>
            </a:r>
          </a:p>
        </p:txBody>
      </p:sp>
      <p:sp>
        <p:nvSpPr>
          <p:cNvPr id="28" name="Rectangle 27">
            <a:extLst>
              <a:ext uri="{FF2B5EF4-FFF2-40B4-BE49-F238E27FC236}">
                <a16:creationId xmlns:a16="http://schemas.microsoft.com/office/drawing/2014/main" id="{84699FD6-17E2-194C-8349-437B19F6E080}"/>
              </a:ext>
            </a:extLst>
          </p:cNvPr>
          <p:cNvSpPr/>
          <p:nvPr/>
        </p:nvSpPr>
        <p:spPr>
          <a:xfrm>
            <a:off x="2175214" y="2565713"/>
            <a:ext cx="4075633" cy="822960"/>
          </a:xfrm>
          <a:prstGeom prst="rect">
            <a:avLst/>
          </a:prstGeom>
          <a:solidFill>
            <a:schemeClr val="accent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BGC Testing and Integration</a:t>
            </a:r>
          </a:p>
        </p:txBody>
      </p:sp>
      <p:sp>
        <p:nvSpPr>
          <p:cNvPr id="29" name="Rectangle 28">
            <a:extLst>
              <a:ext uri="{FF2B5EF4-FFF2-40B4-BE49-F238E27FC236}">
                <a16:creationId xmlns:a16="http://schemas.microsoft.com/office/drawing/2014/main" id="{3249063A-B8B1-EA4E-8F0B-10068A3DC65F}"/>
              </a:ext>
            </a:extLst>
          </p:cNvPr>
          <p:cNvSpPr/>
          <p:nvPr/>
        </p:nvSpPr>
        <p:spPr>
          <a:xfrm>
            <a:off x="7771215" y="3837737"/>
            <a:ext cx="1372785" cy="822960"/>
          </a:xfrm>
          <a:prstGeom prst="rect">
            <a:avLst/>
          </a:prstGeom>
          <a:solidFill>
            <a:schemeClr val="accent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BGC Testing and Integration</a:t>
            </a:r>
          </a:p>
        </p:txBody>
      </p:sp>
      <p:sp>
        <p:nvSpPr>
          <p:cNvPr id="31" name="Rectangle 30">
            <a:extLst>
              <a:ext uri="{FF2B5EF4-FFF2-40B4-BE49-F238E27FC236}">
                <a16:creationId xmlns:a16="http://schemas.microsoft.com/office/drawing/2014/main" id="{C06DF2C2-F801-6144-BCCD-C1A9009365A7}"/>
              </a:ext>
            </a:extLst>
          </p:cNvPr>
          <p:cNvSpPr/>
          <p:nvPr/>
        </p:nvSpPr>
        <p:spPr>
          <a:xfrm>
            <a:off x="2758756" y="1479665"/>
            <a:ext cx="4232245" cy="822960"/>
          </a:xfrm>
          <a:prstGeom prst="rect">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Coupled Simulations and Paper Writing</a:t>
            </a:r>
          </a:p>
        </p:txBody>
      </p:sp>
      <p:sp>
        <p:nvSpPr>
          <p:cNvPr id="32" name="Rectangle 31">
            <a:extLst>
              <a:ext uri="{FF2B5EF4-FFF2-40B4-BE49-F238E27FC236}">
                <a16:creationId xmlns:a16="http://schemas.microsoft.com/office/drawing/2014/main" id="{A78032BB-62EA-B945-B268-2A1A5E41D677}"/>
              </a:ext>
            </a:extLst>
          </p:cNvPr>
          <p:cNvSpPr/>
          <p:nvPr/>
        </p:nvSpPr>
        <p:spPr>
          <a:xfrm>
            <a:off x="8079649" y="2571375"/>
            <a:ext cx="1076697" cy="822960"/>
          </a:xfrm>
          <a:prstGeom prst="rect">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Coupled Simulations and Paper Writing</a:t>
            </a:r>
          </a:p>
        </p:txBody>
      </p:sp>
      <p:cxnSp>
        <p:nvCxnSpPr>
          <p:cNvPr id="22" name="Straight Connector 21">
            <a:extLst>
              <a:ext uri="{FF2B5EF4-FFF2-40B4-BE49-F238E27FC236}">
                <a16:creationId xmlns:a16="http://schemas.microsoft.com/office/drawing/2014/main" id="{7C582BCC-D1ED-8944-95DC-B3971A4B5E17}"/>
              </a:ext>
            </a:extLst>
          </p:cNvPr>
          <p:cNvCxnSpPr>
            <a:cxnSpLocks/>
          </p:cNvCxnSpPr>
          <p:nvPr/>
        </p:nvCxnSpPr>
        <p:spPr>
          <a:xfrm>
            <a:off x="5957376" y="1141755"/>
            <a:ext cx="0" cy="367422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B88FA09-3316-AD4D-89DF-471E4F7552C3}"/>
              </a:ext>
            </a:extLst>
          </p:cNvPr>
          <p:cNvSpPr txBox="1"/>
          <p:nvPr/>
        </p:nvSpPr>
        <p:spPr>
          <a:xfrm>
            <a:off x="5113633" y="4777329"/>
            <a:ext cx="1637608"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Today</a:t>
            </a:r>
          </a:p>
        </p:txBody>
      </p:sp>
      <p:cxnSp>
        <p:nvCxnSpPr>
          <p:cNvPr id="20" name="Straight Connector 19">
            <a:extLst>
              <a:ext uri="{FF2B5EF4-FFF2-40B4-BE49-F238E27FC236}">
                <a16:creationId xmlns:a16="http://schemas.microsoft.com/office/drawing/2014/main" id="{DB24ADC1-F4AD-D645-BA5B-3878905E218E}"/>
              </a:ext>
            </a:extLst>
          </p:cNvPr>
          <p:cNvCxnSpPr>
            <a:cxnSpLocks/>
          </p:cNvCxnSpPr>
          <p:nvPr/>
        </p:nvCxnSpPr>
        <p:spPr>
          <a:xfrm>
            <a:off x="7771215" y="1148297"/>
            <a:ext cx="0" cy="367422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ED5A6F1-7AF9-214D-A754-ED96E0450FBF}"/>
              </a:ext>
            </a:extLst>
          </p:cNvPr>
          <p:cNvSpPr txBox="1"/>
          <p:nvPr/>
        </p:nvSpPr>
        <p:spPr>
          <a:xfrm>
            <a:off x="6927472" y="4783871"/>
            <a:ext cx="1637608"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Phase 3 Start</a:t>
            </a:r>
          </a:p>
        </p:txBody>
      </p:sp>
      <p:cxnSp>
        <p:nvCxnSpPr>
          <p:cNvPr id="17" name="Straight Connector 16">
            <a:extLst>
              <a:ext uri="{FF2B5EF4-FFF2-40B4-BE49-F238E27FC236}">
                <a16:creationId xmlns:a16="http://schemas.microsoft.com/office/drawing/2014/main" id="{D1EA3C2B-C1C5-2E47-BFC2-CA902B20EBA1}"/>
              </a:ext>
            </a:extLst>
          </p:cNvPr>
          <p:cNvCxnSpPr>
            <a:cxnSpLocks/>
          </p:cNvCxnSpPr>
          <p:nvPr/>
        </p:nvCxnSpPr>
        <p:spPr>
          <a:xfrm>
            <a:off x="2175219" y="1173896"/>
            <a:ext cx="0" cy="367422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28EB864-EA7D-F740-92E1-B2ABD3472A53}"/>
              </a:ext>
            </a:extLst>
          </p:cNvPr>
          <p:cNvSpPr txBox="1"/>
          <p:nvPr/>
        </p:nvSpPr>
        <p:spPr>
          <a:xfrm>
            <a:off x="1331476" y="4809470"/>
            <a:ext cx="1637608"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Phase 2 Start</a:t>
            </a:r>
          </a:p>
        </p:txBody>
      </p:sp>
      <p:sp>
        <p:nvSpPr>
          <p:cNvPr id="2" name="Rectangle 1">
            <a:extLst>
              <a:ext uri="{FF2B5EF4-FFF2-40B4-BE49-F238E27FC236}">
                <a16:creationId xmlns:a16="http://schemas.microsoft.com/office/drawing/2014/main" id="{9E001BBF-3B04-C142-8805-E77F5E0F8F9F}"/>
              </a:ext>
            </a:extLst>
          </p:cNvPr>
          <p:cNvSpPr/>
          <p:nvPr/>
        </p:nvSpPr>
        <p:spPr>
          <a:xfrm>
            <a:off x="-223284" y="-212651"/>
            <a:ext cx="9453571" cy="5549401"/>
          </a:xfrm>
          <a:prstGeom prst="rect">
            <a:avLst/>
          </a:prstGeom>
          <a:solidFill>
            <a:schemeClr val="tx1">
              <a:lumMod val="65000"/>
              <a:lumOff val="35000"/>
              <a:alpha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2F8D57-7A09-AD48-8DA1-34BEF1812C23}"/>
              </a:ext>
            </a:extLst>
          </p:cNvPr>
          <p:cNvSpPr/>
          <p:nvPr/>
        </p:nvSpPr>
        <p:spPr>
          <a:xfrm>
            <a:off x="3954189" y="3837737"/>
            <a:ext cx="3817025" cy="822960"/>
          </a:xfrm>
          <a:prstGeom prst="rect">
            <a:avLst/>
          </a:prstGeom>
          <a:solidFill>
            <a:schemeClr val="bg1">
              <a:lumMod val="5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68B9B1F-3AF4-6146-8BB8-E054642CA38E}"/>
              </a:ext>
            </a:extLst>
          </p:cNvPr>
          <p:cNvSpPr/>
          <p:nvPr/>
        </p:nvSpPr>
        <p:spPr>
          <a:xfrm>
            <a:off x="3954188" y="3837737"/>
            <a:ext cx="3817027" cy="82296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NGD Development</a:t>
            </a:r>
          </a:p>
        </p:txBody>
      </p:sp>
    </p:spTree>
    <p:extLst>
      <p:ext uri="{BB962C8B-B14F-4D97-AF65-F5344CB8AC3E}">
        <p14:creationId xmlns:p14="http://schemas.microsoft.com/office/powerpoint/2010/main" val="3896099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Energy/Land NGD overview</a:t>
            </a:r>
          </a:p>
        </p:txBody>
      </p:sp>
      <p:pic>
        <p:nvPicPr>
          <p:cNvPr id="6" name="Picture 5">
            <a:extLst>
              <a:ext uri="{FF2B5EF4-FFF2-40B4-BE49-F238E27FC236}">
                <a16:creationId xmlns:a16="http://schemas.microsoft.com/office/drawing/2014/main" id="{D3E15B23-41A4-2844-B202-E07EAC78968C}"/>
              </a:ext>
            </a:extLst>
          </p:cNvPr>
          <p:cNvPicPr>
            <a:picLocks noChangeAspect="1"/>
          </p:cNvPicPr>
          <p:nvPr/>
        </p:nvPicPr>
        <p:blipFill>
          <a:blip r:embed="rId3"/>
          <a:srcRect/>
          <a:stretch/>
        </p:blipFill>
        <p:spPr>
          <a:xfrm>
            <a:off x="1396077" y="916616"/>
            <a:ext cx="6222998" cy="4021144"/>
          </a:xfrm>
          <a:prstGeom prst="rect">
            <a:avLst/>
          </a:prstGeom>
        </p:spPr>
      </p:pic>
    </p:spTree>
    <p:extLst>
      <p:ext uri="{BB962C8B-B14F-4D97-AF65-F5344CB8AC3E}">
        <p14:creationId xmlns:p14="http://schemas.microsoft.com/office/powerpoint/2010/main" val="3184475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CEBC-DC08-4941-9A20-8203895A5568}"/>
              </a:ext>
            </a:extLst>
          </p:cNvPr>
          <p:cNvSpPr>
            <a:spLocks noGrp="1"/>
          </p:cNvSpPr>
          <p:nvPr>
            <p:ph type="title"/>
          </p:nvPr>
        </p:nvSpPr>
        <p:spPr>
          <a:xfrm>
            <a:off x="202366" y="557784"/>
            <a:ext cx="6472754" cy="710629"/>
          </a:xfrm>
        </p:spPr>
        <p:txBody>
          <a:bodyPr/>
          <a:lstStyle/>
          <a:p>
            <a:r>
              <a:rPr lang="en-US" dirty="0"/>
              <a:t>Modeling perennial</a:t>
            </a:r>
            <a:r>
              <a:rPr lang="en-US" i="1" dirty="0"/>
              <a:t> </a:t>
            </a:r>
            <a:r>
              <a:rPr lang="en-US" dirty="0"/>
              <a:t>bioenergy crops</a:t>
            </a:r>
          </a:p>
        </p:txBody>
      </p:sp>
      <p:pic>
        <p:nvPicPr>
          <p:cNvPr id="11" name="Picture 10" descr="Chart, waterfall chart&#10;&#10;Description automatically generated">
            <a:extLst>
              <a:ext uri="{FF2B5EF4-FFF2-40B4-BE49-F238E27FC236}">
                <a16:creationId xmlns:a16="http://schemas.microsoft.com/office/drawing/2014/main" id="{FEFDDA75-0034-5943-98D0-A9E001C52205}"/>
              </a:ext>
            </a:extLst>
          </p:cNvPr>
          <p:cNvPicPr>
            <a:picLocks noChangeAspect="1"/>
          </p:cNvPicPr>
          <p:nvPr/>
        </p:nvPicPr>
        <p:blipFill>
          <a:blip r:embed="rId3"/>
          <a:stretch>
            <a:fillRect/>
          </a:stretch>
        </p:blipFill>
        <p:spPr>
          <a:xfrm>
            <a:off x="202366" y="1439333"/>
            <a:ext cx="8713034" cy="3048000"/>
          </a:xfrm>
          <a:prstGeom prst="rect">
            <a:avLst/>
          </a:prstGeom>
        </p:spPr>
      </p:pic>
      <p:sp>
        <p:nvSpPr>
          <p:cNvPr id="3" name="TextBox 2">
            <a:extLst>
              <a:ext uri="{FF2B5EF4-FFF2-40B4-BE49-F238E27FC236}">
                <a16:creationId xmlns:a16="http://schemas.microsoft.com/office/drawing/2014/main" id="{E65E6C6B-24B4-A245-A693-7C77EF7513B4}"/>
              </a:ext>
            </a:extLst>
          </p:cNvPr>
          <p:cNvSpPr txBox="1"/>
          <p:nvPr/>
        </p:nvSpPr>
        <p:spPr>
          <a:xfrm>
            <a:off x="949300" y="4634821"/>
            <a:ext cx="7747969" cy="738664"/>
          </a:xfrm>
          <a:prstGeom prst="rect">
            <a:avLst/>
          </a:prstGeom>
          <a:noFill/>
        </p:spPr>
        <p:txBody>
          <a:bodyPr wrap="square" rtlCol="0">
            <a:spAutoFit/>
          </a:bodyPr>
          <a:lstStyle/>
          <a:p>
            <a:r>
              <a:rPr lang="en-US" sz="1400" dirty="0"/>
              <a:t>Eva Sinha et al.: currently finalizing manuscript for submission to </a:t>
            </a:r>
            <a:r>
              <a:rPr lang="en-US" sz="1400" i="1" dirty="0"/>
              <a:t>GMD </a:t>
            </a:r>
            <a:r>
              <a:rPr lang="en-US" sz="1400" dirty="0"/>
              <a:t>over the next two months.</a:t>
            </a:r>
          </a:p>
          <a:p>
            <a:r>
              <a:rPr lang="en-US" sz="1400" dirty="0"/>
              <a:t>A pull request will be submitted by the end of June.</a:t>
            </a:r>
          </a:p>
          <a:p>
            <a:endParaRPr lang="en-US" sz="1400" dirty="0"/>
          </a:p>
        </p:txBody>
      </p:sp>
      <p:pic>
        <p:nvPicPr>
          <p:cNvPr id="6" name="Picture 5">
            <a:extLst>
              <a:ext uri="{FF2B5EF4-FFF2-40B4-BE49-F238E27FC236}">
                <a16:creationId xmlns:a16="http://schemas.microsoft.com/office/drawing/2014/main" id="{15525CF8-B043-C448-AB6B-5C3D3BC1F854}"/>
              </a:ext>
            </a:extLst>
          </p:cNvPr>
          <p:cNvPicPr>
            <a:picLocks noChangeAspect="1"/>
          </p:cNvPicPr>
          <p:nvPr/>
        </p:nvPicPr>
        <p:blipFill>
          <a:blip r:embed="rId4"/>
          <a:stretch>
            <a:fillRect/>
          </a:stretch>
        </p:blipFill>
        <p:spPr>
          <a:xfrm>
            <a:off x="6875144" y="195630"/>
            <a:ext cx="2190750" cy="1031519"/>
          </a:xfrm>
          <a:prstGeom prst="rect">
            <a:avLst/>
          </a:prstGeom>
        </p:spPr>
      </p:pic>
    </p:spTree>
    <p:extLst>
      <p:ext uri="{BB962C8B-B14F-4D97-AF65-F5344CB8AC3E}">
        <p14:creationId xmlns:p14="http://schemas.microsoft.com/office/powerpoint/2010/main" val="3517282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CEBC-DC08-4941-9A20-8203895A5568}"/>
              </a:ext>
            </a:extLst>
          </p:cNvPr>
          <p:cNvSpPr>
            <a:spLocks noGrp="1"/>
          </p:cNvSpPr>
          <p:nvPr>
            <p:ph type="title"/>
          </p:nvPr>
        </p:nvSpPr>
        <p:spPr/>
        <p:txBody>
          <a:bodyPr/>
          <a:lstStyle/>
          <a:p>
            <a:r>
              <a:rPr lang="en-US" dirty="0"/>
              <a:t>Other crop model and LULCC</a:t>
            </a:r>
            <a:br>
              <a:rPr lang="en-US" dirty="0"/>
            </a:br>
            <a:r>
              <a:rPr lang="en-US" dirty="0"/>
              <a:t>developments</a:t>
            </a:r>
          </a:p>
        </p:txBody>
      </p:sp>
      <p:sp>
        <p:nvSpPr>
          <p:cNvPr id="4" name="Content Placeholder 3">
            <a:extLst>
              <a:ext uri="{FF2B5EF4-FFF2-40B4-BE49-F238E27FC236}">
                <a16:creationId xmlns:a16="http://schemas.microsoft.com/office/drawing/2014/main" id="{862D171D-4B4F-704D-85CF-EE6F20144EE6}"/>
              </a:ext>
            </a:extLst>
          </p:cNvPr>
          <p:cNvSpPr>
            <a:spLocks noGrp="1"/>
          </p:cNvSpPr>
          <p:nvPr>
            <p:ph idx="1"/>
          </p:nvPr>
        </p:nvSpPr>
        <p:spPr>
          <a:xfrm>
            <a:off x="457200" y="1234440"/>
            <a:ext cx="4469907" cy="3086100"/>
          </a:xfrm>
        </p:spPr>
        <p:txBody>
          <a:bodyPr/>
          <a:lstStyle/>
          <a:p>
            <a:r>
              <a:rPr lang="en-US" dirty="0"/>
              <a:t>Wrapping up work on integrating FAN (mechanistic model for ammonia volatilization)</a:t>
            </a:r>
          </a:p>
          <a:p>
            <a:r>
              <a:rPr lang="en-US" dirty="0"/>
              <a:t>Adding new crop types to ELM</a:t>
            </a:r>
          </a:p>
          <a:p>
            <a:pPr lvl="1"/>
            <a:r>
              <a:rPr lang="en-US" dirty="0"/>
              <a:t>Rice</a:t>
            </a:r>
          </a:p>
          <a:p>
            <a:pPr lvl="1"/>
            <a:r>
              <a:rPr lang="en-US" dirty="0"/>
              <a:t>Sugarcane</a:t>
            </a:r>
          </a:p>
          <a:p>
            <a:pPr lvl="1"/>
            <a:r>
              <a:rPr lang="en-US" dirty="0"/>
              <a:t>Winter wheat</a:t>
            </a:r>
          </a:p>
          <a:p>
            <a:r>
              <a:rPr lang="en-US" dirty="0"/>
              <a:t>Ability to prescribe global wood harvest-area from ELM to FATES </a:t>
            </a:r>
          </a:p>
          <a:p>
            <a:pPr lvl="1"/>
            <a:r>
              <a:rPr lang="en-US" dirty="0"/>
              <a:t>Approved for merging into </a:t>
            </a:r>
            <a:r>
              <a:rPr lang="en-US" dirty="0">
                <a:latin typeface="Courier New" panose="02070309020205020404" pitchFamily="49" charset="0"/>
                <a:cs typeface="Courier New" panose="02070309020205020404" pitchFamily="49" charset="0"/>
              </a:rPr>
              <a:t>master</a:t>
            </a:r>
          </a:p>
          <a:p>
            <a:pPr lvl="1"/>
            <a:r>
              <a:rPr lang="en-US" dirty="0"/>
              <a:t>FATES has also been updated to utilize this new data</a:t>
            </a:r>
          </a:p>
        </p:txBody>
      </p:sp>
      <p:pic>
        <p:nvPicPr>
          <p:cNvPr id="6" name="Picture 5">
            <a:extLst>
              <a:ext uri="{FF2B5EF4-FFF2-40B4-BE49-F238E27FC236}">
                <a16:creationId xmlns:a16="http://schemas.microsoft.com/office/drawing/2014/main" id="{15525CF8-B043-C448-AB6B-5C3D3BC1F854}"/>
              </a:ext>
            </a:extLst>
          </p:cNvPr>
          <p:cNvPicPr>
            <a:picLocks noChangeAspect="1"/>
          </p:cNvPicPr>
          <p:nvPr/>
        </p:nvPicPr>
        <p:blipFill>
          <a:blip r:embed="rId3"/>
          <a:stretch>
            <a:fillRect/>
          </a:stretch>
        </p:blipFill>
        <p:spPr>
          <a:xfrm>
            <a:off x="6875144" y="195630"/>
            <a:ext cx="2190750" cy="1031519"/>
          </a:xfrm>
          <a:prstGeom prst="rect">
            <a:avLst/>
          </a:prstGeom>
        </p:spPr>
      </p:pic>
      <p:pic>
        <p:nvPicPr>
          <p:cNvPr id="7" name="Picture 6">
            <a:extLst>
              <a:ext uri="{FF2B5EF4-FFF2-40B4-BE49-F238E27FC236}">
                <a16:creationId xmlns:a16="http://schemas.microsoft.com/office/drawing/2014/main" id="{4EECCFCA-65FD-5343-9F47-B6575B549277}"/>
              </a:ext>
            </a:extLst>
          </p:cNvPr>
          <p:cNvPicPr>
            <a:picLocks noChangeAspect="1"/>
          </p:cNvPicPr>
          <p:nvPr/>
        </p:nvPicPr>
        <p:blipFill>
          <a:blip r:embed="rId4"/>
          <a:stretch>
            <a:fillRect/>
          </a:stretch>
        </p:blipFill>
        <p:spPr>
          <a:xfrm>
            <a:off x="4927107" y="1234440"/>
            <a:ext cx="3956443" cy="3411544"/>
          </a:xfrm>
          <a:prstGeom prst="rect">
            <a:avLst/>
          </a:prstGeom>
        </p:spPr>
      </p:pic>
      <p:sp>
        <p:nvSpPr>
          <p:cNvPr id="8" name="TextBox 7">
            <a:extLst>
              <a:ext uri="{FF2B5EF4-FFF2-40B4-BE49-F238E27FC236}">
                <a16:creationId xmlns:a16="http://schemas.microsoft.com/office/drawing/2014/main" id="{F3BE5F62-07A9-AD4C-A713-354375DF0214}"/>
              </a:ext>
            </a:extLst>
          </p:cNvPr>
          <p:cNvSpPr txBox="1"/>
          <p:nvPr/>
        </p:nvSpPr>
        <p:spPr>
          <a:xfrm>
            <a:off x="5406501" y="4722920"/>
            <a:ext cx="3027285" cy="276999"/>
          </a:xfrm>
          <a:prstGeom prst="rect">
            <a:avLst/>
          </a:prstGeom>
          <a:noFill/>
        </p:spPr>
        <p:txBody>
          <a:bodyPr wrap="square" rtlCol="0">
            <a:spAutoFit/>
          </a:bodyPr>
          <a:lstStyle/>
          <a:p>
            <a:pPr algn="l"/>
            <a:r>
              <a:rPr lang="en-US" sz="1200" dirty="0" err="1">
                <a:hlinkClick r:id="rId5"/>
              </a:rPr>
              <a:t>Vira</a:t>
            </a:r>
            <a:r>
              <a:rPr lang="en-US" sz="1200" dirty="0">
                <a:hlinkClick r:id="rId5"/>
              </a:rPr>
              <a:t> et al. (2020)</a:t>
            </a:r>
            <a:endParaRPr lang="en-US" sz="1200" dirty="0"/>
          </a:p>
        </p:txBody>
      </p:sp>
    </p:spTree>
    <p:extLst>
      <p:ext uri="{BB962C8B-B14F-4D97-AF65-F5344CB8AC3E}">
        <p14:creationId xmlns:p14="http://schemas.microsoft.com/office/powerpoint/2010/main" val="41835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4E5B080-A82B-E048-851F-FF1E213D39B4}"/>
              </a:ext>
            </a:extLst>
          </p:cNvPr>
          <p:cNvSpPr>
            <a:spLocks noGrp="1"/>
          </p:cNvSpPr>
          <p:nvPr>
            <p:ph type="title"/>
          </p:nvPr>
        </p:nvSpPr>
        <p:spPr/>
        <p:txBody>
          <a:bodyPr anchor="ctr"/>
          <a:lstStyle/>
          <a:p>
            <a:r>
              <a:rPr lang="en-US" dirty="0"/>
              <a:t>MOSART and related developments</a:t>
            </a:r>
          </a:p>
        </p:txBody>
      </p:sp>
      <p:sp>
        <p:nvSpPr>
          <p:cNvPr id="2" name="Content Placeholder 1">
            <a:extLst>
              <a:ext uri="{FF2B5EF4-FFF2-40B4-BE49-F238E27FC236}">
                <a16:creationId xmlns:a16="http://schemas.microsoft.com/office/drawing/2014/main" id="{CAD8A778-9EB0-7C47-A03E-5D8F0588C296}"/>
              </a:ext>
            </a:extLst>
          </p:cNvPr>
          <p:cNvSpPr>
            <a:spLocks noGrp="1"/>
          </p:cNvSpPr>
          <p:nvPr>
            <p:ph sz="half" idx="1"/>
          </p:nvPr>
        </p:nvSpPr>
        <p:spPr>
          <a:xfrm>
            <a:off x="457200" y="1234439"/>
            <a:ext cx="4114800" cy="3518173"/>
          </a:xfrm>
        </p:spPr>
        <p:txBody>
          <a:bodyPr/>
          <a:lstStyle/>
          <a:p>
            <a:r>
              <a:rPr lang="en-US" dirty="0"/>
              <a:t>Couple MOSART with inland lakes and reservoirs (Li group, U-Houston)</a:t>
            </a:r>
          </a:p>
          <a:p>
            <a:pPr lvl="1"/>
            <a:r>
              <a:rPr lang="en-US" dirty="0"/>
              <a:t>MOSART-sediment, -carbon, -lake</a:t>
            </a:r>
          </a:p>
          <a:p>
            <a:pPr lvl="1"/>
            <a:r>
              <a:rPr lang="en-US" dirty="0"/>
              <a:t>Significantly improved the parameterization of MOSART-sediment </a:t>
            </a:r>
          </a:p>
          <a:p>
            <a:pPr lvl="1"/>
            <a:r>
              <a:rPr lang="en-US" dirty="0"/>
              <a:t>Incorporated the representation of POC and DOC leaching from ELM (into rivers), and riverine POC/DOC/DIC processes</a:t>
            </a:r>
          </a:p>
          <a:p>
            <a:pPr lvl="1"/>
            <a:r>
              <a:rPr lang="en-US" dirty="0"/>
              <a:t>New global lake geometry dataset</a:t>
            </a:r>
          </a:p>
          <a:p>
            <a:pPr lvl="1"/>
            <a:r>
              <a:rPr lang="en-US" dirty="0"/>
              <a:t>Accepted WRR; in revision JGR-Atmospheres</a:t>
            </a:r>
          </a:p>
          <a:p>
            <a:pPr lvl="1"/>
            <a:r>
              <a:rPr lang="en-US" dirty="0"/>
              <a:t>National map ESSD </a:t>
            </a:r>
            <a:r>
              <a:rPr lang="en-US" dirty="0" err="1"/>
              <a:t>ms</a:t>
            </a:r>
            <a:r>
              <a:rPr lang="en-US" dirty="0"/>
              <a:t> in prep (</a:t>
            </a:r>
            <a:r>
              <a:rPr lang="en-US" dirty="0" err="1"/>
              <a:t>Abeshu</a:t>
            </a:r>
            <a:r>
              <a:rPr lang="en-US" dirty="0"/>
              <a:t> et al.)</a:t>
            </a:r>
          </a:p>
          <a:p>
            <a:endParaRPr lang="en-US" dirty="0"/>
          </a:p>
        </p:txBody>
      </p:sp>
      <p:sp>
        <p:nvSpPr>
          <p:cNvPr id="4" name="Slide Number Placeholder 3"/>
          <p:cNvSpPr>
            <a:spLocks noGrp="1"/>
          </p:cNvSpPr>
          <p:nvPr>
            <p:ph type="sldNum" sz="quarter" idx="12"/>
          </p:nvPr>
        </p:nvSpPr>
        <p:spPr/>
        <p:txBody>
          <a:bodyPr/>
          <a:lstStyle/>
          <a:p>
            <a:fld id="{2089DE18-F125-4F01-BC69-C951479504CE}" type="slidenum">
              <a:rPr lang="en-US" smtClean="0"/>
              <a:t>7</a:t>
            </a:fld>
            <a:endParaRPr lang="en-US"/>
          </a:p>
        </p:txBody>
      </p:sp>
      <p:pic>
        <p:nvPicPr>
          <p:cNvPr id="11" name="Picture 10">
            <a:extLst>
              <a:ext uri="{FF2B5EF4-FFF2-40B4-BE49-F238E27FC236}">
                <a16:creationId xmlns:a16="http://schemas.microsoft.com/office/drawing/2014/main" id="{E99E1F58-9C39-F04A-B0C3-41D2C3477B01}"/>
              </a:ext>
            </a:extLst>
          </p:cNvPr>
          <p:cNvPicPr>
            <a:picLocks noChangeAspect="1"/>
          </p:cNvPicPr>
          <p:nvPr/>
        </p:nvPicPr>
        <p:blipFill>
          <a:blip r:embed="rId3"/>
          <a:stretch>
            <a:fillRect/>
          </a:stretch>
        </p:blipFill>
        <p:spPr>
          <a:xfrm>
            <a:off x="6841701" y="205740"/>
            <a:ext cx="2171700" cy="1002323"/>
          </a:xfrm>
          <a:prstGeom prst="rect">
            <a:avLst/>
          </a:prstGeom>
        </p:spPr>
      </p:pic>
      <p:pic>
        <p:nvPicPr>
          <p:cNvPr id="12" name="image7.png">
            <a:extLst>
              <a:ext uri="{FF2B5EF4-FFF2-40B4-BE49-F238E27FC236}">
                <a16:creationId xmlns:a16="http://schemas.microsoft.com/office/drawing/2014/main" id="{D1272F9D-FB97-D64B-AFB1-692D33AA422D}"/>
              </a:ext>
            </a:extLst>
          </p:cNvPr>
          <p:cNvPicPr>
            <a:picLocks noChangeAspect="1"/>
          </p:cNvPicPr>
          <p:nvPr/>
        </p:nvPicPr>
        <p:blipFill>
          <a:blip r:embed="rId4"/>
          <a:srcRect/>
          <a:stretch>
            <a:fillRect/>
          </a:stretch>
        </p:blipFill>
        <p:spPr>
          <a:xfrm>
            <a:off x="5257800" y="2756681"/>
            <a:ext cx="3550817" cy="2211681"/>
          </a:xfrm>
          <a:prstGeom prst="rect">
            <a:avLst/>
          </a:prstGeom>
          <a:ln/>
        </p:spPr>
      </p:pic>
      <p:pic>
        <p:nvPicPr>
          <p:cNvPr id="13" name="image4.png">
            <a:extLst>
              <a:ext uri="{FF2B5EF4-FFF2-40B4-BE49-F238E27FC236}">
                <a16:creationId xmlns:a16="http://schemas.microsoft.com/office/drawing/2014/main" id="{FC2C5B9D-8F48-C047-A371-90BF4BD49E59}"/>
              </a:ext>
            </a:extLst>
          </p:cNvPr>
          <p:cNvPicPr/>
          <p:nvPr/>
        </p:nvPicPr>
        <p:blipFill>
          <a:blip r:embed="rId5"/>
          <a:srcRect/>
          <a:stretch>
            <a:fillRect/>
          </a:stretch>
        </p:blipFill>
        <p:spPr>
          <a:xfrm>
            <a:off x="4461934" y="1234664"/>
            <a:ext cx="3344334" cy="1611698"/>
          </a:xfrm>
          <a:prstGeom prst="rect">
            <a:avLst/>
          </a:prstGeom>
          <a:ln>
            <a:solidFill>
              <a:srgbClr val="378DBD"/>
            </a:solidFill>
          </a:ln>
        </p:spPr>
      </p:pic>
      <p:sp>
        <p:nvSpPr>
          <p:cNvPr id="14" name="TextBox 13">
            <a:extLst>
              <a:ext uri="{FF2B5EF4-FFF2-40B4-BE49-F238E27FC236}">
                <a16:creationId xmlns:a16="http://schemas.microsoft.com/office/drawing/2014/main" id="{7D476B9E-CC73-6E4E-A477-A59238A81627}"/>
              </a:ext>
            </a:extLst>
          </p:cNvPr>
          <p:cNvSpPr txBox="1"/>
          <p:nvPr/>
        </p:nvSpPr>
        <p:spPr>
          <a:xfrm>
            <a:off x="7806268" y="1291484"/>
            <a:ext cx="1207133" cy="1477328"/>
          </a:xfrm>
          <a:prstGeom prst="rect">
            <a:avLst/>
          </a:prstGeom>
          <a:noFill/>
        </p:spPr>
        <p:txBody>
          <a:bodyPr wrap="square" rtlCol="0">
            <a:spAutoFit/>
          </a:bodyPr>
          <a:lstStyle/>
          <a:p>
            <a:r>
              <a:rPr lang="en-US" sz="1000" dirty="0"/>
              <a:t>Machine-learning method to establish a predictive model for median river-bed sediment particle size (</a:t>
            </a:r>
            <a:r>
              <a:rPr lang="en-US" sz="1000" b="1" dirty="0"/>
              <a:t>D50</a:t>
            </a:r>
            <a:r>
              <a:rPr lang="en-US" sz="1000" dirty="0"/>
              <a:t>) from existing land datasets</a:t>
            </a:r>
          </a:p>
        </p:txBody>
      </p:sp>
    </p:spTree>
    <p:extLst>
      <p:ext uri="{BB962C8B-B14F-4D97-AF65-F5344CB8AC3E}">
        <p14:creationId xmlns:p14="http://schemas.microsoft.com/office/powerpoint/2010/main" val="1775135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4E5B080-A82B-E048-851F-FF1E213D39B4}"/>
              </a:ext>
            </a:extLst>
          </p:cNvPr>
          <p:cNvSpPr>
            <a:spLocks noGrp="1"/>
          </p:cNvSpPr>
          <p:nvPr>
            <p:ph type="title"/>
          </p:nvPr>
        </p:nvSpPr>
        <p:spPr/>
        <p:txBody>
          <a:bodyPr anchor="ctr"/>
          <a:lstStyle/>
          <a:p>
            <a:r>
              <a:rPr lang="en-US" dirty="0"/>
              <a:t>MOSART and related developments</a:t>
            </a:r>
          </a:p>
        </p:txBody>
      </p:sp>
      <p:sp>
        <p:nvSpPr>
          <p:cNvPr id="2" name="Content Placeholder 1">
            <a:extLst>
              <a:ext uri="{FF2B5EF4-FFF2-40B4-BE49-F238E27FC236}">
                <a16:creationId xmlns:a16="http://schemas.microsoft.com/office/drawing/2014/main" id="{CAD8A778-9EB0-7C47-A03E-5D8F0588C296}"/>
              </a:ext>
            </a:extLst>
          </p:cNvPr>
          <p:cNvSpPr>
            <a:spLocks noGrp="1"/>
          </p:cNvSpPr>
          <p:nvPr>
            <p:ph sz="half" idx="1"/>
          </p:nvPr>
        </p:nvSpPr>
        <p:spPr>
          <a:xfrm>
            <a:off x="457200" y="1234439"/>
            <a:ext cx="3589867" cy="3518173"/>
          </a:xfrm>
        </p:spPr>
        <p:txBody>
          <a:bodyPr/>
          <a:lstStyle/>
          <a:p>
            <a:r>
              <a:rPr lang="en-US" dirty="0"/>
              <a:t>ELM-Erosion (Tan, PNNL)</a:t>
            </a:r>
          </a:p>
          <a:p>
            <a:pPr lvl="1"/>
            <a:r>
              <a:rPr lang="en-US" dirty="0"/>
              <a:t>Tan et al. (2021), Increased extreme rains intensify erosional nitrogen and phosphorus fluxes to the northern Gulf of Mexico in recent decades, ERL, 16, 054080.</a:t>
            </a:r>
          </a:p>
          <a:p>
            <a:r>
              <a:rPr lang="en-US" dirty="0"/>
              <a:t>E3SM-LakeBGC </a:t>
            </a:r>
          </a:p>
          <a:p>
            <a:pPr lvl="1"/>
            <a:r>
              <a:rPr lang="en-US" dirty="0"/>
              <a:t>Predicting the evolution of soil erosion and lake methane emissions and evaluate their impacts on global carbon cycle</a:t>
            </a:r>
          </a:p>
          <a:p>
            <a:endParaRPr lang="en-US" dirty="0"/>
          </a:p>
        </p:txBody>
      </p:sp>
      <p:sp>
        <p:nvSpPr>
          <p:cNvPr id="4" name="Slide Number Placeholder 3"/>
          <p:cNvSpPr>
            <a:spLocks noGrp="1"/>
          </p:cNvSpPr>
          <p:nvPr>
            <p:ph type="sldNum" sz="quarter" idx="12"/>
          </p:nvPr>
        </p:nvSpPr>
        <p:spPr/>
        <p:txBody>
          <a:bodyPr/>
          <a:lstStyle/>
          <a:p>
            <a:fld id="{2089DE18-F125-4F01-BC69-C951479504CE}" type="slidenum">
              <a:rPr lang="en-US" smtClean="0"/>
              <a:t>8</a:t>
            </a:fld>
            <a:endParaRPr lang="en-US"/>
          </a:p>
        </p:txBody>
      </p:sp>
      <p:pic>
        <p:nvPicPr>
          <p:cNvPr id="11" name="Picture 10">
            <a:extLst>
              <a:ext uri="{FF2B5EF4-FFF2-40B4-BE49-F238E27FC236}">
                <a16:creationId xmlns:a16="http://schemas.microsoft.com/office/drawing/2014/main" id="{E99E1F58-9C39-F04A-B0C3-41D2C3477B01}"/>
              </a:ext>
            </a:extLst>
          </p:cNvPr>
          <p:cNvPicPr>
            <a:picLocks noChangeAspect="1"/>
          </p:cNvPicPr>
          <p:nvPr/>
        </p:nvPicPr>
        <p:blipFill>
          <a:blip r:embed="rId3"/>
          <a:stretch>
            <a:fillRect/>
          </a:stretch>
        </p:blipFill>
        <p:spPr>
          <a:xfrm>
            <a:off x="6841701" y="205740"/>
            <a:ext cx="2171700" cy="1002323"/>
          </a:xfrm>
          <a:prstGeom prst="rect">
            <a:avLst/>
          </a:prstGeom>
        </p:spPr>
      </p:pic>
      <p:pic>
        <p:nvPicPr>
          <p:cNvPr id="9" name="Picture 8" descr="Diagram&#10;&#10;Description automatically generated">
            <a:extLst>
              <a:ext uri="{FF2B5EF4-FFF2-40B4-BE49-F238E27FC236}">
                <a16:creationId xmlns:a16="http://schemas.microsoft.com/office/drawing/2014/main" id="{300F6EA9-3C4D-D648-ACCA-1C57EBBD19EC}"/>
              </a:ext>
            </a:extLst>
          </p:cNvPr>
          <p:cNvPicPr/>
          <p:nvPr/>
        </p:nvPicPr>
        <p:blipFill>
          <a:blip r:embed="rId4">
            <a:extLst>
              <a:ext uri="{28A0092B-C50C-407E-A947-70E740481C1C}">
                <a14:useLocalDpi xmlns:a14="http://schemas.microsoft.com/office/drawing/2010/main" val="0"/>
              </a:ext>
            </a:extLst>
          </a:blip>
          <a:stretch>
            <a:fillRect/>
          </a:stretch>
        </p:blipFill>
        <p:spPr>
          <a:xfrm>
            <a:off x="4187401" y="1462911"/>
            <a:ext cx="4826000" cy="3415770"/>
          </a:xfrm>
          <a:prstGeom prst="rect">
            <a:avLst/>
          </a:prstGeom>
        </p:spPr>
      </p:pic>
    </p:spTree>
    <p:extLst>
      <p:ext uri="{BB962C8B-B14F-4D97-AF65-F5344CB8AC3E}">
        <p14:creationId xmlns:p14="http://schemas.microsoft.com/office/powerpoint/2010/main" val="3264803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9DE18-F125-4F01-BC69-C951479504CE}" type="slidenum">
              <a:rPr lang="en-US" smtClean="0"/>
              <a:t>9</a:t>
            </a:fld>
            <a:endParaRPr lang="en-US"/>
          </a:p>
        </p:txBody>
      </p:sp>
      <p:sp>
        <p:nvSpPr>
          <p:cNvPr id="7" name="Title 4">
            <a:extLst>
              <a:ext uri="{FF2B5EF4-FFF2-40B4-BE49-F238E27FC236}">
                <a16:creationId xmlns:a16="http://schemas.microsoft.com/office/drawing/2014/main" id="{14E5B080-A82B-E048-851F-FF1E213D39B4}"/>
              </a:ext>
            </a:extLst>
          </p:cNvPr>
          <p:cNvSpPr>
            <a:spLocks noGrp="1"/>
          </p:cNvSpPr>
          <p:nvPr>
            <p:ph type="title"/>
          </p:nvPr>
        </p:nvSpPr>
        <p:spPr>
          <a:xfrm>
            <a:off x="457200" y="266921"/>
            <a:ext cx="8229600" cy="1002323"/>
          </a:xfrm>
        </p:spPr>
        <p:txBody>
          <a:bodyPr anchor="ctr"/>
          <a:lstStyle/>
          <a:p>
            <a:r>
              <a:rPr lang="en-US" dirty="0"/>
              <a:t>Other hydrology-related work</a:t>
            </a:r>
          </a:p>
        </p:txBody>
      </p:sp>
      <p:pic>
        <p:nvPicPr>
          <p:cNvPr id="11" name="Picture 10">
            <a:extLst>
              <a:ext uri="{FF2B5EF4-FFF2-40B4-BE49-F238E27FC236}">
                <a16:creationId xmlns:a16="http://schemas.microsoft.com/office/drawing/2014/main" id="{E99E1F58-9C39-F04A-B0C3-41D2C3477B01}"/>
              </a:ext>
            </a:extLst>
          </p:cNvPr>
          <p:cNvPicPr>
            <a:picLocks noChangeAspect="1"/>
          </p:cNvPicPr>
          <p:nvPr/>
        </p:nvPicPr>
        <p:blipFill>
          <a:blip r:embed="rId3"/>
          <a:stretch>
            <a:fillRect/>
          </a:stretch>
        </p:blipFill>
        <p:spPr>
          <a:xfrm>
            <a:off x="6841701" y="205740"/>
            <a:ext cx="2171700" cy="1002323"/>
          </a:xfrm>
          <a:prstGeom prst="rect">
            <a:avLst/>
          </a:prstGeom>
        </p:spPr>
      </p:pic>
      <p:sp>
        <p:nvSpPr>
          <p:cNvPr id="3" name="Content Placeholder 2">
            <a:extLst>
              <a:ext uri="{FF2B5EF4-FFF2-40B4-BE49-F238E27FC236}">
                <a16:creationId xmlns:a16="http://schemas.microsoft.com/office/drawing/2014/main" id="{1C2F9715-A83C-AA4C-93B1-145333C3DBA6}"/>
              </a:ext>
            </a:extLst>
          </p:cNvPr>
          <p:cNvSpPr>
            <a:spLocks noGrp="1"/>
          </p:cNvSpPr>
          <p:nvPr>
            <p:ph idx="1"/>
          </p:nvPr>
        </p:nvSpPr>
        <p:spPr>
          <a:xfrm>
            <a:off x="457201" y="1234439"/>
            <a:ext cx="4975934" cy="3568379"/>
          </a:xfrm>
        </p:spPr>
        <p:txBody>
          <a:bodyPr/>
          <a:lstStyle/>
          <a:p>
            <a:r>
              <a:rPr lang="en-US" dirty="0"/>
              <a:t>Development of VSFM to simulate plant hydraulics</a:t>
            </a:r>
          </a:p>
          <a:p>
            <a:pPr lvl="1"/>
            <a:r>
              <a:rPr lang="en-US" dirty="0"/>
              <a:t>Standalone tightly coupled plant hydraulics and soil hydrology model; site-level testing</a:t>
            </a:r>
          </a:p>
          <a:p>
            <a:r>
              <a:rPr lang="en-US" dirty="0"/>
              <a:t>Global watershed dataset</a:t>
            </a:r>
          </a:p>
          <a:p>
            <a:pPr lvl="1"/>
            <a:r>
              <a:rPr lang="en-US" dirty="0"/>
              <a:t>Manuscript comparing watershed-based and grid-based representations of land surface properties</a:t>
            </a:r>
          </a:p>
          <a:p>
            <a:r>
              <a:rPr lang="en-US" dirty="0" err="1"/>
              <a:t>BeTR</a:t>
            </a:r>
            <a:r>
              <a:rPr lang="en-US" dirty="0"/>
              <a:t> soil BGC and methane emissions from lakes and wetlands</a:t>
            </a:r>
          </a:p>
          <a:p>
            <a:r>
              <a:rPr lang="en-US" dirty="0"/>
              <a:t>Improve numerical stability of FATES-HYDRO</a:t>
            </a:r>
          </a:p>
          <a:p>
            <a:pPr lvl="1"/>
            <a:r>
              <a:rPr lang="en-US" dirty="0"/>
              <a:t>Smoothing function option for the soil water retention curve and an option to aggregate root layers</a:t>
            </a:r>
          </a:p>
        </p:txBody>
      </p:sp>
      <p:pic>
        <p:nvPicPr>
          <p:cNvPr id="12" name="Picture 11">
            <a:extLst>
              <a:ext uri="{FF2B5EF4-FFF2-40B4-BE49-F238E27FC236}">
                <a16:creationId xmlns:a16="http://schemas.microsoft.com/office/drawing/2014/main" id="{9B5C3F9F-9262-7640-85E0-731FEBB3C0A9}"/>
              </a:ext>
            </a:extLst>
          </p:cNvPr>
          <p:cNvPicPr>
            <a:picLocks noChangeAspect="1"/>
          </p:cNvPicPr>
          <p:nvPr/>
        </p:nvPicPr>
        <p:blipFill>
          <a:blip r:embed="rId4"/>
          <a:stretch>
            <a:fillRect/>
          </a:stretch>
        </p:blipFill>
        <p:spPr>
          <a:xfrm>
            <a:off x="5823751" y="1577011"/>
            <a:ext cx="3200400" cy="3022600"/>
          </a:xfrm>
          <a:prstGeom prst="rect">
            <a:avLst/>
          </a:prstGeom>
        </p:spPr>
      </p:pic>
    </p:spTree>
    <p:extLst>
      <p:ext uri="{BB962C8B-B14F-4D97-AF65-F5344CB8AC3E}">
        <p14:creationId xmlns:p14="http://schemas.microsoft.com/office/powerpoint/2010/main" val="3250685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2769</TotalTime>
  <Words>1957</Words>
  <Application>Microsoft Macintosh PowerPoint</Application>
  <PresentationFormat>On-screen Show (16:9)</PresentationFormat>
  <Paragraphs>180</Paragraphs>
  <Slides>16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Courier New</vt:lpstr>
      <vt:lpstr>Times New Roman</vt:lpstr>
      <vt:lpstr>Wingdings</vt:lpstr>
      <vt:lpstr>Office Theme</vt:lpstr>
      <vt:lpstr>Updates on E3SM Energy/Land Next Generation Development (NGD)</vt:lpstr>
      <vt:lpstr>Overall BGC Timeline</vt:lpstr>
      <vt:lpstr>Overall BGC Timeline</vt:lpstr>
      <vt:lpstr>Energy/Land NGD overview</vt:lpstr>
      <vt:lpstr>Modeling perennial bioenergy crops</vt:lpstr>
      <vt:lpstr>Other crop model and LULCC developments</vt:lpstr>
      <vt:lpstr>MOSART and related developments</vt:lpstr>
      <vt:lpstr>MOSART and related developments</vt:lpstr>
      <vt:lpstr>Other hydrology-related work</vt:lpstr>
      <vt:lpstr>ELM-FATES</vt:lpstr>
      <vt:lpstr>Other vegetation dynamics work</vt:lpstr>
      <vt:lpstr>Improving and simplifying the ELM fire model</vt:lpstr>
      <vt:lpstr>Exascale ELM</vt:lpstr>
      <vt:lpstr>Climate datasets</vt:lpstr>
      <vt:lpstr>Variable soil depth and annual mean baseflow</vt:lpstr>
      <vt:lpstr>Thank you!</vt:lpstr>
    </vt:vector>
  </TitlesOfParts>
  <Company>Pacific Northwest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DeGraaf</dc:creator>
  <cp:lastModifiedBy>Bond-Lamberty, Benjamin</cp:lastModifiedBy>
  <cp:revision>396</cp:revision>
  <dcterms:created xsi:type="dcterms:W3CDTF">2014-12-04T00:15:55Z</dcterms:created>
  <dcterms:modified xsi:type="dcterms:W3CDTF">2021-06-09T14:42:36Z</dcterms:modified>
</cp:coreProperties>
</file>