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8" r:id="rId3"/>
    <p:sldId id="276" r:id="rId4"/>
    <p:sldId id="559" r:id="rId5"/>
    <p:sldId id="544" r:id="rId6"/>
    <p:sldId id="308" r:id="rId7"/>
    <p:sldId id="532" r:id="rId8"/>
    <p:sldId id="484" r:id="rId9"/>
    <p:sldId id="485" r:id="rId10"/>
    <p:sldId id="554" r:id="rId11"/>
    <p:sldId id="545" r:id="rId12"/>
    <p:sldId id="530" r:id="rId13"/>
    <p:sldId id="561" r:id="rId14"/>
    <p:sldId id="553" r:id="rId15"/>
    <p:sldId id="409" r:id="rId16"/>
    <p:sldId id="536" r:id="rId17"/>
    <p:sldId id="537" r:id="rId18"/>
    <p:sldId id="539" r:id="rId19"/>
    <p:sldId id="557" r:id="rId20"/>
    <p:sldId id="556" r:id="rId21"/>
    <p:sldId id="558" r:id="rId22"/>
    <p:sldId id="560" r:id="rId23"/>
    <p:sldId id="534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9"/>
    <p:restoredTop sz="90476"/>
  </p:normalViewPr>
  <p:slideViewPr>
    <p:cSldViewPr snapToGrid="0" snapToObjects="1">
      <p:cViewPr varScale="1">
        <p:scale>
          <a:sx n="148" d="100"/>
          <a:sy n="148" d="100"/>
        </p:scale>
        <p:origin x="120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6A70D-363F-0C4B-85B1-1EB4FF1C5A8B}" type="datetimeFigureOut">
              <a:rPr lang="en-US" smtClean="0"/>
              <a:t>6/9/21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2CFA1-7B13-EB4A-8E0D-61374044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00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42808-098E-084F-9DBA-8EAA0192C2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21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done ~3500 years of simulation with this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2CFA1-7B13-EB4A-8E0D-613740448C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11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2CFA1-7B13-EB4A-8E0D-613740448C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1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71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2CFA1-7B13-EB4A-8E0D-613740448C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 spin-up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AD spin-up for 200-250 years (FATES will need 100-200 more years of AD)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Regular spin-up. For v1 this was roughly 600 years, but we will continue until equilibrium conditions met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42CFA1-7B13-EB4A-8E0D-613740448C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8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287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57550"/>
            <a:ext cx="7772400" cy="131445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525D2-147A-DF4A-953F-582C265C7D3C}" type="datetime1">
              <a:rPr lang="en-US" smtClean="0"/>
              <a:t>6/9/21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3143250" y="0"/>
            <a:ext cx="600075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00250" y="169334"/>
            <a:ext cx="6858000" cy="644859"/>
          </a:xfrm>
          <a:prstGeom prst="rect">
            <a:avLst/>
          </a:prstGeom>
        </p:spPr>
        <p:txBody>
          <a:bodyPr lIns="0" anchor="ctr" anchorCtr="0"/>
          <a:lstStyle>
            <a:lvl1pPr>
              <a:defRPr lang="en-US" sz="225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393624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E5F3-3C85-9540-9300-BFEA73959AA6}" type="datetime1">
              <a:rPr lang="en-US" smtClean="0"/>
              <a:t>6/9/21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3886200" cy="30861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34440"/>
            <a:ext cx="3886200" cy="30861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89FB-FE01-CC4E-94F8-AA451A5F9903}" type="datetime1">
              <a:rPr lang="en-US" smtClean="0"/>
              <a:t>6/9/21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3886200" cy="342900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48790"/>
            <a:ext cx="3886200" cy="257175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34440"/>
            <a:ext cx="3886200" cy="342900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748790"/>
            <a:ext cx="3886200" cy="257175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CFA3-A6F5-534D-8679-2F58E793B4E6}" type="datetime1">
              <a:rPr lang="en-US" smtClean="0"/>
              <a:t>6/9/21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F4B1-8134-6D41-BAA6-685323337C9C}" type="datetime1">
              <a:rPr lang="en-US" smtClean="0"/>
              <a:t>6/9/21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DF64-840A-704D-8122-82D95FE97AA2}" type="datetime1">
              <a:rPr lang="en-US" smtClean="0"/>
              <a:t>6/9/21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220"/>
            <a:ext cx="3200400" cy="1371600"/>
          </a:xfrm>
        </p:spPr>
        <p:txBody>
          <a:bodyPr anchor="t" anchorCtr="0"/>
          <a:lstStyle>
            <a:lvl1pPr algn="l"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17220"/>
            <a:ext cx="4800600" cy="37033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25980"/>
            <a:ext cx="3200400" cy="219456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92F1-CFAB-B54E-A00A-E7E922B02CE0}" type="datetime1">
              <a:rPr lang="en-US" smtClean="0"/>
              <a:t>6/9/21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44577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14350"/>
            <a:ext cx="822960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09060"/>
            <a:ext cx="8229600" cy="5143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CAD8-B42D-8E49-8808-C7B1B9B8B8E2}" type="datetime1">
              <a:rPr lang="en-US" smtClean="0"/>
              <a:t>6/9/21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519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308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4767756"/>
            <a:ext cx="1371600" cy="1028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525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D532E4B5-4C52-8245-826B-D69AE366E781}" type="datetime1">
              <a:rPr lang="en-US" smtClean="0"/>
              <a:t>6/9/21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4878681"/>
            <a:ext cx="1371600" cy="1028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3BB62-E7BD-394F-AF02-0A171ED3ACC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4287" y="0"/>
            <a:ext cx="91154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35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doi.org/10.6084/m9.figshare.11097356.v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gupubs.onlinelibrary.wiley.com/doi/full/10.1029/2019MS001766#jame21221-bib-01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E3SM </a:t>
            </a:r>
            <a:r>
              <a:rPr lang="en-US"/>
              <a:t>Biogeochemistry Group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Kate Calvin, Susannah Burrows, Jennifer Holm</a:t>
            </a:r>
          </a:p>
          <a:p>
            <a:r>
              <a:rPr lang="en-US" dirty="0"/>
              <a:t>(on </a:t>
            </a:r>
            <a:r>
              <a:rPr lang="en-US"/>
              <a:t>behalf of the </a:t>
            </a:r>
            <a:r>
              <a:rPr lang="en-US" dirty="0"/>
              <a:t>whole E3SM BGC team)</a:t>
            </a:r>
          </a:p>
        </p:txBody>
      </p:sp>
    </p:spTree>
    <p:extLst>
      <p:ext uri="{BB962C8B-B14F-4D97-AF65-F5344CB8AC3E}">
        <p14:creationId xmlns:p14="http://schemas.microsoft.com/office/powerpoint/2010/main" val="235425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232A2-C2F8-2546-8A43-531D5482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289"/>
            <a:ext cx="8229600" cy="499938"/>
          </a:xfrm>
        </p:spPr>
        <p:txBody>
          <a:bodyPr/>
          <a:lstStyle/>
          <a:p>
            <a:r>
              <a:rPr lang="en-US" sz="2000" dirty="0"/>
              <a:t>Quantifying the implications of phosphorous on the carbon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0708B-0BA0-BE45-9881-5892B126B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1" y="841941"/>
            <a:ext cx="8229600" cy="703690"/>
          </a:xfrm>
        </p:spPr>
        <p:txBody>
          <a:bodyPr/>
          <a:lstStyle/>
          <a:p>
            <a:pPr marL="0" indent="0">
              <a:buNone/>
            </a:pPr>
            <a:r>
              <a:rPr lang="en-US" sz="1200" b="1" dirty="0"/>
              <a:t>Thornton et al. (in prep) – Using CTC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55E92D-834B-774E-809B-AD54CAFA0F94}"/>
              </a:ext>
            </a:extLst>
          </p:cNvPr>
          <p:cNvGrpSpPr/>
          <p:nvPr/>
        </p:nvGrpSpPr>
        <p:grpSpPr>
          <a:xfrm>
            <a:off x="318051" y="1205067"/>
            <a:ext cx="5735899" cy="1605875"/>
            <a:chOff x="532379" y="2196876"/>
            <a:chExt cx="11127242" cy="38990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6D8986-1F5B-0D47-82BC-1A0B541FC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379" y="2196876"/>
              <a:ext cx="5563621" cy="389904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D5943A-2A37-8D48-8627-DED003E78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3394" y="2196879"/>
              <a:ext cx="5506227" cy="389904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396E17-5E75-3743-94EC-A09A86B4C048}"/>
                </a:ext>
              </a:extLst>
            </p:cNvPr>
            <p:cNvSpPr txBox="1"/>
            <p:nvPr/>
          </p:nvSpPr>
          <p:spPr>
            <a:xfrm>
              <a:off x="4753154" y="2594354"/>
              <a:ext cx="828137" cy="100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CN</a:t>
              </a:r>
            </a:p>
            <a:p>
              <a:r>
                <a:rPr lang="en-US" sz="1050" dirty="0">
                  <a:solidFill>
                    <a:srgbClr val="FF0000"/>
                  </a:solidFill>
                </a:rPr>
                <a:t>CNP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263EC6-FABF-C64C-B422-0FA761E0ECFE}"/>
                </a:ext>
              </a:extLst>
            </p:cNvPr>
            <p:cNvSpPr txBox="1"/>
            <p:nvPr/>
          </p:nvSpPr>
          <p:spPr>
            <a:xfrm>
              <a:off x="6759180" y="4372990"/>
              <a:ext cx="4051123" cy="127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Effect of climate on terrestrial carbon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E1AF4F-6815-C74C-9029-6A4DB4156D54}"/>
                </a:ext>
              </a:extLst>
            </p:cNvPr>
            <p:cNvSpPr txBox="1"/>
            <p:nvPr/>
          </p:nvSpPr>
          <p:spPr>
            <a:xfrm>
              <a:off x="895128" y="4309435"/>
              <a:ext cx="3670283" cy="127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Effect of CO</a:t>
              </a:r>
              <a:r>
                <a:rPr lang="en-US" sz="1400" baseline="-25000" dirty="0"/>
                <a:t>2</a:t>
              </a:r>
              <a:r>
                <a:rPr lang="en-US" sz="1400" dirty="0"/>
                <a:t> on terrestrial carbon 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9BBF932-8710-6C4B-9869-A54778D77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091" y="1201597"/>
            <a:ext cx="2118801" cy="1609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CCBDB3-AD3B-4447-9409-8BE66F4A2D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902"/>
          <a:stretch/>
        </p:blipFill>
        <p:spPr>
          <a:xfrm>
            <a:off x="318051" y="3436371"/>
            <a:ext cx="2530542" cy="15521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1480E7-AAA3-CF4B-A892-8553DD515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3648" y="3437158"/>
            <a:ext cx="2421791" cy="160934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1C7BE0-6CCC-1044-A4F9-64210BD32899}"/>
              </a:ext>
            </a:extLst>
          </p:cNvPr>
          <p:cNvSpPr txBox="1">
            <a:spLocks/>
          </p:cNvSpPr>
          <p:nvPr/>
        </p:nvSpPr>
        <p:spPr>
          <a:xfrm>
            <a:off x="5445439" y="3538140"/>
            <a:ext cx="3698561" cy="7036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3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Nutrient limitations on the carbon cycle:</a:t>
            </a:r>
          </a:p>
          <a:p>
            <a:pPr lvl="1"/>
            <a:r>
              <a:rPr lang="en-US" sz="1200" dirty="0"/>
              <a:t>Any 1850 legacy effect in beta and gamma?</a:t>
            </a:r>
          </a:p>
          <a:p>
            <a:pPr lvl="1"/>
            <a:r>
              <a:rPr lang="en-US" sz="1200" dirty="0"/>
              <a:t>Compare black and blue lines to show starting from 1850 vs. restarting from 2030</a:t>
            </a:r>
          </a:p>
          <a:p>
            <a:pPr lvl="1"/>
            <a:r>
              <a:rPr lang="en-US" sz="1200" dirty="0"/>
              <a:t>Causality figure: strong N uptake impacts for BDRC, when restarting from 2030 BDRD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E40144-92AD-FA43-9576-91DFA18A2934}"/>
              </a:ext>
            </a:extLst>
          </p:cNvPr>
          <p:cNvSpPr txBox="1"/>
          <p:nvPr/>
        </p:nvSpPr>
        <p:spPr>
          <a:xfrm>
            <a:off x="6333558" y="1483049"/>
            <a:ext cx="2088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Interaction effect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4C61DE2-0E07-9240-9263-7BCF8BE70C79}"/>
              </a:ext>
            </a:extLst>
          </p:cNvPr>
          <p:cNvSpPr txBox="1">
            <a:spLocks/>
          </p:cNvSpPr>
          <p:nvPr/>
        </p:nvSpPr>
        <p:spPr>
          <a:xfrm>
            <a:off x="318051" y="3092393"/>
            <a:ext cx="8229600" cy="7036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135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200" b="1" dirty="0"/>
              <a:t>Zhu et al. (in prep) – </a:t>
            </a:r>
            <a:r>
              <a:rPr lang="en-US" sz="1200" b="1"/>
              <a:t>Using ECA</a:t>
            </a:r>
            <a:endParaRPr lang="en-US" sz="1200" b="1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058013A-DB27-1A49-B8EE-954826F6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3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A61D01-8F5C-9C45-8162-D0777B2085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V2 Simulation Campaign</a:t>
            </a:r>
          </a:p>
        </p:txBody>
      </p:sp>
    </p:spTree>
    <p:extLst>
      <p:ext uri="{BB962C8B-B14F-4D97-AF65-F5344CB8AC3E}">
        <p14:creationId xmlns:p14="http://schemas.microsoft.com/office/powerpoint/2010/main" val="224663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39FE7-F011-5B46-8FE3-84089C197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020BE-6ED5-1640-9C7E-2A9D91A99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Overarching Question:</a:t>
            </a:r>
          </a:p>
          <a:p>
            <a:pPr lvl="1"/>
            <a:r>
              <a:rPr lang="en-US" dirty="0"/>
              <a:t>How do the biogeochemical cycles interact with other Earth system components to influence energy-sector decisions?</a:t>
            </a:r>
          </a:p>
          <a:p>
            <a:endParaRPr lang="en-US" dirty="0"/>
          </a:p>
          <a:p>
            <a:r>
              <a:rPr lang="en-US" dirty="0"/>
              <a:t>V2 Question:</a:t>
            </a:r>
          </a:p>
          <a:p>
            <a:pPr lvl="1"/>
            <a:r>
              <a:rPr lang="en-US" dirty="0"/>
              <a:t>What are the implications of different energy futures for the biogeochemical cycle through changes in land use land cover, water availability, and extreme events?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5CD081-5529-094E-84D1-BA0F2F5D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3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760BE-F4C9-0743-8CFF-102D96A7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v2 BGC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F2C17-70F3-DA48-B24E-BBAA57C44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v2 BGC model starts from the water cycle version:</a:t>
            </a:r>
          </a:p>
          <a:p>
            <a:pPr lvl="1"/>
            <a:r>
              <a:rPr lang="en-US" dirty="0"/>
              <a:t>Includes all physics and performance updates from the WC group (see Chris’ talk last week)</a:t>
            </a:r>
          </a:p>
          <a:p>
            <a:pPr lvl="1"/>
            <a:r>
              <a:rPr lang="en-US" dirty="0"/>
              <a:t>Two different model versions: low res and RRM</a:t>
            </a:r>
          </a:p>
          <a:p>
            <a:pPr lvl="1"/>
            <a:r>
              <a:rPr lang="en-US" dirty="0"/>
              <a:t>Start from the tunings provided by WC</a:t>
            </a:r>
          </a:p>
          <a:p>
            <a:pPr lvl="1"/>
            <a:endParaRPr lang="en-US" dirty="0"/>
          </a:p>
          <a:p>
            <a:r>
              <a:rPr lang="en-US" dirty="0"/>
              <a:t>We include active biogeochemistry in the atmosphere, land, ocean, and sea ice:</a:t>
            </a:r>
          </a:p>
          <a:p>
            <a:pPr lvl="1"/>
            <a:r>
              <a:rPr lang="en-US" dirty="0"/>
              <a:t>Enables us to model the carbon cycle and its interactions with climate</a:t>
            </a:r>
          </a:p>
          <a:p>
            <a:pPr lvl="1"/>
            <a:r>
              <a:rPr lang="en-US" dirty="0"/>
              <a:t>Required for our science 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4EC26-68F0-CB46-B9C9-DEB276F8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96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FA3BA-3F11-3F41-9555-256278C3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v2 BGC Model: Key differences from v1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DE8D5-D337-9945-BFAB-C33779352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Ocean: Improvements in ocean physics (from water cycle) and improved river nutrients will hopefully reduce biases in carbon fluxes. </a:t>
            </a:r>
            <a:r>
              <a:rPr lang="en-US" dirty="0" err="1"/>
              <a:t>Supercycling</a:t>
            </a:r>
            <a:r>
              <a:rPr lang="en-US" dirty="0"/>
              <a:t> implemented to improve model performance.</a:t>
            </a:r>
          </a:p>
          <a:p>
            <a:r>
              <a:rPr lang="en-US" dirty="0"/>
              <a:t>Land: Model configuration with CTC nutrient cycling. We are evaluating some additional changes to the land model, including irrigation water management, inundation, </a:t>
            </a:r>
            <a:r>
              <a:rPr lang="en-US" dirty="0" err="1"/>
              <a:t>subgrid</a:t>
            </a:r>
            <a:r>
              <a:rPr lang="en-US" dirty="0"/>
              <a:t> topography, and plant hydraulics.</a:t>
            </a:r>
          </a:p>
          <a:p>
            <a:pPr lvl="1"/>
            <a:r>
              <a:rPr lang="en-US" dirty="0"/>
              <a:t>Dynamic vegetation and demography via FATES and crops for offline simulation and hypothesis testing</a:t>
            </a:r>
          </a:p>
          <a:p>
            <a:r>
              <a:rPr lang="en-US" dirty="0"/>
              <a:t>Atmosphere: The BGC v2 simulations will include prognostic CO</a:t>
            </a:r>
            <a:r>
              <a:rPr lang="en-US" baseline="-25000" dirty="0"/>
              <a:t>2</a:t>
            </a:r>
            <a:r>
              <a:rPr lang="en-US" dirty="0"/>
              <a:t> (instead of prescribed CO</a:t>
            </a:r>
            <a:r>
              <a:rPr lang="en-US" baseline="-25000" dirty="0"/>
              <a:t>2</a:t>
            </a:r>
            <a:r>
              <a:rPr lang="en-US" dirty="0"/>
              <a:t> concentrations). This requires more spin-up of the land/ocean components and biases in carbon fluxes matter more. </a:t>
            </a:r>
          </a:p>
          <a:p>
            <a:r>
              <a:rPr lang="en-US" dirty="0"/>
              <a:t>Energy: GCAM will be coupled to E3SM.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1158E-85F5-1E44-B3D0-FB5180AD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21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Global Change Analysis Model (GCAM)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200650" y="1100213"/>
            <a:ext cx="3943350" cy="4043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737373"/>
              </a:buClr>
              <a:buSzPct val="6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342900">
              <a:buClr>
                <a:srgbClr val="800080"/>
              </a:buClr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GCAM is a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global model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linking </a:t>
            </a:r>
            <a:r>
              <a:rPr lang="en-US" sz="1400" b="1" dirty="0">
                <a:solidFill>
                  <a:srgbClr val="7030A0"/>
                </a:solidFill>
                <a:latin typeface="Arial"/>
                <a:cs typeface="Arial"/>
              </a:rPr>
              <a:t>Economy</a:t>
            </a:r>
            <a:r>
              <a:rPr lang="en-US" sz="1400" b="1" dirty="0">
                <a:solidFill>
                  <a:srgbClr val="003300"/>
                </a:solidFill>
                <a:latin typeface="Arial"/>
                <a:cs typeface="Arial"/>
              </a:rPr>
              <a:t>, </a:t>
            </a:r>
            <a:r>
              <a:rPr lang="en-US" sz="1400" b="1" dirty="0">
                <a:solidFill>
                  <a:srgbClr val="FF0080"/>
                </a:solidFill>
                <a:latin typeface="Arial"/>
                <a:cs typeface="Arial"/>
              </a:rPr>
              <a:t>Energy</a:t>
            </a:r>
            <a:r>
              <a:rPr lang="en-US" sz="1400" b="1" dirty="0">
                <a:solidFill>
                  <a:srgbClr val="003300"/>
                </a:solidFill>
                <a:latin typeface="Arial"/>
                <a:cs typeface="Arial"/>
              </a:rPr>
              <a:t>, </a:t>
            </a:r>
            <a:r>
              <a:rPr lang="en-US" sz="1400" b="1" dirty="0">
                <a:solidFill>
                  <a:srgbClr val="008000"/>
                </a:solidFill>
                <a:latin typeface="Arial"/>
                <a:cs typeface="Arial"/>
              </a:rPr>
              <a:t>Land</a:t>
            </a:r>
            <a:r>
              <a:rPr lang="en-US" sz="1400" b="1" dirty="0">
                <a:solidFill>
                  <a:srgbClr val="003300"/>
                </a:solidFill>
                <a:latin typeface="Arial"/>
                <a:cs typeface="Arial"/>
              </a:rPr>
              <a:t>, </a:t>
            </a:r>
            <a:r>
              <a:rPr lang="en-US" sz="1400" b="1" dirty="0">
                <a:solidFill>
                  <a:srgbClr val="00B0F0"/>
                </a:solidFill>
                <a:latin typeface="Arial"/>
                <a:cs typeface="Arial"/>
              </a:rPr>
              <a:t>Water</a:t>
            </a:r>
            <a:r>
              <a:rPr lang="en-US" sz="1400" b="1" dirty="0">
                <a:solidFill>
                  <a:srgbClr val="003300"/>
                </a:solidFill>
                <a:latin typeface="Arial"/>
                <a:cs typeface="Arial"/>
              </a:rPr>
              <a:t>, </a:t>
            </a:r>
            <a:r>
              <a:rPr lang="en-US" sz="1400" dirty="0">
                <a:latin typeface="Arial"/>
                <a:cs typeface="Arial"/>
              </a:rPr>
              <a:t>and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FF8000"/>
                </a:solidFill>
                <a:latin typeface="Arial"/>
                <a:cs typeface="Arial"/>
              </a:rPr>
              <a:t>Climate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systems</a:t>
            </a:r>
          </a:p>
          <a:p>
            <a:pPr defTabSz="342900">
              <a:buClr>
                <a:srgbClr val="800080"/>
              </a:buClr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Used to examine the effect of technology, policy, and climate on the economy, energy system, agriculture and land-use, and climate</a:t>
            </a:r>
          </a:p>
          <a:p>
            <a:pPr defTabSz="342900">
              <a:buClr>
                <a:srgbClr val="800080"/>
              </a:buClr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Anthropogenic emissions of 24 greenhouse gases and short-lived species: CO</a:t>
            </a:r>
            <a:r>
              <a:rPr lang="en-US" sz="1400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, CH</a:t>
            </a:r>
            <a:r>
              <a:rPr lang="en-US" sz="1400" baseline="-25000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, N</a:t>
            </a:r>
            <a:r>
              <a:rPr lang="en-US" sz="1400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O, halocarbons, carbonaceous aerosols, reactive gases, sulfur dioxide.</a:t>
            </a:r>
          </a:p>
          <a:p>
            <a:pPr defTabSz="342900">
              <a:buClr>
                <a:srgbClr val="800080"/>
              </a:buClr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Runs through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2100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5-year time steps. Can be run at 1-year time steps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buClr>
                <a:srgbClr val="800080"/>
              </a:buClr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Open source: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https://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cs typeface="Arial"/>
              </a:rPr>
              <a:t>github.com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cs typeface="Arial"/>
              </a:rPr>
              <a:t>jgcri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cs typeface="Arial"/>
              </a:rPr>
              <a:t>gcam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-core</a:t>
            </a:r>
          </a:p>
          <a:p>
            <a:pPr>
              <a:buClr>
                <a:srgbClr val="800080"/>
              </a:buClr>
            </a:pP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Documentation available at: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http://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cs typeface="Arial"/>
              </a:rPr>
              <a:t>jgcri.github.io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cs typeface="Arial"/>
              </a:rPr>
              <a:t>gcam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-doc/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85567B-D58E-8242-A884-FC79D9EF2F3C}"/>
              </a:ext>
            </a:extLst>
          </p:cNvPr>
          <p:cNvSpPr txBox="1"/>
          <p:nvPr/>
        </p:nvSpPr>
        <p:spPr>
          <a:xfrm>
            <a:off x="1606082" y="1100214"/>
            <a:ext cx="23383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Global Coverage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AC14F3-E032-6641-AA80-60150F950C89}"/>
              </a:ext>
            </a:extLst>
          </p:cNvPr>
          <p:cNvSpPr txBox="1"/>
          <p:nvPr/>
        </p:nvSpPr>
        <p:spPr>
          <a:xfrm>
            <a:off x="1160438" y="2446169"/>
            <a:ext cx="738762" cy="514350"/>
          </a:xfrm>
          <a:prstGeom prst="rect">
            <a:avLst/>
          </a:prstGeom>
          <a:noFill/>
          <a:effectLst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algn="l"/>
            <a:r>
              <a:rPr lang="en-US" sz="1050" dirty="0">
                <a:solidFill>
                  <a:schemeClr val="tx1"/>
                </a:solidFill>
              </a:rPr>
              <a:t>384 Land Regions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2685CE-6089-114B-A245-F2962F0F7E31}"/>
              </a:ext>
            </a:extLst>
          </p:cNvPr>
          <p:cNvSpPr txBox="1"/>
          <p:nvPr/>
        </p:nvSpPr>
        <p:spPr>
          <a:xfrm>
            <a:off x="518885" y="1834426"/>
            <a:ext cx="949061" cy="279979"/>
          </a:xfrm>
          <a:prstGeom prst="rect">
            <a:avLst/>
          </a:prstGeom>
          <a:noFill/>
          <a:effectLst/>
        </p:spPr>
        <p:txBody>
          <a:bodyPr wrap="square" rtlCol="0" anchor="ctr" anchorCtr="0">
            <a:noAutofit/>
          </a:bodyPr>
          <a:lstStyle/>
          <a:p>
            <a:pPr defTabSz="342900"/>
            <a:r>
              <a:rPr lang="en-US" sz="1050" b="1" dirty="0">
                <a:latin typeface="Arial"/>
                <a:ea typeface="ＭＳ Ｐゴシック"/>
              </a:rPr>
              <a:t>32 Energy &amp; Economy Regions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95A6DD-420D-CD4D-9745-C02FC527A27A}"/>
              </a:ext>
            </a:extLst>
          </p:cNvPr>
          <p:cNvSpPr txBox="1"/>
          <p:nvPr/>
        </p:nvSpPr>
        <p:spPr>
          <a:xfrm>
            <a:off x="1588127" y="3159697"/>
            <a:ext cx="691004" cy="333904"/>
          </a:xfrm>
          <a:prstGeom prst="rect">
            <a:avLst/>
          </a:prstGeom>
          <a:noFill/>
          <a:effectLst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algn="l"/>
            <a:r>
              <a:rPr lang="en-US" sz="1050" dirty="0">
                <a:solidFill>
                  <a:schemeClr val="tx1"/>
                </a:solidFill>
              </a:rPr>
              <a:t>235 Water Basins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2C609A-55F0-4347-AA3B-32902A2AA70D}"/>
              </a:ext>
            </a:extLst>
          </p:cNvPr>
          <p:cNvSpPr txBox="1"/>
          <p:nvPr/>
        </p:nvSpPr>
        <p:spPr>
          <a:xfrm>
            <a:off x="1944299" y="3892231"/>
            <a:ext cx="830944" cy="333904"/>
          </a:xfrm>
          <a:prstGeom prst="rect">
            <a:avLst/>
          </a:prstGeom>
          <a:noFill/>
          <a:effectLst/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algn="ctr" defTabSz="457200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000000"/>
                </a:solidFill>
                <a:latin typeface="Arial"/>
                <a:ea typeface="ＭＳ Ｐゴシック"/>
              </a:defRPr>
            </a:lvl1pPr>
          </a:lstStyle>
          <a:p>
            <a:pPr algn="l"/>
            <a:r>
              <a:rPr lang="en-US" sz="1050" dirty="0">
                <a:solidFill>
                  <a:schemeClr val="tx1"/>
                </a:solidFill>
              </a:rPr>
              <a:t>Reduced-Form ESM (Hector)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6C91C6E-7DB6-8F43-B434-5BB48861CD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03" t="8406" r="4305" b="22598"/>
          <a:stretch/>
        </p:blipFill>
        <p:spPr>
          <a:xfrm>
            <a:off x="1522333" y="1447640"/>
            <a:ext cx="2286000" cy="9037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07BDC3-6C89-614F-9DD7-D8EB6A4BBC5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025" t="8406" r="4025" b="22864"/>
          <a:stretch/>
        </p:blipFill>
        <p:spPr>
          <a:xfrm>
            <a:off x="1911202" y="2113377"/>
            <a:ext cx="2286000" cy="8948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E585F2-1F7D-9846-93B5-85052F4AD36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165" t="8406" r="4025" b="22598"/>
          <a:stretch/>
        </p:blipFill>
        <p:spPr>
          <a:xfrm>
            <a:off x="2328468" y="2731301"/>
            <a:ext cx="2286000" cy="89964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16CBB757-3D87-B345-AD96-059DD3CE3C50}"/>
              </a:ext>
            </a:extLst>
          </p:cNvPr>
          <p:cNvGrpSpPr/>
          <p:nvPr/>
        </p:nvGrpSpPr>
        <p:grpSpPr>
          <a:xfrm>
            <a:off x="2792387" y="3388888"/>
            <a:ext cx="2124075" cy="1018351"/>
            <a:chOff x="2095500" y="4293700"/>
            <a:chExt cx="3028950" cy="1446435"/>
          </a:xfr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A392CE-CE10-784A-ADFA-87F2383D2FF4}"/>
                </a:ext>
              </a:extLst>
            </p:cNvPr>
            <p:cNvSpPr/>
            <p:nvPr/>
          </p:nvSpPr>
          <p:spPr>
            <a:xfrm>
              <a:off x="2095500" y="4293700"/>
              <a:ext cx="3028950" cy="14464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F176D28-B1DD-5443-9E99-038A61DE3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109" y="4398215"/>
              <a:ext cx="2824315" cy="12532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6B738F-DB6F-C04F-8239-712AFCA0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01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172E-7F59-8F44-ACB3-70D832BE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Plan: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1C99B-291E-A040-98F2-7B6114BEC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4549806" cy="3086100"/>
          </a:xfrm>
        </p:spPr>
        <p:txBody>
          <a:bodyPr/>
          <a:lstStyle/>
          <a:p>
            <a:r>
              <a:rPr lang="en-US" dirty="0"/>
              <a:t>Two simulation modes:</a:t>
            </a:r>
          </a:p>
          <a:p>
            <a:pPr lvl="1"/>
            <a:r>
              <a:rPr lang="en-US" dirty="0"/>
              <a:t>One-way coupling (CMIP-like)</a:t>
            </a:r>
          </a:p>
          <a:p>
            <a:pPr lvl="1"/>
            <a:r>
              <a:rPr lang="en-US" dirty="0"/>
              <a:t>Two-way coupling, with human-Earth system interactions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585D6-CBC0-D244-AD10-262EECE22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322" y="523684"/>
            <a:ext cx="2589227" cy="4425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6DB87F-BC80-B94B-BF0F-B609BC941E80}"/>
              </a:ext>
            </a:extLst>
          </p:cNvPr>
          <p:cNvSpPr txBox="1"/>
          <p:nvPr/>
        </p:nvSpPr>
        <p:spPr>
          <a:xfrm>
            <a:off x="6188953" y="194785"/>
            <a:ext cx="22159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u="sng" dirty="0">
                <a:latin typeface="Arial" panose="020B0604020202020204" pitchFamily="34" charset="0"/>
                <a:cs typeface="Arial" panose="020B0604020202020204" pitchFamily="34" charset="0"/>
              </a:rPr>
              <a:t>BGC Simulation Modes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BE637-0375-7F4E-AE42-FE2D9EDA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62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70C5D-FDF4-F342-8C78-6F0E4913D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Plan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C7D873-AC19-9A4F-9CCB-7ADB02151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Fossil Fuel CO</a:t>
            </a:r>
            <a:r>
              <a:rPr lang="en-US" baseline="-25000" dirty="0"/>
              <a:t>2</a:t>
            </a:r>
            <a:r>
              <a:rPr lang="en-US" dirty="0"/>
              <a:t> Emissions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AAF3F2B-641A-2E48-B66E-F33B10D164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7250" y="1749425"/>
            <a:ext cx="3086100" cy="2571750"/>
          </a:xfr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3CF183-CD45-C34E-845F-C5C0A7424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Cropland and Forest Cover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56F49226-D479-884D-84AB-B389B5B9603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00650" y="1749425"/>
            <a:ext cx="3086100" cy="25717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87176-D6A5-5F45-A8C4-1C370D98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30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172E-7F59-8F44-ACB3-70D832BEC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1C99B-291E-A040-98F2-7B6114BEC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understand the effect of model features and forcing factors, we will perform a series of land-only, ocean-only, and coupled model sensitivity experiments, including simulations:</a:t>
            </a:r>
          </a:p>
          <a:p>
            <a:pPr lvl="1"/>
            <a:r>
              <a:rPr lang="en-US" dirty="0"/>
              <a:t>With different initial conditions,</a:t>
            </a:r>
          </a:p>
          <a:p>
            <a:pPr lvl="1"/>
            <a:r>
              <a:rPr lang="en-US" dirty="0"/>
              <a:t>With and without FATES (offline land model only),</a:t>
            </a:r>
          </a:p>
          <a:p>
            <a:pPr lvl="1"/>
            <a:r>
              <a:rPr lang="en-US" dirty="0"/>
              <a:t>With and without explicit crops, and</a:t>
            </a:r>
          </a:p>
          <a:p>
            <a:pPr lvl="1"/>
            <a:r>
              <a:rPr lang="en-US" dirty="0"/>
              <a:t>With and without RRM.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C04A0-9576-D042-9FB0-B020440E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9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B10F41-32D7-884F-9FD0-BE12B7397FFE}"/>
              </a:ext>
            </a:extLst>
          </p:cNvPr>
          <p:cNvCxnSpPr>
            <a:cxnSpLocks/>
          </p:cNvCxnSpPr>
          <p:nvPr/>
        </p:nvCxnSpPr>
        <p:spPr>
          <a:xfrm>
            <a:off x="4593878" y="1078779"/>
            <a:ext cx="0" cy="3674226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BD0D4B52-B078-9340-B5EA-9D1E07F2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Spin-Up Timeline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9EAAAD-D6B3-5447-BED0-22F2FBDAB34F}"/>
              </a:ext>
            </a:extLst>
          </p:cNvPr>
          <p:cNvSpPr txBox="1"/>
          <p:nvPr/>
        </p:nvSpPr>
        <p:spPr>
          <a:xfrm>
            <a:off x="165692" y="1579875"/>
            <a:ext cx="101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Ocean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7F7DB-5E91-6E44-AA76-A85EC172CCB6}"/>
              </a:ext>
            </a:extLst>
          </p:cNvPr>
          <p:cNvSpPr txBox="1"/>
          <p:nvPr/>
        </p:nvSpPr>
        <p:spPr>
          <a:xfrm>
            <a:off x="165692" y="2664781"/>
            <a:ext cx="1011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97466-39FC-B241-85EF-B6FB07E48A47}"/>
              </a:ext>
            </a:extLst>
          </p:cNvPr>
          <p:cNvSpPr txBox="1"/>
          <p:nvPr/>
        </p:nvSpPr>
        <p:spPr>
          <a:xfrm>
            <a:off x="165691" y="3849276"/>
            <a:ext cx="1165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Coupled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8A1075-C752-9549-81C2-68BA4406C6B9}"/>
              </a:ext>
            </a:extLst>
          </p:cNvPr>
          <p:cNvSpPr/>
          <p:nvPr/>
        </p:nvSpPr>
        <p:spPr>
          <a:xfrm>
            <a:off x="1850678" y="1358433"/>
            <a:ext cx="2743200" cy="4572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Low Res Ocean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244A81-577A-E84B-BD3A-84F3388A8E62}"/>
              </a:ext>
            </a:extLst>
          </p:cNvPr>
          <p:cNvCxnSpPr>
            <a:cxnSpLocks/>
          </p:cNvCxnSpPr>
          <p:nvPr/>
        </p:nvCxnSpPr>
        <p:spPr>
          <a:xfrm>
            <a:off x="1530232" y="1102536"/>
            <a:ext cx="0" cy="367422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188F82-27B3-ED4F-BBFD-2791ACCD32E5}"/>
              </a:ext>
            </a:extLst>
          </p:cNvPr>
          <p:cNvSpPr txBox="1"/>
          <p:nvPr/>
        </p:nvSpPr>
        <p:spPr>
          <a:xfrm>
            <a:off x="686489" y="4738110"/>
            <a:ext cx="163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7BA19E-C98B-1648-87A4-357BAEEC23E0}"/>
              </a:ext>
            </a:extLst>
          </p:cNvPr>
          <p:cNvSpPr/>
          <p:nvPr/>
        </p:nvSpPr>
        <p:spPr>
          <a:xfrm>
            <a:off x="2633049" y="2488002"/>
            <a:ext cx="1371600" cy="4572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Low Res Land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6F32EC-63D2-2F46-AF5D-44FA9497F830}"/>
              </a:ext>
            </a:extLst>
          </p:cNvPr>
          <p:cNvSpPr/>
          <p:nvPr/>
        </p:nvSpPr>
        <p:spPr>
          <a:xfrm>
            <a:off x="4074056" y="2488002"/>
            <a:ext cx="914400" cy="4572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Low Res Land + Atm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573482-4760-1D4D-BCD6-73FBEE85E111}"/>
              </a:ext>
            </a:extLst>
          </p:cNvPr>
          <p:cNvSpPr/>
          <p:nvPr/>
        </p:nvSpPr>
        <p:spPr>
          <a:xfrm>
            <a:off x="4965523" y="3727260"/>
            <a:ext cx="1828800" cy="4572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Low Res Coupled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03584F-F18F-EF42-9214-A7E2400407E2}"/>
              </a:ext>
            </a:extLst>
          </p:cNvPr>
          <p:cNvSpPr/>
          <p:nvPr/>
        </p:nvSpPr>
        <p:spPr>
          <a:xfrm>
            <a:off x="4593878" y="1804138"/>
            <a:ext cx="13716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RRM Ocean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01D46B-FED8-9541-BD27-F4E0FAAFE1E4}"/>
              </a:ext>
            </a:extLst>
          </p:cNvPr>
          <p:cNvSpPr/>
          <p:nvPr/>
        </p:nvSpPr>
        <p:spPr>
          <a:xfrm>
            <a:off x="4635379" y="2986697"/>
            <a:ext cx="9144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RRM Land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05FECB-3174-6D49-9461-015A9B02467C}"/>
              </a:ext>
            </a:extLst>
          </p:cNvPr>
          <p:cNvSpPr/>
          <p:nvPr/>
        </p:nvSpPr>
        <p:spPr>
          <a:xfrm>
            <a:off x="5576938" y="2994299"/>
            <a:ext cx="9144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RRM Land + Atm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767C8F-D469-7941-BE65-ED4E7D0A0F5F}"/>
              </a:ext>
            </a:extLst>
          </p:cNvPr>
          <p:cNvSpPr/>
          <p:nvPr/>
        </p:nvSpPr>
        <p:spPr>
          <a:xfrm>
            <a:off x="6445874" y="4217884"/>
            <a:ext cx="1828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RRM Coupled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2D35EF-6926-FA4C-A229-5BFB17EC748C}"/>
              </a:ext>
            </a:extLst>
          </p:cNvPr>
          <p:cNvSpPr txBox="1"/>
          <p:nvPr/>
        </p:nvSpPr>
        <p:spPr>
          <a:xfrm>
            <a:off x="3750135" y="4714353"/>
            <a:ext cx="163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Jan 2022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38A79B-7C9F-A04E-B1E4-0AC8B50D78BF}"/>
              </a:ext>
            </a:extLst>
          </p:cNvPr>
          <p:cNvCxnSpPr>
            <a:cxnSpLocks/>
          </p:cNvCxnSpPr>
          <p:nvPr/>
        </p:nvCxnSpPr>
        <p:spPr>
          <a:xfrm>
            <a:off x="8274674" y="1078779"/>
            <a:ext cx="0" cy="3674226"/>
          </a:xfrm>
          <a:prstGeom prst="line">
            <a:avLst/>
          </a:prstGeom>
          <a:ln w="22225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F220983-E796-B34C-A47A-D40B45364CD2}"/>
              </a:ext>
            </a:extLst>
          </p:cNvPr>
          <p:cNvSpPr txBox="1"/>
          <p:nvPr/>
        </p:nvSpPr>
        <p:spPr>
          <a:xfrm>
            <a:off x="7430931" y="4714353"/>
            <a:ext cx="1637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July 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58A590-29C5-B54B-9E33-9DDFDB9F3444}"/>
              </a:ext>
            </a:extLst>
          </p:cNvPr>
          <p:cNvSpPr/>
          <p:nvPr/>
        </p:nvSpPr>
        <p:spPr>
          <a:xfrm>
            <a:off x="4901008" y="270023"/>
            <a:ext cx="1669251" cy="978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3000 years of offline, low res ocean spin-up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1E94DC0-1038-9247-9A65-D5C5FB62AC89}"/>
              </a:ext>
            </a:extLst>
          </p:cNvPr>
          <p:cNvCxnSpPr>
            <a:stCxn id="2" idx="1"/>
            <a:endCxn id="8" idx="0"/>
          </p:cNvCxnSpPr>
          <p:nvPr/>
        </p:nvCxnSpPr>
        <p:spPr>
          <a:xfrm flipH="1">
            <a:off x="3222278" y="759459"/>
            <a:ext cx="1678730" cy="598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192C2F5-9AF6-F944-BD8D-BBD8121CC060}"/>
              </a:ext>
            </a:extLst>
          </p:cNvPr>
          <p:cNvSpPr/>
          <p:nvPr/>
        </p:nvSpPr>
        <p:spPr>
          <a:xfrm>
            <a:off x="2021243" y="3645895"/>
            <a:ext cx="1669251" cy="978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spin-up modes (with and with accelerated decomposition)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7765D0C-48FF-4047-A0F2-A639F72E1CC1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2833255" y="2945202"/>
            <a:ext cx="485594" cy="6933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13F9F74-78F1-3D4A-8CAA-2D3336935B41}"/>
              </a:ext>
            </a:extLst>
          </p:cNvPr>
          <p:cNvSpPr/>
          <p:nvPr/>
        </p:nvSpPr>
        <p:spPr>
          <a:xfrm>
            <a:off x="6669485" y="1769479"/>
            <a:ext cx="1669251" cy="9788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may need to iterate between coupled spin-up and uncoupled.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CD6BEC5-4CFD-CA40-941C-42F6645D3179}"/>
              </a:ext>
            </a:extLst>
          </p:cNvPr>
          <p:cNvCxnSpPr>
            <a:cxnSpLocks/>
            <a:stCxn id="27" idx="1"/>
            <a:endCxn id="12" idx="3"/>
          </p:cNvCxnSpPr>
          <p:nvPr/>
        </p:nvCxnSpPr>
        <p:spPr>
          <a:xfrm flipH="1">
            <a:off x="4988456" y="2258915"/>
            <a:ext cx="1681029" cy="4576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1813B1E-0534-B94C-B093-E5C9DC0F44E4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6593645" y="2258915"/>
            <a:ext cx="75840" cy="14683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96F737-1E1B-154F-9A1E-4206556851BE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4550125" y="1558593"/>
            <a:ext cx="2119360" cy="700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3060CB2-8D19-B943-BA78-09B7B7FC5CB2}"/>
              </a:ext>
            </a:extLst>
          </p:cNvPr>
          <p:cNvSpPr/>
          <p:nvPr/>
        </p:nvSpPr>
        <p:spPr>
          <a:xfrm>
            <a:off x="2905581" y="3652630"/>
            <a:ext cx="1781200" cy="10617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have to do some minor retuning of the model once BGC is active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113B037-995C-2B46-9442-0FEFA76B1780}"/>
              </a:ext>
            </a:extLst>
          </p:cNvPr>
          <p:cNvCxnSpPr>
            <a:cxnSpLocks/>
          </p:cNvCxnSpPr>
          <p:nvPr/>
        </p:nvCxnSpPr>
        <p:spPr>
          <a:xfrm flipV="1">
            <a:off x="3871494" y="2951937"/>
            <a:ext cx="485594" cy="6933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B7A69253-04E6-E142-A57D-B119A1D9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5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5" grpId="0" animBg="1"/>
      <p:bldP spid="25" grpId="1" animBg="1"/>
      <p:bldP spid="27" grpId="0" animBg="1"/>
      <p:bldP spid="27" grpId="1" animBg="1"/>
      <p:bldP spid="37" grpId="0" animBg="1"/>
      <p:bldP spid="3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</p:spPr>
        <p:txBody>
          <a:bodyPr/>
          <a:lstStyle/>
          <a:p>
            <a:r>
              <a:rPr lang="en-US" sz="2400" dirty="0"/>
              <a:t>Goal: Understand Earth system variability and change and its interactions with biogeochemical cycles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D11793-1CDC-4E48-B325-94BC9021F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5218981" cy="3702050"/>
          </a:xfrm>
        </p:spPr>
        <p:txBody>
          <a:bodyPr/>
          <a:lstStyle/>
          <a:p>
            <a:r>
              <a:rPr lang="en-US" sz="1400" dirty="0"/>
              <a:t>The RCP8.5 results in: </a:t>
            </a:r>
          </a:p>
          <a:p>
            <a:pPr lvl="1"/>
            <a:r>
              <a:rPr lang="en-US" sz="1200" dirty="0"/>
              <a:t>Increased air temperature,</a:t>
            </a:r>
          </a:p>
          <a:p>
            <a:pPr lvl="1"/>
            <a:r>
              <a:rPr lang="en-US" sz="1200" dirty="0"/>
              <a:t>Soil drying in North America,</a:t>
            </a:r>
          </a:p>
          <a:p>
            <a:pPr lvl="1"/>
            <a:r>
              <a:rPr lang="en-US" sz="1200" dirty="0"/>
              <a:t>Increased forest fires in the US, and </a:t>
            </a:r>
          </a:p>
          <a:p>
            <a:pPr lvl="1"/>
            <a:r>
              <a:rPr lang="en-US" sz="1200" dirty="0"/>
              <a:t>Permafrost thaw.</a:t>
            </a:r>
          </a:p>
          <a:p>
            <a:r>
              <a:rPr lang="en-US" sz="1400" dirty="0"/>
              <a:t>These changes could reduce terrestrial carbon storage and ocean carbon uptake.</a:t>
            </a:r>
          </a:p>
          <a:p>
            <a:pPr lvl="1"/>
            <a:r>
              <a:rPr lang="en-US" sz="1200" dirty="0"/>
              <a:t>Nutrient availability limits biological CO</a:t>
            </a:r>
            <a:r>
              <a:rPr lang="en-US" sz="1200" baseline="-25000" dirty="0"/>
              <a:t>2</a:t>
            </a:r>
            <a:r>
              <a:rPr lang="en-US" sz="1200" dirty="0"/>
              <a:t> uptake in both land and ocean.</a:t>
            </a:r>
          </a:p>
          <a:p>
            <a:pPr lvl="1"/>
            <a:r>
              <a:rPr lang="en-US" sz="1200" dirty="0"/>
              <a:t>Land models that included nitrogen limitations tended to have weaker terrestrial carbon uptake.</a:t>
            </a:r>
          </a:p>
          <a:p>
            <a:pPr lvl="1"/>
            <a:r>
              <a:rPr lang="en-US" sz="1200" dirty="0"/>
              <a:t>Large uncertainty in future terrestrial carbon across models in CMIP5. </a:t>
            </a:r>
          </a:p>
          <a:p>
            <a:pPr lvl="1"/>
            <a:r>
              <a:rPr lang="en-US" sz="1200" dirty="0"/>
              <a:t>The land sink is substantially modified by human-driven land use change (e.g., conversion of forests to crops).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CBEE35-5DCD-9043-B36D-A626139DD3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5777" y="1706895"/>
            <a:ext cx="3095625" cy="2005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077411-40F9-BC4C-9A56-31FF652DAD38}"/>
              </a:ext>
            </a:extLst>
          </p:cNvPr>
          <p:cNvSpPr txBox="1"/>
          <p:nvPr/>
        </p:nvSpPr>
        <p:spPr>
          <a:xfrm>
            <a:off x="5999992" y="3858538"/>
            <a:ext cx="27329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Jones et al. (2013)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91644-0BBD-3A44-B10A-E8DF199B1428}"/>
              </a:ext>
            </a:extLst>
          </p:cNvPr>
          <p:cNvSpPr txBox="1"/>
          <p:nvPr/>
        </p:nvSpPr>
        <p:spPr>
          <a:xfrm>
            <a:off x="6079298" y="1448787"/>
            <a:ext cx="2922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Vegetation Carbon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501D0-2A39-EE4C-A5EF-11931702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89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5608D-A67E-2F4C-975B-85536890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</p:spPr>
        <p:txBody>
          <a:bodyPr/>
          <a:lstStyle/>
          <a:p>
            <a:r>
              <a:rPr lang="en-US" dirty="0"/>
              <a:t>BGC v2 Spin-Up Plans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5062CD5-16EC-9B4C-AEEF-6D06F1EA6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Equilibrium Criteria:</a:t>
            </a:r>
          </a:p>
          <a:p>
            <a:pPr lvl="1"/>
            <a:r>
              <a:rPr lang="en-US" dirty="0"/>
              <a:t>Ocean: </a:t>
            </a:r>
          </a:p>
          <a:p>
            <a:pPr lvl="2"/>
            <a:r>
              <a:rPr lang="en-US" dirty="0"/>
              <a:t>Carbon flux of less than 10 </a:t>
            </a:r>
            <a:r>
              <a:rPr lang="en-US" dirty="0" err="1"/>
              <a:t>PgC</a:t>
            </a:r>
            <a:r>
              <a:rPr lang="en-US" dirty="0"/>
              <a:t> / century (long-term average of 0.1 </a:t>
            </a:r>
            <a:r>
              <a:rPr lang="en-US" dirty="0" err="1"/>
              <a:t>PgC</a:t>
            </a:r>
            <a:r>
              <a:rPr lang="en-US" dirty="0"/>
              <a:t> yr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Land:</a:t>
            </a:r>
          </a:p>
          <a:p>
            <a:pPr lvl="2"/>
            <a:r>
              <a:rPr lang="en-US" dirty="0"/>
              <a:t>Global carbon flux of less than 10 </a:t>
            </a:r>
            <a:r>
              <a:rPr lang="en-US" dirty="0" err="1"/>
              <a:t>PgC</a:t>
            </a:r>
            <a:r>
              <a:rPr lang="en-US" dirty="0"/>
              <a:t> / century (long-term average of 0.1 </a:t>
            </a:r>
            <a:r>
              <a:rPr lang="en-US" dirty="0" err="1"/>
              <a:t>PgC</a:t>
            </a:r>
            <a:r>
              <a:rPr lang="en-US" dirty="0"/>
              <a:t> yr</a:t>
            </a:r>
            <a:r>
              <a:rPr lang="en-US" baseline="30000" dirty="0"/>
              <a:t>-1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Fewer than 5% of grid cells are out of C balance by more than 1 g C·m</a:t>
            </a:r>
            <a:r>
              <a:rPr lang="en-US" baseline="30000" dirty="0"/>
              <a:t>−2</a:t>
            </a:r>
            <a:r>
              <a:rPr lang="en-US" dirty="0"/>
              <a:t>·year</a:t>
            </a:r>
            <a:r>
              <a:rPr lang="en-US" baseline="30000" dirty="0"/>
              <a:t>−1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0C512-6757-384F-A4FF-92AFA4D1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22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B9ECE6-678F-9741-9F57-763A6232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BGC Timeline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543683-81CA-3044-ADAC-048376BCC592}"/>
              </a:ext>
            </a:extLst>
          </p:cNvPr>
          <p:cNvSpPr/>
          <p:nvPr/>
        </p:nvSpPr>
        <p:spPr>
          <a:xfrm>
            <a:off x="914401" y="1479665"/>
            <a:ext cx="6076604" cy="82296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C31576-0DD5-8542-9441-93F7D4512241}"/>
              </a:ext>
            </a:extLst>
          </p:cNvPr>
          <p:cNvSpPr/>
          <p:nvPr/>
        </p:nvSpPr>
        <p:spPr>
          <a:xfrm>
            <a:off x="914401" y="2571750"/>
            <a:ext cx="8229599" cy="822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6C1FA4-00E5-7445-BD8F-0B4A8C427AFE}"/>
              </a:ext>
            </a:extLst>
          </p:cNvPr>
          <p:cNvSpPr/>
          <p:nvPr/>
        </p:nvSpPr>
        <p:spPr>
          <a:xfrm>
            <a:off x="3947312" y="3837362"/>
            <a:ext cx="5196688" cy="822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774465-BF10-D94F-8BA2-0FD88AFBF8E9}"/>
              </a:ext>
            </a:extLst>
          </p:cNvPr>
          <p:cNvSpPr txBox="1"/>
          <p:nvPr/>
        </p:nvSpPr>
        <p:spPr>
          <a:xfrm>
            <a:off x="156639" y="1634196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D1DEBD-100E-5D45-92C9-6CA83FFED4C8}"/>
              </a:ext>
            </a:extLst>
          </p:cNvPr>
          <p:cNvSpPr txBox="1"/>
          <p:nvPr/>
        </p:nvSpPr>
        <p:spPr>
          <a:xfrm>
            <a:off x="156639" y="2736964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A467A5-DF88-A946-A45B-5B552D8F1C61}"/>
              </a:ext>
            </a:extLst>
          </p:cNvPr>
          <p:cNvSpPr txBox="1"/>
          <p:nvPr/>
        </p:nvSpPr>
        <p:spPr>
          <a:xfrm>
            <a:off x="156639" y="4094709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1524D1-6D57-D846-9FB9-F8D639B4873E}"/>
              </a:ext>
            </a:extLst>
          </p:cNvPr>
          <p:cNvSpPr/>
          <p:nvPr/>
        </p:nvSpPr>
        <p:spPr>
          <a:xfrm>
            <a:off x="914401" y="1471352"/>
            <a:ext cx="1828800" cy="82296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Spin-Up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C091A2-85EA-2B4F-89D9-4BF8DE3C8684}"/>
              </a:ext>
            </a:extLst>
          </p:cNvPr>
          <p:cNvSpPr/>
          <p:nvPr/>
        </p:nvSpPr>
        <p:spPr>
          <a:xfrm>
            <a:off x="6250849" y="2567388"/>
            <a:ext cx="1828800" cy="82296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Spin-Up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A28577-49C4-E54B-B7D3-2ACB44467BA5}"/>
              </a:ext>
            </a:extLst>
          </p:cNvPr>
          <p:cNvSpPr/>
          <p:nvPr/>
        </p:nvSpPr>
        <p:spPr>
          <a:xfrm>
            <a:off x="914401" y="2563437"/>
            <a:ext cx="1260814" cy="82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NGD Development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5AA35C-C24A-FB4A-8C61-26348EB139D3}"/>
              </a:ext>
            </a:extLst>
          </p:cNvPr>
          <p:cNvSpPr/>
          <p:nvPr/>
        </p:nvSpPr>
        <p:spPr>
          <a:xfrm>
            <a:off x="3954184" y="3845675"/>
            <a:ext cx="3817027" cy="82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NGD Development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699FD6-17E2-194C-8349-437B19F6E080}"/>
              </a:ext>
            </a:extLst>
          </p:cNvPr>
          <p:cNvSpPr/>
          <p:nvPr/>
        </p:nvSpPr>
        <p:spPr>
          <a:xfrm>
            <a:off x="2175214" y="2565713"/>
            <a:ext cx="4075633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BGC Testing and Integration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49063A-B8B1-EA4E-8F0B-10068A3DC65F}"/>
              </a:ext>
            </a:extLst>
          </p:cNvPr>
          <p:cNvSpPr/>
          <p:nvPr/>
        </p:nvSpPr>
        <p:spPr>
          <a:xfrm>
            <a:off x="7771215" y="3837737"/>
            <a:ext cx="1372785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BGC Testing and Integration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6DF2C2-F801-6144-BCCD-C1A9009365A7}"/>
              </a:ext>
            </a:extLst>
          </p:cNvPr>
          <p:cNvSpPr/>
          <p:nvPr/>
        </p:nvSpPr>
        <p:spPr>
          <a:xfrm>
            <a:off x="2758756" y="1479665"/>
            <a:ext cx="4232245" cy="8229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Coupled Simulations and Paper Writing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8032BB-62EA-B945-B268-2A1A5E41D677}"/>
              </a:ext>
            </a:extLst>
          </p:cNvPr>
          <p:cNvSpPr/>
          <p:nvPr/>
        </p:nvSpPr>
        <p:spPr>
          <a:xfrm>
            <a:off x="8079649" y="2571375"/>
            <a:ext cx="1076697" cy="8229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Coupled Simulations and Paper Writing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582BCC-D1ED-8944-95DC-B3971A4B5E17}"/>
              </a:ext>
            </a:extLst>
          </p:cNvPr>
          <p:cNvCxnSpPr>
            <a:cxnSpLocks/>
          </p:cNvCxnSpPr>
          <p:nvPr/>
        </p:nvCxnSpPr>
        <p:spPr>
          <a:xfrm>
            <a:off x="5957376" y="1141755"/>
            <a:ext cx="0" cy="367422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B88FA09-3316-AD4D-89DF-471E4F7552C3}"/>
              </a:ext>
            </a:extLst>
          </p:cNvPr>
          <p:cNvSpPr txBox="1"/>
          <p:nvPr/>
        </p:nvSpPr>
        <p:spPr>
          <a:xfrm>
            <a:off x="5113633" y="4777329"/>
            <a:ext cx="163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24ADC1-F4AD-D645-BA5B-3878905E218E}"/>
              </a:ext>
            </a:extLst>
          </p:cNvPr>
          <p:cNvCxnSpPr>
            <a:cxnSpLocks/>
          </p:cNvCxnSpPr>
          <p:nvPr/>
        </p:nvCxnSpPr>
        <p:spPr>
          <a:xfrm>
            <a:off x="7771215" y="1148297"/>
            <a:ext cx="0" cy="367422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ED5A6F1-7AF9-214D-A754-ED96E0450FBF}"/>
              </a:ext>
            </a:extLst>
          </p:cNvPr>
          <p:cNvSpPr txBox="1"/>
          <p:nvPr/>
        </p:nvSpPr>
        <p:spPr>
          <a:xfrm>
            <a:off x="6927472" y="4783871"/>
            <a:ext cx="163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3 Start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EA3C2B-C1C5-2E47-BFC2-CA902B20EBA1}"/>
              </a:ext>
            </a:extLst>
          </p:cNvPr>
          <p:cNvCxnSpPr>
            <a:cxnSpLocks/>
          </p:cNvCxnSpPr>
          <p:nvPr/>
        </p:nvCxnSpPr>
        <p:spPr>
          <a:xfrm>
            <a:off x="2175219" y="1173896"/>
            <a:ext cx="0" cy="367422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28EB864-EA7D-F740-92E1-B2ABD3472A53}"/>
              </a:ext>
            </a:extLst>
          </p:cNvPr>
          <p:cNvSpPr txBox="1"/>
          <p:nvPr/>
        </p:nvSpPr>
        <p:spPr>
          <a:xfrm>
            <a:off x="1331476" y="4809470"/>
            <a:ext cx="163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 Start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292717-B3F5-8F4D-9CD8-C6531238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33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F726-50F5-FD4F-8FB0-5868E69F6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ahead </a:t>
            </a:r>
            <a:r>
              <a:rPr lang="en-US" dirty="0"/>
              <a:t>to Phase 3 and v3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80443-7557-F040-B926-27FF6840B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time required for spin-up, the Phase 3 proposal will likely be submitted before spin-up is complete. </a:t>
            </a:r>
          </a:p>
          <a:p>
            <a:pPr lvl="1"/>
            <a:r>
              <a:rPr lang="en-US" dirty="0"/>
              <a:t>We are working on demonstrations of the v2 model that can be completed prior to having the coupled model spin-up complete. </a:t>
            </a:r>
          </a:p>
          <a:p>
            <a:endParaRPr lang="en-US" dirty="0"/>
          </a:p>
          <a:p>
            <a:r>
              <a:rPr lang="en-US" dirty="0"/>
              <a:t>Potential v3 science:</a:t>
            </a:r>
          </a:p>
          <a:p>
            <a:pPr lvl="1"/>
            <a:r>
              <a:rPr lang="en-US" dirty="0"/>
              <a:t>The BGC team has been coordinating with the NGDs and making plans to evaluate relevant aspects of the v2 model (e.g., CH</a:t>
            </a:r>
            <a:r>
              <a:rPr lang="en-US" baseline="-25000" dirty="0"/>
              <a:t>4</a:t>
            </a:r>
            <a:r>
              <a:rPr lang="en-US" dirty="0"/>
              <a:t>, FATES, crops) in anticipation of v3 science.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8EAE9-74D1-9B40-8E45-32BD2EA0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01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0ED799-EF73-8A45-A376-41C4D6B14C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647284-2BFB-6746-AA42-C4F905D474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1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</p:spPr>
        <p:txBody>
          <a:bodyPr/>
          <a:lstStyle/>
          <a:p>
            <a:r>
              <a:rPr lang="en-US" dirty="0"/>
              <a:t>Goal: Simulations, predictions, and projections to support DOE’s energy mission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7854B-DED3-6743-B195-4524FEA9F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455622" cy="3086100"/>
          </a:xfrm>
        </p:spPr>
        <p:txBody>
          <a:bodyPr/>
          <a:lstStyle/>
          <a:p>
            <a:r>
              <a:rPr lang="en-US" dirty="0"/>
              <a:t>Earth system changes have implications for energy, including: </a:t>
            </a:r>
          </a:p>
          <a:p>
            <a:pPr lvl="1"/>
            <a:r>
              <a:rPr lang="en-US" dirty="0"/>
              <a:t>Increases in energy use for air conditioning,</a:t>
            </a:r>
          </a:p>
          <a:p>
            <a:pPr lvl="1"/>
            <a:r>
              <a:rPr lang="en-US" dirty="0"/>
              <a:t>Changes in electricity generation (thermoelectric, hydropower, wind, and solar),</a:t>
            </a:r>
          </a:p>
          <a:p>
            <a:pPr lvl="1"/>
            <a:r>
              <a:rPr lang="en-US" dirty="0"/>
              <a:t>Changes in crop yields and bioenergy potential,</a:t>
            </a:r>
          </a:p>
          <a:p>
            <a:pPr lvl="1"/>
            <a:r>
              <a:rPr lang="en-US" dirty="0"/>
              <a:t>Energy system disruptions (e.g., power outages).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8F5C6-9C76-744B-9278-CFA185C0A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491" y="1361291"/>
            <a:ext cx="3714309" cy="32876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F5304B-9382-C54A-86CE-3EA81F0412E3}"/>
              </a:ext>
            </a:extLst>
          </p:cNvPr>
          <p:cNvSpPr txBox="1"/>
          <p:nvPr/>
        </p:nvSpPr>
        <p:spPr>
          <a:xfrm>
            <a:off x="5368594" y="1096177"/>
            <a:ext cx="29221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u="sng" dirty="0">
                <a:latin typeface="Arial" panose="020B0604020202020204" pitchFamily="34" charset="0"/>
                <a:cs typeface="Arial" panose="020B0604020202020204" pitchFamily="34" charset="0"/>
              </a:rPr>
              <a:t>The Energy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4D428E-FF7A-F143-8843-C9CBD78EE2CF}"/>
              </a:ext>
            </a:extLst>
          </p:cNvPr>
          <p:cNvSpPr txBox="1"/>
          <p:nvPr/>
        </p:nvSpPr>
        <p:spPr>
          <a:xfrm>
            <a:off x="5463163" y="4660107"/>
            <a:ext cx="27329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Source: IPCC AR5 WG3 Ch7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077D58-3F49-DB4C-AFB9-8582038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C1F7CA-A27B-AD42-8C01-23C93401C5AF}"/>
              </a:ext>
            </a:extLst>
          </p:cNvPr>
          <p:cNvSpPr/>
          <p:nvPr/>
        </p:nvSpPr>
        <p:spPr>
          <a:xfrm>
            <a:off x="2066026" y="1709947"/>
            <a:ext cx="5011948" cy="213508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b="1" dirty="0"/>
              <a:t>How do the biogeochemical cycles interact with other Earth system components to influence energy-sector decisions?</a:t>
            </a:r>
          </a:p>
        </p:txBody>
      </p:sp>
    </p:spTree>
    <p:extLst>
      <p:ext uri="{BB962C8B-B14F-4D97-AF65-F5344CB8AC3E}">
        <p14:creationId xmlns:p14="http://schemas.microsoft.com/office/powerpoint/2010/main" val="19649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B9ECE6-678F-9741-9F57-763A6232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BGC Timeline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543683-81CA-3044-ADAC-048376BCC592}"/>
              </a:ext>
            </a:extLst>
          </p:cNvPr>
          <p:cNvSpPr/>
          <p:nvPr/>
        </p:nvSpPr>
        <p:spPr>
          <a:xfrm>
            <a:off x="914401" y="1479665"/>
            <a:ext cx="6076604" cy="82296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C31576-0DD5-8542-9441-93F7D4512241}"/>
              </a:ext>
            </a:extLst>
          </p:cNvPr>
          <p:cNvSpPr/>
          <p:nvPr/>
        </p:nvSpPr>
        <p:spPr>
          <a:xfrm>
            <a:off x="914401" y="2571750"/>
            <a:ext cx="8229599" cy="82296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6C1FA4-00E5-7445-BD8F-0B4A8C427AFE}"/>
              </a:ext>
            </a:extLst>
          </p:cNvPr>
          <p:cNvSpPr/>
          <p:nvPr/>
        </p:nvSpPr>
        <p:spPr>
          <a:xfrm>
            <a:off x="3947312" y="3837362"/>
            <a:ext cx="5196688" cy="822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774465-BF10-D94F-8BA2-0FD88AFBF8E9}"/>
              </a:ext>
            </a:extLst>
          </p:cNvPr>
          <p:cNvSpPr txBox="1"/>
          <p:nvPr/>
        </p:nvSpPr>
        <p:spPr>
          <a:xfrm>
            <a:off x="156639" y="1634196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D1DEBD-100E-5D45-92C9-6CA83FFED4C8}"/>
              </a:ext>
            </a:extLst>
          </p:cNvPr>
          <p:cNvSpPr txBox="1"/>
          <p:nvPr/>
        </p:nvSpPr>
        <p:spPr>
          <a:xfrm>
            <a:off x="156639" y="2736964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A467A5-DF88-A946-A45B-5B552D8F1C61}"/>
              </a:ext>
            </a:extLst>
          </p:cNvPr>
          <p:cNvSpPr txBox="1"/>
          <p:nvPr/>
        </p:nvSpPr>
        <p:spPr>
          <a:xfrm>
            <a:off x="156639" y="4094709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1524D1-6D57-D846-9FB9-F8D639B4873E}"/>
              </a:ext>
            </a:extLst>
          </p:cNvPr>
          <p:cNvSpPr/>
          <p:nvPr/>
        </p:nvSpPr>
        <p:spPr>
          <a:xfrm>
            <a:off x="914401" y="1471352"/>
            <a:ext cx="1828800" cy="82296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Spin-Up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C091A2-85EA-2B4F-89D9-4BF8DE3C8684}"/>
              </a:ext>
            </a:extLst>
          </p:cNvPr>
          <p:cNvSpPr/>
          <p:nvPr/>
        </p:nvSpPr>
        <p:spPr>
          <a:xfrm>
            <a:off x="6250849" y="2567388"/>
            <a:ext cx="1828800" cy="82296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Spin-Up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A28577-49C4-E54B-B7D3-2ACB44467BA5}"/>
              </a:ext>
            </a:extLst>
          </p:cNvPr>
          <p:cNvSpPr/>
          <p:nvPr/>
        </p:nvSpPr>
        <p:spPr>
          <a:xfrm>
            <a:off x="914401" y="2563437"/>
            <a:ext cx="1260814" cy="8229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NGD Development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55AA35C-C24A-FB4A-8C61-26348EB139D3}"/>
              </a:ext>
            </a:extLst>
          </p:cNvPr>
          <p:cNvSpPr/>
          <p:nvPr/>
        </p:nvSpPr>
        <p:spPr>
          <a:xfrm>
            <a:off x="3954184" y="3845675"/>
            <a:ext cx="3817027" cy="82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NGD Development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699FD6-17E2-194C-8349-437B19F6E080}"/>
              </a:ext>
            </a:extLst>
          </p:cNvPr>
          <p:cNvSpPr/>
          <p:nvPr/>
        </p:nvSpPr>
        <p:spPr>
          <a:xfrm>
            <a:off x="2175214" y="2565713"/>
            <a:ext cx="4075633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BGC Testing and Integration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49063A-B8B1-EA4E-8F0B-10068A3DC65F}"/>
              </a:ext>
            </a:extLst>
          </p:cNvPr>
          <p:cNvSpPr/>
          <p:nvPr/>
        </p:nvSpPr>
        <p:spPr>
          <a:xfrm>
            <a:off x="7771215" y="3837737"/>
            <a:ext cx="1372785" cy="8229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BGC Testing and Integration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6DF2C2-F801-6144-BCCD-C1A9009365A7}"/>
              </a:ext>
            </a:extLst>
          </p:cNvPr>
          <p:cNvSpPr/>
          <p:nvPr/>
        </p:nvSpPr>
        <p:spPr>
          <a:xfrm>
            <a:off x="2758756" y="1479665"/>
            <a:ext cx="4232245" cy="8229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Coupled Simulations and Paper Writing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8032BB-62EA-B945-B268-2A1A5E41D677}"/>
              </a:ext>
            </a:extLst>
          </p:cNvPr>
          <p:cNvSpPr/>
          <p:nvPr/>
        </p:nvSpPr>
        <p:spPr>
          <a:xfrm>
            <a:off x="8079649" y="2571375"/>
            <a:ext cx="1076697" cy="8229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Coupled Simulations and Paper Writing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C582BCC-D1ED-8944-95DC-B3971A4B5E17}"/>
              </a:ext>
            </a:extLst>
          </p:cNvPr>
          <p:cNvCxnSpPr>
            <a:cxnSpLocks/>
          </p:cNvCxnSpPr>
          <p:nvPr/>
        </p:nvCxnSpPr>
        <p:spPr>
          <a:xfrm>
            <a:off x="5957376" y="1141755"/>
            <a:ext cx="0" cy="367422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B88FA09-3316-AD4D-89DF-471E4F7552C3}"/>
              </a:ext>
            </a:extLst>
          </p:cNvPr>
          <p:cNvSpPr txBox="1"/>
          <p:nvPr/>
        </p:nvSpPr>
        <p:spPr>
          <a:xfrm>
            <a:off x="5113633" y="4777329"/>
            <a:ext cx="163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24ADC1-F4AD-D645-BA5B-3878905E218E}"/>
              </a:ext>
            </a:extLst>
          </p:cNvPr>
          <p:cNvCxnSpPr>
            <a:cxnSpLocks/>
          </p:cNvCxnSpPr>
          <p:nvPr/>
        </p:nvCxnSpPr>
        <p:spPr>
          <a:xfrm>
            <a:off x="7771215" y="1148297"/>
            <a:ext cx="0" cy="367422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ED5A6F1-7AF9-214D-A754-ED96E0450FBF}"/>
              </a:ext>
            </a:extLst>
          </p:cNvPr>
          <p:cNvSpPr txBox="1"/>
          <p:nvPr/>
        </p:nvSpPr>
        <p:spPr>
          <a:xfrm>
            <a:off x="6927472" y="4783871"/>
            <a:ext cx="163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3 Start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EA3C2B-C1C5-2E47-BFC2-CA902B20EBA1}"/>
              </a:ext>
            </a:extLst>
          </p:cNvPr>
          <p:cNvCxnSpPr>
            <a:cxnSpLocks/>
          </p:cNvCxnSpPr>
          <p:nvPr/>
        </p:nvCxnSpPr>
        <p:spPr>
          <a:xfrm>
            <a:off x="2175219" y="1173896"/>
            <a:ext cx="0" cy="367422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28EB864-EA7D-F740-92E1-B2ABD3472A53}"/>
              </a:ext>
            </a:extLst>
          </p:cNvPr>
          <p:cNvSpPr txBox="1"/>
          <p:nvPr/>
        </p:nvSpPr>
        <p:spPr>
          <a:xfrm>
            <a:off x="1331476" y="4809470"/>
            <a:ext cx="1637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2 Start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996FB9-9E48-F844-B877-97E765DE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2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A61D01-8F5C-9C45-8162-D0777B2085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V1 Simulations and Analysis</a:t>
            </a:r>
          </a:p>
        </p:txBody>
      </p:sp>
    </p:spTree>
    <p:extLst>
      <p:ext uri="{BB962C8B-B14F-4D97-AF65-F5344CB8AC3E}">
        <p14:creationId xmlns:p14="http://schemas.microsoft.com/office/powerpoint/2010/main" val="46713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DCDBF-8278-D148-AC28-F5494FC6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AE9F-BEDF-5444-B66C-4C3F4D869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Overarching science question:</a:t>
            </a:r>
          </a:p>
          <a:p>
            <a:pPr lvl="1"/>
            <a:r>
              <a:rPr lang="en-US" dirty="0"/>
              <a:t>How do the biogeochemical cycles interact with other Earth system components to influence energy-sector decisions?</a:t>
            </a:r>
          </a:p>
          <a:p>
            <a:endParaRPr lang="en-US" dirty="0"/>
          </a:p>
          <a:p>
            <a:r>
              <a:rPr lang="en-US" dirty="0"/>
              <a:t>V1 Science Question: </a:t>
            </a:r>
          </a:p>
          <a:p>
            <a:pPr lvl="1"/>
            <a:r>
              <a:rPr lang="en-US" dirty="0"/>
              <a:t>What are the effects of </a:t>
            </a:r>
            <a:r>
              <a:rPr lang="en-US" b="1" u="sng" dirty="0">
                <a:solidFill>
                  <a:srgbClr val="C00000"/>
                </a:solidFill>
              </a:rPr>
              <a:t>nitrogen and phosphorous</a:t>
            </a:r>
            <a:r>
              <a:rPr lang="en-US" dirty="0"/>
              <a:t> on climate-biogeochemistry interactions, and how sensitive are these interactions to </a:t>
            </a:r>
            <a:r>
              <a:rPr lang="en-US" b="1" u="sng" dirty="0">
                <a:solidFill>
                  <a:srgbClr val="C00000"/>
                </a:solidFill>
              </a:rPr>
              <a:t>model structural uncertainty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575B1-AE58-2243-BAF0-1DB2674EB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4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47BA3-3501-D047-BCB1-B3DE6C41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"/>
            <a:ext cx="7132320" cy="822960"/>
          </a:xfrm>
        </p:spPr>
        <p:txBody>
          <a:bodyPr/>
          <a:lstStyle/>
          <a:p>
            <a:r>
              <a:rPr lang="en-US" sz="2400" dirty="0"/>
              <a:t>Documenting Carbon and nutrient cycles in the E3SM v1 BGC model</a:t>
            </a:r>
            <a:endParaRPr lang="en-US" sz="2400" strike="sngStri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FF2F7-7735-C743-B951-6D6A3BE73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34440"/>
            <a:ext cx="5244791" cy="3703320"/>
          </a:xfrm>
        </p:spPr>
        <p:txBody>
          <a:bodyPr/>
          <a:lstStyle/>
          <a:p>
            <a:pPr marL="300038" lvl="1" indent="0">
              <a:spcBef>
                <a:spcPct val="15000"/>
              </a:spcBef>
              <a:buNone/>
              <a:defRPr/>
            </a:pPr>
            <a:endParaRPr lang="en-US" sz="600" b="1" dirty="0"/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b="1" dirty="0"/>
              <a:t>Approach:</a:t>
            </a:r>
          </a:p>
          <a:p>
            <a:pPr marL="585788" lvl="1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Evaluate the model using observational benchmarks.</a:t>
            </a:r>
          </a:p>
          <a:p>
            <a:pPr marL="585788" lvl="1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Characterize ecosystem-climate responses in a standard set of simulations, including quantifying the effects of structural uncertainty and nutrient limitations.</a:t>
            </a:r>
          </a:p>
          <a:p>
            <a:pPr marL="585788" lvl="1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600" dirty="0"/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en-US" sz="1400" b="1" dirty="0"/>
              <a:t>Results:</a:t>
            </a:r>
          </a:p>
          <a:p>
            <a:pPr marL="585788" lvl="1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/>
              <a:t>The evaluation showed significant improvements to the land-based carbon cycle compared to previous models. Important biases were identified in the ocean carbon cycle, which will be improved in future versions of E3SM.</a:t>
            </a:r>
          </a:p>
          <a:p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B0D2D-613E-8B45-BBE0-167B11F95D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753845"/>
            <a:ext cx="2921582" cy="3537132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1BCBB770-C5D7-AF4F-A259-C2529EEB2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39027"/>
            <a:ext cx="9384523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Burrows, et al., 2020. “The DOE E3SM v1.1 biogeochemistry configuration: description and simulated ecosystem-climate responses to historical changes in forcing,”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Journal of Advances in Modelling Earth Systems, 12, e2019MS001766. https://</a:t>
            </a:r>
            <a:r>
              <a:rPr lang="en-US" altLang="en-US" sz="1000" i="1" dirty="0" err="1">
                <a:solidFill>
                  <a:srgbClr val="000000"/>
                </a:solidFill>
                <a:latin typeface="+mn-lt"/>
              </a:rPr>
              <a:t>doi.org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/10.1029/2019MS001766 .</a:t>
            </a:r>
            <a:endParaRPr lang="en-US" altLang="en-US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72340F9-3B32-7C46-990C-1C642A6A4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7881" y="4154109"/>
            <a:ext cx="33557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>
                <a:solidFill>
                  <a:srgbClr val="0070C0"/>
                </a:solidFill>
                <a:latin typeface="Arial" panose="020B0604020202020204" pitchFamily="34" charset="0"/>
              </a:rPr>
              <a:t>E3SMv1.1-BGC allows researchers to model the Earth’s carbon cycle and how it interacts with land use and energy systems.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2673EE-90D5-3349-B206-0C5C190A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86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7403-AFF2-BD4D-90EC-371AC1D8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4627756" cy="822325"/>
          </a:xfrm>
        </p:spPr>
        <p:txBody>
          <a:bodyPr>
            <a:normAutofit fontScale="90000"/>
          </a:bodyPr>
          <a:lstStyle/>
          <a:p>
            <a:r>
              <a:rPr lang="en-US" dirty="0"/>
              <a:t>ILAMB global benchmarking for the v1 land model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CF3C6B-6B37-9A4C-9C32-86750FC5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75"/>
            <a:ext cx="5146112" cy="3086100"/>
          </a:xfrm>
        </p:spPr>
        <p:txBody>
          <a:bodyPr/>
          <a:lstStyle/>
          <a:p>
            <a:r>
              <a:rPr lang="en-US" dirty="0"/>
              <a:t>Overall, both CTC and ECA simulations perform better than most CMIP5 models across a range of metrics.</a:t>
            </a:r>
          </a:p>
          <a:p>
            <a:r>
              <a:rPr lang="en-US" dirty="0"/>
              <a:t>Link to interactive output:</a:t>
            </a:r>
          </a:p>
          <a:p>
            <a:r>
              <a:rPr lang="en-US" dirty="0">
                <a:hlinkClick r:id="rId2"/>
              </a:rPr>
              <a:t>https://doi.org/10.6084/m9.figshare.11097356.v2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3F6952-E755-2346-95EC-C99BC822B1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3840159" y="3908425"/>
            <a:ext cx="1763153" cy="769552"/>
          </a:xfrm>
          <a:prstGeom prst="rect">
            <a:avLst/>
          </a:prstGeom>
        </p:spPr>
      </p:pic>
      <p:pic>
        <p:nvPicPr>
          <p:cNvPr id="2052" name="Picture 4" descr="jame21221-fig-0010">
            <a:extLst>
              <a:ext uri="{FF2B5EF4-FFF2-40B4-BE49-F238E27FC236}">
                <a16:creationId xmlns:a16="http://schemas.microsoft.com/office/drawing/2014/main" id="{85BF741C-29FC-2B4F-AA3E-CCAA9C8B1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37125" y="0"/>
            <a:ext cx="329722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49F8D1-FFD6-A343-951A-0780AEB5C6D6}"/>
              </a:ext>
            </a:extLst>
          </p:cNvPr>
          <p:cNvSpPr txBox="1"/>
          <p:nvPr/>
        </p:nvSpPr>
        <p:spPr>
          <a:xfrm>
            <a:off x="3747372" y="4712481"/>
            <a:ext cx="2898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Burrows et al. (2020)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12CE6-7CDC-C045-A7E3-352D4250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4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BFE5E-F338-774F-8541-4103DDE8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</p:spPr>
        <p:txBody>
          <a:bodyPr vert="horz" lIns="68580" tIns="34290" rIns="68580" bIns="34290" rtlCol="0" anchor="ctr" anchorCtr="0">
            <a:normAutofit fontScale="90000"/>
          </a:bodyPr>
          <a:lstStyle/>
          <a:p>
            <a:r>
              <a:rPr lang="en-US" dirty="0"/>
              <a:t>E3SMv1.1 ocean had unrealistically low carbon uptake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64F0EC2-6DD1-924F-A939-0D0BFB551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728323"/>
            <a:ext cx="6400800" cy="15494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B0317F-CE93-2B4B-BE2C-922D50857763}"/>
              </a:ext>
            </a:extLst>
          </p:cNvPr>
          <p:cNvSpPr/>
          <p:nvPr/>
        </p:nvSpPr>
        <p:spPr>
          <a:xfrm>
            <a:off x="1597343" y="3358754"/>
            <a:ext cx="552069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Red colors are fluxes out of ocean (outgassing)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Blue colors are fluxes into ocean (uptake / sink)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r>
              <a:rPr lang="en-US" sz="1350" dirty="0"/>
              <a:t>Total ocean carbon uptake since 1850: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Benchmark: 		 150 ± 20 </a:t>
            </a:r>
            <a:r>
              <a:rPr lang="en-US" sz="1350" dirty="0" err="1"/>
              <a:t>PgC</a:t>
            </a:r>
            <a:r>
              <a:rPr lang="en-US" sz="1350" dirty="0"/>
              <a:t>/</a:t>
            </a:r>
            <a:r>
              <a:rPr lang="en-US" sz="1350" dirty="0" err="1"/>
              <a:t>yr</a:t>
            </a:r>
            <a:r>
              <a:rPr lang="en-US" sz="1350" dirty="0"/>
              <a:t> (Le </a:t>
            </a:r>
            <a:r>
              <a:rPr lang="en-US" sz="1350" dirty="0" err="1"/>
              <a:t>Quéré</a:t>
            </a:r>
            <a:r>
              <a:rPr lang="en-US" sz="1350" dirty="0"/>
              <a:t> et al., </a:t>
            </a:r>
            <a:r>
              <a:rPr lang="en-US" sz="1350" b="1" u="sng" dirty="0">
                <a:hlinkClick r:id="rId4"/>
              </a:rPr>
              <a:t>2018</a:t>
            </a:r>
            <a:r>
              <a:rPr lang="en-US" sz="1350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E3SMv1.1-BGC:		∼93 </a:t>
            </a:r>
            <a:r>
              <a:rPr lang="en-US" sz="1350" dirty="0" err="1"/>
              <a:t>PgC</a:t>
            </a:r>
            <a:r>
              <a:rPr lang="en-US" sz="1350" dirty="0"/>
              <a:t>/</a:t>
            </a:r>
            <a:r>
              <a:rPr lang="en-US" sz="1350" dirty="0" err="1"/>
              <a:t>yr</a:t>
            </a:r>
            <a:endParaRPr lang="en-US" sz="1350" dirty="0"/>
          </a:p>
          <a:p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617A0C-B45A-C44C-A31A-3C4A5EFCE7A1}"/>
              </a:ext>
            </a:extLst>
          </p:cNvPr>
          <p:cNvSpPr txBox="1"/>
          <p:nvPr/>
        </p:nvSpPr>
        <p:spPr>
          <a:xfrm>
            <a:off x="5045133" y="1347210"/>
            <a:ext cx="19202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OBS (World Ocean Atlas)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6505FD-D917-8A44-9DBB-AB21E2728357}"/>
              </a:ext>
            </a:extLst>
          </p:cNvPr>
          <p:cNvSpPr txBox="1"/>
          <p:nvPr/>
        </p:nvSpPr>
        <p:spPr>
          <a:xfrm>
            <a:off x="1605145" y="1347210"/>
            <a:ext cx="24029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MODEL (BDRD-hist, 1977-2006)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1D49B-6A48-AD44-B63E-270E6394A668}"/>
              </a:ext>
            </a:extLst>
          </p:cNvPr>
          <p:cNvSpPr txBox="1"/>
          <p:nvPr/>
        </p:nvSpPr>
        <p:spPr>
          <a:xfrm>
            <a:off x="3122762" y="4712481"/>
            <a:ext cx="2898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Burrows et al. (2020)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6F88C-097C-BB44-84C8-5A50471F8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0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1558</Words>
  <Application>Microsoft Macintosh PowerPoint</Application>
  <PresentationFormat>On-screen Show (16:9)</PresentationFormat>
  <Paragraphs>210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The E3SM Biogeochemistry Group Update</vt:lpstr>
      <vt:lpstr>Goal: Understand Earth system variability and change and its interactions with biogeochemical cycles</vt:lpstr>
      <vt:lpstr>Goal: Simulations, predictions, and projections to support DOE’s energy mission</vt:lpstr>
      <vt:lpstr>Overall BGC Timeline</vt:lpstr>
      <vt:lpstr>V1 Simulations and Analysis</vt:lpstr>
      <vt:lpstr>Simulation Plan</vt:lpstr>
      <vt:lpstr>Documenting Carbon and nutrient cycles in the E3SM v1 BGC model</vt:lpstr>
      <vt:lpstr>ILAMB global benchmarking for the v1 land model</vt:lpstr>
      <vt:lpstr>E3SMv1.1 ocean had unrealistically low carbon uptake</vt:lpstr>
      <vt:lpstr>Quantifying the implications of phosphorous on the carbon cycle</vt:lpstr>
      <vt:lpstr>V2 Simulation Campaign</vt:lpstr>
      <vt:lpstr>Science Questions</vt:lpstr>
      <vt:lpstr>The v2 BGC Model</vt:lpstr>
      <vt:lpstr>The v2 BGC Model: Key differences from v1</vt:lpstr>
      <vt:lpstr>The Global Change Analysis Model (GCAM)</vt:lpstr>
      <vt:lpstr>Simulation Plan:</vt:lpstr>
      <vt:lpstr>Simulation Plan</vt:lpstr>
      <vt:lpstr>Simulation Plan</vt:lpstr>
      <vt:lpstr>Spin-Up Timeline</vt:lpstr>
      <vt:lpstr>BGC v2 Spin-Up Plans</vt:lpstr>
      <vt:lpstr>Overall BGC Timeline</vt:lpstr>
      <vt:lpstr>Looking ahead to Phase 3 and v3</vt:lpstr>
      <vt:lpstr>Thank you!</vt:lpstr>
    </vt:vector>
  </TitlesOfParts>
  <Company>Pacific Northwest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Calvin, Katherine V</cp:lastModifiedBy>
  <cp:revision>367</cp:revision>
  <dcterms:created xsi:type="dcterms:W3CDTF">2014-12-04T00:15:55Z</dcterms:created>
  <dcterms:modified xsi:type="dcterms:W3CDTF">2021-06-09T15:42:11Z</dcterms:modified>
</cp:coreProperties>
</file>