
<file path=[Content_Types].xml><?xml version="1.0" encoding="utf-8"?>
<Types xmlns="http://schemas.openxmlformats.org/package/2006/content-types">
  <Default Extension="(null)" ContentType="image/x-emf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68" r:id="rId3"/>
    <p:sldId id="518" r:id="rId4"/>
    <p:sldId id="505" r:id="rId5"/>
    <p:sldId id="506" r:id="rId6"/>
    <p:sldId id="424" r:id="rId7"/>
    <p:sldId id="525" r:id="rId8"/>
    <p:sldId id="258" r:id="rId9"/>
    <p:sldId id="507" r:id="rId10"/>
    <p:sldId id="510" r:id="rId11"/>
    <p:sldId id="526" r:id="rId12"/>
    <p:sldId id="527" r:id="rId13"/>
    <p:sldId id="509" r:id="rId14"/>
    <p:sldId id="514" r:id="rId15"/>
    <p:sldId id="513" r:id="rId16"/>
    <p:sldId id="528" r:id="rId17"/>
    <p:sldId id="533" r:id="rId18"/>
    <p:sldId id="529" r:id="rId19"/>
    <p:sldId id="288" r:id="rId20"/>
    <p:sldId id="287" r:id="rId21"/>
    <p:sldId id="520" r:id="rId22"/>
    <p:sldId id="531" r:id="rId23"/>
    <p:sldId id="522" r:id="rId24"/>
    <p:sldId id="532" r:id="rId25"/>
    <p:sldId id="521" r:id="rId26"/>
    <p:sldId id="524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cciuto, Daniel M." initials="RDM" lastIdx="1" clrIdx="0">
    <p:extLst>
      <p:ext uri="{19B8F6BF-5375-455C-9EA6-DF929625EA0E}">
        <p15:presenceInfo xmlns:p15="http://schemas.microsoft.com/office/powerpoint/2012/main" userId="S::zdr@ornl.gov::b024f9c3-fb9a-4ee7-a051-92f797516e5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3E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4830"/>
  </p:normalViewPr>
  <p:slideViewPr>
    <p:cSldViewPr snapToGrid="0" snapToObjects="1">
      <p:cViewPr varScale="1">
        <p:scale>
          <a:sx n="121" d="100"/>
          <a:sy n="121" d="100"/>
        </p:scale>
        <p:origin x="736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010B3C-81F9-B845-B013-4C3244A3BE80}" type="datetimeFigureOut">
              <a:rPr lang="en-US" smtClean="0"/>
              <a:t>5/27/21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1824B9-6D0C-BA47-94D8-A58EB4A10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53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824B9-6D0C-BA47-94D8-A58EB4A108F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7782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Calibrated three most sensitive inputs (</a:t>
            </a:r>
            <a:r>
              <a:rPr lang="en-US" dirty="0" err="1"/>
              <a:t>flnr</a:t>
            </a:r>
            <a:r>
              <a:rPr lang="en-US" dirty="0"/>
              <a:t>, </a:t>
            </a:r>
            <a:r>
              <a:rPr lang="en-US" dirty="0" err="1"/>
              <a:t>mbbopt</a:t>
            </a:r>
            <a:r>
              <a:rPr lang="en-US" dirty="0"/>
              <a:t>, </a:t>
            </a:r>
            <a:r>
              <a:rPr lang="en-US" dirty="0" err="1"/>
              <a:t>vcmaxse</a:t>
            </a:r>
            <a:r>
              <a:rPr lang="en-US" dirty="0"/>
              <a:t>) using </a:t>
            </a:r>
          </a:p>
          <a:p>
            <a:r>
              <a:rPr lang="en-US" dirty="0"/>
              <a:t>     45 Western Hemisphere sites; used for posterior prediction globally</a:t>
            </a:r>
          </a:p>
          <a:p>
            <a:r>
              <a:rPr lang="en-US" dirty="0"/>
              <a:t>(REPLACE POSTERIOR VIDEO)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824B9-6D0C-BA47-94D8-A58EB4A108F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513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Paper</a:t>
            </a:r>
            <a:r>
              <a:rPr lang="en-US" baseline="0" dirty="0"/>
              <a:t> containing original image:</a:t>
            </a:r>
          </a:p>
          <a:p>
            <a:r>
              <a:rPr lang="en-US" dirty="0"/>
              <a:t>http://</a:t>
            </a:r>
            <a:r>
              <a:rPr lang="en-US" dirty="0" err="1"/>
              <a:t>journals.ametsoc.org</a:t>
            </a:r>
            <a:r>
              <a:rPr lang="en-US" dirty="0"/>
              <a:t>/</a:t>
            </a:r>
            <a:r>
              <a:rPr lang="en-US" dirty="0" err="1"/>
              <a:t>doi</a:t>
            </a:r>
            <a:r>
              <a:rPr lang="en-US" dirty="0"/>
              <a:t>/abs/10.1175/JCLI3800.1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1E8B2-9D05-4015-84CF-6C875190D12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5037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824B9-6D0C-BA47-94D8-A58EB4A108F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3453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824B9-6D0C-BA47-94D8-A58EB4A108F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2198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helps on the left is that only a few parameters matter at a time</a:t>
            </a:r>
          </a:p>
          <a:p>
            <a:r>
              <a:rPr lang="en-US" dirty="0"/>
              <a:t>What helps on the right is that there are correlations among </a:t>
            </a:r>
            <a:r>
              <a:rPr lang="en-US" dirty="0" err="1"/>
              <a:t>QoIs</a:t>
            </a:r>
            <a:r>
              <a:rPr lang="en-US" dirty="0"/>
              <a:t> and grid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824B9-6D0C-BA47-94D8-A58EB4A108F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1014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Higher water limitation in Montana leads to increased importance of stomatal parameters, which regulate transpiration.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824B9-6D0C-BA47-94D8-A58EB4A108F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6288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Important nearly everywhere there is active vegetation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824B9-6D0C-BA47-94D8-A58EB4A108F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72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important over dry and/or cold regions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824B9-6D0C-BA47-94D8-A58EB4A108F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7399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Calibrated three most sensitive inputs (</a:t>
            </a:r>
            <a:r>
              <a:rPr lang="en-US" dirty="0" err="1"/>
              <a:t>flnr</a:t>
            </a:r>
            <a:r>
              <a:rPr lang="en-US" dirty="0"/>
              <a:t>, </a:t>
            </a:r>
            <a:r>
              <a:rPr lang="en-US" dirty="0" err="1"/>
              <a:t>mbbopt</a:t>
            </a:r>
            <a:r>
              <a:rPr lang="en-US" dirty="0"/>
              <a:t>, </a:t>
            </a:r>
            <a:r>
              <a:rPr lang="en-US" dirty="0" err="1"/>
              <a:t>vcmaxse</a:t>
            </a:r>
            <a:r>
              <a:rPr lang="en-US" dirty="0"/>
              <a:t>) using </a:t>
            </a:r>
          </a:p>
          <a:p>
            <a:r>
              <a:rPr lang="en-US" dirty="0"/>
              <a:t>     45 Western Hemisphere sites; used for posterior prediction globally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824B9-6D0C-BA47-94D8-A58EB4A108F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276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43200"/>
            <a:ext cx="7772400" cy="1371600"/>
          </a:xfrm>
        </p:spPr>
        <p:txBody>
          <a:bodyPr anchor="b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343400"/>
            <a:ext cx="7772400" cy="17526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6D1C6-DD64-CC49-AF2A-2273C845EF2F}" type="datetime1">
              <a:rPr lang="en-US" smtClean="0"/>
              <a:t>5/27/21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049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6B1AB-364C-E64C-B5EB-A2165119829C}" type="datetime1">
              <a:rPr lang="en-US" smtClean="0"/>
              <a:t>5/27/21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290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388620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645920"/>
            <a:ext cx="388620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E394D-A40A-DE4E-84D0-72A98B205694}" type="datetime1">
              <a:rPr lang="en-US" smtClean="0"/>
              <a:t>5/27/21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51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45920"/>
            <a:ext cx="3886200" cy="457200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31720"/>
            <a:ext cx="3886200" cy="34290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45920"/>
            <a:ext cx="3886200" cy="457200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2331720"/>
            <a:ext cx="3886200" cy="34290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950C0-1B9A-8C4F-ADEB-554AA0EB5C48}" type="datetime1">
              <a:rPr lang="en-US" smtClean="0"/>
              <a:t>5/27/21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619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0421F-C1D8-ED4A-B33F-DC3C8E8A48D4}" type="datetime1">
              <a:rPr lang="en-US" smtClean="0"/>
              <a:t>5/27/21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210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6D7B7-8013-0F4D-827C-72E34472294B}" type="datetime1">
              <a:rPr lang="en-US" smtClean="0"/>
              <a:t>5/27/21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3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22960"/>
            <a:ext cx="3200400" cy="1828800"/>
          </a:xfrm>
        </p:spPr>
        <p:txBody>
          <a:bodyPr anchor="t" anchorCtr="0"/>
          <a:lstStyle>
            <a:lvl1pPr algn="l"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822960"/>
            <a:ext cx="4800600" cy="49377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834640"/>
            <a:ext cx="3200400" cy="29260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114F2-CBC5-4D4B-87B0-31CDEE7DC315}" type="datetime1">
              <a:rPr lang="en-US" smtClean="0"/>
              <a:t>5/27/21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078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0"/>
            <a:ext cx="8229600" cy="59436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685800"/>
            <a:ext cx="8229600" cy="3657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212080"/>
            <a:ext cx="8229600" cy="6858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0BD94-4A8E-494C-9FA5-AE1D3E5D4A90}" type="datetime1">
              <a:rPr lang="en-US" smtClean="0"/>
              <a:t>5/27/21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28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0972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45920"/>
            <a:ext cx="8229600" cy="4114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86200" y="6357008"/>
            <a:ext cx="1371600" cy="13716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B0465D18-4630-2746-8B9D-61EFAF246365}" type="datetime1">
              <a:rPr lang="en-US" smtClean="0"/>
              <a:t>5/27/21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86200" y="6504908"/>
            <a:ext cx="1371600" cy="13716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06896CD2-FB3A-5340-99F8-A4C5A2774A8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73BB62-E7BD-394F-AF02-0A171ED3ACC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648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chemeClr val="accent1">
              <a:lumMod val="75000"/>
            </a:schemeClr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Arial"/>
        <a:buChar char="»"/>
        <a:defRPr sz="16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(null)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6.mp4"/><Relationship Id="rId7" Type="http://schemas.openxmlformats.org/officeDocument/2006/relationships/image" Target="../media/image35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6.mp4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.emf"/><Relationship Id="rId4" Type="http://schemas.openxmlformats.org/officeDocument/2006/relationships/package" Target="../embeddings/Microsoft_Excel_Worksheet.xlsx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0565" y="289250"/>
            <a:ext cx="6699743" cy="1458874"/>
          </a:xfrm>
        </p:spPr>
        <p:txBody>
          <a:bodyPr/>
          <a:lstStyle/>
          <a:p>
            <a:r>
              <a:rPr lang="en-US" sz="3200" b="0" dirty="0"/>
              <a:t>Quantifying and reducing uncertainty in the E3SM land model using surrogate modeling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5168" y="2884135"/>
            <a:ext cx="7772400" cy="175260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Daniel M. Ricciuto (ORNL) </a:t>
            </a:r>
          </a:p>
          <a:p>
            <a:r>
              <a:rPr lang="en-US" b="1" dirty="0" err="1">
                <a:solidFill>
                  <a:schemeClr val="tx1"/>
                </a:solidFill>
              </a:rPr>
              <a:t>Khachik</a:t>
            </a:r>
            <a:r>
              <a:rPr lang="en-US" b="1" dirty="0">
                <a:solidFill>
                  <a:schemeClr val="tx1"/>
                </a:solidFill>
              </a:rPr>
              <a:t> Sargsyan (SNL-CA)</a:t>
            </a:r>
          </a:p>
          <a:p>
            <a:r>
              <a:rPr lang="en-US" dirty="0">
                <a:solidFill>
                  <a:schemeClr val="tx1"/>
                </a:solidFill>
              </a:rPr>
              <a:t>Peter Thornton (ORNL) </a:t>
            </a:r>
          </a:p>
          <a:p>
            <a:r>
              <a:rPr lang="en-US" dirty="0">
                <a:solidFill>
                  <a:schemeClr val="tx1"/>
                </a:solidFill>
              </a:rPr>
              <a:t>Dan Lu (ORNL)</a:t>
            </a:r>
            <a:endParaRPr lang="en-US" baseline="30000" dirty="0">
              <a:solidFill>
                <a:schemeClr val="tx1"/>
              </a:solidFill>
            </a:endParaRPr>
          </a:p>
          <a:p>
            <a:endParaRPr lang="en-US" b="1" baseline="30000" dirty="0">
              <a:solidFill>
                <a:schemeClr val="tx1"/>
              </a:solidFill>
            </a:endParaRPr>
          </a:p>
          <a:p>
            <a:endParaRPr lang="en-US" b="1" baseline="30000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E3SM all hands presentation</a:t>
            </a:r>
          </a:p>
          <a:p>
            <a:r>
              <a:rPr lang="en-US" dirty="0">
                <a:solidFill>
                  <a:schemeClr val="tx1"/>
                </a:solidFill>
              </a:rPr>
              <a:t>May 27, 2021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5AE25B-D708-A543-8EED-054CDC8E61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9928" y="6165263"/>
            <a:ext cx="1727419" cy="5054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D6ECD7-F4D8-B545-A32A-BDC96212EA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0832" y="6165263"/>
            <a:ext cx="1798225" cy="5350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5348D6-76DA-8248-B12F-30FC88971C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7707" y="3988556"/>
            <a:ext cx="1736218" cy="6674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B4C351-9230-6747-A4DA-2DB45BF5F5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1468" y="2658391"/>
            <a:ext cx="1594021" cy="86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258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87EF7E2-5FA1-FC4C-9AA9-F27490A5BAF5}"/>
              </a:ext>
            </a:extLst>
          </p:cNvPr>
          <p:cNvSpPr txBox="1">
            <a:spLocks/>
          </p:cNvSpPr>
          <p:nvPr/>
        </p:nvSpPr>
        <p:spPr>
          <a:xfrm>
            <a:off x="546116" y="489094"/>
            <a:ext cx="8229600" cy="54761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3000" dirty="0" err="1"/>
              <a:t>Spatio</a:t>
            </a:r>
            <a:r>
              <a:rPr lang="en-US" sz="3000" dirty="0"/>
              <a:t>-temporal surrogate model via </a:t>
            </a:r>
            <a:r>
              <a:rPr lang="en-US" sz="3000" dirty="0" err="1"/>
              <a:t>Karhunen-Loève</a:t>
            </a:r>
            <a:r>
              <a:rPr lang="en-US" sz="3000" dirty="0"/>
              <a:t> and Polynomial Chaos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6D43F16-681F-574D-A30E-B8FBDB0C2D5D}"/>
              </a:ext>
            </a:extLst>
          </p:cNvPr>
          <p:cNvCxnSpPr/>
          <p:nvPr/>
        </p:nvCxnSpPr>
        <p:spPr bwMode="auto">
          <a:xfrm>
            <a:off x="1136951" y="1152046"/>
            <a:ext cx="66294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gradFill flip="none" rotWithShape="1">
              <a:gsLst>
                <a:gs pos="48000">
                  <a:schemeClr val="accent2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24DA38E-532F-F841-A349-DC041BAEA482}"/>
                  </a:ext>
                </a:extLst>
              </p:cNvPr>
              <p:cNvSpPr txBox="1"/>
              <p:nvPr/>
            </p:nvSpPr>
            <p:spPr>
              <a:xfrm>
                <a:off x="813709" y="1572780"/>
                <a:ext cx="7209089" cy="10825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nary>
                        <m:naryPr>
                          <m:chr m:val="∑"/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sup>
                        <m:e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</m:d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nary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nary>
                        <m:naryPr>
                          <m:chr m:val="∑"/>
                          <m:ctrlP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sup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nary>
                            <m:naryPr>
                              <m:chr m:val="∑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𝐽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𝑘𝑗</m:t>
                                  </m:r>
                                </m:sub>
                              </m:sSub>
                            </m:e>
                          </m:nary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</m:d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24DA38E-532F-F841-A349-DC041BAEA4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709" y="1572780"/>
                <a:ext cx="7209089" cy="1082540"/>
              </a:xfrm>
              <a:prstGeom prst="rect">
                <a:avLst/>
              </a:prstGeom>
              <a:blipFill>
                <a:blip r:embed="rId2"/>
                <a:stretch>
                  <a:fillRect t="-94253" b="-144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033FE6E-5A29-7A42-B38C-49F30632E3FF}"/>
                  </a:ext>
                </a:extLst>
              </p:cNvPr>
              <p:cNvSpPr/>
              <p:nvPr/>
            </p:nvSpPr>
            <p:spPr>
              <a:xfrm>
                <a:off x="5726211" y="3076053"/>
                <a:ext cx="1704762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𝑠𝑢𝑟𝑟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;</m:t>
                      </m:r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033FE6E-5A29-7A42-B38C-49F30632E3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6211" y="3076053"/>
                <a:ext cx="1704762" cy="430887"/>
              </a:xfrm>
              <a:prstGeom prst="rect">
                <a:avLst/>
              </a:prstGeom>
              <a:blipFill>
                <a:blip r:embed="rId3"/>
                <a:stretch>
                  <a:fillRect b="-205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Left Brace 11">
            <a:extLst>
              <a:ext uri="{FF2B5EF4-FFF2-40B4-BE49-F238E27FC236}">
                <a16:creationId xmlns:a16="http://schemas.microsoft.com/office/drawing/2014/main" id="{2F260A58-88BC-6F4B-9F86-59ABB25AE6EB}"/>
              </a:ext>
            </a:extLst>
          </p:cNvPr>
          <p:cNvSpPr/>
          <p:nvPr/>
        </p:nvSpPr>
        <p:spPr>
          <a:xfrm rot="16200000">
            <a:off x="6148670" y="1333370"/>
            <a:ext cx="369332" cy="3048248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61D52B-A869-EB4A-ACF6-834DE0DA1644}"/>
              </a:ext>
            </a:extLst>
          </p:cNvPr>
          <p:cNvSpPr txBox="1"/>
          <p:nvPr/>
        </p:nvSpPr>
        <p:spPr>
          <a:xfrm>
            <a:off x="670835" y="4093535"/>
            <a:ext cx="67091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Karhunen-Loève</a:t>
            </a:r>
            <a:r>
              <a:rPr lang="en-US" b="1" dirty="0"/>
              <a:t> (KL) expansion</a:t>
            </a:r>
            <a:r>
              <a:rPr lang="en-US" dirty="0"/>
              <a:t> is essentially a continuous version of </a:t>
            </a:r>
          </a:p>
          <a:p>
            <a:r>
              <a:rPr lang="en-US" dirty="0"/>
              <a:t>						      principal component analysis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B981FE-4EF0-6F4B-A821-BB8C2AA1F598}"/>
              </a:ext>
            </a:extLst>
          </p:cNvPr>
          <p:cNvSpPr txBox="1"/>
          <p:nvPr/>
        </p:nvSpPr>
        <p:spPr>
          <a:xfrm>
            <a:off x="670835" y="4945155"/>
            <a:ext cx="68890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Polynomial chaos (PC) expansion </a:t>
            </a:r>
            <a:r>
              <a:rPr lang="en-US" dirty="0"/>
              <a:t>is essentially a polynomial regression </a:t>
            </a:r>
          </a:p>
          <a:p>
            <a:r>
              <a:rPr lang="en-US" dirty="0"/>
              <a:t>							with respect to uncertain parameters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975DBF1-96B3-4447-8569-742312EFE4EC}"/>
              </a:ext>
            </a:extLst>
          </p:cNvPr>
          <p:cNvSpPr/>
          <p:nvPr/>
        </p:nvSpPr>
        <p:spPr>
          <a:xfrm>
            <a:off x="2028295" y="1806273"/>
            <a:ext cx="3577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KL</a:t>
            </a:r>
            <a:endParaRPr lang="en-US" sz="14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A1DBFB6-8CD3-474D-913D-04395608D941}"/>
              </a:ext>
            </a:extLst>
          </p:cNvPr>
          <p:cNvSpPr/>
          <p:nvPr/>
        </p:nvSpPr>
        <p:spPr>
          <a:xfrm>
            <a:off x="4451651" y="1833054"/>
            <a:ext cx="3754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PC</a:t>
            </a:r>
            <a:endParaRPr lang="en-US" sz="1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8A713C-6675-BB4E-AB1C-BD72AABF5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290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87EF7E2-5FA1-FC4C-9AA9-F27490A5BAF5}"/>
              </a:ext>
            </a:extLst>
          </p:cNvPr>
          <p:cNvSpPr txBox="1">
            <a:spLocks/>
          </p:cNvSpPr>
          <p:nvPr/>
        </p:nvSpPr>
        <p:spPr>
          <a:xfrm>
            <a:off x="457200" y="481915"/>
            <a:ext cx="8229600" cy="54761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3000" dirty="0" err="1"/>
              <a:t>Spatio</a:t>
            </a:r>
            <a:r>
              <a:rPr lang="en-US" sz="3000" dirty="0"/>
              <a:t>-temporal KL-PC surrogate </a:t>
            </a:r>
          </a:p>
          <a:p>
            <a:pPr algn="ctr"/>
            <a:r>
              <a:rPr lang="en-US" sz="3000" dirty="0"/>
              <a:t>is globally within 10% accuracy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6D43F16-681F-574D-A30E-B8FBDB0C2D5D}"/>
              </a:ext>
            </a:extLst>
          </p:cNvPr>
          <p:cNvCxnSpPr/>
          <p:nvPr/>
        </p:nvCxnSpPr>
        <p:spPr bwMode="auto">
          <a:xfrm>
            <a:off x="1136951" y="1152046"/>
            <a:ext cx="66294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gradFill flip="none" rotWithShape="1">
              <a:gsLst>
                <a:gs pos="48000">
                  <a:schemeClr val="accent2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844E9AE-2F9B-9649-8FEF-CE7DA9FF5BE9}"/>
              </a:ext>
            </a:extLst>
          </p:cNvPr>
          <p:cNvSpPr txBox="1"/>
          <p:nvPr/>
        </p:nvSpPr>
        <p:spPr>
          <a:xfrm>
            <a:off x="295829" y="1397082"/>
            <a:ext cx="78380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3183 land cells over 180 months is &gt; 500,000 outputs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Instead of 500K surrogates, we build  about 2K surrogates, </a:t>
            </a:r>
          </a:p>
          <a:p>
            <a:r>
              <a:rPr lang="en-US" sz="2000" dirty="0"/>
              <a:t>      one for each eigen-component</a:t>
            </a:r>
          </a:p>
          <a:p>
            <a:endParaRPr lang="en-US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1B5734-711B-2B4E-A871-BFE5C0AC5E16}"/>
              </a:ext>
            </a:extLst>
          </p:cNvPr>
          <p:cNvSpPr txBox="1"/>
          <p:nvPr/>
        </p:nvSpPr>
        <p:spPr>
          <a:xfrm>
            <a:off x="295829" y="2835925"/>
            <a:ext cx="7019371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End result: a single surrogate, </a:t>
            </a:r>
          </a:p>
          <a:p>
            <a:r>
              <a:rPr lang="en-US" sz="2000" dirty="0"/>
              <a:t>      resolved in space and time, </a:t>
            </a:r>
          </a:p>
          <a:p>
            <a:r>
              <a:rPr lang="en-US" sz="2000" dirty="0"/>
              <a:t>      with about 10% relative error  </a:t>
            </a:r>
          </a:p>
          <a:p>
            <a:r>
              <a:rPr lang="en-US" sz="2000" dirty="0"/>
              <a:t>      compared to true ELM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Surrogate ELM is extremely cheap </a:t>
            </a:r>
          </a:p>
          <a:p>
            <a:r>
              <a:rPr lang="en-US" sz="2000" dirty="0"/>
              <a:t>      to evaluate and is being used </a:t>
            </a:r>
          </a:p>
          <a:p>
            <a:r>
              <a:rPr lang="en-US" sz="2000" dirty="0"/>
              <a:t>      online to calibrate the parameters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Room to improve: neural networks!!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C421EA-D235-364F-B34A-CF955A6C6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3251" y="2813411"/>
            <a:ext cx="3530009" cy="264750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C3FCC4-9E12-F549-96A3-399CCDCE2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5103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87EF7E2-5FA1-FC4C-9AA9-F27490A5BAF5}"/>
              </a:ext>
            </a:extLst>
          </p:cNvPr>
          <p:cNvSpPr txBox="1">
            <a:spLocks/>
          </p:cNvSpPr>
          <p:nvPr/>
        </p:nvSpPr>
        <p:spPr>
          <a:xfrm>
            <a:off x="457200" y="481915"/>
            <a:ext cx="8229600" cy="54761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3000" dirty="0"/>
              <a:t>ELM vs Surrogate:</a:t>
            </a:r>
          </a:p>
          <a:p>
            <a:pPr algn="ctr"/>
            <a:r>
              <a:rPr lang="en-US" sz="2000" dirty="0"/>
              <a:t>accuracy can be improved with higher order KL or PC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6D43F16-681F-574D-A30E-B8FBDB0C2D5D}"/>
              </a:ext>
            </a:extLst>
          </p:cNvPr>
          <p:cNvCxnSpPr/>
          <p:nvPr/>
        </p:nvCxnSpPr>
        <p:spPr bwMode="auto">
          <a:xfrm>
            <a:off x="1136951" y="1152046"/>
            <a:ext cx="66294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gradFill flip="none" rotWithShape="1">
              <a:gsLst>
                <a:gs pos="48000">
                  <a:schemeClr val="accent2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9715A6E4-D3A3-0945-81EE-669A704B1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430079"/>
            <a:ext cx="4338079" cy="21690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E48932-5E75-9043-A64A-7B4AF82F0C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4102" y="3741587"/>
            <a:ext cx="4338084" cy="216904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6C222D-0B36-3F42-96E0-BD8247105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9098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795D5-EA5F-8047-9A65-1F844E8E2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9362" y="-332708"/>
            <a:ext cx="8229600" cy="1097280"/>
          </a:xfrm>
        </p:spPr>
        <p:txBody>
          <a:bodyPr/>
          <a:lstStyle/>
          <a:p>
            <a:r>
              <a:rPr lang="en-US" dirty="0" err="1"/>
              <a:t>Gridcell</a:t>
            </a:r>
            <a:r>
              <a:rPr lang="en-US" dirty="0"/>
              <a:t>-level sensitivities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0CBECD0-DA75-6F4E-9841-DC9A2953C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4054" y="3605337"/>
            <a:ext cx="4136065" cy="248163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34E16E9-8B5D-4048-834B-906903A36BA5}"/>
              </a:ext>
            </a:extLst>
          </p:cNvPr>
          <p:cNvSpPr txBox="1"/>
          <p:nvPr/>
        </p:nvSpPr>
        <p:spPr>
          <a:xfrm>
            <a:off x="853362" y="4522990"/>
            <a:ext cx="23144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Site US-</a:t>
            </a:r>
            <a:r>
              <a:rPr lang="en-US" sz="3600" dirty="0" err="1"/>
              <a:t>Fpe</a:t>
            </a:r>
            <a:endParaRPr lang="en-US" sz="36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8C6EC2C-8B7F-2C42-8E00-063BEDE615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4054" y="1046803"/>
            <a:ext cx="4136066" cy="248164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784289-5651-B547-803B-40792B5188DC}"/>
              </a:ext>
            </a:extLst>
          </p:cNvPr>
          <p:cNvSpPr txBox="1"/>
          <p:nvPr/>
        </p:nvSpPr>
        <p:spPr>
          <a:xfrm>
            <a:off x="853362" y="1964457"/>
            <a:ext cx="23737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Site US-Ha1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9E87AB-4A3A-FF47-90E5-CCBD35791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13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AD8A6F-47A9-0548-84DF-6F4F69657887}"/>
              </a:ext>
            </a:extLst>
          </p:cNvPr>
          <p:cNvSpPr txBox="1"/>
          <p:nvPr/>
        </p:nvSpPr>
        <p:spPr>
          <a:xfrm>
            <a:off x="930727" y="5055122"/>
            <a:ext cx="3641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Grassland</a:t>
            </a:r>
          </a:p>
          <a:p>
            <a:r>
              <a:rPr lang="en-US" dirty="0"/>
              <a:t>Montana, USA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BC867F-320A-8C49-94E2-5728225E89EF}"/>
              </a:ext>
            </a:extLst>
          </p:cNvPr>
          <p:cNvSpPr txBox="1"/>
          <p:nvPr/>
        </p:nvSpPr>
        <p:spPr>
          <a:xfrm>
            <a:off x="853362" y="2597392"/>
            <a:ext cx="3641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Deciduous forest </a:t>
            </a:r>
          </a:p>
          <a:p>
            <a:r>
              <a:rPr lang="en-US" dirty="0"/>
              <a:t>Massachusetts, USA</a:t>
            </a:r>
          </a:p>
        </p:txBody>
      </p:sp>
    </p:spTree>
    <p:extLst>
      <p:ext uri="{BB962C8B-B14F-4D97-AF65-F5344CB8AC3E}">
        <p14:creationId xmlns:p14="http://schemas.microsoft.com/office/powerpoint/2010/main" val="5677439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EAFF8-5BFA-C942-A8BD-48021E021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439" y="-27650"/>
            <a:ext cx="8229600" cy="1097280"/>
          </a:xfrm>
        </p:spPr>
        <p:txBody>
          <a:bodyPr/>
          <a:lstStyle/>
          <a:p>
            <a:pPr algn="ctr"/>
            <a:r>
              <a:rPr lang="en-US" sz="2800" dirty="0"/>
              <a:t>Sensitivity to </a:t>
            </a:r>
            <a:r>
              <a:rPr lang="en-US" sz="2800" dirty="0" err="1"/>
              <a:t>flnr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en-US" sz="2800" dirty="0"/>
              <a:t>(fraction of leaf N in </a:t>
            </a:r>
            <a:r>
              <a:rPr lang="en-US" sz="2800" dirty="0" err="1"/>
              <a:t>RuBisCO</a:t>
            </a:r>
            <a:r>
              <a:rPr lang="en-US" sz="2800" dirty="0"/>
              <a:t>)</a:t>
            </a:r>
          </a:p>
        </p:txBody>
      </p:sp>
      <p:pic>
        <p:nvPicPr>
          <p:cNvPr id="7" name="sens_flnr" descr="sens_flnr">
            <a:hlinkClick r:id="" action="ppaction://media"/>
            <a:extLst>
              <a:ext uri="{FF2B5EF4-FFF2-40B4-BE49-F238E27FC236}">
                <a16:creationId xmlns:a16="http://schemas.microsoft.com/office/drawing/2014/main" id="{E5E2B78C-16BF-6049-BF8E-CF9760D494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7185" y="1069630"/>
            <a:ext cx="7078109" cy="471873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C7BB06-E2DC-2641-A179-E9A4810EE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92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1FDE7-6AF8-FB48-882C-DA38E65AC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52" y="0"/>
            <a:ext cx="8229600" cy="1097280"/>
          </a:xfrm>
        </p:spPr>
        <p:txBody>
          <a:bodyPr/>
          <a:lstStyle/>
          <a:p>
            <a:pPr algn="ctr"/>
            <a:r>
              <a:rPr lang="en-US" sz="2800" dirty="0"/>
              <a:t>Sensitivity to </a:t>
            </a:r>
            <a:r>
              <a:rPr lang="en-US" sz="2800" dirty="0" err="1"/>
              <a:t>m</a:t>
            </a:r>
            <a:r>
              <a:rPr lang="en-US" sz="2800" baseline="-25000" dirty="0" err="1"/>
              <a:t>BBopt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en-US" sz="2800" dirty="0"/>
              <a:t>(stomatal slope)</a:t>
            </a:r>
          </a:p>
        </p:txBody>
      </p:sp>
      <p:pic>
        <p:nvPicPr>
          <p:cNvPr id="7" name="sens_mbbopt" descr="sens_mbbopt">
            <a:hlinkClick r:id="" action="ppaction://media"/>
            <a:extLst>
              <a:ext uri="{FF2B5EF4-FFF2-40B4-BE49-F238E27FC236}">
                <a16:creationId xmlns:a16="http://schemas.microsoft.com/office/drawing/2014/main" id="{D66CC6BA-68E0-ED4D-95A9-A3944F964F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6240" y="1199299"/>
            <a:ext cx="6923022" cy="461534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334F4F-5195-3641-B0D7-55402C33F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40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39D80-1FE2-1847-BD8E-8D1A73884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08" y="-194912"/>
            <a:ext cx="8229600" cy="1097280"/>
          </a:xfrm>
        </p:spPr>
        <p:txBody>
          <a:bodyPr/>
          <a:lstStyle/>
          <a:p>
            <a:r>
              <a:rPr lang="en-US" sz="3200" dirty="0"/>
              <a:t>Constraining ELM with FLUXNET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57BDF23E-DC17-7E4D-A00D-1E645486DA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4A3C4D-E70C-204B-8934-635B23186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65" y="1072055"/>
            <a:ext cx="5403996" cy="363521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751B82-D2EF-D741-A59B-1A42E1A78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16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A96BD2-538D-8A4E-BB2F-46252CBD7929}"/>
              </a:ext>
            </a:extLst>
          </p:cNvPr>
          <p:cNvSpPr txBox="1"/>
          <p:nvPr/>
        </p:nvSpPr>
        <p:spPr>
          <a:xfrm>
            <a:off x="5685692" y="1336430"/>
            <a:ext cx="349347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FLUXNET towers measure CO</a:t>
            </a:r>
            <a:r>
              <a:rPr lang="en-US" baseline="-25000" dirty="0"/>
              <a:t>2</a:t>
            </a:r>
            <a:r>
              <a:rPr lang="en-US" dirty="0"/>
              <a:t>, water, energy fluxes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FLUXCOM:  A gridded GPP benchmark upscaled from FLUXNET network using meteorology, remote sensing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this study: 96 high-quality sites selected for calibration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F2E577-7F6A-9F49-90FE-2DD41964BFCE}"/>
              </a:ext>
            </a:extLst>
          </p:cNvPr>
          <p:cNvSpPr txBox="1"/>
          <p:nvPr/>
        </p:nvSpPr>
        <p:spPr>
          <a:xfrm>
            <a:off x="654908" y="5005754"/>
            <a:ext cx="7809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analysis focuses on calibration at multiple </a:t>
            </a:r>
            <a:r>
              <a:rPr lang="en-US" dirty="0" err="1"/>
              <a:t>gridcells</a:t>
            </a:r>
            <a:r>
              <a:rPr lang="en-US" dirty="0"/>
              <a:t>, but methodology can be used to calibrate gridded observations/benchmarks (e.g. FLUXCOM)</a:t>
            </a:r>
          </a:p>
        </p:txBody>
      </p:sp>
    </p:spTree>
    <p:extLst>
      <p:ext uri="{BB962C8B-B14F-4D97-AF65-F5344CB8AC3E}">
        <p14:creationId xmlns:p14="http://schemas.microsoft.com/office/powerpoint/2010/main" val="36002440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39D80-1FE2-1847-BD8E-8D1A73884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08" y="-194912"/>
            <a:ext cx="8229600" cy="1097280"/>
          </a:xfrm>
        </p:spPr>
        <p:txBody>
          <a:bodyPr/>
          <a:lstStyle/>
          <a:p>
            <a:r>
              <a:rPr lang="en-US" sz="3200" dirty="0"/>
              <a:t>FLUXCOM data, visualized</a:t>
            </a:r>
          </a:p>
        </p:txBody>
      </p:sp>
      <p:pic>
        <p:nvPicPr>
          <p:cNvPr id="6" name="video" descr="video">
            <a:hlinkClick r:id="" action="ppaction://media"/>
            <a:extLst>
              <a:ext uri="{FF2B5EF4-FFF2-40B4-BE49-F238E27FC236}">
                <a16:creationId xmlns:a16="http://schemas.microsoft.com/office/drawing/2014/main" id="{6B1F1147-AB5C-F042-9A24-45DDD630BC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1612" y="1124607"/>
            <a:ext cx="7839216" cy="442852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8CDAEE-F2BC-D140-A6F6-FAE14A5DC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20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39D80-1FE2-1847-BD8E-8D1A73884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61068"/>
          </a:xfrm>
        </p:spPr>
        <p:txBody>
          <a:bodyPr/>
          <a:lstStyle/>
          <a:p>
            <a:pPr algn="ctr"/>
            <a:r>
              <a:rPr lang="en-US" sz="3200" dirty="0"/>
              <a:t>Model ensemble with GPP data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3144E8-25CB-8B45-BAF5-8AE09D278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457" y="3445321"/>
            <a:ext cx="7740502" cy="25801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CCAEE3-3F2F-8C4D-A984-2E342D920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457" y="883761"/>
            <a:ext cx="7740502" cy="258016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11027A-DCF3-2E49-8F40-5B181B931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18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5EC43F-83F7-234B-92ED-97A39E66559C}"/>
              </a:ext>
            </a:extLst>
          </p:cNvPr>
          <p:cNvSpPr txBox="1"/>
          <p:nvPr/>
        </p:nvSpPr>
        <p:spPr>
          <a:xfrm>
            <a:off x="5357446" y="3260655"/>
            <a:ext cx="3641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Deciduous forest, Tennessee, USA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D6000E-02D1-4940-8303-57CE436270D6}"/>
              </a:ext>
            </a:extLst>
          </p:cNvPr>
          <p:cNvSpPr txBox="1"/>
          <p:nvPr/>
        </p:nvSpPr>
        <p:spPr>
          <a:xfrm>
            <a:off x="5627076" y="5840822"/>
            <a:ext cx="3641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Evergreen forest, Oregon, USA</a:t>
            </a:r>
          </a:p>
        </p:txBody>
      </p:sp>
    </p:spTree>
    <p:extLst>
      <p:ext uri="{BB962C8B-B14F-4D97-AF65-F5344CB8AC3E}">
        <p14:creationId xmlns:p14="http://schemas.microsoft.com/office/powerpoint/2010/main" val="14177974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409" y="629324"/>
            <a:ext cx="8229600" cy="547613"/>
          </a:xfrm>
        </p:spPr>
        <p:txBody>
          <a:bodyPr/>
          <a:lstStyle/>
          <a:p>
            <a:pPr algn="ctr"/>
            <a:r>
              <a:rPr lang="en-US" dirty="0"/>
              <a:t>Bayesian approach is main tool for parameter calibration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714CCC5-D1A4-4548-A6D2-3EAE7DDB3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387" y="1436865"/>
            <a:ext cx="8717622" cy="3155675"/>
          </a:xfrm>
        </p:spPr>
        <p:txBody>
          <a:bodyPr/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Bayesian inference allows incorporation of various sources of uncertainty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Markov chain Monte Carlo (MCMC) for building posterior PDFs</a:t>
            </a:r>
          </a:p>
          <a:p>
            <a:pPr lvl="1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Ugly high-dimensional parameter PDFs, but advanced MCMC methods are available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Requires many online evaluations of the model</a:t>
            </a:r>
          </a:p>
          <a:p>
            <a:pPr lvl="1"/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This is why we needed the surrogate!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Predictive uncertainty decomposition augmented with surrogate error and observational noise, and </a:t>
            </a:r>
            <a:r>
              <a:rPr lang="en-US" sz="2200" i="1" dirty="0">
                <a:latin typeface="Calibri" panose="020F0502020204030204" pitchFamily="34" charset="0"/>
                <a:cs typeface="Calibri" panose="020F0502020204030204" pitchFamily="34" charset="0"/>
              </a:rPr>
              <a:t>model structural error</a:t>
            </a:r>
          </a:p>
          <a:p>
            <a:pPr lvl="1"/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BED4764-50EB-2247-A847-86ED88316CBE}"/>
              </a:ext>
            </a:extLst>
          </p:cNvPr>
          <p:cNvCxnSpPr/>
          <p:nvPr/>
        </p:nvCxnSpPr>
        <p:spPr bwMode="auto">
          <a:xfrm>
            <a:off x="1355726" y="1263579"/>
            <a:ext cx="66294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gradFill flip="none" rotWithShape="1">
              <a:gsLst>
                <a:gs pos="48000">
                  <a:schemeClr val="accent2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F1B29653-C4F0-8F4A-B239-2C54121FE41A}"/>
              </a:ext>
            </a:extLst>
          </p:cNvPr>
          <p:cNvSpPr/>
          <p:nvPr/>
        </p:nvSpPr>
        <p:spPr>
          <a:xfrm>
            <a:off x="678090" y="4818583"/>
            <a:ext cx="1160980" cy="256854"/>
          </a:xfrm>
          <a:prstGeom prst="rect">
            <a:avLst/>
          </a:prstGeom>
          <a:solidFill>
            <a:srgbClr val="173EF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Param 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8DB3B7-C341-E44C-B62C-C8D146AA302E}"/>
              </a:ext>
            </a:extLst>
          </p:cNvPr>
          <p:cNvSpPr/>
          <p:nvPr/>
        </p:nvSpPr>
        <p:spPr>
          <a:xfrm>
            <a:off x="1839069" y="4818583"/>
            <a:ext cx="1613043" cy="256854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Param 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74F6D2-B982-8546-8A98-24AC373274D3}"/>
              </a:ext>
            </a:extLst>
          </p:cNvPr>
          <p:cNvSpPr/>
          <p:nvPr/>
        </p:nvSpPr>
        <p:spPr>
          <a:xfrm>
            <a:off x="3441844" y="4819987"/>
            <a:ext cx="1099336" cy="256854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Param 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EDE155-3734-374E-8433-9602A1460115}"/>
              </a:ext>
            </a:extLst>
          </p:cNvPr>
          <p:cNvSpPr/>
          <p:nvPr/>
        </p:nvSpPr>
        <p:spPr>
          <a:xfrm>
            <a:off x="7119427" y="4818583"/>
            <a:ext cx="1705510" cy="256854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Model str. error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E29949C-B4A5-CB42-B805-8EB5E9D99C3F}"/>
              </a:ext>
            </a:extLst>
          </p:cNvPr>
          <p:cNvSpPr/>
          <p:nvPr/>
        </p:nvSpPr>
        <p:spPr>
          <a:xfrm>
            <a:off x="4541180" y="4818583"/>
            <a:ext cx="1296828" cy="25685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Surr. error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6F6D296-ECE3-3F4D-9B61-9B93ACA67B42}"/>
              </a:ext>
            </a:extLst>
          </p:cNvPr>
          <p:cNvSpPr/>
          <p:nvPr/>
        </p:nvSpPr>
        <p:spPr>
          <a:xfrm>
            <a:off x="5838008" y="4818583"/>
            <a:ext cx="1296828" cy="256854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noise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3017EA48-CFC6-E54A-94D0-8D3945D4A9C2}"/>
              </a:ext>
            </a:extLst>
          </p:cNvPr>
          <p:cNvSpPr/>
          <p:nvPr/>
        </p:nvSpPr>
        <p:spPr>
          <a:xfrm>
            <a:off x="3532822" y="5666615"/>
            <a:ext cx="2468773" cy="418225"/>
          </a:xfrm>
          <a:prstGeom prst="roundRect">
            <a:avLst/>
          </a:prstGeom>
          <a:gradFill flip="none" rotWithShape="1">
            <a:gsLst>
              <a:gs pos="0">
                <a:srgbClr val="FFC000"/>
              </a:gs>
              <a:gs pos="98000">
                <a:srgbClr val="FFC000"/>
              </a:gs>
              <a:gs pos="80000">
                <a:srgbClr val="FFC000"/>
              </a:gs>
              <a:gs pos="85000">
                <a:srgbClr val="FFC000"/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Prediction variance </a:t>
            </a:r>
          </a:p>
        </p:txBody>
      </p:sp>
      <p:sp>
        <p:nvSpPr>
          <p:cNvPr id="21" name="Left Brace 20">
            <a:extLst>
              <a:ext uri="{FF2B5EF4-FFF2-40B4-BE49-F238E27FC236}">
                <a16:creationId xmlns:a16="http://schemas.microsoft.com/office/drawing/2014/main" id="{52A5C525-E2DA-BA46-A5FC-EE27574FB45B}"/>
              </a:ext>
            </a:extLst>
          </p:cNvPr>
          <p:cNvSpPr/>
          <p:nvPr/>
        </p:nvSpPr>
        <p:spPr>
          <a:xfrm rot="5400000" flipH="1">
            <a:off x="4542400" y="1337956"/>
            <a:ext cx="418226" cy="8146847"/>
          </a:xfrm>
          <a:prstGeom prst="leftBrace">
            <a:avLst/>
          </a:prstGeom>
          <a:noFill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3DC9A1-DF73-094D-B205-95FCCBFD5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225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15385" y="1197809"/>
            <a:ext cx="4456615" cy="467848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Uncertainty from Multi-model ensembles</a:t>
            </a:r>
          </a:p>
          <a:p>
            <a:r>
              <a:rPr lang="en-US" dirty="0"/>
              <a:t>L</a:t>
            </a:r>
            <a:r>
              <a:rPr lang="en-US" sz="2400" dirty="0"/>
              <a:t>arge spread in outputs</a:t>
            </a:r>
          </a:p>
          <a:p>
            <a:r>
              <a:rPr lang="en-US" dirty="0"/>
              <a:t>Many quantities of interest</a:t>
            </a:r>
            <a:endParaRPr lang="en-US" sz="2400" dirty="0"/>
          </a:p>
          <a:p>
            <a:r>
              <a:rPr lang="en-US" dirty="0"/>
              <a:t>Little formal uncertainty quantification (UQ)</a:t>
            </a:r>
          </a:p>
          <a:p>
            <a:pPr lvl="1"/>
            <a:r>
              <a:rPr lang="en-US" dirty="0"/>
              <a:t>Expensive model evaluation</a:t>
            </a:r>
          </a:p>
          <a:p>
            <a:pPr lvl="1"/>
            <a:r>
              <a:rPr lang="en-US" sz="2000" dirty="0"/>
              <a:t>High </a:t>
            </a:r>
            <a:r>
              <a:rPr lang="en-US" dirty="0"/>
              <a:t>dimensionality</a:t>
            </a:r>
            <a:endParaRPr lang="en-US" sz="2000" dirty="0"/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UQ challenges in E3SM :</a:t>
            </a:r>
          </a:p>
          <a:p>
            <a:r>
              <a:rPr lang="en-US" dirty="0"/>
              <a:t>What processes drive uncertainty?</a:t>
            </a:r>
          </a:p>
          <a:p>
            <a:r>
              <a:rPr lang="en-US" dirty="0"/>
              <a:t>What accounts for the key differences among models?</a:t>
            </a:r>
          </a:p>
          <a:p>
            <a:r>
              <a:rPr lang="en-US" dirty="0"/>
              <a:t>Can model calibration using observations (e.g. satellite data) reduce uncertainty?</a:t>
            </a:r>
          </a:p>
          <a:p>
            <a:pPr marL="0" indent="0">
              <a:buNone/>
            </a:pPr>
            <a:endParaRPr lang="en-US" dirty="0"/>
          </a:p>
          <a:p>
            <a:endParaRPr lang="en-US" sz="2400" dirty="0"/>
          </a:p>
          <a:p>
            <a:pPr marL="457200" lvl="1" indent="0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16056" y="-351950"/>
            <a:ext cx="9376112" cy="1097280"/>
          </a:xfrm>
        </p:spPr>
        <p:txBody>
          <a:bodyPr/>
          <a:lstStyle/>
          <a:p>
            <a:pPr algn="ctr"/>
            <a:r>
              <a:rPr lang="en-US" dirty="0"/>
              <a:t>Overview and motivation:  LSMs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1371600" y="889000"/>
            <a:ext cx="66294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gradFill flip="none" rotWithShape="1">
              <a:gsLst>
                <a:gs pos="48000">
                  <a:schemeClr val="accent2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8501" y="981709"/>
            <a:ext cx="4266991" cy="52120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60433" y="3157523"/>
            <a:ext cx="20353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/>
              <a:t>Friedlingstein</a:t>
            </a:r>
            <a:r>
              <a:rPr lang="en-US" sz="1400" i="1" dirty="0"/>
              <a:t> et al (2014)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08EA52-933B-0043-91FB-E5209213A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2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72875B7-ECF2-7E4E-9F56-4D80B9EB51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8500" y="3701679"/>
            <a:ext cx="4313291" cy="248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6511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727" y="362088"/>
            <a:ext cx="9231331" cy="803056"/>
          </a:xfrm>
        </p:spPr>
        <p:txBody>
          <a:bodyPr/>
          <a:lstStyle/>
          <a:p>
            <a:pPr algn="ctr"/>
            <a:r>
              <a:rPr lang="en-US" sz="3200" dirty="0"/>
              <a:t>Calibration with </a:t>
            </a:r>
            <a:r>
              <a:rPr lang="en-US" sz="3200" i="1" dirty="0"/>
              <a:t>Embedded</a:t>
            </a:r>
            <a:r>
              <a:rPr lang="en-US" sz="3200" dirty="0"/>
              <a:t> </a:t>
            </a:r>
            <a:br>
              <a:rPr lang="en-US" sz="3200" dirty="0"/>
            </a:br>
            <a:r>
              <a:rPr lang="en-US" sz="3200" dirty="0"/>
              <a:t>Model Structural Error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4705617-7538-9B46-9354-1FCB67BE6A7B}"/>
              </a:ext>
            </a:extLst>
          </p:cNvPr>
          <p:cNvSpPr/>
          <p:nvPr/>
        </p:nvSpPr>
        <p:spPr>
          <a:xfrm>
            <a:off x="136727" y="1297920"/>
            <a:ext cx="123461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664" indent="-285664">
              <a:buFont typeface="Arial" panose="020B0604020202020204" pitchFamily="34" charset="0"/>
              <a:buChar char="•"/>
            </a:pPr>
            <a:r>
              <a:rPr lang="en-US" sz="2000" dirty="0"/>
              <a:t>Model structural error embedding approach </a:t>
            </a:r>
            <a:r>
              <a:rPr lang="en-US" sz="2000" b="1" i="1" dirty="0">
                <a:solidFill>
                  <a:schemeClr val="accent1"/>
                </a:solidFill>
              </a:rPr>
              <a:t>[Sargsyan et. al., 2015, 2018] </a:t>
            </a:r>
            <a:endParaRPr lang="en-US" sz="2000" dirty="0"/>
          </a:p>
          <a:p>
            <a:pPr marL="731301" lvl="2" indent="-285664">
              <a:buFont typeface="Arial" panose="020B0604020202020204" pitchFamily="34" charset="0"/>
              <a:buChar char="•"/>
            </a:pPr>
            <a:r>
              <a:rPr lang="en-US" sz="2000" dirty="0"/>
              <a:t>Embedded, but not intrusive, i.e. black-box</a:t>
            </a:r>
          </a:p>
          <a:p>
            <a:pPr marL="731301" lvl="2" indent="-285664">
              <a:buFont typeface="Arial" panose="020B0604020202020204" pitchFamily="34" charset="0"/>
              <a:buChar char="•"/>
            </a:pPr>
            <a:r>
              <a:rPr lang="en-US" sz="2000" dirty="0"/>
              <a:t>Meaningful extrapolation to full set of </a:t>
            </a:r>
            <a:r>
              <a:rPr lang="en-US" sz="2000" dirty="0" err="1"/>
              <a:t>QoI</a:t>
            </a:r>
            <a:r>
              <a:rPr lang="en-US" sz="2000" dirty="0"/>
              <a:t> predictions</a:t>
            </a:r>
          </a:p>
          <a:p>
            <a:pPr marL="731301" lvl="2" indent="-285664">
              <a:buFont typeface="Arial" panose="020B0604020202020204" pitchFamily="34" charset="0"/>
              <a:buChar char="•"/>
            </a:pPr>
            <a:r>
              <a:rPr lang="en-US" sz="2000" dirty="0"/>
              <a:t>Disambiguation between model error and data noise</a:t>
            </a:r>
          </a:p>
          <a:p>
            <a:pPr marL="731301" lvl="2" indent="-285664">
              <a:buFont typeface="Arial" panose="020B0604020202020204" pitchFamily="34" charset="0"/>
              <a:buChar char="•"/>
            </a:pPr>
            <a:r>
              <a:rPr lang="en-US" sz="2000" dirty="0"/>
              <a:t>Removes parameter biases and overfitting</a:t>
            </a:r>
          </a:p>
          <a:p>
            <a:pPr marL="731301" lvl="2" indent="-285664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914126" lvl="2"/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C2E52FAA-8445-5F45-9A0A-F448436A0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079" y="3131609"/>
            <a:ext cx="5787619" cy="2783592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E39BB75-5AA0-9B4E-9B85-3B447D8A322E}"/>
              </a:ext>
            </a:extLst>
          </p:cNvPr>
          <p:cNvCxnSpPr/>
          <p:nvPr/>
        </p:nvCxnSpPr>
        <p:spPr bwMode="auto">
          <a:xfrm>
            <a:off x="1196189" y="1165144"/>
            <a:ext cx="66294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gradFill flip="none" rotWithShape="1">
              <a:gsLst>
                <a:gs pos="48000">
                  <a:schemeClr val="accent2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538A29-2027-0F4F-A727-F8FCA2CB3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84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776" y="462484"/>
            <a:ext cx="8229600" cy="547613"/>
          </a:xfrm>
        </p:spPr>
        <p:txBody>
          <a:bodyPr/>
          <a:lstStyle/>
          <a:p>
            <a:pPr algn="ctr"/>
            <a:r>
              <a:rPr lang="en-US" dirty="0"/>
              <a:t>Prior vs posterior predictions…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BED4764-50EB-2247-A847-86ED88316CBE}"/>
              </a:ext>
            </a:extLst>
          </p:cNvPr>
          <p:cNvCxnSpPr/>
          <p:nvPr/>
        </p:nvCxnSpPr>
        <p:spPr bwMode="auto">
          <a:xfrm>
            <a:off x="1355726" y="1263579"/>
            <a:ext cx="66294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gradFill flip="none" rotWithShape="1">
              <a:gsLst>
                <a:gs pos="48000">
                  <a:schemeClr val="accent2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06ACC626-1060-7844-AD22-59527B9AA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650" y="2492744"/>
            <a:ext cx="8627551" cy="335515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ADFDED8-DF11-D14F-A517-0D06B2AB1420}"/>
              </a:ext>
            </a:extLst>
          </p:cNvPr>
          <p:cNvSpPr txBox="1"/>
          <p:nvPr/>
        </p:nvSpPr>
        <p:spPr>
          <a:xfrm>
            <a:off x="861657" y="1675184"/>
            <a:ext cx="7820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Uncertainty reduction: zoom in the parameter space regions relevant to obs. data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97A98E-FBAA-F44D-849A-361AE533A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21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6BFA59-FD82-1647-9956-1A6F9BF779FE}"/>
              </a:ext>
            </a:extLst>
          </p:cNvPr>
          <p:cNvSpPr txBox="1"/>
          <p:nvPr/>
        </p:nvSpPr>
        <p:spPr>
          <a:xfrm>
            <a:off x="5744308" y="5698406"/>
            <a:ext cx="3641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Deciduous forest, Missouri, USA</a:t>
            </a:r>
          </a:p>
        </p:txBody>
      </p:sp>
    </p:spTree>
    <p:extLst>
      <p:ext uri="{BB962C8B-B14F-4D97-AF65-F5344CB8AC3E}">
        <p14:creationId xmlns:p14="http://schemas.microsoft.com/office/powerpoint/2010/main" val="1077728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776" y="393502"/>
            <a:ext cx="8229600" cy="547613"/>
          </a:xfrm>
        </p:spPr>
        <p:txBody>
          <a:bodyPr/>
          <a:lstStyle/>
          <a:p>
            <a:pPr algn="ctr"/>
            <a:r>
              <a:rPr lang="en-US" dirty="0"/>
              <a:t>… with uncertainty decomposition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BED4764-50EB-2247-A847-86ED88316CBE}"/>
              </a:ext>
            </a:extLst>
          </p:cNvPr>
          <p:cNvCxnSpPr/>
          <p:nvPr/>
        </p:nvCxnSpPr>
        <p:spPr bwMode="auto">
          <a:xfrm>
            <a:off x="1355726" y="1263579"/>
            <a:ext cx="66294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gradFill flip="none" rotWithShape="1">
              <a:gsLst>
                <a:gs pos="48000">
                  <a:schemeClr val="accent2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D0FB798-6550-D249-9784-BE00102E4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027" y="2456121"/>
            <a:ext cx="8686797" cy="33781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126EB3-A878-0945-AC77-F876BAD951BF}"/>
              </a:ext>
            </a:extLst>
          </p:cNvPr>
          <p:cNvSpPr txBox="1"/>
          <p:nvPr/>
        </p:nvSpPr>
        <p:spPr>
          <a:xfrm>
            <a:off x="861657" y="1675184"/>
            <a:ext cx="7420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Model structural error is usually the largest contributor of predictive variance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A2C205-A52D-B640-B5F0-7FF113733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9444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5914B-0CB3-0244-A107-B1635FDB7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198" y="131974"/>
            <a:ext cx="8229600" cy="1097280"/>
          </a:xfrm>
        </p:spPr>
        <p:txBody>
          <a:bodyPr/>
          <a:lstStyle/>
          <a:p>
            <a:pPr algn="ctr"/>
            <a:r>
              <a:rPr lang="en-US" sz="2400" dirty="0"/>
              <a:t>Calibration reduces </a:t>
            </a:r>
            <a:br>
              <a:rPr lang="en-US" sz="2400" dirty="0"/>
            </a:br>
            <a:r>
              <a:rPr lang="en-US" sz="2400" dirty="0"/>
              <a:t>predictive mean error and </a:t>
            </a:r>
            <a:br>
              <a:rPr lang="en-US" sz="2400" dirty="0"/>
            </a:br>
            <a:r>
              <a:rPr lang="en-US" sz="2400" dirty="0"/>
              <a:t>predictive standard deviation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C46763E-714F-E541-825C-7DDC1E703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9555" y="1665603"/>
            <a:ext cx="3590243" cy="41886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0B992A5-0B5C-9D44-8DDE-86889CADE3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547" y="1665603"/>
            <a:ext cx="3590242" cy="418861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7CF7EF9-5F64-9646-8F1A-5BE50DCE4877}"/>
              </a:ext>
            </a:extLst>
          </p:cNvPr>
          <p:cNvSpPr txBox="1"/>
          <p:nvPr/>
        </p:nvSpPr>
        <p:spPr>
          <a:xfrm>
            <a:off x="1722474" y="1322240"/>
            <a:ext cx="65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Prior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F692D06-AEBF-5141-8616-CAD2F7704AC5}"/>
              </a:ext>
            </a:extLst>
          </p:cNvPr>
          <p:cNvSpPr txBox="1"/>
          <p:nvPr/>
        </p:nvSpPr>
        <p:spPr>
          <a:xfrm>
            <a:off x="6062027" y="1322240"/>
            <a:ext cx="1052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Posterior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A90DD7-F362-E74C-B526-5C30109BD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2396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5914B-0CB3-0244-A107-B1635FDB7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198" y="131974"/>
            <a:ext cx="8229600" cy="1097280"/>
          </a:xfrm>
        </p:spPr>
        <p:txBody>
          <a:bodyPr/>
          <a:lstStyle/>
          <a:p>
            <a:pPr algn="ctr"/>
            <a:r>
              <a:rPr lang="en-US" sz="2400" dirty="0"/>
              <a:t>Calibration reduces </a:t>
            </a:r>
            <a:br>
              <a:rPr lang="en-US" sz="2400" dirty="0"/>
            </a:br>
            <a:r>
              <a:rPr lang="en-US" sz="2400" dirty="0"/>
              <a:t>predictive mean error and </a:t>
            </a:r>
            <a:br>
              <a:rPr lang="en-US" sz="2400" dirty="0"/>
            </a:br>
            <a:r>
              <a:rPr lang="en-US" sz="2400" dirty="0"/>
              <a:t>predictive standard deviation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98E140-D3D7-2947-B638-238F52AE4A4D}"/>
              </a:ext>
            </a:extLst>
          </p:cNvPr>
          <p:cNvSpPr txBox="1"/>
          <p:nvPr/>
        </p:nvSpPr>
        <p:spPr>
          <a:xfrm>
            <a:off x="325258" y="680614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7CF7EF9-5F64-9646-8F1A-5BE50DCE4877}"/>
              </a:ext>
            </a:extLst>
          </p:cNvPr>
          <p:cNvSpPr txBox="1"/>
          <p:nvPr/>
        </p:nvSpPr>
        <p:spPr>
          <a:xfrm>
            <a:off x="1722474" y="1322240"/>
            <a:ext cx="65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Prior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F692D06-AEBF-5141-8616-CAD2F7704AC5}"/>
              </a:ext>
            </a:extLst>
          </p:cNvPr>
          <p:cNvSpPr txBox="1"/>
          <p:nvPr/>
        </p:nvSpPr>
        <p:spPr>
          <a:xfrm>
            <a:off x="6062027" y="1322240"/>
            <a:ext cx="1052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Posterior</a:t>
            </a:r>
          </a:p>
        </p:txBody>
      </p:sp>
      <p:pic>
        <p:nvPicPr>
          <p:cNvPr id="3" name="video_prior_bias" descr="video_prior_bias">
            <a:hlinkClick r:id="" action="ppaction://media"/>
            <a:extLst>
              <a:ext uri="{FF2B5EF4-FFF2-40B4-BE49-F238E27FC236}">
                <a16:creationId xmlns:a16="http://schemas.microsoft.com/office/drawing/2014/main" id="{1DA99CEA-7B8D-B24B-B981-C64642B371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5455" y="1598586"/>
            <a:ext cx="3804603" cy="443853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20620E-9F26-8743-A393-56BBBE93C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24</a:t>
            </a:fld>
            <a:endParaRPr lang="en-US"/>
          </a:p>
        </p:txBody>
      </p:sp>
      <p:pic>
        <p:nvPicPr>
          <p:cNvPr id="6" name="video_post_bias.mp4" descr="video_post_bias.mp4">
            <a:hlinkClick r:id="" action="ppaction://media"/>
            <a:extLst>
              <a:ext uri="{FF2B5EF4-FFF2-40B4-BE49-F238E27FC236}">
                <a16:creationId xmlns:a16="http://schemas.microsoft.com/office/drawing/2014/main" id="{99837822-415C-9141-8F59-3879D98C86D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0254" y="1598586"/>
            <a:ext cx="3804604" cy="443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10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B5688-0949-DA46-AF1A-D5375BC0D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951" y="119577"/>
            <a:ext cx="8229600" cy="595423"/>
          </a:xfrm>
        </p:spPr>
        <p:txBody>
          <a:bodyPr/>
          <a:lstStyle/>
          <a:p>
            <a:pPr algn="ctr"/>
            <a:r>
              <a:rPr lang="en-US" sz="2400" dirty="0"/>
              <a:t>Calibrated parameter values across FLUXNET sites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74FF5E-9AAA-FC49-BA5F-6429F41ACE0A}"/>
              </a:ext>
            </a:extLst>
          </p:cNvPr>
          <p:cNvSpPr txBox="1"/>
          <p:nvPr/>
        </p:nvSpPr>
        <p:spPr>
          <a:xfrm>
            <a:off x="219814" y="940570"/>
            <a:ext cx="91828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Without model error</a:t>
            </a:r>
            <a:r>
              <a:rPr lang="en-US" dirty="0"/>
              <a:t>: Overfitting, i.e. high variability in </a:t>
            </a:r>
            <a:r>
              <a:rPr lang="en-US" dirty="0" err="1"/>
              <a:t>flnr</a:t>
            </a:r>
            <a:r>
              <a:rPr lang="en-US" dirty="0"/>
              <a:t> across sites within and across PFTs</a:t>
            </a:r>
          </a:p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39D34A0-D60E-5E48-A28E-6FA11C630EA1}"/>
              </a:ext>
            </a:extLst>
          </p:cNvPr>
          <p:cNvSpPr txBox="1"/>
          <p:nvPr/>
        </p:nvSpPr>
        <p:spPr>
          <a:xfrm>
            <a:off x="921253" y="3643236"/>
            <a:ext cx="7971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With model error</a:t>
            </a:r>
            <a:r>
              <a:rPr lang="en-US" dirty="0"/>
              <a:t>: fair representation of unknown </a:t>
            </a:r>
            <a:r>
              <a:rPr lang="en-US" dirty="0" err="1"/>
              <a:t>flnr</a:t>
            </a:r>
            <a:r>
              <a:rPr lang="en-US" dirty="0"/>
              <a:t> (still narrower than prior!)</a:t>
            </a:r>
          </a:p>
          <a:p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63E17AF-BA78-E64E-AEB8-785347E9AB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923" y="3966402"/>
            <a:ext cx="7971991" cy="21258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4C74A77-548A-BB4A-879B-6FB50005A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922" y="1263735"/>
            <a:ext cx="7971991" cy="212586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4DF27F-F509-0242-9D14-109524ED3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4858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90457-561A-7440-B847-4D34B1BEF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41790"/>
            <a:ext cx="8229600" cy="568161"/>
          </a:xfrm>
        </p:spPr>
        <p:txBody>
          <a:bodyPr/>
          <a:lstStyle/>
          <a:p>
            <a:pPr algn="ctr"/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19043-427F-264D-BF50-DCB9F51718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126" y="874879"/>
            <a:ext cx="8757745" cy="5527188"/>
          </a:xfrm>
        </p:spPr>
        <p:txBody>
          <a:bodyPr>
            <a:noAutofit/>
          </a:bodyPr>
          <a:lstStyle/>
          <a:p>
            <a:pPr marL="465138" indent="-465138">
              <a:tabLst>
                <a:tab pos="49213" algn="l"/>
              </a:tabLst>
            </a:pPr>
            <a:r>
              <a:rPr lang="en-US" sz="1800" b="1" dirty="0"/>
              <a:t>Constructed </a:t>
            </a:r>
            <a:r>
              <a:rPr lang="en-US" sz="1800" b="1" dirty="0" err="1"/>
              <a:t>spatio</a:t>
            </a:r>
            <a:r>
              <a:rPr lang="en-US" sz="1800" b="1" dirty="0"/>
              <a:t>-temporal surrogate to approximate ELM </a:t>
            </a:r>
            <a:endParaRPr lang="en-US" sz="1800" dirty="0"/>
          </a:p>
          <a:p>
            <a:pPr lvl="1"/>
            <a:r>
              <a:rPr lang="en-US" sz="1800" dirty="0" err="1"/>
              <a:t>Karhunen-Loève</a:t>
            </a:r>
            <a:r>
              <a:rPr lang="en-US" sz="1800" dirty="0"/>
              <a:t> + Polynomial Chaos expansions</a:t>
            </a:r>
          </a:p>
          <a:p>
            <a:pPr lvl="1"/>
            <a:r>
              <a:rPr lang="en-US" sz="1800" dirty="0"/>
              <a:t>Surrogate is orders of magnitude less expensive than ELM </a:t>
            </a:r>
          </a:p>
          <a:p>
            <a:pPr marL="11113" lvl="1" indent="446088">
              <a:buFont typeface="Arial" panose="020B0604020202020204" pitchFamily="34" charset="0"/>
              <a:buChar char="•"/>
            </a:pPr>
            <a:r>
              <a:rPr lang="en-US" sz="1800" b="1" dirty="0"/>
              <a:t>Global sensitivity analysis or variance decomposition is a free bi-product</a:t>
            </a:r>
          </a:p>
          <a:p>
            <a:pPr marL="11113" lvl="1" indent="446088">
              <a:buFont typeface="Arial" panose="020B0604020202020204" pitchFamily="34" charset="0"/>
              <a:buChar char="•"/>
            </a:pPr>
            <a:r>
              <a:rPr lang="en-US" sz="1800" b="1" dirty="0"/>
              <a:t>Bayesian calibration using online evaluation of the surrogate</a:t>
            </a:r>
          </a:p>
          <a:p>
            <a:pPr lvl="1"/>
            <a:r>
              <a:rPr lang="en-US" sz="1800" dirty="0"/>
              <a:t>Embedded model structural error provides the missing uncertainty component</a:t>
            </a:r>
          </a:p>
          <a:p>
            <a:pPr lvl="1"/>
            <a:r>
              <a:rPr lang="en-US" sz="1800" dirty="0"/>
              <a:t>Reduction of predictive uncertainty in light of FLUXCOM data</a:t>
            </a:r>
          </a:p>
          <a:p>
            <a:pPr lvl="1"/>
            <a:r>
              <a:rPr lang="en-US" sz="1800" dirty="0"/>
              <a:t>Full decomposition of predictive uncertainty</a:t>
            </a:r>
          </a:p>
          <a:p>
            <a:pPr lvl="1"/>
            <a:endParaRPr lang="en-US" sz="1800" dirty="0"/>
          </a:p>
          <a:p>
            <a:pPr marL="457200" lvl="1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b="1" dirty="0"/>
          </a:p>
          <a:p>
            <a:r>
              <a:rPr lang="en-US" sz="1800" b="1" dirty="0"/>
              <a:t>Build a global land-model calibration framework</a:t>
            </a:r>
          </a:p>
          <a:p>
            <a:pPr lvl="1"/>
            <a:r>
              <a:rPr lang="en-US" sz="1800" dirty="0"/>
              <a:t>Construct ensembles with land biogeochemistry active (higher expense)</a:t>
            </a:r>
          </a:p>
          <a:p>
            <a:pPr lvl="1"/>
            <a:r>
              <a:rPr lang="en-US" sz="1800" dirty="0"/>
              <a:t>Determine sensitive parameters for land variables that couple to Earth system</a:t>
            </a:r>
          </a:p>
          <a:p>
            <a:pPr lvl="1"/>
            <a:r>
              <a:rPr lang="en-US" sz="1800" dirty="0"/>
              <a:t>Engage with ILAMB to prioritize datasets to be used to integrate with ELM</a:t>
            </a:r>
          </a:p>
          <a:p>
            <a:pPr lvl="1"/>
            <a:r>
              <a:rPr lang="en-US" sz="1800" dirty="0"/>
              <a:t>Find best parameters to use in future offline and coupled experiments</a:t>
            </a:r>
          </a:p>
          <a:p>
            <a:pPr lvl="1"/>
            <a:endParaRPr lang="en-US" sz="1800" dirty="0"/>
          </a:p>
          <a:p>
            <a:endParaRPr lang="en-US" sz="18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D5B458B-ACDA-9348-8194-32F9D5BDAE96}"/>
              </a:ext>
            </a:extLst>
          </p:cNvPr>
          <p:cNvCxnSpPr/>
          <p:nvPr/>
        </p:nvCxnSpPr>
        <p:spPr bwMode="auto">
          <a:xfrm>
            <a:off x="1257300" y="796146"/>
            <a:ext cx="66294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gradFill flip="none" rotWithShape="1">
              <a:gsLst>
                <a:gs pos="48000">
                  <a:schemeClr val="accent2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C48BFBA9-5C8D-7445-8E7F-BBD55B8B8AE9}"/>
              </a:ext>
            </a:extLst>
          </p:cNvPr>
          <p:cNvSpPr/>
          <p:nvPr/>
        </p:nvSpPr>
        <p:spPr>
          <a:xfrm>
            <a:off x="335190" y="3726383"/>
            <a:ext cx="1160980" cy="256854"/>
          </a:xfrm>
          <a:prstGeom prst="rect">
            <a:avLst/>
          </a:prstGeom>
          <a:solidFill>
            <a:srgbClr val="173EF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Param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11013E-A0D0-3F4B-81CB-268FAF51F66F}"/>
              </a:ext>
            </a:extLst>
          </p:cNvPr>
          <p:cNvSpPr/>
          <p:nvPr/>
        </p:nvSpPr>
        <p:spPr>
          <a:xfrm>
            <a:off x="1496169" y="3726383"/>
            <a:ext cx="1613043" cy="256854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Param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19F192-64DF-9041-B01D-7B96CC2E0FDE}"/>
              </a:ext>
            </a:extLst>
          </p:cNvPr>
          <p:cNvSpPr/>
          <p:nvPr/>
        </p:nvSpPr>
        <p:spPr>
          <a:xfrm>
            <a:off x="3098944" y="3727787"/>
            <a:ext cx="1099336" cy="256854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Param 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56140C-9E86-FA4F-B3A0-B1C757CC2EA1}"/>
              </a:ext>
            </a:extLst>
          </p:cNvPr>
          <p:cNvSpPr/>
          <p:nvPr/>
        </p:nvSpPr>
        <p:spPr>
          <a:xfrm>
            <a:off x="6776527" y="3726383"/>
            <a:ext cx="1705510" cy="256854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Model str. error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E7DBCB-AE6E-B043-9277-CF203C52117D}"/>
              </a:ext>
            </a:extLst>
          </p:cNvPr>
          <p:cNvSpPr/>
          <p:nvPr/>
        </p:nvSpPr>
        <p:spPr>
          <a:xfrm>
            <a:off x="4198280" y="3726383"/>
            <a:ext cx="1296828" cy="25685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Surr. error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5AEBEB-8363-A64B-A210-E9B0B984E163}"/>
              </a:ext>
            </a:extLst>
          </p:cNvPr>
          <p:cNvSpPr/>
          <p:nvPr/>
        </p:nvSpPr>
        <p:spPr>
          <a:xfrm>
            <a:off x="5495108" y="3726383"/>
            <a:ext cx="1296828" cy="256854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noise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6244450E-9BE2-0F4C-BBDB-71E302A45926}"/>
              </a:ext>
            </a:extLst>
          </p:cNvPr>
          <p:cNvSpPr txBox="1">
            <a:spLocks/>
          </p:cNvSpPr>
          <p:nvPr/>
        </p:nvSpPr>
        <p:spPr>
          <a:xfrm>
            <a:off x="252437" y="3875647"/>
            <a:ext cx="8229600" cy="5681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400" dirty="0"/>
              <a:t>Next: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504F42-7E54-3E4C-A1E2-C92B5F86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610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7FDCD-5163-6F40-9451-1D94A44DC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305" y="-332708"/>
            <a:ext cx="8436771" cy="1097280"/>
          </a:xfrm>
        </p:spPr>
        <p:txBody>
          <a:bodyPr/>
          <a:lstStyle/>
          <a:p>
            <a:r>
              <a:rPr lang="en-US" dirty="0"/>
              <a:t>The case for large ELM ensembles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4B0871-9F2C-574A-8448-BED02CEB3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A0AF1E6-D505-8443-A356-686ECFD88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3505" y="869770"/>
            <a:ext cx="3906723" cy="4114800"/>
          </a:xfrm>
        </p:spPr>
        <p:txBody>
          <a:bodyPr/>
          <a:lstStyle/>
          <a:p>
            <a:r>
              <a:rPr lang="en-US" sz="2200" dirty="0"/>
              <a:t>Needed to understand parametric uncertainty</a:t>
            </a:r>
          </a:p>
          <a:p>
            <a:r>
              <a:rPr lang="en-US" sz="2200" dirty="0"/>
              <a:t>High dimensionality (uncertain parameters)</a:t>
            </a:r>
          </a:p>
          <a:p>
            <a:r>
              <a:rPr lang="en-US" sz="2200" dirty="0"/>
              <a:t>Can be used to construct surrogate models, which enable UQ methods</a:t>
            </a:r>
          </a:p>
          <a:p>
            <a:pPr lvl="1"/>
            <a:r>
              <a:rPr lang="en-US" sz="1800" dirty="0"/>
              <a:t>Sensitivity analysis</a:t>
            </a:r>
          </a:p>
          <a:p>
            <a:pPr lvl="1"/>
            <a:r>
              <a:rPr lang="en-US" sz="1800" dirty="0"/>
              <a:t>Parameter calibration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D2A502-78B4-C74B-8ADC-CE20D7005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82" y="1029007"/>
            <a:ext cx="5012871" cy="30630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36D31D-0E0F-5E48-8503-66674F554279}"/>
              </a:ext>
            </a:extLst>
          </p:cNvPr>
          <p:cNvSpPr txBox="1"/>
          <p:nvPr/>
        </p:nvSpPr>
        <p:spPr>
          <a:xfrm>
            <a:off x="114105" y="4255181"/>
            <a:ext cx="861265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Single </a:t>
            </a:r>
            <a:r>
              <a:rPr lang="en-US" sz="2200" dirty="0" err="1"/>
              <a:t>gridcell</a:t>
            </a:r>
            <a:r>
              <a:rPr lang="en-US" sz="2200" dirty="0"/>
              <a:t> UQ:  Uses </a:t>
            </a:r>
            <a:r>
              <a:rPr lang="en-US" sz="2200" dirty="0" err="1"/>
              <a:t>mpi</a:t>
            </a:r>
            <a:r>
              <a:rPr lang="en-US" sz="2200" dirty="0"/>
              <a:t>-serial version of ELM with mpi4py in the offline land-model testbed (OLMT) to run up to 10k ensemble members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Ongoing tasks:  ELM-FATES, crop, default ELM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Global UQ:  Generally smaller ensembles (100-200), low resolution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9D53C9F7-779D-9D43-A127-8BA66511D461}"/>
              </a:ext>
            </a:extLst>
          </p:cNvPr>
          <p:cNvSpPr/>
          <p:nvPr/>
        </p:nvSpPr>
        <p:spPr>
          <a:xfrm rot="12730568">
            <a:off x="812011" y="2507403"/>
            <a:ext cx="407773" cy="18627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4F17475-4188-7241-AB30-3CBEEAA3A09F}"/>
              </a:ext>
            </a:extLst>
          </p:cNvPr>
          <p:cNvSpPr/>
          <p:nvPr/>
        </p:nvSpPr>
        <p:spPr>
          <a:xfrm>
            <a:off x="114105" y="2008804"/>
            <a:ext cx="914400" cy="4201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Surrogate model</a:t>
            </a:r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79F5022A-7476-0A4F-9A18-AE7826AD44EE}"/>
              </a:ext>
            </a:extLst>
          </p:cNvPr>
          <p:cNvSpPr/>
          <p:nvPr/>
        </p:nvSpPr>
        <p:spPr>
          <a:xfrm>
            <a:off x="571305" y="2428934"/>
            <a:ext cx="207171" cy="74852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6958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BE9C1-6723-DB47-B25D-D0265D94E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4729"/>
            <a:ext cx="8229600" cy="627412"/>
          </a:xfrm>
        </p:spPr>
        <p:txBody>
          <a:bodyPr/>
          <a:lstStyle/>
          <a:p>
            <a:pPr algn="ctr"/>
            <a:r>
              <a:rPr lang="en-US" dirty="0"/>
              <a:t>A global ELM ensemble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EF840D-D9D3-A148-8A33-49B9D0F13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4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C45140D-347F-8248-A1F4-4895C66892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919" y="901732"/>
            <a:ext cx="8229600" cy="4114800"/>
          </a:xfrm>
        </p:spPr>
        <p:txBody>
          <a:bodyPr/>
          <a:lstStyle/>
          <a:p>
            <a:r>
              <a:rPr lang="en-US" dirty="0"/>
              <a:t>Focused on GPP (gross primary productivity)</a:t>
            </a:r>
          </a:p>
          <a:p>
            <a:pPr lvl="1"/>
            <a:r>
              <a:rPr lang="en-US" dirty="0"/>
              <a:t>Primary input for land C-cycle, </a:t>
            </a:r>
          </a:p>
          <a:p>
            <a:pPr lvl="1"/>
            <a:r>
              <a:rPr lang="en-US" dirty="0"/>
              <a:t>strong coupling with transpiration</a:t>
            </a:r>
          </a:p>
          <a:p>
            <a:r>
              <a:rPr lang="en-US" dirty="0"/>
              <a:t>10 parameters analyzed using 275 ensemble members (1.9x2.5 resolution), satellite phenology </a:t>
            </a: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750E8514-63D9-EC41-86D0-F5BC42529E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706448"/>
              </p:ext>
            </p:extLst>
          </p:nvPr>
        </p:nvGraphicFramePr>
        <p:xfrm>
          <a:off x="354006" y="2959132"/>
          <a:ext cx="8435988" cy="30980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Worksheet" r:id="rId4" imgW="6819900" imgH="2247900" progId="Excel.Sheet.12">
                  <p:embed/>
                </p:oleObj>
              </mc:Choice>
              <mc:Fallback>
                <p:oleObj name="Worksheet" r:id="rId4" imgW="6819900" imgH="22479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54006" y="2959132"/>
                        <a:ext cx="8435988" cy="30980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36144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234FA-BDA5-994F-9B9B-68E0BB3B3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35685" y="-311443"/>
            <a:ext cx="10074729" cy="1097280"/>
          </a:xfrm>
        </p:spPr>
        <p:txBody>
          <a:bodyPr/>
          <a:lstStyle/>
          <a:p>
            <a:pPr algn="ctr"/>
            <a:r>
              <a:rPr lang="en-US" dirty="0"/>
              <a:t>GPP (</a:t>
            </a:r>
            <a:r>
              <a:rPr lang="en-US" dirty="0" err="1"/>
              <a:t>gC</a:t>
            </a:r>
            <a:r>
              <a:rPr lang="en-US" dirty="0"/>
              <a:t> m</a:t>
            </a:r>
            <a:r>
              <a:rPr lang="en-US" baseline="30000" dirty="0"/>
              <a:t>-2</a:t>
            </a:r>
            <a:r>
              <a:rPr lang="en-US" dirty="0"/>
              <a:t> day</a:t>
            </a:r>
            <a:r>
              <a:rPr lang="en-US" baseline="30000" dirty="0"/>
              <a:t>-1</a:t>
            </a:r>
            <a:r>
              <a:rPr lang="en-US" dirty="0"/>
              <a:t>) ensemble </a:t>
            </a:r>
          </a:p>
        </p:txBody>
      </p:sp>
      <p:pic>
        <p:nvPicPr>
          <p:cNvPr id="3" name="video_prior_meanstd" descr="video_prior_meanstd">
            <a:hlinkClick r:id="" action="ppaction://media"/>
            <a:extLst>
              <a:ext uri="{FF2B5EF4-FFF2-40B4-BE49-F238E27FC236}">
                <a16:creationId xmlns:a16="http://schemas.microsoft.com/office/drawing/2014/main" id="{888BEC38-DB17-454F-9E59-701EAFEA7C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41445" y="792163"/>
            <a:ext cx="4520467" cy="527367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04959E-3E02-4647-8BA4-2D06CCB81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633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8990" y="217874"/>
            <a:ext cx="8229600" cy="663120"/>
          </a:xfrm>
        </p:spPr>
        <p:txBody>
          <a:bodyPr/>
          <a:lstStyle/>
          <a:p>
            <a:r>
              <a:rPr lang="en-US" dirty="0"/>
              <a:t>Goal: create a </a:t>
            </a:r>
            <a:r>
              <a:rPr lang="en-US" i="1" u="sng" dirty="0"/>
              <a:t>surrogate</a:t>
            </a:r>
            <a:r>
              <a:rPr lang="en-US" i="1" dirty="0"/>
              <a:t> </a:t>
            </a:r>
            <a:r>
              <a:rPr lang="en-US" dirty="0"/>
              <a:t>model</a:t>
            </a: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1371600" y="990600"/>
            <a:ext cx="66294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gradFill flip="none" rotWithShape="1">
              <a:gsLst>
                <a:gs pos="48000">
                  <a:schemeClr val="accent2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457200" y="4105593"/>
            <a:ext cx="704151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Surrogate models are needed for computationally intensive tasks:</a:t>
            </a:r>
          </a:p>
          <a:p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Parameter estimation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Optimization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Experimental/computational design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Forward uncertainty propagation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0695" y="1972275"/>
            <a:ext cx="240322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… otherwise called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err="1"/>
              <a:t>Metamodels</a:t>
            </a: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Response surfaces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Emulators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Low-fidelity model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0695" y="1287360"/>
            <a:ext cx="73622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Surrogate model is a “good-enough” approximation of the full model </a:t>
            </a:r>
          </a:p>
          <a:p>
            <a:r>
              <a:rPr lang="en-US" sz="2000" dirty="0"/>
              <a:t>over a range of parameter variability.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313790" y="2250288"/>
            <a:ext cx="2289510" cy="808626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4933507" y="4824832"/>
            <a:ext cx="3989919" cy="689559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982633" y="1842397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Black Box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EFA4959-CEF2-2549-BF03-376A025A69FB}"/>
                  </a:ext>
                </a:extLst>
              </p:cNvPr>
              <p:cNvSpPr txBox="1"/>
              <p:nvPr/>
            </p:nvSpPr>
            <p:spPr>
              <a:xfrm>
                <a:off x="5345370" y="2294262"/>
                <a:ext cx="2206181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;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…)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EFA4959-CEF2-2549-BF03-376A025A69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5370" y="2294262"/>
                <a:ext cx="2206181" cy="430887"/>
              </a:xfrm>
              <a:prstGeom prst="rect">
                <a:avLst/>
              </a:prstGeom>
              <a:blipFill>
                <a:blip r:embed="rId2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A2BF1B63-1E7F-5C4F-9E8A-0D8820E1F504}"/>
              </a:ext>
            </a:extLst>
          </p:cNvPr>
          <p:cNvSpPr txBox="1"/>
          <p:nvPr/>
        </p:nvSpPr>
        <p:spPr>
          <a:xfrm>
            <a:off x="5243446" y="3254933"/>
            <a:ext cx="13703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Uncertain input </a:t>
            </a:r>
          </a:p>
          <a:p>
            <a:pPr algn="ctr"/>
            <a:r>
              <a:rPr lang="en-US" sz="1400" dirty="0"/>
              <a:t>parameters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47226C-95B6-5846-BD97-CE8D11A820EE}"/>
              </a:ext>
            </a:extLst>
          </p:cNvPr>
          <p:cNvSpPr txBox="1"/>
          <p:nvPr/>
        </p:nvSpPr>
        <p:spPr>
          <a:xfrm>
            <a:off x="6907347" y="3238028"/>
            <a:ext cx="18001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Operating conditions, </a:t>
            </a:r>
          </a:p>
          <a:p>
            <a:r>
              <a:rPr lang="en-US" sz="1400" dirty="0" err="1"/>
              <a:t>forcings</a:t>
            </a:r>
            <a:r>
              <a:rPr lang="en-US" sz="1400" dirty="0"/>
              <a:t>, indexed </a:t>
            </a:r>
            <a:r>
              <a:rPr lang="en-US" sz="1400" dirty="0" err="1"/>
              <a:t>QoIs</a:t>
            </a:r>
            <a:endParaRPr lang="en-US" sz="1400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193259B-2E80-2349-B739-A8396559E060}"/>
              </a:ext>
            </a:extLst>
          </p:cNvPr>
          <p:cNvCxnSpPr>
            <a:cxnSpLocks/>
          </p:cNvCxnSpPr>
          <p:nvPr/>
        </p:nvCxnSpPr>
        <p:spPr>
          <a:xfrm flipV="1">
            <a:off x="6032228" y="2725150"/>
            <a:ext cx="320095" cy="6011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4EA0BE4-2890-F24A-B7BB-86FE979916A0}"/>
              </a:ext>
            </a:extLst>
          </p:cNvPr>
          <p:cNvCxnSpPr>
            <a:cxnSpLocks/>
          </p:cNvCxnSpPr>
          <p:nvPr/>
        </p:nvCxnSpPr>
        <p:spPr>
          <a:xfrm flipH="1" flipV="1">
            <a:off x="6936105" y="2866093"/>
            <a:ext cx="531117" cy="4294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Left Brace 21">
            <a:extLst>
              <a:ext uri="{FF2B5EF4-FFF2-40B4-BE49-F238E27FC236}">
                <a16:creationId xmlns:a16="http://schemas.microsoft.com/office/drawing/2014/main" id="{325903D9-FD8C-714A-89D4-615A222065E6}"/>
              </a:ext>
            </a:extLst>
          </p:cNvPr>
          <p:cNvSpPr/>
          <p:nvPr/>
        </p:nvSpPr>
        <p:spPr>
          <a:xfrm rot="16200000">
            <a:off x="6843770" y="2365411"/>
            <a:ext cx="127009" cy="773325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F63B04B-3788-9141-9547-400000D3EC5C}"/>
                  </a:ext>
                </a:extLst>
              </p:cNvPr>
              <p:cNvSpPr txBox="1"/>
              <p:nvPr/>
            </p:nvSpPr>
            <p:spPr>
              <a:xfrm>
                <a:off x="5076219" y="4932668"/>
                <a:ext cx="3847207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…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𝑠𝑢𝑟𝑟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;</m:t>
                      </m:r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…)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F63B04B-3788-9141-9547-400000D3EC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6219" y="4932668"/>
                <a:ext cx="3847207" cy="430887"/>
              </a:xfrm>
              <a:prstGeom prst="rect">
                <a:avLst/>
              </a:prstGeom>
              <a:blipFill>
                <a:blip r:embed="rId3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A6A24C-36BF-2349-B54E-AC01CD0ED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047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597" y="207741"/>
            <a:ext cx="8229600" cy="663120"/>
          </a:xfrm>
        </p:spPr>
        <p:txBody>
          <a:bodyPr/>
          <a:lstStyle/>
          <a:p>
            <a:r>
              <a:rPr lang="en-US" dirty="0"/>
              <a:t>Curse of dimensionality hits twice!</a:t>
            </a:r>
            <a:endParaRPr lang="en-US" i="1" dirty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1371600" y="990600"/>
            <a:ext cx="66294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gradFill flip="none" rotWithShape="1">
              <a:gsLst>
                <a:gs pos="48000">
                  <a:schemeClr val="accent2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Rounded Rectangle 7"/>
          <p:cNvSpPr/>
          <p:nvPr/>
        </p:nvSpPr>
        <p:spPr>
          <a:xfrm>
            <a:off x="3006524" y="1569804"/>
            <a:ext cx="2289510" cy="808626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675367" y="1161913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Black Box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EFA4959-CEF2-2549-BF03-376A025A69FB}"/>
                  </a:ext>
                </a:extLst>
              </p:cNvPr>
              <p:cNvSpPr txBox="1"/>
              <p:nvPr/>
            </p:nvSpPr>
            <p:spPr>
              <a:xfrm>
                <a:off x="3038104" y="1613778"/>
                <a:ext cx="2206181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;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…)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EFA4959-CEF2-2549-BF03-376A025A69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8104" y="1613778"/>
                <a:ext cx="2206181" cy="430887"/>
              </a:xfrm>
              <a:prstGeom prst="rect">
                <a:avLst/>
              </a:prstGeom>
              <a:blipFill>
                <a:blip r:embed="rId3"/>
                <a:stretch>
                  <a:fillRect r="-575" b="-205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A2BF1B63-1E7F-5C4F-9E8A-0D8820E1F504}"/>
              </a:ext>
            </a:extLst>
          </p:cNvPr>
          <p:cNvSpPr txBox="1"/>
          <p:nvPr/>
        </p:nvSpPr>
        <p:spPr>
          <a:xfrm>
            <a:off x="2936180" y="2574449"/>
            <a:ext cx="13703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Uncertain input </a:t>
            </a:r>
          </a:p>
          <a:p>
            <a:pPr algn="ctr"/>
            <a:r>
              <a:rPr lang="en-US" sz="1400" dirty="0"/>
              <a:t>parameters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47226C-95B6-5846-BD97-CE8D11A820EE}"/>
              </a:ext>
            </a:extLst>
          </p:cNvPr>
          <p:cNvSpPr txBox="1"/>
          <p:nvPr/>
        </p:nvSpPr>
        <p:spPr>
          <a:xfrm>
            <a:off x="4600081" y="2557544"/>
            <a:ext cx="18001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Operating conditions, </a:t>
            </a:r>
          </a:p>
          <a:p>
            <a:r>
              <a:rPr lang="en-US" sz="1400" dirty="0" err="1"/>
              <a:t>forcings</a:t>
            </a:r>
            <a:r>
              <a:rPr lang="en-US" sz="1400" dirty="0"/>
              <a:t>, indexed </a:t>
            </a:r>
            <a:r>
              <a:rPr lang="en-US" sz="1400" dirty="0" err="1"/>
              <a:t>QoIs</a:t>
            </a:r>
            <a:endParaRPr lang="en-US" sz="1400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193259B-2E80-2349-B739-A8396559E060}"/>
              </a:ext>
            </a:extLst>
          </p:cNvPr>
          <p:cNvCxnSpPr>
            <a:cxnSpLocks/>
          </p:cNvCxnSpPr>
          <p:nvPr/>
        </p:nvCxnSpPr>
        <p:spPr>
          <a:xfrm flipV="1">
            <a:off x="3724962" y="2044666"/>
            <a:ext cx="320095" cy="6011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4EA0BE4-2890-F24A-B7BB-86FE979916A0}"/>
              </a:ext>
            </a:extLst>
          </p:cNvPr>
          <p:cNvCxnSpPr>
            <a:cxnSpLocks/>
          </p:cNvCxnSpPr>
          <p:nvPr/>
        </p:nvCxnSpPr>
        <p:spPr>
          <a:xfrm flipH="1" flipV="1">
            <a:off x="4628839" y="2185609"/>
            <a:ext cx="531117" cy="4294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Left Brace 21">
            <a:extLst>
              <a:ext uri="{FF2B5EF4-FFF2-40B4-BE49-F238E27FC236}">
                <a16:creationId xmlns:a16="http://schemas.microsoft.com/office/drawing/2014/main" id="{325903D9-FD8C-714A-89D4-615A222065E6}"/>
              </a:ext>
            </a:extLst>
          </p:cNvPr>
          <p:cNvSpPr/>
          <p:nvPr/>
        </p:nvSpPr>
        <p:spPr>
          <a:xfrm rot="16200000">
            <a:off x="4536504" y="1684927"/>
            <a:ext cx="127009" cy="773325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0AB5B7-BC12-624E-872B-5458AAD68270}"/>
              </a:ext>
            </a:extLst>
          </p:cNvPr>
          <p:cNvSpPr txBox="1"/>
          <p:nvPr/>
        </p:nvSpPr>
        <p:spPr>
          <a:xfrm>
            <a:off x="1647985" y="3169119"/>
            <a:ext cx="30281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High-d input: </a:t>
            </a:r>
            <a:r>
              <a:rPr lang="en-US" dirty="0"/>
              <a:t>large number of </a:t>
            </a:r>
          </a:p>
          <a:p>
            <a:r>
              <a:rPr lang="en-US" dirty="0"/>
              <a:t>	uncertain parameters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9C7736-B779-B244-B501-D4AB707330B1}"/>
              </a:ext>
            </a:extLst>
          </p:cNvPr>
          <p:cNvSpPr txBox="1"/>
          <p:nvPr/>
        </p:nvSpPr>
        <p:spPr>
          <a:xfrm>
            <a:off x="5595830" y="3169118"/>
            <a:ext cx="31964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High-d output: </a:t>
            </a:r>
            <a:r>
              <a:rPr lang="en-US" dirty="0"/>
              <a:t>large number of </a:t>
            </a:r>
          </a:p>
          <a:p>
            <a:r>
              <a:rPr lang="en-US" dirty="0"/>
              <a:t>	</a:t>
            </a:r>
            <a:r>
              <a:rPr lang="en-US" dirty="0" err="1"/>
              <a:t>QoIs</a:t>
            </a:r>
            <a:r>
              <a:rPr lang="en-US" dirty="0"/>
              <a:t> over high-res grid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DBCCBE0-1F88-4F41-B4EA-D460E61B4AEB}"/>
              </a:ext>
            </a:extLst>
          </p:cNvPr>
          <p:cNvCxnSpPr>
            <a:cxnSpLocks/>
          </p:cNvCxnSpPr>
          <p:nvPr/>
        </p:nvCxnSpPr>
        <p:spPr>
          <a:xfrm>
            <a:off x="3002005" y="3976762"/>
            <a:ext cx="0" cy="58587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53E52A8-BB80-1749-ABBE-F23D7F519371}"/>
              </a:ext>
            </a:extLst>
          </p:cNvPr>
          <p:cNvSpPr txBox="1"/>
          <p:nvPr/>
        </p:nvSpPr>
        <p:spPr>
          <a:xfrm>
            <a:off x="170950" y="3213556"/>
            <a:ext cx="138134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Challenge: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47C4D3A-F347-474C-BA20-85F9518AFCB7}"/>
              </a:ext>
            </a:extLst>
          </p:cNvPr>
          <p:cNvSpPr txBox="1"/>
          <p:nvPr/>
        </p:nvSpPr>
        <p:spPr>
          <a:xfrm>
            <a:off x="170950" y="4928942"/>
            <a:ext cx="5757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Fix: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47CCCEB-C469-5F4F-B095-F7BD8DBEBCC7}"/>
              </a:ext>
            </a:extLst>
          </p:cNvPr>
          <p:cNvSpPr/>
          <p:nvPr/>
        </p:nvSpPr>
        <p:spPr>
          <a:xfrm>
            <a:off x="1154288" y="4777397"/>
            <a:ext cx="37676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Sensitivity analysis to select the </a:t>
            </a:r>
          </a:p>
          <a:p>
            <a:pPr algn="ctr"/>
            <a:r>
              <a:rPr lang="en-US" dirty="0"/>
              <a:t>most important parameters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2A9606F-9BDC-6E46-8AF1-776A14B4A902}"/>
              </a:ext>
            </a:extLst>
          </p:cNvPr>
          <p:cNvSpPr/>
          <p:nvPr/>
        </p:nvSpPr>
        <p:spPr>
          <a:xfrm>
            <a:off x="5180654" y="4732690"/>
            <a:ext cx="39633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Principal component analysis to</a:t>
            </a:r>
          </a:p>
          <a:p>
            <a:pPr algn="ctr"/>
            <a:r>
              <a:rPr lang="en-US" dirty="0"/>
              <a:t>reduce dimensionality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2A5EAC8-C5B1-B445-8590-B08DE9DB33DC}"/>
              </a:ext>
            </a:extLst>
          </p:cNvPr>
          <p:cNvCxnSpPr>
            <a:cxnSpLocks/>
          </p:cNvCxnSpPr>
          <p:nvPr/>
        </p:nvCxnSpPr>
        <p:spPr>
          <a:xfrm>
            <a:off x="7077819" y="3976762"/>
            <a:ext cx="0" cy="58587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638F9D-B903-AC42-9B2E-82A287D5D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3183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828" y="582544"/>
            <a:ext cx="8229600" cy="660628"/>
          </a:xfrm>
        </p:spPr>
        <p:txBody>
          <a:bodyPr/>
          <a:lstStyle/>
          <a:p>
            <a:pPr algn="ctr"/>
            <a:r>
              <a:rPr lang="en-US" dirty="0"/>
              <a:t>Global Sensitivity Analysis (GSA)</a:t>
            </a:r>
            <a:br>
              <a:rPr lang="en-US" dirty="0"/>
            </a:br>
            <a:r>
              <a:rPr lang="en-US" dirty="0"/>
              <a:t>enables parameter selection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4F9FFD60-ED1A-C143-9C34-67F33E3CEFB0}"/>
              </a:ext>
            </a:extLst>
          </p:cNvPr>
          <p:cNvSpPr/>
          <p:nvPr/>
        </p:nvSpPr>
        <p:spPr>
          <a:xfrm>
            <a:off x="281665" y="1456939"/>
            <a:ext cx="8302761" cy="769441"/>
          </a:xfrm>
          <a:prstGeom prst="roundRect">
            <a:avLst/>
          </a:prstGeom>
          <a:gradFill flip="none" rotWithShape="1">
            <a:gsLst>
              <a:gs pos="96999">
                <a:srgbClr val="CAF8FF"/>
              </a:gs>
              <a:gs pos="0">
                <a:srgbClr val="CAF8FF"/>
              </a:gs>
              <a:gs pos="98000">
                <a:srgbClr val="CAF8FF"/>
              </a:gs>
              <a:gs pos="91000">
                <a:srgbClr val="CAF8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1EB7C61-8854-7748-86CC-10C60A1E04A6}"/>
              </a:ext>
            </a:extLst>
          </p:cNvPr>
          <p:cNvSpPr/>
          <p:nvPr/>
        </p:nvSpPr>
        <p:spPr>
          <a:xfrm>
            <a:off x="449828" y="1430031"/>
            <a:ext cx="83027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200" dirty="0"/>
              <a:t>… otherwise called </a:t>
            </a:r>
            <a:r>
              <a:rPr lang="en-US" sz="2200" dirty="0" err="1"/>
              <a:t>Sobol</a:t>
            </a:r>
            <a:r>
              <a:rPr lang="en-US" sz="2200" dirty="0"/>
              <a:t> indices, variance-based decomposition</a:t>
            </a:r>
          </a:p>
          <a:p>
            <a:pPr lvl="1"/>
            <a:r>
              <a:rPr lang="en-US" sz="2200" dirty="0"/>
              <a:t>Attribute fractions of output variance to input parameters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8A0C48A-AE50-BB4C-8027-9BDB51E54EA1}"/>
              </a:ext>
            </a:extLst>
          </p:cNvPr>
          <p:cNvSpPr txBox="1"/>
          <p:nvPr/>
        </p:nvSpPr>
        <p:spPr>
          <a:xfrm>
            <a:off x="563858" y="3387182"/>
            <a:ext cx="83027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i.e., how much output variance </a:t>
            </a:r>
          </a:p>
          <a:p>
            <a:r>
              <a:rPr lang="en-US" sz="2000" dirty="0"/>
              <a:t>     would reduce if a given parameter </a:t>
            </a:r>
          </a:p>
          <a:p>
            <a:r>
              <a:rPr lang="en-US" sz="2000" dirty="0"/>
              <a:t>     is fixed to its nominal value</a:t>
            </a:r>
          </a:p>
          <a:p>
            <a:endParaRPr lang="en-US" sz="2000" dirty="0"/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also generalizes to joint sensitivities: </a:t>
            </a:r>
          </a:p>
          <a:p>
            <a:r>
              <a:rPr lang="en-US" sz="2000" dirty="0"/>
              <a:t>     joint parameter impact to a given </a:t>
            </a:r>
            <a:r>
              <a:rPr lang="en-US" sz="2000" dirty="0" err="1"/>
              <a:t>QoI</a:t>
            </a:r>
            <a:endParaRPr lang="en-US" sz="2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DA091C-C4AF-3F45-8545-E4DD2FC1F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7079" y="3305599"/>
            <a:ext cx="3299224" cy="1283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CE913B-2598-F44C-A5E6-A2697FD334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0382" y="4628324"/>
            <a:ext cx="1801704" cy="14413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F2903AD-C52C-8A4C-A762-0D0FCBD1D5C8}"/>
              </a:ext>
            </a:extLst>
          </p:cNvPr>
          <p:cNvSpPr/>
          <p:nvPr/>
        </p:nvSpPr>
        <p:spPr>
          <a:xfrm>
            <a:off x="1119881" y="2630184"/>
            <a:ext cx="1160980" cy="256854"/>
          </a:xfrm>
          <a:prstGeom prst="rect">
            <a:avLst/>
          </a:prstGeom>
          <a:solidFill>
            <a:srgbClr val="173EF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Param 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DBEEB3-E32E-524F-B4C6-337D5BACF1A0}"/>
              </a:ext>
            </a:extLst>
          </p:cNvPr>
          <p:cNvSpPr/>
          <p:nvPr/>
        </p:nvSpPr>
        <p:spPr>
          <a:xfrm>
            <a:off x="2280860" y="2630184"/>
            <a:ext cx="1613043" cy="256854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Param 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0842D77-DA06-B64D-AA0C-A796BE84FFFC}"/>
              </a:ext>
            </a:extLst>
          </p:cNvPr>
          <p:cNvSpPr/>
          <p:nvPr/>
        </p:nvSpPr>
        <p:spPr>
          <a:xfrm>
            <a:off x="3893903" y="2630184"/>
            <a:ext cx="719191" cy="256854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 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E9F7A38-3FEE-E943-92FA-0A04DAF2F454}"/>
              </a:ext>
            </a:extLst>
          </p:cNvPr>
          <p:cNvSpPr/>
          <p:nvPr/>
        </p:nvSpPr>
        <p:spPr>
          <a:xfrm>
            <a:off x="4613094" y="2630184"/>
            <a:ext cx="1099336" cy="256854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Param 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B75D705-3D28-3F4F-9C51-B0C127ED74B0}"/>
              </a:ext>
            </a:extLst>
          </p:cNvPr>
          <p:cNvSpPr/>
          <p:nvPr/>
        </p:nvSpPr>
        <p:spPr>
          <a:xfrm>
            <a:off x="5712430" y="2628780"/>
            <a:ext cx="1705510" cy="256854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Param 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A10DA25-6228-BF41-BDCE-5E99CFA2902A}"/>
              </a:ext>
            </a:extLst>
          </p:cNvPr>
          <p:cNvSpPr/>
          <p:nvPr/>
        </p:nvSpPr>
        <p:spPr>
          <a:xfrm>
            <a:off x="7417941" y="2628780"/>
            <a:ext cx="184936" cy="256854"/>
          </a:xfrm>
          <a:prstGeom prst="rect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1896836-D896-5D44-8693-0147AD69DFE2}"/>
              </a:ext>
            </a:extLst>
          </p:cNvPr>
          <p:cNvSpPr/>
          <p:nvPr/>
        </p:nvSpPr>
        <p:spPr>
          <a:xfrm>
            <a:off x="7602876" y="2627376"/>
            <a:ext cx="184936" cy="256854"/>
          </a:xfrm>
          <a:prstGeom prst="rect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835020-CB06-7C4E-BD05-AE182FD86ECC}"/>
              </a:ext>
            </a:extLst>
          </p:cNvPr>
          <p:cNvSpPr/>
          <p:nvPr/>
        </p:nvSpPr>
        <p:spPr>
          <a:xfrm>
            <a:off x="7787812" y="2627376"/>
            <a:ext cx="256851" cy="2568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90A893F-F5DF-334D-93B7-7BD42215BAE1}"/>
              </a:ext>
            </a:extLst>
          </p:cNvPr>
          <p:cNvCxnSpPr/>
          <p:nvPr/>
        </p:nvCxnSpPr>
        <p:spPr bwMode="auto">
          <a:xfrm>
            <a:off x="1158412" y="1336355"/>
            <a:ext cx="66294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gradFill flip="none" rotWithShape="1">
              <a:gsLst>
                <a:gs pos="48000">
                  <a:schemeClr val="accent2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F00D2-1CDC-E04B-B3C6-29FB0C7A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904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6CCF0-F6A5-BE4D-A529-34543FB16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Sensitivities of global average GPP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775DC9-0DE2-5F46-B2A0-96545B963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61" y="1567543"/>
            <a:ext cx="8785677" cy="41244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186BF6-0950-B048-A920-B540DD44E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6636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26815</TotalTime>
  <Words>1302</Words>
  <Application>Microsoft Macintosh PowerPoint</Application>
  <PresentationFormat>On-screen Show (4:3)</PresentationFormat>
  <Paragraphs>245</Paragraphs>
  <Slides>26</Slides>
  <Notes>10</Notes>
  <HiddenSlides>0</HiddenSlides>
  <MMClips>6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Cambria Math</vt:lpstr>
      <vt:lpstr>Office Theme</vt:lpstr>
      <vt:lpstr>Worksheet</vt:lpstr>
      <vt:lpstr>Quantifying and reducing uncertainty in the E3SM land model using surrogate modeling</vt:lpstr>
      <vt:lpstr>Overview and motivation:  LSMs</vt:lpstr>
      <vt:lpstr>The case for large ELM ensembles</vt:lpstr>
      <vt:lpstr>A global ELM ensemble</vt:lpstr>
      <vt:lpstr>GPP (gC m-2 day-1) ensemble </vt:lpstr>
      <vt:lpstr>Goal: create a surrogate model</vt:lpstr>
      <vt:lpstr>Curse of dimensionality hits twice!</vt:lpstr>
      <vt:lpstr>Global Sensitivity Analysis (GSA) enables parameter selection</vt:lpstr>
      <vt:lpstr>Sensitivities of global average GPP</vt:lpstr>
      <vt:lpstr>PowerPoint Presentation</vt:lpstr>
      <vt:lpstr>PowerPoint Presentation</vt:lpstr>
      <vt:lpstr>PowerPoint Presentation</vt:lpstr>
      <vt:lpstr>Gridcell-level sensitivities</vt:lpstr>
      <vt:lpstr>Sensitivity to flnr  (fraction of leaf N in RuBisCO)</vt:lpstr>
      <vt:lpstr>Sensitivity to mBBopt  (stomatal slope)</vt:lpstr>
      <vt:lpstr>Constraining ELM with FLUXNET</vt:lpstr>
      <vt:lpstr>FLUXCOM data, visualized</vt:lpstr>
      <vt:lpstr>Model ensemble with GPP data</vt:lpstr>
      <vt:lpstr>Bayesian approach is main tool for parameter calibration</vt:lpstr>
      <vt:lpstr>Calibration with Embedded  Model Structural Error</vt:lpstr>
      <vt:lpstr>Prior vs posterior predictions…</vt:lpstr>
      <vt:lpstr>… with uncertainty decomposition</vt:lpstr>
      <vt:lpstr>Calibration reduces  predictive mean error and  predictive standard deviation </vt:lpstr>
      <vt:lpstr>Calibration reduces  predictive mean error and  predictive standard deviation </vt:lpstr>
      <vt:lpstr>Calibrated parameter values across FLUXNET sites</vt:lpstr>
      <vt:lpstr>Summary</vt:lpstr>
    </vt:vector>
  </TitlesOfParts>
  <Company>Pacific Northwest National Laboratory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Christopher DeGraaf</dc:creator>
  <cp:lastModifiedBy>Ricciuto, Daniel M.</cp:lastModifiedBy>
  <cp:revision>125</cp:revision>
  <dcterms:created xsi:type="dcterms:W3CDTF">2014-12-04T00:15:55Z</dcterms:created>
  <dcterms:modified xsi:type="dcterms:W3CDTF">2021-05-27T15:17:02Z</dcterms:modified>
</cp:coreProperties>
</file>