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489" r:id="rId4"/>
    <p:sldId id="308" r:id="rId5"/>
    <p:sldId id="279" r:id="rId6"/>
    <p:sldId id="503" r:id="rId7"/>
    <p:sldId id="510" r:id="rId8"/>
    <p:sldId id="484" r:id="rId9"/>
    <p:sldId id="494" r:id="rId10"/>
    <p:sldId id="497" r:id="rId11"/>
    <p:sldId id="537" r:id="rId12"/>
    <p:sldId id="512" r:id="rId13"/>
    <p:sldId id="485" r:id="rId14"/>
    <p:sldId id="498" r:id="rId15"/>
    <p:sldId id="502" r:id="rId16"/>
    <p:sldId id="473" r:id="rId17"/>
    <p:sldId id="474" r:id="rId18"/>
    <p:sldId id="536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rows, Susannah" initials="BS" lastIdx="19" clrIdx="0">
    <p:extLst>
      <p:ext uri="{19B8F6BF-5375-455C-9EA6-DF929625EA0E}">
        <p15:presenceInfo xmlns:p15="http://schemas.microsoft.com/office/powerpoint/2012/main" userId="S::susannah.burrows@pnnl.gov::c4bdb965-7719-4005-bd41-1c998e89df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98614F-3E7F-8D45-84A7-05772B3B57D9}" v="2" dt="2021-02-04T20:47:56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4"/>
    <p:restoredTop sz="82041"/>
  </p:normalViewPr>
  <p:slideViewPr>
    <p:cSldViewPr snapToGrid="0" snapToObjects="1">
      <p:cViewPr varScale="1">
        <p:scale>
          <a:sx n="104" d="100"/>
          <a:sy n="104" d="100"/>
        </p:scale>
        <p:origin x="15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1A3E6C-87EF-46C7-8C5D-45B7DD13E30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9B58AF03-B6A9-4AA5-9B2E-F993B851D3C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Concentration-carbon feedback</a:t>
          </a:r>
          <a:r>
            <a:rPr lang="en-US" dirty="0"/>
            <a:t> </a:t>
          </a:r>
        </a:p>
      </dgm:t>
    </dgm:pt>
    <dgm:pt modelId="{0549C7AD-E003-4134-B29B-69D34D42FAC2}" type="parTrans" cxnId="{768CE71C-E8D2-4D96-8880-354609B82A5D}">
      <dgm:prSet/>
      <dgm:spPr/>
      <dgm:t>
        <a:bodyPr/>
        <a:lstStyle/>
        <a:p>
          <a:endParaRPr lang="en-US"/>
        </a:p>
      </dgm:t>
    </dgm:pt>
    <dgm:pt modelId="{0041B03A-1D85-433C-ABB7-3ECE7F66B06B}" type="sibTrans" cxnId="{768CE71C-E8D2-4D96-8880-354609B82A5D}">
      <dgm:prSet/>
      <dgm:spPr/>
      <dgm:t>
        <a:bodyPr/>
        <a:lstStyle/>
        <a:p>
          <a:endParaRPr lang="en-US"/>
        </a:p>
      </dgm:t>
    </dgm:pt>
    <dgm:pt modelId="{C3550DC9-3433-47DC-A54D-D59E88DC62C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b="1" dirty="0"/>
            <a:t>Climate-carbon feedback</a:t>
          </a:r>
          <a:r>
            <a:rPr lang="en-US" dirty="0"/>
            <a:t> </a:t>
          </a:r>
        </a:p>
      </dgm:t>
    </dgm:pt>
    <dgm:pt modelId="{DC4BDC6B-A045-4DC6-B781-6A0B73BA7AD9}" type="parTrans" cxnId="{BB930418-75C3-4AAD-8E52-DACC8368B103}">
      <dgm:prSet/>
      <dgm:spPr/>
      <dgm:t>
        <a:bodyPr/>
        <a:lstStyle/>
        <a:p>
          <a:endParaRPr lang="en-US"/>
        </a:p>
      </dgm:t>
    </dgm:pt>
    <dgm:pt modelId="{7CEE4092-772A-4FC6-AA65-AEDD85329FD6}" type="sibTrans" cxnId="{BB930418-75C3-4AAD-8E52-DACC8368B103}">
      <dgm:prSet/>
      <dgm:spPr/>
      <dgm:t>
        <a:bodyPr/>
        <a:lstStyle/>
        <a:p>
          <a:endParaRPr lang="en-US"/>
        </a:p>
      </dgm:t>
    </dgm:pt>
    <dgm:pt modelId="{8540D69E-D25D-4D44-9EAC-AAEC733A75AF}" type="pres">
      <dgm:prSet presAssocID="{951A3E6C-87EF-46C7-8C5D-45B7DD13E303}" presName="root" presStyleCnt="0">
        <dgm:presLayoutVars>
          <dgm:dir/>
          <dgm:resizeHandles val="exact"/>
        </dgm:presLayoutVars>
      </dgm:prSet>
      <dgm:spPr/>
    </dgm:pt>
    <dgm:pt modelId="{DAE1E91F-A2A8-41FD-BA43-613476930144}" type="pres">
      <dgm:prSet presAssocID="{9B58AF03-B6A9-4AA5-9B2E-F993B851D3C3}" presName="compNode" presStyleCnt="0"/>
      <dgm:spPr/>
    </dgm:pt>
    <dgm:pt modelId="{E268702A-D453-4064-9F11-27FFD2CF2D57}" type="pres">
      <dgm:prSet presAssocID="{9B58AF03-B6A9-4AA5-9B2E-F993B851D3C3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stainability"/>
        </a:ext>
      </dgm:extLst>
    </dgm:pt>
    <dgm:pt modelId="{FA6FB3CB-55FB-4765-9556-8262F5B79697}" type="pres">
      <dgm:prSet presAssocID="{9B58AF03-B6A9-4AA5-9B2E-F993B851D3C3}" presName="iconSpace" presStyleCnt="0"/>
      <dgm:spPr/>
    </dgm:pt>
    <dgm:pt modelId="{10626F81-7ED4-4765-9020-F16A7C6FE04B}" type="pres">
      <dgm:prSet presAssocID="{9B58AF03-B6A9-4AA5-9B2E-F993B851D3C3}" presName="parTx" presStyleLbl="revTx" presStyleIdx="0" presStyleCnt="4">
        <dgm:presLayoutVars>
          <dgm:chMax val="0"/>
          <dgm:chPref val="0"/>
        </dgm:presLayoutVars>
      </dgm:prSet>
      <dgm:spPr/>
    </dgm:pt>
    <dgm:pt modelId="{489EC1F2-FFEF-47DA-9EF6-655CEE486A96}" type="pres">
      <dgm:prSet presAssocID="{9B58AF03-B6A9-4AA5-9B2E-F993B851D3C3}" presName="txSpace" presStyleCnt="0"/>
      <dgm:spPr/>
    </dgm:pt>
    <dgm:pt modelId="{94E918DB-C55D-46D2-ABAC-EFBC060C3272}" type="pres">
      <dgm:prSet presAssocID="{9B58AF03-B6A9-4AA5-9B2E-F993B851D3C3}" presName="desTx" presStyleLbl="revTx" presStyleIdx="1" presStyleCnt="4">
        <dgm:presLayoutVars/>
      </dgm:prSet>
      <dgm:spPr/>
    </dgm:pt>
    <dgm:pt modelId="{7C456F4B-C0D8-4E45-B2C7-BF59D8E5C6F4}" type="pres">
      <dgm:prSet presAssocID="{0041B03A-1D85-433C-ABB7-3ECE7F66B06B}" presName="sibTrans" presStyleCnt="0"/>
      <dgm:spPr/>
    </dgm:pt>
    <dgm:pt modelId="{632135FF-91C0-43C0-99EC-C5EAAB8EEE47}" type="pres">
      <dgm:prSet presAssocID="{C3550DC9-3433-47DC-A54D-D59E88DC62C8}" presName="compNode" presStyleCnt="0"/>
      <dgm:spPr/>
    </dgm:pt>
    <dgm:pt modelId="{C16A3C9D-3547-4F9C-8D02-43BEC23B4051}" type="pres">
      <dgm:prSet presAssocID="{C3550DC9-3433-47DC-A54D-D59E88DC62C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806CFE5D-C2A7-47B1-921E-77B39B7A62FC}" type="pres">
      <dgm:prSet presAssocID="{C3550DC9-3433-47DC-A54D-D59E88DC62C8}" presName="iconSpace" presStyleCnt="0"/>
      <dgm:spPr/>
    </dgm:pt>
    <dgm:pt modelId="{3563182E-1F61-4D5C-BC8A-34219DE69F11}" type="pres">
      <dgm:prSet presAssocID="{C3550DC9-3433-47DC-A54D-D59E88DC62C8}" presName="parTx" presStyleLbl="revTx" presStyleIdx="2" presStyleCnt="4">
        <dgm:presLayoutVars>
          <dgm:chMax val="0"/>
          <dgm:chPref val="0"/>
        </dgm:presLayoutVars>
      </dgm:prSet>
      <dgm:spPr/>
    </dgm:pt>
    <dgm:pt modelId="{68842356-B905-47E7-B2B3-661EA7CEAFD3}" type="pres">
      <dgm:prSet presAssocID="{C3550DC9-3433-47DC-A54D-D59E88DC62C8}" presName="txSpace" presStyleCnt="0"/>
      <dgm:spPr/>
    </dgm:pt>
    <dgm:pt modelId="{717883EC-5469-4972-83AC-2F30FFC9D8B8}" type="pres">
      <dgm:prSet presAssocID="{C3550DC9-3433-47DC-A54D-D59E88DC62C8}" presName="desTx" presStyleLbl="revTx" presStyleIdx="3" presStyleCnt="4">
        <dgm:presLayoutVars/>
      </dgm:prSet>
      <dgm:spPr/>
    </dgm:pt>
  </dgm:ptLst>
  <dgm:cxnLst>
    <dgm:cxn modelId="{AE40B800-1C54-47D8-B75E-131372CE3034}" type="presOf" srcId="{951A3E6C-87EF-46C7-8C5D-45B7DD13E303}" destId="{8540D69E-D25D-4D44-9EAC-AAEC733A75AF}" srcOrd="0" destOrd="0" presId="urn:microsoft.com/office/officeart/2018/5/layout/CenteredIconLabelDescriptionList"/>
    <dgm:cxn modelId="{BB930418-75C3-4AAD-8E52-DACC8368B103}" srcId="{951A3E6C-87EF-46C7-8C5D-45B7DD13E303}" destId="{C3550DC9-3433-47DC-A54D-D59E88DC62C8}" srcOrd="1" destOrd="0" parTransId="{DC4BDC6B-A045-4DC6-B781-6A0B73BA7AD9}" sibTransId="{7CEE4092-772A-4FC6-AA65-AEDD85329FD6}"/>
    <dgm:cxn modelId="{768CE71C-E8D2-4D96-8880-354609B82A5D}" srcId="{951A3E6C-87EF-46C7-8C5D-45B7DD13E303}" destId="{9B58AF03-B6A9-4AA5-9B2E-F993B851D3C3}" srcOrd="0" destOrd="0" parTransId="{0549C7AD-E003-4134-B29B-69D34D42FAC2}" sibTransId="{0041B03A-1D85-433C-ABB7-3ECE7F66B06B}"/>
    <dgm:cxn modelId="{5C94AC7D-8838-4D61-8924-BD58447AEBD3}" type="presOf" srcId="{C3550DC9-3433-47DC-A54D-D59E88DC62C8}" destId="{3563182E-1F61-4D5C-BC8A-34219DE69F11}" srcOrd="0" destOrd="0" presId="urn:microsoft.com/office/officeart/2018/5/layout/CenteredIconLabelDescriptionList"/>
    <dgm:cxn modelId="{FCDC8BC9-B619-40B8-A2E8-168F117488DD}" type="presOf" srcId="{9B58AF03-B6A9-4AA5-9B2E-F993B851D3C3}" destId="{10626F81-7ED4-4765-9020-F16A7C6FE04B}" srcOrd="0" destOrd="0" presId="urn:microsoft.com/office/officeart/2018/5/layout/CenteredIconLabelDescriptionList"/>
    <dgm:cxn modelId="{4136050C-B945-4355-9734-9A75E82A5E5D}" type="presParOf" srcId="{8540D69E-D25D-4D44-9EAC-AAEC733A75AF}" destId="{DAE1E91F-A2A8-41FD-BA43-613476930144}" srcOrd="0" destOrd="0" presId="urn:microsoft.com/office/officeart/2018/5/layout/CenteredIconLabelDescriptionList"/>
    <dgm:cxn modelId="{EC31F272-42A3-49A0-98A4-839B6A93D187}" type="presParOf" srcId="{DAE1E91F-A2A8-41FD-BA43-613476930144}" destId="{E268702A-D453-4064-9F11-27FFD2CF2D57}" srcOrd="0" destOrd="0" presId="urn:microsoft.com/office/officeart/2018/5/layout/CenteredIconLabelDescriptionList"/>
    <dgm:cxn modelId="{8D448BB8-2F50-4BB8-BCAE-8353F98F6EE8}" type="presParOf" srcId="{DAE1E91F-A2A8-41FD-BA43-613476930144}" destId="{FA6FB3CB-55FB-4765-9556-8262F5B79697}" srcOrd="1" destOrd="0" presId="urn:microsoft.com/office/officeart/2018/5/layout/CenteredIconLabelDescriptionList"/>
    <dgm:cxn modelId="{10C701D7-289F-49AA-95A8-4A523B4E83AA}" type="presParOf" srcId="{DAE1E91F-A2A8-41FD-BA43-613476930144}" destId="{10626F81-7ED4-4765-9020-F16A7C6FE04B}" srcOrd="2" destOrd="0" presId="urn:microsoft.com/office/officeart/2018/5/layout/CenteredIconLabelDescriptionList"/>
    <dgm:cxn modelId="{E454F607-F820-40A7-BF42-510A299B0C33}" type="presParOf" srcId="{DAE1E91F-A2A8-41FD-BA43-613476930144}" destId="{489EC1F2-FFEF-47DA-9EF6-655CEE486A96}" srcOrd="3" destOrd="0" presId="urn:microsoft.com/office/officeart/2018/5/layout/CenteredIconLabelDescriptionList"/>
    <dgm:cxn modelId="{7A22CFB3-68A8-4304-A01A-49128F2A93D1}" type="presParOf" srcId="{DAE1E91F-A2A8-41FD-BA43-613476930144}" destId="{94E918DB-C55D-46D2-ABAC-EFBC060C3272}" srcOrd="4" destOrd="0" presId="urn:microsoft.com/office/officeart/2018/5/layout/CenteredIconLabelDescriptionList"/>
    <dgm:cxn modelId="{A941E169-74E2-47D1-824A-83E91B6BC409}" type="presParOf" srcId="{8540D69E-D25D-4D44-9EAC-AAEC733A75AF}" destId="{7C456F4B-C0D8-4E45-B2C7-BF59D8E5C6F4}" srcOrd="1" destOrd="0" presId="urn:microsoft.com/office/officeart/2018/5/layout/CenteredIconLabelDescriptionList"/>
    <dgm:cxn modelId="{3707B66B-6C04-4770-84F9-583A466F6973}" type="presParOf" srcId="{8540D69E-D25D-4D44-9EAC-AAEC733A75AF}" destId="{632135FF-91C0-43C0-99EC-C5EAAB8EEE47}" srcOrd="2" destOrd="0" presId="urn:microsoft.com/office/officeart/2018/5/layout/CenteredIconLabelDescriptionList"/>
    <dgm:cxn modelId="{CA1CBEF8-6C72-45C7-B408-AE597547AB68}" type="presParOf" srcId="{632135FF-91C0-43C0-99EC-C5EAAB8EEE47}" destId="{C16A3C9D-3547-4F9C-8D02-43BEC23B4051}" srcOrd="0" destOrd="0" presId="urn:microsoft.com/office/officeart/2018/5/layout/CenteredIconLabelDescriptionList"/>
    <dgm:cxn modelId="{2A0F4F5F-6698-4FAA-A0D1-B8441F2237AC}" type="presParOf" srcId="{632135FF-91C0-43C0-99EC-C5EAAB8EEE47}" destId="{806CFE5D-C2A7-47B1-921E-77B39B7A62FC}" srcOrd="1" destOrd="0" presId="urn:microsoft.com/office/officeart/2018/5/layout/CenteredIconLabelDescriptionList"/>
    <dgm:cxn modelId="{CC2F1808-2044-457B-AC35-9B47586BDF2C}" type="presParOf" srcId="{632135FF-91C0-43C0-99EC-C5EAAB8EEE47}" destId="{3563182E-1F61-4D5C-BC8A-34219DE69F11}" srcOrd="2" destOrd="0" presId="urn:microsoft.com/office/officeart/2018/5/layout/CenteredIconLabelDescriptionList"/>
    <dgm:cxn modelId="{A37150F4-D3A4-46F2-87C9-7C6EAC5CF0D4}" type="presParOf" srcId="{632135FF-91C0-43C0-99EC-C5EAAB8EEE47}" destId="{68842356-B905-47E7-B2B3-661EA7CEAFD3}" srcOrd="3" destOrd="0" presId="urn:microsoft.com/office/officeart/2018/5/layout/CenteredIconLabelDescriptionList"/>
    <dgm:cxn modelId="{7C9FF669-221D-4273-8EB8-A1F607A5DF9A}" type="presParOf" srcId="{632135FF-91C0-43C0-99EC-C5EAAB8EEE47}" destId="{717883EC-5469-4972-83AC-2F30FFC9D8B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8702A-D453-4064-9F11-27FFD2CF2D57}">
      <dsp:nvSpPr>
        <dsp:cNvPr id="0" name=""/>
        <dsp:cNvSpPr/>
      </dsp:nvSpPr>
      <dsp:spPr>
        <a:xfrm>
          <a:off x="1137066" y="409768"/>
          <a:ext cx="1219924" cy="1219924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000" b="-2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26F81-7ED4-4765-9020-F16A7C6FE04B}">
      <dsp:nvSpPr>
        <dsp:cNvPr id="0" name=""/>
        <dsp:cNvSpPr/>
      </dsp:nvSpPr>
      <dsp:spPr>
        <a:xfrm>
          <a:off x="4279" y="1729101"/>
          <a:ext cx="3485499" cy="522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 dirty="0"/>
            <a:t>Concentration-carbon feedback</a:t>
          </a:r>
          <a:r>
            <a:rPr lang="en-US" sz="2100" kern="1200" dirty="0"/>
            <a:t> </a:t>
          </a:r>
        </a:p>
      </dsp:txBody>
      <dsp:txXfrm>
        <a:off x="4279" y="1729101"/>
        <a:ext cx="3485499" cy="522824"/>
      </dsp:txXfrm>
    </dsp:sp>
    <dsp:sp modelId="{94E918DB-C55D-46D2-ABAC-EFBC060C3272}">
      <dsp:nvSpPr>
        <dsp:cNvPr id="0" name=""/>
        <dsp:cNvSpPr/>
      </dsp:nvSpPr>
      <dsp:spPr>
        <a:xfrm>
          <a:off x="4279" y="2298163"/>
          <a:ext cx="3485499" cy="42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A3C9D-3547-4F9C-8D02-43BEC23B4051}">
      <dsp:nvSpPr>
        <dsp:cNvPr id="0" name=""/>
        <dsp:cNvSpPr/>
      </dsp:nvSpPr>
      <dsp:spPr>
        <a:xfrm>
          <a:off x="5232528" y="409768"/>
          <a:ext cx="1219924" cy="12199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3182E-1F61-4D5C-BC8A-34219DE69F11}">
      <dsp:nvSpPr>
        <dsp:cNvPr id="0" name=""/>
        <dsp:cNvSpPr/>
      </dsp:nvSpPr>
      <dsp:spPr>
        <a:xfrm>
          <a:off x="4099741" y="1729101"/>
          <a:ext cx="3485499" cy="522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100" b="1" kern="1200" dirty="0"/>
            <a:t>Climate-carbon feedback</a:t>
          </a:r>
          <a:r>
            <a:rPr lang="en-US" sz="2100" kern="1200" dirty="0"/>
            <a:t> </a:t>
          </a:r>
        </a:p>
      </dsp:txBody>
      <dsp:txXfrm>
        <a:off x="4099741" y="1729101"/>
        <a:ext cx="3485499" cy="522824"/>
      </dsp:txXfrm>
    </dsp:sp>
    <dsp:sp modelId="{717883EC-5469-4972-83AC-2F30FFC9D8B8}">
      <dsp:nvSpPr>
        <dsp:cNvPr id="0" name=""/>
        <dsp:cNvSpPr/>
      </dsp:nvSpPr>
      <dsp:spPr>
        <a:xfrm>
          <a:off x="4099741" y="2298163"/>
          <a:ext cx="3485499" cy="423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2534-5336-B14D-814B-14EED7F17063}" type="datetimeFigureOut">
              <a:rPr lang="en-US" smtClean="0"/>
              <a:t>2/3/21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42808-098E-084F-9DBA-8EAA0192C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85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 of this talk: give a high-level introduction / overview of the E3SMv1 biogeochemistry model and historical simulations.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1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42808-098E-084F-9DBA-8EAA0192C2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15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“Concentration-carbon feedback”: Increased atmospheric CO</a:t>
            </a:r>
            <a:r>
              <a:rPr lang="en-US" baseline="-25000" dirty="0"/>
              <a:t>2</a:t>
            </a:r>
            <a:r>
              <a:rPr lang="en-US" dirty="0"/>
              <a:t> concentration directly causes a response of land and ocean ecosystems, which in turn changes rate of CO</a:t>
            </a:r>
            <a:r>
              <a:rPr lang="en-US" baseline="-25000" dirty="0"/>
              <a:t>2</a:t>
            </a:r>
            <a:r>
              <a:rPr lang="en-US" dirty="0"/>
              <a:t> uptake.</a:t>
            </a:r>
          </a:p>
          <a:p>
            <a:pPr lvl="0"/>
            <a:r>
              <a:rPr lang="en-US" dirty="0"/>
              <a:t>Mainly due to ”fertilization effect”: increased photosynthesis (negative climate feedback)</a:t>
            </a:r>
          </a:p>
          <a:p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/>
              <a:t>“Climate-carbon feedback”: Climate changes resulting from CO</a:t>
            </a:r>
            <a:r>
              <a:rPr lang="en-US" baseline="-25000" dirty="0"/>
              <a:t>2</a:t>
            </a:r>
            <a:r>
              <a:rPr lang="en-US" dirty="0"/>
              <a:t> increase impact land and ocean ecosystems, which in turn changes rate of CO</a:t>
            </a:r>
            <a:r>
              <a:rPr lang="en-US" baseline="-25000" dirty="0"/>
              <a:t>2</a:t>
            </a:r>
            <a:r>
              <a:rPr lang="en-US" dirty="0"/>
              <a:t> uptake.</a:t>
            </a:r>
          </a:p>
          <a:p>
            <a:pPr lvl="0">
              <a:lnSpc>
                <a:spcPct val="100000"/>
              </a:lnSpc>
            </a:pPr>
            <a:r>
              <a:rPr lang="en-US" dirty="0"/>
              <a:t>Mainly due to temperature and precipitation changes, and their impacts on photosynthesis, plant respiration, soil respiration, abundance and distribution of vegetation.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0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33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GPP is highest in tropical forest ecosystems (as expected)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CO2 fertilization increases GPP globally, with effects concentrated in tropics (upper right)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CO2 radiative effect increases GPP at high latitudes (where growth is limited by colder temperatures) but decreases GPP in the tropics.  This is reasonable considering: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Temperatures are already warm in this region (so not limiting)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Sensitivity to drought, dependence on water availability from precipitation and deep soil water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Combined effect leads to increased GPP across the globe.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5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Biogeochemical influence of transient CO</a:t>
            </a:r>
            <a:r>
              <a:rPr lang="en-US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concentration dominates for GPP, NEE, TEC, vegetation carbon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ECA (dashed lines) exhibits drift in TEC in CNST-forcing scenario; this is due to the disequilibrium (by design) of the P soils in the initial state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Observational benchmarks for historical loss of TEC over the period 1850 – ca. 2000 are about 50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PgC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 the CTC BDRD case is quite close to this.  The ECA BDRD case loses 2-3x too much carbon over the historical period, compared with observational benchmarks.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CTC stores more carbon in soils below 1 m and ECA produces more woody debris. These differences may have consequences for carbon cycle feedbacks, particularly over longer time scales and in future scenarios.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Anoxia probably the main cause of widespread anoxia in subsurface oceans, which limits microbial decomposition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is especially notable in the following regions: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Coastal regions</a:t>
            </a:r>
            <a:r>
              <a:rPr lang="en-US" dirty="0"/>
              <a:t>; resolution issues and missing coastal processes may both play a role here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North of 35N</a:t>
            </a:r>
            <a:r>
              <a:rPr lang="en-US" dirty="0"/>
              <a:t>; this is likely due to the having too little nitrate and phosphorus, caused by a deficiency in deep overturning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biases likely due to problems in the ocean physics...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42808-098E-084F-9DBA-8EAA0192C2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3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6416-1714-8B4B-8D47-9941328C5630}" type="datetime1">
              <a:rPr lang="en-US" smtClean="0"/>
              <a:t>2/3/21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7775-8F31-FA44-85DD-F6B351ED3E03}" type="datetime1">
              <a:rPr lang="en-US" smtClean="0"/>
              <a:t>2/3/21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FF96E-3AE4-F248-AA10-227FE9F6438A}" type="datetime1">
              <a:rPr lang="en-US" smtClean="0"/>
              <a:t>2/3/21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FA17-5230-DB4B-92B8-C06B1B6C2C3C}" type="datetime1">
              <a:rPr lang="en-US" smtClean="0"/>
              <a:t>2/3/21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E086E-1844-5047-87DC-3600ADFE8D23}" type="datetime1">
              <a:rPr lang="en-US" smtClean="0"/>
              <a:t>2/3/21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80A4-5EB6-0A45-8B64-5A99EDD9A06F}" type="datetime1">
              <a:rPr lang="en-US" smtClean="0"/>
              <a:t>2/3/21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5FCC-8911-424B-BB73-F37CD8CFE6D8}" type="datetime1">
              <a:rPr lang="en-US" smtClean="0"/>
              <a:t>2/3/21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EAE7-D711-A24C-BDF4-1373AA47AE4E}" type="datetime1">
              <a:rPr lang="en-US" smtClean="0"/>
              <a:t>2/3/21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6EE6D2-55B7-D64F-B83B-FA14A79F952A}" type="datetime1">
              <a:rPr lang="en-US" smtClean="0"/>
              <a:t>2/3/21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agupubs.onlinelibrary.wiley.com/doi/full/10.1029/2019MS001766#jame21221-bib-011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doi.org/10.6084/m9.figshare.11097356.v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11" y="1404488"/>
            <a:ext cx="8226189" cy="2274626"/>
          </a:xfrm>
        </p:spPr>
        <p:txBody>
          <a:bodyPr/>
          <a:lstStyle/>
          <a:p>
            <a:r>
              <a:rPr lang="en-US" sz="3200" dirty="0"/>
              <a:t>E3SMv1.1 Biogeochemistry simulation campaign – overview of configuration and historical simulations (JAMES, 2020)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011" y="3821373"/>
            <a:ext cx="8734567" cy="2274626"/>
          </a:xfrm>
        </p:spPr>
        <p:txBody>
          <a:bodyPr/>
          <a:lstStyle/>
          <a:p>
            <a:r>
              <a:rPr lang="en-US" dirty="0"/>
              <a:t>Susannah M. Burrows, Mathew </a:t>
            </a:r>
            <a:r>
              <a:rPr lang="en-US" dirty="0" err="1"/>
              <a:t>Maltrud</a:t>
            </a:r>
            <a:r>
              <a:rPr lang="en-US" dirty="0"/>
              <a:t>, </a:t>
            </a:r>
            <a:r>
              <a:rPr lang="en-US" dirty="0" err="1"/>
              <a:t>Xiaojuan</a:t>
            </a:r>
            <a:r>
              <a:rPr lang="en-US" dirty="0"/>
              <a:t> Yang, Qing Zhu, Nicole Jeffery, </a:t>
            </a:r>
            <a:r>
              <a:rPr lang="en-US" dirty="0" err="1"/>
              <a:t>Xiaoying</a:t>
            </a:r>
            <a:r>
              <a:rPr lang="en-US" dirty="0"/>
              <a:t> Shi, Daniel </a:t>
            </a:r>
            <a:r>
              <a:rPr lang="en-US" dirty="0" err="1"/>
              <a:t>Ricciuto</a:t>
            </a:r>
            <a:r>
              <a:rPr lang="en-US" dirty="0"/>
              <a:t>, </a:t>
            </a:r>
            <a:r>
              <a:rPr lang="en-US" dirty="0" err="1"/>
              <a:t>Shanlin</a:t>
            </a:r>
            <a:r>
              <a:rPr lang="en-US" dirty="0"/>
              <a:t> Wang, Gautam Bisht, </a:t>
            </a:r>
            <a:r>
              <a:rPr lang="en-US" dirty="0" err="1"/>
              <a:t>Jinyun</a:t>
            </a:r>
            <a:r>
              <a:rPr lang="en-US" dirty="0"/>
              <a:t> Tang, Jon Wolfe, Bryce E. Harrop, </a:t>
            </a:r>
            <a:r>
              <a:rPr lang="en-US" dirty="0" err="1"/>
              <a:t>Balwinder</a:t>
            </a:r>
            <a:r>
              <a:rPr lang="en-US" dirty="0"/>
              <a:t> Singh, Lee Brent, Tian Zhou, Philip Cameron-Smith, Nathan Collier, Min Xu, Elizabeth C. </a:t>
            </a:r>
            <a:r>
              <a:rPr lang="en-US" dirty="0" err="1"/>
              <a:t>Hunke</a:t>
            </a:r>
            <a:r>
              <a:rPr lang="en-US" dirty="0"/>
              <a:t>, S. M. Elliott, A. K. Turner, </a:t>
            </a:r>
            <a:r>
              <a:rPr lang="en-US" dirty="0" err="1"/>
              <a:t>Hongyi</a:t>
            </a:r>
            <a:r>
              <a:rPr lang="en-US" dirty="0"/>
              <a:t> Li, </a:t>
            </a:r>
            <a:r>
              <a:rPr lang="en-US" dirty="0" err="1"/>
              <a:t>Hailong</a:t>
            </a:r>
            <a:r>
              <a:rPr lang="en-US" dirty="0"/>
              <a:t> Wang, Jean-Christophe </a:t>
            </a:r>
            <a:r>
              <a:rPr lang="en-US" dirty="0" err="1"/>
              <a:t>Golaz</a:t>
            </a:r>
            <a:r>
              <a:rPr lang="en-US" dirty="0"/>
              <a:t>, Ben Bond-</a:t>
            </a:r>
            <a:r>
              <a:rPr lang="en-US" dirty="0" err="1"/>
              <a:t>Lamberty</a:t>
            </a:r>
            <a:r>
              <a:rPr lang="en-US" dirty="0"/>
              <a:t>, Forrest M. Hoffman, William J. Riley, Peter E. Thornton, Kate Calvin, L. Ruby Leung.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131DA0C-FFD4-2545-B09B-CDB9713E905A}"/>
              </a:ext>
            </a:extLst>
          </p:cNvPr>
          <p:cNvSpPr/>
          <p:nvPr/>
        </p:nvSpPr>
        <p:spPr>
          <a:xfrm>
            <a:off x="0" y="0"/>
            <a:ext cx="9144000" cy="6868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041644-4EAB-6A4A-835F-294127910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50" r="5658"/>
          <a:stretch/>
        </p:blipFill>
        <p:spPr>
          <a:xfrm rot="16200000">
            <a:off x="3288946" y="-521545"/>
            <a:ext cx="4615027" cy="83539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00CDF-8CD1-6247-9338-043C86EF2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7707"/>
            <a:ext cx="8229600" cy="546438"/>
          </a:xfrm>
        </p:spPr>
        <p:txBody>
          <a:bodyPr/>
          <a:lstStyle/>
          <a:p>
            <a:r>
              <a:rPr lang="en-US" dirty="0"/>
              <a:t>Impacts of CO</a:t>
            </a:r>
            <a:r>
              <a:rPr lang="en-US" baseline="-25000" dirty="0"/>
              <a:t>2</a:t>
            </a:r>
            <a:r>
              <a:rPr lang="en-US" dirty="0"/>
              <a:t> increase on GPP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7E54A-92A6-6A4E-8BDD-9381990DC402}"/>
              </a:ext>
            </a:extLst>
          </p:cNvPr>
          <p:cNvSpPr txBox="1"/>
          <p:nvPr/>
        </p:nvSpPr>
        <p:spPr>
          <a:xfrm>
            <a:off x="3226651" y="820757"/>
            <a:ext cx="14424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Constant CO</a:t>
            </a:r>
            <a:r>
              <a:rPr lang="en-US" b="1" baseline="-25000" dirty="0"/>
              <a:t>2</a:t>
            </a:r>
          </a:p>
          <a:p>
            <a:r>
              <a:rPr lang="en-US" b="1" dirty="0"/>
              <a:t>(BCRC-hist)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DB343-0346-7E41-ADE2-DEF57FD4933A}"/>
              </a:ext>
            </a:extLst>
          </p:cNvPr>
          <p:cNvSpPr txBox="1"/>
          <p:nvPr/>
        </p:nvSpPr>
        <p:spPr>
          <a:xfrm>
            <a:off x="5947888" y="820757"/>
            <a:ext cx="233115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Physiological response</a:t>
            </a:r>
          </a:p>
          <a:p>
            <a:r>
              <a:rPr lang="en-US" b="1" dirty="0"/>
              <a:t>(BDRD – BCRC)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E9487-CF86-634C-AFE5-A08507304132}"/>
              </a:ext>
            </a:extLst>
          </p:cNvPr>
          <p:cNvSpPr txBox="1"/>
          <p:nvPr/>
        </p:nvSpPr>
        <p:spPr>
          <a:xfrm>
            <a:off x="2799256" y="5962960"/>
            <a:ext cx="286754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Radiative response</a:t>
            </a:r>
          </a:p>
          <a:p>
            <a:r>
              <a:rPr lang="en-US" b="1" dirty="0"/>
              <a:t>(BCRD – BCRC)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1E7BD-F29E-354E-8C84-9E515233D48D}"/>
              </a:ext>
            </a:extLst>
          </p:cNvPr>
          <p:cNvSpPr txBox="1"/>
          <p:nvPr/>
        </p:nvSpPr>
        <p:spPr>
          <a:xfrm>
            <a:off x="6708726" y="5938260"/>
            <a:ext cx="11279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Full effect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A6C64-A49B-5E48-BF99-4C30F73DBAC5}"/>
              </a:ext>
            </a:extLst>
          </p:cNvPr>
          <p:cNvSpPr txBox="1"/>
          <p:nvPr/>
        </p:nvSpPr>
        <p:spPr>
          <a:xfrm>
            <a:off x="140677" y="1461156"/>
            <a:ext cx="2039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GPP is highest in tropical forest ecosystems (as expected)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D1ED06-07CE-F047-AF0A-A95A67B4954B}"/>
              </a:ext>
            </a:extLst>
          </p:cNvPr>
          <p:cNvSpPr/>
          <p:nvPr/>
        </p:nvSpPr>
        <p:spPr>
          <a:xfrm>
            <a:off x="5602693" y="758934"/>
            <a:ext cx="3541308" cy="2861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D38B0-F807-7F49-8C85-C30C9D3A5051}"/>
              </a:ext>
            </a:extLst>
          </p:cNvPr>
          <p:cNvSpPr/>
          <p:nvPr/>
        </p:nvSpPr>
        <p:spPr>
          <a:xfrm>
            <a:off x="2055151" y="3685151"/>
            <a:ext cx="3541308" cy="2974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E8D9B4-BF25-1446-AAF0-1AEDCB8A733B}"/>
              </a:ext>
            </a:extLst>
          </p:cNvPr>
          <p:cNvSpPr/>
          <p:nvPr/>
        </p:nvSpPr>
        <p:spPr>
          <a:xfrm>
            <a:off x="5596459" y="3554095"/>
            <a:ext cx="3509256" cy="2861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4D833B-80D2-014C-8F89-3EEC2602D9C6}"/>
              </a:ext>
            </a:extLst>
          </p:cNvPr>
          <p:cNvSpPr/>
          <p:nvPr/>
        </p:nvSpPr>
        <p:spPr>
          <a:xfrm>
            <a:off x="0" y="1"/>
            <a:ext cx="9144000" cy="6868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2D5B9B-1CAA-B54D-B477-589C25541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228" r="49302" b="40248"/>
          <a:stretch/>
        </p:blipFill>
        <p:spPr>
          <a:xfrm>
            <a:off x="0" y="1585498"/>
            <a:ext cx="5883040" cy="3616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647F59-1CC8-484A-BC3F-FF0009157187}"/>
              </a:ext>
            </a:extLst>
          </p:cNvPr>
          <p:cNvSpPr txBox="1"/>
          <p:nvPr/>
        </p:nvSpPr>
        <p:spPr>
          <a:xfrm>
            <a:off x="1196283" y="1256908"/>
            <a:ext cx="39949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Change in total land ecosystem carbon (TEC) since 1850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0380EB-409C-7B45-B586-71EF6391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096"/>
            <a:ext cx="8993673" cy="88956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loss of carbon from land since 1850 is comparable to observational estimates in default (CTC) configuration</a:t>
            </a:r>
            <a:endParaRPr lang="en-US" sz="24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8825767-1459-0C45-AD38-E5A2B2B4FBCD}"/>
              </a:ext>
            </a:extLst>
          </p:cNvPr>
          <p:cNvCxnSpPr>
            <a:cxnSpLocks/>
          </p:cNvCxnSpPr>
          <p:nvPr/>
        </p:nvCxnSpPr>
        <p:spPr>
          <a:xfrm>
            <a:off x="4420242" y="2483708"/>
            <a:ext cx="0" cy="4819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4164E9-B462-D745-B23B-FC0715F2043A}"/>
              </a:ext>
            </a:extLst>
          </p:cNvPr>
          <p:cNvCxnSpPr>
            <a:cxnSpLocks/>
          </p:cNvCxnSpPr>
          <p:nvPr/>
        </p:nvCxnSpPr>
        <p:spPr>
          <a:xfrm>
            <a:off x="3950683" y="2582562"/>
            <a:ext cx="0" cy="3830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F2CAF8E-8E0C-5746-9DB7-5C197180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0" t="86471" r="47255" b="7329"/>
          <a:stretch/>
        </p:blipFill>
        <p:spPr>
          <a:xfrm>
            <a:off x="1079073" y="4814682"/>
            <a:ext cx="5046394" cy="7477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11BE125-8625-E042-B0CA-C3E07D165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75" b="668"/>
          <a:stretch/>
        </p:blipFill>
        <p:spPr>
          <a:xfrm>
            <a:off x="263585" y="6189525"/>
            <a:ext cx="8433870" cy="61937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4F2788-1886-444E-898F-D81A32F0B971}"/>
              </a:ext>
            </a:extLst>
          </p:cNvPr>
          <p:cNvSpPr txBox="1"/>
          <p:nvPr/>
        </p:nvSpPr>
        <p:spPr>
          <a:xfrm>
            <a:off x="5660807" y="1351654"/>
            <a:ext cx="341453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Purple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dirty="0"/>
              <a:t>: Land carbon declines over the 20</a:t>
            </a:r>
            <a:r>
              <a:rPr lang="en-US" baseline="30000" dirty="0"/>
              <a:t>th</a:t>
            </a:r>
            <a:r>
              <a:rPr lang="en-US" dirty="0"/>
              <a:t> century due primarily to deforestation.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red</a:t>
            </a:r>
            <a:r>
              <a:rPr lang="en-US" dirty="0"/>
              <a:t>: In biogeochemically-coupled simulations, increased plant growth partly compensates.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Arrows indicate approximate range of observationally-based estimates (</a:t>
            </a:r>
            <a:r>
              <a:rPr lang="en-US" dirty="0" err="1"/>
              <a:t>Khatiwala</a:t>
            </a:r>
            <a:r>
              <a:rPr lang="en-US" dirty="0"/>
              <a:t> et al., 2013).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loss of carbon is much lower in ECA, due to stronger phosphorus limitation.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D7C5CD5-5E36-E34F-AA9D-F392B39D11B8}"/>
              </a:ext>
            </a:extLst>
          </p:cNvPr>
          <p:cNvCxnSpPr>
            <a:cxnSpLocks/>
          </p:cNvCxnSpPr>
          <p:nvPr/>
        </p:nvCxnSpPr>
        <p:spPr>
          <a:xfrm>
            <a:off x="5091627" y="2105103"/>
            <a:ext cx="0" cy="7802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1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0285E7-52D4-4A44-A431-10887D921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0360"/>
            <a:ext cx="6234545" cy="1097280"/>
          </a:xfrm>
        </p:spPr>
        <p:txBody>
          <a:bodyPr/>
          <a:lstStyle/>
          <a:p>
            <a:r>
              <a:rPr lang="en-US" dirty="0"/>
              <a:t>Ocean / sea ice BGC:</a:t>
            </a:r>
            <a:br>
              <a:rPr lang="en-US" dirty="0"/>
            </a:br>
            <a:r>
              <a:rPr lang="en-US" dirty="0"/>
              <a:t>high-level results</a:t>
            </a:r>
          </a:p>
        </p:txBody>
      </p:sp>
    </p:spTree>
    <p:extLst>
      <p:ext uri="{BB962C8B-B14F-4D97-AF65-F5344CB8AC3E}">
        <p14:creationId xmlns:p14="http://schemas.microsoft.com/office/powerpoint/2010/main" val="3409912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BFE5E-F338-774F-8541-4103DDE8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200" dirty="0">
                <a:solidFill>
                  <a:schemeClr val="bg1"/>
                </a:solidFill>
                <a:latin typeface="+mj-lt"/>
                <a:cs typeface="+mj-cs"/>
              </a:rPr>
              <a:t>Net CO</a:t>
            </a:r>
            <a:r>
              <a:rPr lang="en-US" sz="2200" baseline="-25000" dirty="0">
                <a:solidFill>
                  <a:schemeClr val="bg1"/>
                </a:solidFill>
                <a:latin typeface="+mj-lt"/>
                <a:cs typeface="+mj-cs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+mj-cs"/>
              </a:rPr>
              <a:t> flux from ocean to atmosphere (mmol/m</a:t>
            </a:r>
            <a:r>
              <a:rPr lang="en-US" sz="2200" baseline="30000" dirty="0">
                <a:solidFill>
                  <a:schemeClr val="bg1"/>
                </a:solidFill>
                <a:latin typeface="+mj-lt"/>
                <a:cs typeface="+mj-cs"/>
              </a:rPr>
              <a:t>2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+mj-cs"/>
              </a:rPr>
              <a:t>/</a:t>
            </a:r>
            <a:r>
              <a:rPr lang="en-US" sz="2200" dirty="0" err="1">
                <a:solidFill>
                  <a:schemeClr val="bg1"/>
                </a:solidFill>
                <a:latin typeface="+mj-lt"/>
                <a:cs typeface="+mj-cs"/>
              </a:rPr>
              <a:t>yr</a:t>
            </a:r>
            <a:r>
              <a:rPr lang="en-US" sz="2200" dirty="0">
                <a:solidFill>
                  <a:schemeClr val="bg1"/>
                </a:solidFill>
                <a:latin typeface="+mj-lt"/>
                <a:cs typeface="+mj-cs"/>
              </a:rPr>
              <a:t>), present-day</a:t>
            </a: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0317F-CE93-2B4B-BE2C-922D50857763}"/>
              </a:ext>
            </a:extLst>
          </p:cNvPr>
          <p:cNvSpPr/>
          <p:nvPr/>
        </p:nvSpPr>
        <p:spPr>
          <a:xfrm>
            <a:off x="605790" y="4478338"/>
            <a:ext cx="736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 colors are fluxes out of ocean (outgassing)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Blue colors are fluxes into ocean (uptake / sink)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Total ocean carbon uptake since 1850: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Benchmark: 		 150 ± 20 </a:t>
            </a:r>
            <a:r>
              <a:rPr lang="en-US" dirty="0" err="1"/>
              <a:t>PgC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 (Le </a:t>
            </a:r>
            <a:r>
              <a:rPr lang="en-US" dirty="0" err="1"/>
              <a:t>Quéré</a:t>
            </a:r>
            <a:r>
              <a:rPr lang="en-US" dirty="0"/>
              <a:t> et al., </a:t>
            </a:r>
            <a:r>
              <a:rPr lang="en-US" b="1" u="sng" dirty="0">
                <a:hlinkClick r:id="rId2"/>
              </a:rPr>
              <a:t>2018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E3SMv1.1-BGC:		∼93 </a:t>
            </a:r>
            <a:r>
              <a:rPr lang="en-US" dirty="0" err="1"/>
              <a:t>PgC</a:t>
            </a:r>
            <a:r>
              <a:rPr lang="en-US" dirty="0"/>
              <a:t>/</a:t>
            </a:r>
            <a:r>
              <a:rPr lang="en-US" dirty="0" err="1"/>
              <a:t>yr</a:t>
            </a:r>
            <a:endParaRPr lang="en-US" dirty="0"/>
          </a:p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64F0EC2-6DD1-924F-A939-0D0BFB551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64910"/>
            <a:ext cx="9144000" cy="221342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617A0C-B45A-C44C-A31A-3C4A5EFCE7A1}"/>
              </a:ext>
            </a:extLst>
          </p:cNvPr>
          <p:cNvSpPr txBox="1"/>
          <p:nvPr/>
        </p:nvSpPr>
        <p:spPr>
          <a:xfrm>
            <a:off x="5202843" y="1796280"/>
            <a:ext cx="2495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 (World Ocean Atlas)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505FD-D917-8A44-9DBB-AB21E2728357}"/>
              </a:ext>
            </a:extLst>
          </p:cNvPr>
          <p:cNvSpPr txBox="1"/>
          <p:nvPr/>
        </p:nvSpPr>
        <p:spPr>
          <a:xfrm>
            <a:off x="616193" y="1796280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(BDRD-hist, 1977-2006)</a:t>
            </a:r>
          </a:p>
        </p:txBody>
      </p:sp>
    </p:spTree>
    <p:extLst>
      <p:ext uri="{BB962C8B-B14F-4D97-AF65-F5344CB8AC3E}">
        <p14:creationId xmlns:p14="http://schemas.microsoft.com/office/powerpoint/2010/main" val="414960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FE5E-F338-774F-8541-4103DDE88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1432"/>
            <a:ext cx="8229600" cy="6954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  <a:latin typeface="+mj-lt"/>
                <a:cs typeface="+mj-cs"/>
              </a:rPr>
              <a:t>Ocean surface </a:t>
            </a:r>
            <a:r>
              <a:rPr lang="en-US" sz="4000" dirty="0" err="1">
                <a:solidFill>
                  <a:schemeClr val="tx2"/>
                </a:solidFill>
                <a:latin typeface="+mj-lt"/>
                <a:cs typeface="+mj-cs"/>
              </a:rPr>
              <a:t>Chl</a:t>
            </a:r>
            <a:r>
              <a:rPr lang="en-US" sz="4000" dirty="0">
                <a:solidFill>
                  <a:schemeClr val="tx2"/>
                </a:solidFill>
                <a:latin typeface="+mj-lt"/>
                <a:cs typeface="+mj-cs"/>
              </a:rPr>
              <a:t>-a – too little biomass</a:t>
            </a:r>
            <a:endParaRPr lang="en-US" sz="4000" kern="120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B0317F-CE93-2B4B-BE2C-922D50857763}"/>
              </a:ext>
            </a:extLst>
          </p:cNvPr>
          <p:cNvSpPr/>
          <p:nvPr/>
        </p:nvSpPr>
        <p:spPr>
          <a:xfrm>
            <a:off x="2579425" y="3467883"/>
            <a:ext cx="5411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Log(ocean surface </a:t>
            </a:r>
            <a:r>
              <a:rPr lang="en-US" dirty="0" err="1"/>
              <a:t>Chl</a:t>
            </a:r>
            <a:r>
              <a:rPr lang="en-US" dirty="0"/>
              <a:t>-a) (mg/m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8F2BE-202B-DC43-98B3-0AD0D04ABE76}"/>
              </a:ext>
            </a:extLst>
          </p:cNvPr>
          <p:cNvSpPr txBox="1"/>
          <p:nvPr/>
        </p:nvSpPr>
        <p:spPr>
          <a:xfrm>
            <a:off x="708660" y="823043"/>
            <a:ext cx="3142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(BDRD-hist, 1977-2006)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A176E1-62B5-8649-98D7-248492DA6AE4}"/>
              </a:ext>
            </a:extLst>
          </p:cNvPr>
          <p:cNvSpPr txBox="1"/>
          <p:nvPr/>
        </p:nvSpPr>
        <p:spPr>
          <a:xfrm>
            <a:off x="4919364" y="823043"/>
            <a:ext cx="347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 (</a:t>
            </a:r>
            <a:r>
              <a:rPr lang="en-US" dirty="0" err="1"/>
              <a:t>SeaWIFS</a:t>
            </a:r>
            <a:r>
              <a:rPr lang="en-US" dirty="0"/>
              <a:t> satellite, 1997-2010)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35994-CD42-0241-B0E7-1977E7B0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45" y="1214120"/>
            <a:ext cx="9149997" cy="2214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A8A596-87F4-D948-AD74-944BC7E5EE00}"/>
              </a:ext>
            </a:extLst>
          </p:cNvPr>
          <p:cNvSpPr txBox="1"/>
          <p:nvPr/>
        </p:nvSpPr>
        <p:spPr>
          <a:xfrm>
            <a:off x="708660" y="3876098"/>
            <a:ext cx="81038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sources of bias: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Lack of parameterized lateral mixing along </a:t>
            </a:r>
            <a:r>
              <a:rPr lang="en-US" dirty="0" err="1"/>
              <a:t>isopycnal</a:t>
            </a:r>
            <a:r>
              <a:rPr lang="en-US" dirty="0"/>
              <a:t> surfaces (Redi mixing).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Biases in riverine nutrient inputs.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Ocean mixed-layer depth biases, which lead to too-little overturning of nutrients in regions like the North Atlantic.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Coastal underprediction is partly a resolution issue.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These issues are being addressed in v2 developments.</a:t>
            </a:r>
          </a:p>
        </p:txBody>
      </p:sp>
    </p:spTree>
    <p:extLst>
      <p:ext uri="{BB962C8B-B14F-4D97-AF65-F5344CB8AC3E}">
        <p14:creationId xmlns:p14="http://schemas.microsoft.com/office/powerpoint/2010/main" val="2830421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7362-9268-C34F-9A17-62177E1E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31720"/>
            <a:ext cx="8229600" cy="1097280"/>
          </a:xfrm>
        </p:spPr>
        <p:txBody>
          <a:bodyPr/>
          <a:lstStyle/>
          <a:p>
            <a:r>
              <a:rPr lang="en-US" dirty="0"/>
              <a:t>Carbon cycle – Climate feedback analysis</a:t>
            </a:r>
          </a:p>
        </p:txBody>
      </p:sp>
    </p:spTree>
    <p:extLst>
      <p:ext uri="{BB962C8B-B14F-4D97-AF65-F5344CB8AC3E}">
        <p14:creationId xmlns:p14="http://schemas.microsoft.com/office/powerpoint/2010/main" val="814515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2478E6-2184-493C-BEA7-AC9FCCCEE4B5}"/>
              </a:ext>
            </a:extLst>
          </p:cNvPr>
          <p:cNvGrpSpPr/>
          <p:nvPr/>
        </p:nvGrpSpPr>
        <p:grpSpPr>
          <a:xfrm>
            <a:off x="3534748" y="1604224"/>
            <a:ext cx="5300663" cy="4715882"/>
            <a:chOff x="4642163" y="360608"/>
            <a:chExt cx="7067550" cy="62878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AAF349E-E7D6-4086-A7C4-8460531D6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424"/>
            <a:stretch/>
          </p:blipFill>
          <p:spPr>
            <a:xfrm>
              <a:off x="4642163" y="360608"/>
              <a:ext cx="7067550" cy="6287842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A0179BF-6D2D-475D-8D60-07A12EFB7A69}"/>
                </a:ext>
              </a:extLst>
            </p:cNvPr>
            <p:cNvSpPr/>
            <p:nvPr/>
          </p:nvSpPr>
          <p:spPr>
            <a:xfrm>
              <a:off x="6980349" y="3477382"/>
              <a:ext cx="399245" cy="335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FA5B762-1EBB-4EC0-9C43-FCF7E87B37B9}"/>
              </a:ext>
            </a:extLst>
          </p:cNvPr>
          <p:cNvSpPr txBox="1"/>
          <p:nvPr/>
        </p:nvSpPr>
        <p:spPr>
          <a:xfrm>
            <a:off x="5587822" y="2395169"/>
            <a:ext cx="2443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E3SM v1 BGC </a:t>
            </a:r>
            <a:r>
              <a:rPr lang="en-US" sz="2000" dirty="0"/>
              <a:t>estimate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7F862F-5971-4FE6-AFCA-4C1C9E1A9D5C}"/>
              </a:ext>
            </a:extLst>
          </p:cNvPr>
          <p:cNvCxnSpPr>
            <a:cxnSpLocks/>
          </p:cNvCxnSpPr>
          <p:nvPr/>
        </p:nvCxnSpPr>
        <p:spPr>
          <a:xfrm flipH="1">
            <a:off x="5684108" y="2795279"/>
            <a:ext cx="864298" cy="10785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0EE23D-752F-4059-813E-F6E2E4830306}"/>
              </a:ext>
            </a:extLst>
          </p:cNvPr>
          <p:cNvSpPr txBox="1"/>
          <p:nvPr/>
        </p:nvSpPr>
        <p:spPr>
          <a:xfrm>
            <a:off x="391196" y="3369435"/>
            <a:ext cx="2917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Differences: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Different physical climate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Different land model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Physics and BGC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Active P cycle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E3SM is using dynamic LULCC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4C97F-B509-4F4C-A872-5F8013E67B6C}"/>
              </a:ext>
            </a:extLst>
          </p:cNvPr>
          <p:cNvSpPr txBox="1"/>
          <p:nvPr/>
        </p:nvSpPr>
        <p:spPr>
          <a:xfrm>
            <a:off x="294604" y="5834763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EC0AA4-25F8-8243-842B-C238A178E160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95604" cy="21688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E3SM land CO</a:t>
            </a:r>
            <a:r>
              <a:rPr lang="en-US" baseline="-25000" dirty="0"/>
              <a:t>2</a:t>
            </a:r>
            <a:r>
              <a:rPr lang="en-US" dirty="0"/>
              <a:t> – climate feedbacks are comparatively weak (~expected)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5AB1DE-9401-294D-B9D2-99C8122B422F}"/>
              </a:ext>
            </a:extLst>
          </p:cNvPr>
          <p:cNvSpPr/>
          <p:nvPr/>
        </p:nvSpPr>
        <p:spPr>
          <a:xfrm>
            <a:off x="211999" y="1748838"/>
            <a:ext cx="30962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Beta (Response of CO</a:t>
            </a:r>
            <a:r>
              <a:rPr lang="en-US" sz="2400" baseline="-25000" dirty="0"/>
              <a:t>2</a:t>
            </a:r>
            <a:r>
              <a:rPr lang="en-US" sz="2400" dirty="0"/>
              <a:t> uptake to CO</a:t>
            </a:r>
            <a:r>
              <a:rPr lang="en-US" sz="2400" baseline="-25000" dirty="0"/>
              <a:t>2</a:t>
            </a:r>
            <a:r>
              <a:rPr lang="en-US" sz="2400" dirty="0"/>
              <a:t> concentration, </a:t>
            </a:r>
            <a:r>
              <a:rPr lang="en-US" sz="2400" dirty="0" err="1"/>
              <a:t>PgC</a:t>
            </a:r>
            <a:r>
              <a:rPr lang="en-US" sz="2400" dirty="0"/>
              <a:t>/</a:t>
            </a:r>
            <a:r>
              <a:rPr lang="en-US" sz="2400" dirty="0" err="1"/>
              <a:t>ppmv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06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864582-FF8F-44AF-A8CE-DC499397C963}"/>
              </a:ext>
            </a:extLst>
          </p:cNvPr>
          <p:cNvGrpSpPr/>
          <p:nvPr/>
        </p:nvGrpSpPr>
        <p:grpSpPr>
          <a:xfrm>
            <a:off x="3335629" y="1515104"/>
            <a:ext cx="5486400" cy="4685042"/>
            <a:chOff x="4447505" y="305638"/>
            <a:chExt cx="7315200" cy="62467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98E891-9D12-4E45-80A9-FAE71B214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815"/>
            <a:stretch/>
          </p:blipFill>
          <p:spPr>
            <a:xfrm>
              <a:off x="4447505" y="305638"/>
              <a:ext cx="7315200" cy="624672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44CA74D-5C57-4359-8C11-08FD23318251}"/>
                </a:ext>
              </a:extLst>
            </p:cNvPr>
            <p:cNvSpPr/>
            <p:nvPr/>
          </p:nvSpPr>
          <p:spPr>
            <a:xfrm>
              <a:off x="7083380" y="1423115"/>
              <a:ext cx="412124" cy="5334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0CE08A-94F2-4540-A669-166D28CEF212}"/>
              </a:ext>
            </a:extLst>
          </p:cNvPr>
          <p:cNvSpPr txBox="1"/>
          <p:nvPr/>
        </p:nvSpPr>
        <p:spPr>
          <a:xfrm>
            <a:off x="4172755" y="4414838"/>
            <a:ext cx="3039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E3SM v1 BGC estimate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6F30E-9DD0-4301-B339-00AEF41F058B}"/>
              </a:ext>
            </a:extLst>
          </p:cNvPr>
          <p:cNvCxnSpPr>
            <a:cxnSpLocks/>
          </p:cNvCxnSpPr>
          <p:nvPr/>
        </p:nvCxnSpPr>
        <p:spPr>
          <a:xfrm flipH="1" flipV="1">
            <a:off x="5531499" y="3027405"/>
            <a:ext cx="90130" cy="1374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D8F277-AC28-4F85-B59B-C5633921F526}"/>
              </a:ext>
            </a:extLst>
          </p:cNvPr>
          <p:cNvSpPr txBox="1"/>
          <p:nvPr/>
        </p:nvSpPr>
        <p:spPr>
          <a:xfrm>
            <a:off x="381536" y="3345519"/>
            <a:ext cx="2917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Differences: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Different physical climate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Different land model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sz="2000" dirty="0"/>
              <a:t>Physics and BGC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Active P cycle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E3SM is using dynamic LULCC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55238-8FA6-4593-9D3B-B320EEFF1900}"/>
              </a:ext>
            </a:extLst>
          </p:cNvPr>
          <p:cNvSpPr txBox="1"/>
          <p:nvPr/>
        </p:nvSpPr>
        <p:spPr>
          <a:xfrm>
            <a:off x="183524" y="5900064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8743A9-7E3F-8A41-BA92-526E353AA12C}"/>
              </a:ext>
            </a:extLst>
          </p:cNvPr>
          <p:cNvSpPr txBox="1">
            <a:spLocks/>
          </p:cNvSpPr>
          <p:nvPr/>
        </p:nvSpPr>
        <p:spPr>
          <a:xfrm>
            <a:off x="457200" y="274320"/>
            <a:ext cx="8295604" cy="21688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E3SM land CO</a:t>
            </a:r>
            <a:r>
              <a:rPr lang="en-US" baseline="-25000" dirty="0"/>
              <a:t>2</a:t>
            </a:r>
            <a:r>
              <a:rPr lang="en-US" dirty="0"/>
              <a:t> – climate feedbacks are comparatively weak (~expected)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E1D9D1-6ECB-3A46-83E6-BC161854E238}"/>
              </a:ext>
            </a:extLst>
          </p:cNvPr>
          <p:cNvSpPr/>
          <p:nvPr/>
        </p:nvSpPr>
        <p:spPr>
          <a:xfrm>
            <a:off x="183524" y="1623708"/>
            <a:ext cx="29170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Gamma (Response of CO</a:t>
            </a:r>
            <a:r>
              <a:rPr lang="en-US" sz="2400" baseline="-25000" dirty="0"/>
              <a:t>2</a:t>
            </a:r>
            <a:r>
              <a:rPr lang="en-US" sz="2400" dirty="0"/>
              <a:t> uptake to temperature, </a:t>
            </a:r>
            <a:r>
              <a:rPr lang="en-US" sz="2400" dirty="0" err="1"/>
              <a:t>PgC</a:t>
            </a:r>
            <a:r>
              <a:rPr lang="en-US" sz="2400" dirty="0"/>
              <a:t>/K)</a:t>
            </a:r>
          </a:p>
        </p:txBody>
      </p:sp>
    </p:spTree>
    <p:extLst>
      <p:ext uri="{BB962C8B-B14F-4D97-AF65-F5344CB8AC3E}">
        <p14:creationId xmlns:p14="http://schemas.microsoft.com/office/powerpoint/2010/main" val="1656548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A3E95-3D0B-724C-8860-05345FAD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00718"/>
          </a:xfrm>
        </p:spPr>
        <p:txBody>
          <a:bodyPr/>
          <a:lstStyle/>
          <a:p>
            <a:r>
              <a:rPr lang="en-US" dirty="0"/>
              <a:t>Summary /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9B074-9DB6-8C42-869C-2DB071E52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103"/>
            <a:ext cx="8229600" cy="4720281"/>
          </a:xfrm>
        </p:spPr>
        <p:txBody>
          <a:bodyPr/>
          <a:lstStyle/>
          <a:p>
            <a:r>
              <a:rPr lang="en-US" sz="2000" dirty="0"/>
              <a:t>Conducted E3SMv1.1-BGC historical simulations with two land model configurations.</a:t>
            </a:r>
          </a:p>
          <a:p>
            <a:pPr lvl="1"/>
            <a:r>
              <a:rPr lang="en-US" dirty="0"/>
              <a:t>Both perform well on ILAMB land model observational benchmarks</a:t>
            </a:r>
          </a:p>
          <a:p>
            <a:pPr lvl="1"/>
            <a:r>
              <a:rPr lang="en-US" dirty="0"/>
              <a:t>Structural differences occur in nutrient limitation and nutrient pools</a:t>
            </a:r>
          </a:p>
          <a:p>
            <a:pPr lvl="1"/>
            <a:r>
              <a:rPr lang="en-US" dirty="0"/>
              <a:t>Both configurations have comparatively weak carbon-climate feedbacks, supporting the hypothesis that such feedbacks are weaker in models where nutrient limitations are represented</a:t>
            </a:r>
          </a:p>
          <a:p>
            <a:r>
              <a:rPr lang="en-US" sz="2000" dirty="0"/>
              <a:t>Ocean carbon cycle: several sources of bias were identified, which are being addressed for v2.</a:t>
            </a:r>
          </a:p>
          <a:p>
            <a:r>
              <a:rPr lang="en-US" sz="2000" dirty="0"/>
              <a:t>Additional papers published / in progress will describe responses to future scenarios, land nutrient limitations and structural uncertainties, sea ice biogeochemistry, and feedbacks on atmospheric dynamics</a:t>
            </a:r>
          </a:p>
        </p:txBody>
      </p:sp>
    </p:spTree>
    <p:extLst>
      <p:ext uri="{BB962C8B-B14F-4D97-AF65-F5344CB8AC3E}">
        <p14:creationId xmlns:p14="http://schemas.microsoft.com/office/powerpoint/2010/main" val="1072111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1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Motivation: There is large uncertainty in future changes in terrestrial and ocean carbon.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D11793-1CDC-4E48-B325-94BC9021F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5920"/>
            <a:ext cx="3717235" cy="4114800"/>
          </a:xfrm>
        </p:spPr>
        <p:txBody>
          <a:bodyPr/>
          <a:lstStyle/>
          <a:p>
            <a:r>
              <a:rPr lang="en-US" sz="2000" dirty="0"/>
              <a:t>Changes in carbon varied dramatically across models in CMIP5. </a:t>
            </a:r>
          </a:p>
          <a:p>
            <a:r>
              <a:rPr lang="en-US" sz="2000" dirty="0"/>
              <a:t>Land models that included nitrogen limitations tended to have weaker terrestrial carbon uptake.</a:t>
            </a:r>
          </a:p>
          <a:p>
            <a:r>
              <a:rPr lang="en-US" sz="2000" dirty="0"/>
              <a:t>These results suggest that model structure and nutrient limits matter for prediction of future climate.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9108A-F225-D145-8B03-DFB3FF765422}"/>
              </a:ext>
            </a:extLst>
          </p:cNvPr>
          <p:cNvSpPr txBox="1"/>
          <p:nvPr/>
        </p:nvSpPr>
        <p:spPr>
          <a:xfrm>
            <a:off x="4803914" y="1663144"/>
            <a:ext cx="3896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in Vegetation Carbon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D5E10-B87A-8D4F-A2B8-4D8F9C3464D0}"/>
              </a:ext>
            </a:extLst>
          </p:cNvPr>
          <p:cNvSpPr txBox="1"/>
          <p:nvPr/>
        </p:nvSpPr>
        <p:spPr>
          <a:xfrm>
            <a:off x="4803914" y="5070278"/>
            <a:ext cx="3643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Jones et al. (2013)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E4882-3C68-EF43-953D-6FC8FC8093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5983" y="2107622"/>
            <a:ext cx="4572000" cy="2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Two pathways for carbon cycle- climate feedbacks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25F8A0-C2FA-420C-BDA4-249EE8478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658913"/>
              </p:ext>
            </p:extLst>
          </p:nvPr>
        </p:nvGraphicFramePr>
        <p:xfrm>
          <a:off x="777240" y="2314552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110E9B-64E6-7248-94E6-4654C818293F}"/>
              </a:ext>
            </a:extLst>
          </p:cNvPr>
          <p:cNvSpPr txBox="1"/>
          <p:nvPr/>
        </p:nvSpPr>
        <p:spPr>
          <a:xfrm>
            <a:off x="884419" y="4951628"/>
            <a:ext cx="7482341" cy="120032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Progressive nutrient limitation hypothesis:</a:t>
            </a:r>
          </a:p>
          <a:p>
            <a:endParaRPr lang="en-US" dirty="0"/>
          </a:p>
          <a:p>
            <a:r>
              <a:rPr lang="en-US" dirty="0"/>
              <a:t>Nutrient limitations reduce the response of ecosystem growth and carbon uptake to increases in atmospheric CO</a:t>
            </a:r>
            <a:r>
              <a:rPr lang="en-US" baseline="-25000" dirty="0"/>
              <a:t>2</a:t>
            </a:r>
            <a:r>
              <a:rPr lang="en-US" dirty="0"/>
              <a:t> (Luo et al., 2003)</a:t>
            </a:r>
          </a:p>
        </p:txBody>
      </p:sp>
    </p:spTree>
    <p:extLst>
      <p:ext uri="{BB962C8B-B14F-4D97-AF65-F5344CB8AC3E}">
        <p14:creationId xmlns:p14="http://schemas.microsoft.com/office/powerpoint/2010/main" val="28386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DCDBF-8278-D148-AC28-F5494FC6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AE9F-BEDF-5444-B66C-4C3F4D869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V1 Science Question: What are the effects of </a:t>
            </a:r>
            <a:r>
              <a:rPr lang="en-US" b="1" u="sng" dirty="0">
                <a:solidFill>
                  <a:srgbClr val="C00000"/>
                </a:solidFill>
              </a:rPr>
              <a:t>nitrogen and phosphorous</a:t>
            </a:r>
            <a:r>
              <a:rPr lang="en-US" dirty="0"/>
              <a:t> on climate-biogeochemistry interactions, and how sensitive are these interactions to </a:t>
            </a:r>
            <a:r>
              <a:rPr lang="en-US" b="1" u="sng" dirty="0">
                <a:solidFill>
                  <a:srgbClr val="C00000"/>
                </a:solidFill>
              </a:rPr>
              <a:t>model structural uncertainty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4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0C437-CB0F-7A4D-ADBA-312E0ACB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394" y="489507"/>
            <a:ext cx="2318706" cy="1655483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  <a:latin typeface="+mj-lt"/>
                <a:cs typeface="+mj-cs"/>
              </a:rPr>
              <a:t>The E3SMv1.1 BGC model configuration</a:t>
            </a:r>
          </a:p>
        </p:txBody>
      </p:sp>
      <p:pic>
        <p:nvPicPr>
          <p:cNvPr id="9" name="Picture 8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CF6EA4EB-6625-314C-8819-326786F51E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E8C91-BC5A-C44F-BE62-EF45D413F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6472" y="2418408"/>
            <a:ext cx="2921604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Terrestrial: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Two approaches to soil biogeochemistry (CTC and ECA), both including N and P limits on C uptake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Ocean/ice: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Based on the Biogeochemical Elemental Cycling model (BEC), including N, P, Si, Fe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  <a:cs typeface="+mn-cs"/>
              </a:rPr>
              <a:t>Includes ocean-ice biogeochemical interactions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92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32589-FE10-8B4D-B8EE-68415263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1941"/>
            <a:ext cx="8229600" cy="687847"/>
          </a:xfrm>
        </p:spPr>
        <p:txBody>
          <a:bodyPr/>
          <a:lstStyle/>
          <a:p>
            <a:r>
              <a:rPr lang="en-US" dirty="0"/>
              <a:t>Simulation plan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3A90C66-67D2-BE42-A5C3-8040D009C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535495"/>
              </p:ext>
            </p:extLst>
          </p:nvPr>
        </p:nvGraphicFramePr>
        <p:xfrm>
          <a:off x="1" y="1043730"/>
          <a:ext cx="9144000" cy="567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527">
                  <a:extLst>
                    <a:ext uri="{9D8B030D-6E8A-4147-A177-3AD203B41FA5}">
                      <a16:colId xmlns:a16="http://schemas.microsoft.com/office/drawing/2014/main" val="493320812"/>
                    </a:ext>
                  </a:extLst>
                </a:gridCol>
                <a:gridCol w="1514902">
                  <a:extLst>
                    <a:ext uri="{9D8B030D-6E8A-4147-A177-3AD203B41FA5}">
                      <a16:colId xmlns:a16="http://schemas.microsoft.com/office/drawing/2014/main" val="442328274"/>
                    </a:ext>
                  </a:extLst>
                </a:gridCol>
                <a:gridCol w="1705971">
                  <a:extLst>
                    <a:ext uri="{9D8B030D-6E8A-4147-A177-3AD203B41FA5}">
                      <a16:colId xmlns:a16="http://schemas.microsoft.com/office/drawing/2014/main" val="113126389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35105687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612735739"/>
                    </a:ext>
                  </a:extLst>
                </a:gridCol>
              </a:tblGrid>
              <a:tr h="982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input to radiation</a:t>
                      </a:r>
                      <a:r>
                        <a:rPr lang="en-US" dirty="0"/>
                        <a:t> (greenhouse effect)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input to carbon cycle (fertilization effects)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climate </a:t>
                      </a:r>
                      <a:r>
                        <a:rPr lang="en-US" dirty="0" err="1"/>
                        <a:t>forcings</a:t>
                      </a:r>
                      <a:r>
                        <a:rPr lang="en-US" dirty="0"/>
                        <a:t> (LULCC, aerosols…)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749478"/>
                  </a:ext>
                </a:extLst>
              </a:tr>
              <a:tr h="687445">
                <a:tc>
                  <a:txBody>
                    <a:bodyPr/>
                    <a:lstStyle/>
                    <a:p>
                      <a:r>
                        <a:rPr lang="en-US" dirty="0"/>
                        <a:t>Fully-coupled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(BDRD-hist)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Simulates the fully-coupled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770390"/>
                  </a:ext>
                </a:extLst>
              </a:tr>
              <a:tr h="10475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Biogeochemically-coupled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(BDRC-hist)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211D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Isolates the carbon-cycle response to CO</a:t>
                      </a:r>
                      <a:r>
                        <a:rPr lang="en-US" sz="1600" baseline="-25000" dirty="0">
                          <a:solidFill>
                            <a:srgbClr val="211D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aseline="0" dirty="0">
                          <a:solidFill>
                            <a:srgbClr val="211D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1600" baseline="0" dirty="0" err="1">
                          <a:solidFill>
                            <a:srgbClr val="211D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ferlizization</a:t>
                      </a:r>
                      <a:r>
                        <a:rPr lang="en-US" sz="1600" baseline="0" dirty="0">
                          <a:solidFill>
                            <a:srgbClr val="211D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1600" baseline="-25000" dirty="0">
                        <a:solidFill>
                          <a:srgbClr val="211D1E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3247203035"/>
                  </a:ext>
                </a:extLst>
              </a:tr>
              <a:tr h="1047535">
                <a:tc>
                  <a:txBody>
                    <a:bodyPr/>
                    <a:lstStyle/>
                    <a:p>
                      <a:r>
                        <a:rPr lang="en-US" dirty="0"/>
                        <a:t>Radiatively-coupled</a:t>
                      </a:r>
                    </a:p>
                    <a:p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(BCRD-hist)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211D1E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Isolates carbon-cycle response to climate change</a:t>
                      </a:r>
                    </a:p>
                  </a:txBody>
                  <a:tcPr marL="47625" marR="47625" marT="0" marB="0"/>
                </a:tc>
                <a:extLst>
                  <a:ext uri="{0D108BD9-81ED-4DB2-BD59-A6C34878D82A}">
                    <a16:rowId xmlns:a16="http://schemas.microsoft.com/office/drawing/2014/main" val="3255916940"/>
                  </a:ext>
                </a:extLst>
              </a:tr>
              <a:tr h="8838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constant</a:t>
                      </a:r>
                    </a:p>
                    <a:p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(BCRC-hist)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Isolates effect of non-CO</a:t>
                      </a:r>
                      <a:r>
                        <a:rPr lang="en-US" sz="16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historical </a:t>
                      </a:r>
                      <a:r>
                        <a:rPr lang="en-U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forcings</a:t>
                      </a:r>
                      <a:endParaRPr lang="en-US" sz="16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315446"/>
                  </a:ext>
                </a:extLst>
              </a:tr>
              <a:tr h="398281">
                <a:tc>
                  <a:txBody>
                    <a:bodyPr/>
                    <a:lstStyle/>
                    <a:p>
                      <a:r>
                        <a:rPr lang="en-US" dirty="0"/>
                        <a:t>All </a:t>
                      </a:r>
                      <a:r>
                        <a:rPr lang="en-US" dirty="0" err="1"/>
                        <a:t>forcings</a:t>
                      </a:r>
                      <a:r>
                        <a:rPr lang="en-US" dirty="0"/>
                        <a:t> constant</a:t>
                      </a:r>
                      <a:endParaRPr lang="en-US" b="1" i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b="1" i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(CNST-forcing)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 for model drift in absence of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forcings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798701"/>
                  </a:ext>
                </a:extLst>
              </a:tr>
            </a:tbl>
          </a:graphicData>
        </a:graphic>
      </p:graphicFrame>
      <p:sp>
        <p:nvSpPr>
          <p:cNvPr id="10" name="Arc 9">
            <a:extLst>
              <a:ext uri="{FF2B5EF4-FFF2-40B4-BE49-F238E27FC236}">
                <a16:creationId xmlns:a16="http://schemas.microsoft.com/office/drawing/2014/main" id="{6F7161EF-55A6-AA45-AE56-255754F62538}"/>
              </a:ext>
            </a:extLst>
          </p:cNvPr>
          <p:cNvSpPr/>
          <p:nvPr/>
        </p:nvSpPr>
        <p:spPr>
          <a:xfrm rot="10800000">
            <a:off x="1872012" y="1734418"/>
            <a:ext cx="1514899" cy="1119114"/>
          </a:xfrm>
          <a:prstGeom prst="arc">
            <a:avLst>
              <a:gd name="adj1" fmla="val 10978466"/>
              <a:gd name="adj2" fmla="val 16062607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B0196E8-DD02-C546-8364-F01FF9031509}"/>
              </a:ext>
            </a:extLst>
          </p:cNvPr>
          <p:cNvSpPr/>
          <p:nvPr/>
        </p:nvSpPr>
        <p:spPr>
          <a:xfrm rot="10800000">
            <a:off x="3386911" y="2569669"/>
            <a:ext cx="1514899" cy="1119114"/>
          </a:xfrm>
          <a:prstGeom prst="arc">
            <a:avLst>
              <a:gd name="adj1" fmla="val 10978466"/>
              <a:gd name="adj2" fmla="val 16062607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C488CBC-7C08-9740-A1AC-634553E4A13D}"/>
              </a:ext>
            </a:extLst>
          </p:cNvPr>
          <p:cNvSpPr/>
          <p:nvPr/>
        </p:nvSpPr>
        <p:spPr>
          <a:xfrm rot="10800000">
            <a:off x="3386911" y="1734418"/>
            <a:ext cx="1514899" cy="1119114"/>
          </a:xfrm>
          <a:prstGeom prst="arc">
            <a:avLst>
              <a:gd name="adj1" fmla="val 10978466"/>
              <a:gd name="adj2" fmla="val 16062607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8CC3FFE-3303-504E-AD3B-3427F7F218CA}"/>
              </a:ext>
            </a:extLst>
          </p:cNvPr>
          <p:cNvSpPr/>
          <p:nvPr/>
        </p:nvSpPr>
        <p:spPr>
          <a:xfrm rot="10800000">
            <a:off x="1872012" y="3573686"/>
            <a:ext cx="1514899" cy="1119114"/>
          </a:xfrm>
          <a:prstGeom prst="arc">
            <a:avLst>
              <a:gd name="adj1" fmla="val 10978466"/>
              <a:gd name="adj2" fmla="val 16062607"/>
            </a:avLst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FFFBCD-1994-1747-8FFC-53B657D0E4D5}"/>
              </a:ext>
            </a:extLst>
          </p:cNvPr>
          <p:cNvCxnSpPr/>
          <p:nvPr/>
        </p:nvCxnSpPr>
        <p:spPr>
          <a:xfrm>
            <a:off x="2586247" y="3549570"/>
            <a:ext cx="8006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A88BABC-43DD-D244-9001-43CC221BD0E2}"/>
              </a:ext>
            </a:extLst>
          </p:cNvPr>
          <p:cNvCxnSpPr/>
          <p:nvPr/>
        </p:nvCxnSpPr>
        <p:spPr>
          <a:xfrm>
            <a:off x="2586247" y="5503475"/>
            <a:ext cx="8006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8BCFBA5-38E5-7D4E-80C7-D0FC5EE37D32}"/>
              </a:ext>
            </a:extLst>
          </p:cNvPr>
          <p:cNvCxnSpPr/>
          <p:nvPr/>
        </p:nvCxnSpPr>
        <p:spPr>
          <a:xfrm>
            <a:off x="4101146" y="5503475"/>
            <a:ext cx="8006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F8F7149-1494-BB4E-A281-1EB4988F73EC}"/>
              </a:ext>
            </a:extLst>
          </p:cNvPr>
          <p:cNvCxnSpPr/>
          <p:nvPr/>
        </p:nvCxnSpPr>
        <p:spPr>
          <a:xfrm>
            <a:off x="4101146" y="4577702"/>
            <a:ext cx="8006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1624A0-29BD-D54E-A08F-DF61E09461D0}"/>
              </a:ext>
            </a:extLst>
          </p:cNvPr>
          <p:cNvCxnSpPr/>
          <p:nvPr/>
        </p:nvCxnSpPr>
        <p:spPr>
          <a:xfrm>
            <a:off x="2586247" y="6379207"/>
            <a:ext cx="8006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52CEC3-50CA-B84B-A111-51BC81F8239D}"/>
              </a:ext>
            </a:extLst>
          </p:cNvPr>
          <p:cNvCxnSpPr/>
          <p:nvPr/>
        </p:nvCxnSpPr>
        <p:spPr>
          <a:xfrm>
            <a:off x="4101146" y="6379207"/>
            <a:ext cx="80066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9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4363A9-8BB8-9241-AC39-F8993922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80360"/>
            <a:ext cx="8229600" cy="1097280"/>
          </a:xfrm>
        </p:spPr>
        <p:txBody>
          <a:bodyPr/>
          <a:lstStyle/>
          <a:p>
            <a:r>
              <a:rPr lang="en-US" dirty="0"/>
              <a:t>Land biogeochemistry:</a:t>
            </a:r>
            <a:br>
              <a:rPr lang="en-US" dirty="0"/>
            </a:br>
            <a:r>
              <a:rPr lang="en-US" dirty="0"/>
              <a:t>high-level results</a:t>
            </a:r>
          </a:p>
        </p:txBody>
      </p:sp>
    </p:spTree>
    <p:extLst>
      <p:ext uri="{BB962C8B-B14F-4D97-AF65-F5344CB8AC3E}">
        <p14:creationId xmlns:p14="http://schemas.microsoft.com/office/powerpoint/2010/main" val="410673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7403-AFF2-BD4D-90EC-371AC1D8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25" y="263506"/>
            <a:ext cx="3155161" cy="1676603"/>
          </a:xfrm>
        </p:spPr>
        <p:txBody>
          <a:bodyPr>
            <a:normAutofit/>
          </a:bodyPr>
          <a:lstStyle/>
          <a:p>
            <a:r>
              <a:rPr lang="en-US" dirty="0"/>
              <a:t>ILAMB global benchmarking for land model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CF3C6B-6B37-9A4C-9C32-86750FC5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4" y="1940109"/>
            <a:ext cx="3583494" cy="4094931"/>
          </a:xfrm>
        </p:spPr>
        <p:txBody>
          <a:bodyPr/>
          <a:lstStyle/>
          <a:p>
            <a:r>
              <a:rPr lang="en-US" sz="2000" dirty="0"/>
              <a:t>Overall, both CTC and ECA simulations perform better than most CMIP5 models across a range of metrics.</a:t>
            </a:r>
          </a:p>
          <a:p>
            <a:r>
              <a:rPr lang="en-US" sz="2000" dirty="0"/>
              <a:t>Link to interactive output: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https://doi.org/10.6084/m9.figshare.11097356.v2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3F6952-E755-2346-95EC-C99BC822B1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2396835" y="5831930"/>
            <a:ext cx="2350871" cy="1026069"/>
          </a:xfrm>
          <a:prstGeom prst="rect">
            <a:avLst/>
          </a:prstGeom>
        </p:spPr>
      </p:pic>
      <p:pic>
        <p:nvPicPr>
          <p:cNvPr id="2052" name="Picture 4" descr="jame21221-fig-0010">
            <a:extLst>
              <a:ext uri="{FF2B5EF4-FFF2-40B4-BE49-F238E27FC236}">
                <a16:creationId xmlns:a16="http://schemas.microsoft.com/office/drawing/2014/main" id="{85BF741C-29FC-2B4F-AA3E-CCAA9C8B1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7707" y="0"/>
            <a:ext cx="439629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24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11BE125-8625-E042-B0CA-C3E07D1654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75" b="668"/>
          <a:stretch/>
        </p:blipFill>
        <p:spPr>
          <a:xfrm>
            <a:off x="263585" y="6189525"/>
            <a:ext cx="8433870" cy="6193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4D833B-80D2-014C-8F89-3EEC2602D9C6}"/>
              </a:ext>
            </a:extLst>
          </p:cNvPr>
          <p:cNvSpPr/>
          <p:nvPr/>
        </p:nvSpPr>
        <p:spPr>
          <a:xfrm>
            <a:off x="0" y="1"/>
            <a:ext cx="9144000" cy="68684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F2D5B9B-1CAA-B54D-B477-589C25541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302" b="69891"/>
          <a:stretch/>
        </p:blipFill>
        <p:spPr>
          <a:xfrm>
            <a:off x="698594" y="1153988"/>
            <a:ext cx="7257454" cy="4550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5A1F0B-5C55-A84C-8E15-14EEB1693FFF}"/>
              </a:ext>
            </a:extLst>
          </p:cNvPr>
          <p:cNvSpPr txBox="1"/>
          <p:nvPr/>
        </p:nvSpPr>
        <p:spPr>
          <a:xfrm>
            <a:off x="3115145" y="1051213"/>
            <a:ext cx="32497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Anomalies in globally-integrated</a:t>
            </a:r>
          </a:p>
          <a:p>
            <a:r>
              <a:rPr lang="en-US" dirty="0"/>
              <a:t>Gross Primary Productivity (GPP)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0380EB-409C-7B45-B586-71EF6391A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697"/>
            <a:ext cx="8946572" cy="76939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2400" dirty="0"/>
              <a:t>Response of plant growth (GPP) to carbon fertilization effect is similar in CTC and ECA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F2CAF8E-8E0C-5746-9DB7-5C1971807F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0" t="86471" r="51005" b="7027"/>
          <a:stretch/>
        </p:blipFill>
        <p:spPr>
          <a:xfrm>
            <a:off x="2045666" y="5336943"/>
            <a:ext cx="5664949" cy="98692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E97F18D-EB6E-964B-9BB8-31AB33CE1933}"/>
              </a:ext>
            </a:extLst>
          </p:cNvPr>
          <p:cNvSpPr txBox="1"/>
          <p:nvPr/>
        </p:nvSpPr>
        <p:spPr>
          <a:xfrm>
            <a:off x="2563360" y="2124656"/>
            <a:ext cx="345699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blue</a:t>
            </a:r>
            <a:r>
              <a:rPr lang="en-US" dirty="0"/>
              <a:t> lines show the signal of carbon fertilization, causing increased plant growth and increased CO</a:t>
            </a:r>
            <a:r>
              <a:rPr lang="en-US" baseline="-25000" dirty="0"/>
              <a:t>2</a:t>
            </a:r>
            <a:r>
              <a:rPr lang="en-US" dirty="0"/>
              <a:t> uptake.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BED08C3-05A7-8648-BB3B-A80D6DB02C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375" b="668"/>
          <a:stretch/>
        </p:blipFill>
        <p:spPr>
          <a:xfrm>
            <a:off x="341843" y="6243069"/>
            <a:ext cx="8433870" cy="61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4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1453</Words>
  <Application>Microsoft Macintosh PowerPoint</Application>
  <PresentationFormat>On-screen Show (4:3)</PresentationFormat>
  <Paragraphs>152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E3SMv1.1 Biogeochemistry simulation campaign – overview of configuration and historical simulations (JAMES, 2020)</vt:lpstr>
      <vt:lpstr>Motivation: There is large uncertainty in future changes in terrestrial and ocean carbon.</vt:lpstr>
      <vt:lpstr>Two pathways for carbon cycle- climate feedbacks</vt:lpstr>
      <vt:lpstr>Simulation Plan</vt:lpstr>
      <vt:lpstr>The E3SMv1.1 BGC model configuration</vt:lpstr>
      <vt:lpstr>Simulation plan</vt:lpstr>
      <vt:lpstr>Land biogeochemistry: high-level results</vt:lpstr>
      <vt:lpstr>ILAMB global benchmarking for land model</vt:lpstr>
      <vt:lpstr>Response of plant growth (GPP) to carbon fertilization effect is similar in CTC and ECA</vt:lpstr>
      <vt:lpstr>Impacts of CO2 increase on GPP</vt:lpstr>
      <vt:lpstr>Total loss of carbon from land since 1850 is comparable to observational estimates in default (CTC) configuration</vt:lpstr>
      <vt:lpstr>Ocean / sea ice BGC: high-level results</vt:lpstr>
      <vt:lpstr>Net CO2 flux from ocean to atmosphere (mmol/m2/yr), present-day</vt:lpstr>
      <vt:lpstr>Ocean surface Chl-a – too little biomass</vt:lpstr>
      <vt:lpstr>Carbon cycle – Climate feedback analysis</vt:lpstr>
      <vt:lpstr>PowerPoint Presentation</vt:lpstr>
      <vt:lpstr>PowerPoint Presentation</vt:lpstr>
      <vt:lpstr>Summary / Outlook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E3SMv1.1 Biogeochemistry simulation campaign – overview paper for JAMES</dc:title>
  <dc:creator>Burrows, Susannah</dc:creator>
  <cp:lastModifiedBy>Burrows, Susannah</cp:lastModifiedBy>
  <cp:revision>59</cp:revision>
  <dcterms:created xsi:type="dcterms:W3CDTF">2020-10-08T23:44:55Z</dcterms:created>
  <dcterms:modified xsi:type="dcterms:W3CDTF">2021-02-04T20:48:26Z</dcterms:modified>
</cp:coreProperties>
</file>