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13"/>
  </p:notesMasterIdLst>
  <p:sldIdLst>
    <p:sldId id="258" r:id="rId3"/>
    <p:sldId id="412" r:id="rId4"/>
    <p:sldId id="414" r:id="rId5"/>
    <p:sldId id="415" r:id="rId6"/>
    <p:sldId id="416" r:id="rId7"/>
    <p:sldId id="417" r:id="rId8"/>
    <p:sldId id="419" r:id="rId9"/>
    <p:sldId id="420" r:id="rId10"/>
    <p:sldId id="418" r:id="rId11"/>
    <p:sldId id="42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FF"/>
    <a:srgbClr val="898989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/>
    <p:restoredTop sz="84793"/>
  </p:normalViewPr>
  <p:slideViewPr>
    <p:cSldViewPr snapToGrid="0" snapToObjects="1">
      <p:cViewPr varScale="1">
        <p:scale>
          <a:sx n="153" d="100"/>
          <a:sy n="153" d="100"/>
        </p:scale>
        <p:origin x="89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9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DAB5-D873-404B-A865-1BA9D83E07A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02F43-B4E3-BA4B-839E-AEF65498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02F43-B4E3-BA4B-839E-AEF6549881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355"/>
            <a:ext cx="7772400" cy="617048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314450"/>
          </a:xfrm>
        </p:spPr>
        <p:txBody>
          <a:bodyPr/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59D3-F6B5-4C4D-82B2-7F6AD6C6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5241-1053-F341-B1FE-EC2247ACC6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189D4E-A898-C14C-A486-1256D544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E97741-3355-4647-ADE7-5F49D58E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C321-AD92-3F4B-B759-FEAD5ED7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2D4F-7025-664A-93EA-E5842188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E143-38B7-6245-BDC0-9271CCD69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FE4A65-438E-CA4E-83CA-049D5968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905EFF-C1A1-0E47-8537-0E43799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70B0-6463-314C-AD9C-B49D813C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3D001-9566-514D-B37B-3DAAD3FC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8DEFF-3AD6-414D-937C-E6A0F587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8CC1C-312B-ED4A-8B60-48FCBA90F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6BBE5-AEC0-634C-9137-FF44580DC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0A63C2-4D5E-CB4E-9E19-BCF23C40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763422-3F22-F642-BCEB-2A2F98C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0F86-2F15-8241-9C1A-915CE897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BA2794-6E86-864A-B28E-33F9D883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346274-ECAC-EB41-B528-D249E87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2CD441-6C05-C242-855A-9F8E334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3475-DE9D-814E-987A-FD103CD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5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2178-D592-AC41-9731-F26B69C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7028721" cy="9317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0C900-D42C-E340-8363-CDCE68567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22465-8D92-4645-87AA-C6605EC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E9F95F-3B3F-354E-A15A-74A5BC6A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9079922-D088-D84B-B0E8-89B73E22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138" y="154305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334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54B2-1FAA-DF42-9740-9FD2E7E1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77" y="3717471"/>
            <a:ext cx="7324354" cy="415519"/>
          </a:xfrm>
          <a:prstGeom prst="rect">
            <a:avLst/>
          </a:prstGeom>
        </p:spPr>
        <p:txBody>
          <a:bodyPr anchor="b"/>
          <a:lstStyle>
            <a:lvl1pPr>
              <a:defRPr sz="1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93CD1-3402-0A40-AED9-EDF932E44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62" y="1489075"/>
            <a:ext cx="7334069" cy="213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A0C63-D8A6-3046-A8BD-B32F469A6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4226628"/>
            <a:ext cx="7322766" cy="2735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451CD2-21FB-A941-9ADD-66ECF736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9D4259-3321-3143-92D7-0928104B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220"/>
            <a:ext cx="3200400" cy="1371600"/>
          </a:xfrm>
        </p:spPr>
        <p:txBody>
          <a:bodyPr anchor="t" anchorCtr="0"/>
          <a:lstStyle>
            <a:lvl1pPr algn="l"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17220"/>
            <a:ext cx="4800600" cy="37033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5980"/>
            <a:ext cx="3200400" cy="219456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4457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514350"/>
            <a:ext cx="822960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9060"/>
            <a:ext cx="8229600" cy="5143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A2FF-7AAC-DC45-B64D-ACC783F3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107" y="385010"/>
            <a:ext cx="6858000" cy="6795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74625-449E-6B48-BD08-72CABD76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107" y="1553769"/>
            <a:ext cx="6858000" cy="1241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4FE5-AECB-4844-9CBF-3B384C2E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D649-4EBD-4745-9D4E-0A4A1196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08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4767756"/>
            <a:ext cx="1371600" cy="10287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FFE9975-C960-C441-A95D-E879884DDE4A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4878681"/>
            <a:ext cx="1371600" cy="10287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" y="0"/>
            <a:ext cx="91154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35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E92CF50-3C3E-9844-9921-66A1A4381CD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FF86738-E0C4-C44B-B4BF-0B640890275E}"/>
              </a:ext>
            </a:extLst>
          </p:cNvPr>
          <p:cNvSpPr txBox="1">
            <a:spLocks/>
          </p:cNvSpPr>
          <p:nvPr/>
        </p:nvSpPr>
        <p:spPr>
          <a:xfrm>
            <a:off x="446522" y="2064190"/>
            <a:ext cx="8217644" cy="838036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>
                <a:latin typeface="+mn-lt"/>
              </a:rPr>
              <a:t>Summary of ML/AI Survey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F6495C-CB85-9B45-ACCE-62BAE98334FF}"/>
              </a:ext>
            </a:extLst>
          </p:cNvPr>
          <p:cNvSpPr txBox="1"/>
          <p:nvPr/>
        </p:nvSpPr>
        <p:spPr>
          <a:xfrm>
            <a:off x="467236" y="3162493"/>
            <a:ext cx="3812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L. Ruby Leung and Mike Pritchard</a:t>
            </a:r>
          </a:p>
        </p:txBody>
      </p:sp>
    </p:spTree>
    <p:extLst>
      <p:ext uri="{BB962C8B-B14F-4D97-AF65-F5344CB8AC3E}">
        <p14:creationId xmlns:p14="http://schemas.microsoft.com/office/powerpoint/2010/main" val="246152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Questions for breakout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245069" y="899700"/>
            <a:ext cx="82921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challenges in using ML/AI for parameterization development? What are some opportunities to address these challenges?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areas of human-earth interactions may make use of ML/AI for significant advancement?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may ML/AI be used to address or quantify uncertainty in model simulations and projections?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may ML/AI and physically-based models be used in combination to improve model fidelity or design modeling experiments?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other areas can E3SM development, simulation and analysis, computational performance and infrastructure benefit from ML/AI?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strategies are needed to make good use of ML/AI in E3SM development?</a:t>
            </a:r>
          </a:p>
        </p:txBody>
      </p:sp>
    </p:spTree>
    <p:extLst>
      <p:ext uri="{BB962C8B-B14F-4D97-AF65-F5344CB8AC3E}">
        <p14:creationId xmlns:p14="http://schemas.microsoft.com/office/powerpoint/2010/main" val="122315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Questions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E4114A-D011-D14A-AD90-007DFF44B2CE}"/>
              </a:ext>
            </a:extLst>
          </p:cNvPr>
          <p:cNvSpPr txBox="1"/>
          <p:nvPr/>
        </p:nvSpPr>
        <p:spPr>
          <a:xfrm>
            <a:off x="200686" y="851503"/>
            <a:ext cx="8312378" cy="38779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Which project(s) are you working 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Have you used (or planning to use) ML/AI in your projects?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yes: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What science or modeling questions are you addressing or planning to address?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How is ML/AI being used or planned to be used to address your questions?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In your application of ML/AI, what strengths and weaknesses have you identified?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no, can you tell us why?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Which areas of E3SM do you think can benefit from ML/AI in the current (CPU) and future (GPU and CPU) computing phases?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What steps/strategies are needed to make good use of ML/AI in E3SM development?</a:t>
            </a:r>
          </a:p>
        </p:txBody>
      </p:sp>
    </p:spTree>
    <p:extLst>
      <p:ext uri="{BB962C8B-B14F-4D97-AF65-F5344CB8AC3E}">
        <p14:creationId xmlns:p14="http://schemas.microsoft.com/office/powerpoint/2010/main" val="217318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Overview of responses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C1E68-85DD-E246-A198-38E10A2953C4}"/>
              </a:ext>
            </a:extLst>
          </p:cNvPr>
          <p:cNvSpPr txBox="1"/>
          <p:nvPr/>
        </p:nvSpPr>
        <p:spPr>
          <a:xfrm>
            <a:off x="1128182" y="852593"/>
            <a:ext cx="262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25 ESMD/</a:t>
            </a:r>
            <a:r>
              <a:rPr lang="en-US" b="1" dirty="0" err="1"/>
              <a:t>SciDAC</a:t>
            </a:r>
            <a:r>
              <a:rPr lang="en-US" b="1" dirty="0"/>
              <a:t> projects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5C0CF4-23B6-9344-8C8D-A5CAE7D788FC}"/>
              </a:ext>
            </a:extLst>
          </p:cNvPr>
          <p:cNvSpPr txBox="1"/>
          <p:nvPr/>
        </p:nvSpPr>
        <p:spPr>
          <a:xfrm>
            <a:off x="5029200" y="86106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11 E3SM core groups and NGD projects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948DFD-136D-384E-B01E-D417BB184F15}"/>
              </a:ext>
            </a:extLst>
          </p:cNvPr>
          <p:cNvSpPr txBox="1"/>
          <p:nvPr/>
        </p:nvSpPr>
        <p:spPr>
          <a:xfrm>
            <a:off x="1714922" y="138599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responded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26A717-A6FB-DE44-B0A3-0474673B36B9}"/>
              </a:ext>
            </a:extLst>
          </p:cNvPr>
          <p:cNvSpPr txBox="1"/>
          <p:nvPr/>
        </p:nvSpPr>
        <p:spPr>
          <a:xfrm>
            <a:off x="6240780" y="13944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responded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946C0-FD2A-8D40-9826-E32AA2876BD3}"/>
              </a:ext>
            </a:extLst>
          </p:cNvPr>
          <p:cNvSpPr txBox="1"/>
          <p:nvPr/>
        </p:nvSpPr>
        <p:spPr>
          <a:xfrm>
            <a:off x="83820" y="1981200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using/will use ML/AI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219EA0-4A47-B649-AF1B-407D01F8B496}"/>
              </a:ext>
            </a:extLst>
          </p:cNvPr>
          <p:cNvSpPr txBox="1"/>
          <p:nvPr/>
        </p:nvSpPr>
        <p:spPr>
          <a:xfrm>
            <a:off x="5669280" y="1981200"/>
            <a:ext cx="260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using/will use ML/AI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923095-36C8-A34C-806D-31D5C5DCEC9A}"/>
              </a:ext>
            </a:extLst>
          </p:cNvPr>
          <p:cNvSpPr txBox="1"/>
          <p:nvPr/>
        </p:nvSpPr>
        <p:spPr>
          <a:xfrm>
            <a:off x="2611547" y="1963093"/>
            <a:ext cx="142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no plan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19623F-32E0-3547-AAA3-60F0757390BB}"/>
              </a:ext>
            </a:extLst>
          </p:cNvPr>
          <p:cNvSpPr txBox="1"/>
          <p:nvPr/>
        </p:nvSpPr>
        <p:spPr>
          <a:xfrm>
            <a:off x="5052060" y="2500207"/>
            <a:ext cx="384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Develop/emulate parameterizations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Emulation, model sensitivity, UQ, model tuning, resolution impact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Analysis/evaluation/postprocessing of model outputs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Process understanding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Generate data (1)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ECECB0-2C02-7C42-AF53-97F9B4B5D778}"/>
              </a:ext>
            </a:extLst>
          </p:cNvPr>
          <p:cNvSpPr txBox="1"/>
          <p:nvPr/>
        </p:nvSpPr>
        <p:spPr>
          <a:xfrm>
            <a:off x="135466" y="2500207"/>
            <a:ext cx="4030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Develop/emulate parameterizations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Emulation, model sensitivity, UQ, model tuning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Analysis/evaluation/ postprocessing of model outputs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Process understanding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Generate data (1)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4259594-B457-9340-B32A-179218F9AF80}"/>
              </a:ext>
            </a:extLst>
          </p:cNvPr>
          <p:cNvCxnSpPr>
            <a:cxnSpLocks/>
          </p:cNvCxnSpPr>
          <p:nvPr/>
        </p:nvCxnSpPr>
        <p:spPr>
          <a:xfrm>
            <a:off x="2330181" y="1194765"/>
            <a:ext cx="0" cy="262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30B1C0-6C24-8F48-B0E2-A31355F798F9}"/>
              </a:ext>
            </a:extLst>
          </p:cNvPr>
          <p:cNvCxnSpPr>
            <a:cxnSpLocks/>
          </p:cNvCxnSpPr>
          <p:nvPr/>
        </p:nvCxnSpPr>
        <p:spPr>
          <a:xfrm>
            <a:off x="6909725" y="1193256"/>
            <a:ext cx="0" cy="262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Brace 28">
            <a:extLst>
              <a:ext uri="{FF2B5EF4-FFF2-40B4-BE49-F238E27FC236}">
                <a16:creationId xmlns:a16="http://schemas.microsoft.com/office/drawing/2014/main" id="{359968EF-7FEE-7447-9204-800DDA230A74}"/>
              </a:ext>
            </a:extLst>
          </p:cNvPr>
          <p:cNvSpPr/>
          <p:nvPr/>
        </p:nvSpPr>
        <p:spPr>
          <a:xfrm rot="16200000">
            <a:off x="2086825" y="1109049"/>
            <a:ext cx="262552" cy="1484770"/>
          </a:xfrm>
          <a:prstGeom prst="rightBrace">
            <a:avLst>
              <a:gd name="adj1" fmla="val 8333"/>
              <a:gd name="adj2" fmla="val 5681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266CDE3-268A-AD43-AC5F-F26ACC090D50}"/>
              </a:ext>
            </a:extLst>
          </p:cNvPr>
          <p:cNvCxnSpPr>
            <a:cxnSpLocks/>
          </p:cNvCxnSpPr>
          <p:nvPr/>
        </p:nvCxnSpPr>
        <p:spPr>
          <a:xfrm>
            <a:off x="6908216" y="1716849"/>
            <a:ext cx="0" cy="262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899C783-2784-2E4A-9A1C-0487C5826782}"/>
              </a:ext>
            </a:extLst>
          </p:cNvPr>
          <p:cNvSpPr txBox="1"/>
          <p:nvPr/>
        </p:nvSpPr>
        <p:spPr>
          <a:xfrm>
            <a:off x="2732301" y="4205803"/>
            <a:ext cx="4030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enough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in project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needed (work on inexpensive physics)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0898111D-E6B9-1448-B4BF-55ED32365FD1}"/>
              </a:ext>
            </a:extLst>
          </p:cNvPr>
          <p:cNvCxnSpPr/>
          <p:nvPr/>
        </p:nvCxnSpPr>
        <p:spPr>
          <a:xfrm rot="16200000" flipH="1">
            <a:off x="2833737" y="3005751"/>
            <a:ext cx="2055137" cy="407406"/>
          </a:xfrm>
          <a:prstGeom prst="bentConnector3">
            <a:avLst>
              <a:gd name="adj1" fmla="val 2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2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How ML/AI is/will be used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203198" y="976207"/>
            <a:ext cx="436880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Develop/emulate parameterizations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Aerosols and aerosol-cloud interactions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Cloud and convection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Radiation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Ocean sediment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Mesoscale eddies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Wildfires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Emulation, model sensitivity, UQ, model tuning</a:t>
            </a:r>
            <a:r>
              <a:rPr lang="en-US" sz="16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Land/BGC modeling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Coastal modeling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Formalize model tuning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Determine where high resolution is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Tune solver parameters to optimize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7353C4-DD84-2E41-98C0-9E97E2B4D438}"/>
              </a:ext>
            </a:extLst>
          </p:cNvPr>
          <p:cNvSpPr txBox="1"/>
          <p:nvPr/>
        </p:nvSpPr>
        <p:spPr>
          <a:xfrm>
            <a:off x="4842932" y="925406"/>
            <a:ext cx="410633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Analysis/evaluation/postprocessing of model outputs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Detect foehn in model/observation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Evaluate clouds in models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Attribute model biases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Project future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 understanding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Relationships among aerosols, clouds, meteorology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What control cloud fractions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Large-scale environments of deep convection triggering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Generate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model initialization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Reconstruct missing observation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066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64912" y="126218"/>
            <a:ext cx="3772088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+mn-lt"/>
              </a:rPr>
              <a:t>Strengths of ML/AI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135465" y="739139"/>
            <a:ext cx="45720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Develop/emulate parameterizations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Fast, effective, and accurate enough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Simplicity,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Easy to train, validate, and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Can exploit very optimized libraries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Cost saving makes modeling from global to coastal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Potentially more efficient and extensible to be scale aware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Tools available for implementation in E3SM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Tools available for improving interpretability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Emulation, model sensitivity, UQ, model tuning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Surrogate models are efficient for land surface model calibration due to the highly correlated variables in space/time to avoid overfitting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Analysis/evaluation/postprocessing of model outputs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Improves accuracy of feature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Process understanding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Can represent complex multi-variable non-linear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Generate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Translate in-situ observations to broad, continuous domains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74CE3-B2E6-4047-A929-E27CEB66CB55}"/>
              </a:ext>
            </a:extLst>
          </p:cNvPr>
          <p:cNvSpPr txBox="1"/>
          <p:nvPr/>
        </p:nvSpPr>
        <p:spPr>
          <a:xfrm>
            <a:off x="4639732" y="933873"/>
            <a:ext cx="43688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Develop/emulate parameterizations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Black boxes; difficult to extract physical linkages and interpret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ML does not know the physics laws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May lead to unstable model integration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Limited training data (e.g., wildfires)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Training is sensitive to dissimilar number of yes/no (e.g., convection/non-convection)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Out-of-sample generalization – extrapolation with insufficient training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Relationships are mostly statistical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Prone to overfitting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Analysis/evaluation/postprocessing of model outputs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Confounding factors difficult to interpret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35BF8D-4084-D14B-8F2D-F61395EEF0E5}"/>
              </a:ext>
            </a:extLst>
          </p:cNvPr>
          <p:cNvSpPr txBox="1">
            <a:spLocks/>
          </p:cNvSpPr>
          <p:nvPr/>
        </p:nvSpPr>
        <p:spPr>
          <a:xfrm>
            <a:off x="4669179" y="126218"/>
            <a:ext cx="3772088" cy="59857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Weaknesses of ML/AI</a:t>
            </a:r>
          </a:p>
        </p:txBody>
      </p:sp>
    </p:spTree>
    <p:extLst>
      <p:ext uri="{BB962C8B-B14F-4D97-AF65-F5344CB8AC3E}">
        <p14:creationId xmlns:p14="http://schemas.microsoft.com/office/powerpoint/2010/main" val="307976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Areas E3SM can benefit from ML/AI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160279" y="834628"/>
            <a:ext cx="85598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Develop/emulate parameterizations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Subgrid</a:t>
            </a:r>
            <a:r>
              <a:rPr lang="en-US" dirty="0"/>
              <a:t> physics (clouds/turbulence)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Radiative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Subglacial hydrology and calving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Replace empirical parameterizations with ML 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Surrogate modeling for parameterizations and inverse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 reduced complexity parameterizations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ML used as a bias correction rather than a complete 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3D radiative transfer effects within and between fractionally cloudy columns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Leverage satellite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Resolution-dependent parameterization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 a modeling framework that can launch simulations (e.g., LES) to produce new training data when the model is going out of bounds of the original training data (GPU)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859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Areas E3SM can benefit from ML/AI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160277" y="844513"/>
            <a:ext cx="86759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Emulation, model sensitivity, UQ, model tuning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Parameter estimation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Observation constrained model tuning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Rapid training, evaluation and analysis of surrogate models using GPU architectures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Automated, quantitative methods for calibrating parameters (“autotuning”)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Online learning (e.g., online coupled model tuning, parameterization replacement or tuning, or termination of ensemble members or branch based on fidelity/performance)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Analysis/evaluation/postprocessing of model outputs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Large-scale grid-to-grid causal analysis of multiple factors in multiple places (GPU)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ML to identify model issues in-situ to provide verification more quickly than post simulation evaluation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Online/in-situ selective data output based on uniqueness (distance metric from other training data)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990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Strategies to make good use of ML/AI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235389" y="883074"/>
            <a:ext cx="82397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Funding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Dedicated computational allocations/resources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Collaborations between domain and computational/data scientists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Socialization of ML requirements and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Creating teams including domain and ML/AI experts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Focused working group to identify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Create pathways to solicit ideas from E3SM staff and external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Define ML appropriately, not limiting to specific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Don’t rely on ASCR to fund applications – work led by domain scientists and funded by domain science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 tutorial of ML-based applications in model development and analysis</a:t>
            </a:r>
          </a:p>
        </p:txBody>
      </p:sp>
    </p:spTree>
    <p:extLst>
      <p:ext uri="{BB962C8B-B14F-4D97-AF65-F5344CB8AC3E}">
        <p14:creationId xmlns:p14="http://schemas.microsoft.com/office/powerpoint/2010/main" val="67742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11673-7967-5743-A10A-7ACF9DE04D64}"/>
              </a:ext>
            </a:extLst>
          </p:cNvPr>
          <p:cNvSpPr txBox="1">
            <a:spLocks/>
          </p:cNvSpPr>
          <p:nvPr/>
        </p:nvSpPr>
        <p:spPr>
          <a:xfrm>
            <a:off x="156445" y="160084"/>
            <a:ext cx="8229600" cy="59857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latin typeface="+mn-lt"/>
              </a:rPr>
              <a:t>Strategies to make good use of ML/AI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2AEB-6DE6-0E4F-99D9-6DB34D51F003}"/>
              </a:ext>
            </a:extLst>
          </p:cNvPr>
          <p:cNvSpPr txBox="1"/>
          <p:nvPr/>
        </p:nvSpPr>
        <p:spPr>
          <a:xfrm>
            <a:off x="161942" y="750069"/>
            <a:ext cx="825500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Identify well-defined problems: e.g., ML/AI serves as interpolator is easy to succeed; develop parameterizations using 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Identify important problems, then select the right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Gain experience in cutting-edge problems (e.g., predictability)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Create high performance interfaces between </a:t>
            </a:r>
            <a:r>
              <a:rPr lang="en-US" sz="1900" dirty="0" err="1"/>
              <a:t>fortran</a:t>
            </a:r>
            <a:r>
              <a:rPr lang="en-US" sz="1900" dirty="0"/>
              <a:t> source codes and Julia to open more opportunities for NN integration into E3SM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Provide support for evaluating ML models from within F/C++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Integration of ML libraries and efficient data transfer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Learn how to use more than one GPU to train large INs (interpretability)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Assemble a ground truth dataset against which ML/AI can be trained (e.g., 3D radiative transfer)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Determining metrics for model fidelity that reflect project priorities for use of ML in model tuning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Some fundamental research on use and interpretation of ML/AI</a:t>
            </a:r>
          </a:p>
        </p:txBody>
      </p:sp>
    </p:spTree>
    <p:extLst>
      <p:ext uri="{BB962C8B-B14F-4D97-AF65-F5344CB8AC3E}">
        <p14:creationId xmlns:p14="http://schemas.microsoft.com/office/powerpoint/2010/main" val="86930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14794</TotalTime>
  <Words>1221</Words>
  <Application>Microsoft Macintosh PowerPoint</Application>
  <PresentationFormat>On-screen Show (16:9)</PresentationFormat>
  <Paragraphs>144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Leung, Lai-Yung (Ruby)</cp:lastModifiedBy>
  <cp:revision>404</cp:revision>
  <cp:lastPrinted>2019-11-19T19:05:24Z</cp:lastPrinted>
  <dcterms:created xsi:type="dcterms:W3CDTF">2014-12-04T00:15:55Z</dcterms:created>
  <dcterms:modified xsi:type="dcterms:W3CDTF">2020-10-28T14:00:20Z</dcterms:modified>
</cp:coreProperties>
</file>