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836" r:id="rId2"/>
    <p:sldMasterId id="2147483905" r:id="rId3"/>
    <p:sldMasterId id="2147483921" r:id="rId4"/>
    <p:sldMasterId id="2147483933" r:id="rId5"/>
    <p:sldMasterId id="2147483942" r:id="rId6"/>
    <p:sldMasterId id="2147483978" r:id="rId7"/>
    <p:sldMasterId id="2147484062" r:id="rId8"/>
    <p:sldMasterId id="2147484075" r:id="rId9"/>
    <p:sldMasterId id="2147484096" r:id="rId10"/>
    <p:sldMasterId id="2147484109" r:id="rId11"/>
  </p:sldMasterIdLst>
  <p:notesMasterIdLst>
    <p:notesMasterId r:id="rId41"/>
  </p:notesMasterIdLst>
  <p:handoutMasterIdLst>
    <p:handoutMasterId r:id="rId42"/>
  </p:handoutMasterIdLst>
  <p:sldIdLst>
    <p:sldId id="265" r:id="rId12"/>
    <p:sldId id="531" r:id="rId13"/>
    <p:sldId id="568" r:id="rId14"/>
    <p:sldId id="282" r:id="rId15"/>
    <p:sldId id="626" r:id="rId16"/>
    <p:sldId id="759" r:id="rId17"/>
    <p:sldId id="489" r:id="rId18"/>
    <p:sldId id="689" r:id="rId19"/>
    <p:sldId id="679" r:id="rId20"/>
    <p:sldId id="695" r:id="rId21"/>
    <p:sldId id="661" r:id="rId22"/>
    <p:sldId id="316" r:id="rId23"/>
    <p:sldId id="642" r:id="rId24"/>
    <p:sldId id="625" r:id="rId25"/>
    <p:sldId id="775" r:id="rId26"/>
    <p:sldId id="665" r:id="rId27"/>
    <p:sldId id="688" r:id="rId28"/>
    <p:sldId id="694" r:id="rId29"/>
    <p:sldId id="693" r:id="rId30"/>
    <p:sldId id="764" r:id="rId31"/>
    <p:sldId id="765" r:id="rId32"/>
    <p:sldId id="766" r:id="rId33"/>
    <p:sldId id="767" r:id="rId34"/>
    <p:sldId id="768" r:id="rId35"/>
    <p:sldId id="769" r:id="rId36"/>
    <p:sldId id="772" r:id="rId37"/>
    <p:sldId id="680" r:id="rId38"/>
    <p:sldId id="761" r:id="rId39"/>
    <p:sldId id="641" r:id="rId40"/>
  </p:sldIdLst>
  <p:sldSz cx="12188825" cy="6858000"/>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E83"/>
    <a:srgbClr val="6C8AAF"/>
    <a:srgbClr val="2E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4266C7-E132-97B8-8F48-8CF5367CBBC7}" v="83" dt="2020-10-24T09:38:13.034"/>
    <p1510:client id="{4571F5F7-7EBC-CB6E-DEFF-06A45864FBD9}" v="298" dt="2020-10-22T12:31:25.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9216" autoAdjust="0"/>
    <p:restoredTop sz="83805" autoAdjust="0"/>
  </p:normalViewPr>
  <p:slideViewPr>
    <p:cSldViewPr snapToGrid="0" snapToObjects="1" showGuides="1">
      <p:cViewPr varScale="1">
        <p:scale>
          <a:sx n="76" d="100"/>
          <a:sy n="76" d="100"/>
        </p:scale>
        <p:origin x="216" y="272"/>
      </p:cViewPr>
      <p:guideLst>
        <p:guide orient="horz" pos="2160"/>
        <p:guide pos="383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5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65FCA0-8F77-4AD1-A7CC-610D57E21308}"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DFAD51E2-024E-4EBB-AE29-6B3273753B25}">
      <dgm:prSet custT="1"/>
      <dgm:spPr/>
      <dgm:t>
        <a:bodyPr/>
        <a:lstStyle/>
        <a:p>
          <a:r>
            <a:rPr lang="en-GB" sz="1000" b="1" dirty="0"/>
            <a:t>Continue improving IFS-ST core algorithms</a:t>
          </a:r>
        </a:p>
      </dgm:t>
    </dgm:pt>
    <dgm:pt modelId="{EFE4D137-1CBD-49B7-8D5B-F8387F3EF312}" type="parTrans" cxnId="{09476FBB-9C1C-48BA-BA3F-11274B20C6D0}">
      <dgm:prSet/>
      <dgm:spPr/>
      <dgm:t>
        <a:bodyPr/>
        <a:lstStyle/>
        <a:p>
          <a:endParaRPr lang="en-GB"/>
        </a:p>
      </dgm:t>
    </dgm:pt>
    <dgm:pt modelId="{C43D7285-5A9D-445F-8E2F-2DFB73710AF9}" type="sibTrans" cxnId="{09476FBB-9C1C-48BA-BA3F-11274B20C6D0}">
      <dgm:prSet/>
      <dgm:spPr/>
      <dgm:t>
        <a:bodyPr/>
        <a:lstStyle/>
        <a:p>
          <a:endParaRPr lang="en-GB"/>
        </a:p>
      </dgm:t>
    </dgm:pt>
    <dgm:pt modelId="{45829EE7-2BAE-490A-A57D-7803BFCBD7BF}">
      <dgm:prSet custT="1"/>
      <dgm:spPr/>
      <dgm:t>
        <a:bodyPr/>
        <a:lstStyle/>
        <a:p>
          <a:r>
            <a:rPr lang="en-GB" sz="900" b="1" dirty="0"/>
            <a:t>Cubic octahedral grid (efficient and more scalable)</a:t>
          </a:r>
        </a:p>
      </dgm:t>
    </dgm:pt>
    <dgm:pt modelId="{62F68511-805C-488D-A0A8-3C5C9EDF612D}" type="parTrans" cxnId="{A75C2E6D-D0F7-4FA4-99CC-D568F8BC028C}">
      <dgm:prSet/>
      <dgm:spPr/>
      <dgm:t>
        <a:bodyPr/>
        <a:lstStyle/>
        <a:p>
          <a:endParaRPr lang="en-GB"/>
        </a:p>
      </dgm:t>
    </dgm:pt>
    <dgm:pt modelId="{5BC6FAA3-9583-49AC-8C6C-7978986799D6}" type="sibTrans" cxnId="{A75C2E6D-D0F7-4FA4-99CC-D568F8BC028C}">
      <dgm:prSet/>
      <dgm:spPr/>
      <dgm:t>
        <a:bodyPr/>
        <a:lstStyle/>
        <a:p>
          <a:endParaRPr lang="en-GB"/>
        </a:p>
      </dgm:t>
    </dgm:pt>
    <dgm:pt modelId="{16A4EF2C-4EBA-483E-89F2-B85CB8F1906F}">
      <dgm:prSet custT="1"/>
      <dgm:spPr/>
      <dgm:t>
        <a:bodyPr/>
        <a:lstStyle/>
        <a:p>
          <a:r>
            <a:rPr lang="en-GB" sz="900" b="1" dirty="0"/>
            <a:t>Fast LT algorithm</a:t>
          </a:r>
        </a:p>
      </dgm:t>
    </dgm:pt>
    <dgm:pt modelId="{ACC4974E-5FD4-48E4-B8BD-34259390D663}" type="parTrans" cxnId="{E529F9F4-09F8-4EA0-BF86-0DCEC2082E97}">
      <dgm:prSet/>
      <dgm:spPr/>
      <dgm:t>
        <a:bodyPr/>
        <a:lstStyle/>
        <a:p>
          <a:endParaRPr lang="en-GB"/>
        </a:p>
      </dgm:t>
    </dgm:pt>
    <dgm:pt modelId="{FE87F48A-5C1A-41C7-85CB-7DE0C329BA0D}" type="sibTrans" cxnId="{E529F9F4-09F8-4EA0-BF86-0DCEC2082E97}">
      <dgm:prSet/>
      <dgm:spPr/>
      <dgm:t>
        <a:bodyPr/>
        <a:lstStyle/>
        <a:p>
          <a:endParaRPr lang="en-GB"/>
        </a:p>
      </dgm:t>
    </dgm:pt>
    <dgm:pt modelId="{09454C1A-2804-4AF7-8E46-CBAD3771005F}">
      <dgm:prSet custT="1"/>
      <dgm:spPr/>
      <dgm:t>
        <a:bodyPr/>
        <a:lstStyle/>
        <a:p>
          <a:r>
            <a:rPr lang="en-GB" sz="900" b="1" dirty="0"/>
            <a:t>Continue improving SL advection &amp; its TL/AD</a:t>
          </a:r>
        </a:p>
      </dgm:t>
    </dgm:pt>
    <dgm:pt modelId="{B681BFDC-57CC-467E-920F-500E9FDAFC07}" type="parTrans" cxnId="{9071392C-9CB6-4745-B17D-02A67670311E}">
      <dgm:prSet/>
      <dgm:spPr/>
      <dgm:t>
        <a:bodyPr/>
        <a:lstStyle/>
        <a:p>
          <a:endParaRPr lang="en-GB"/>
        </a:p>
      </dgm:t>
    </dgm:pt>
    <dgm:pt modelId="{7327A7FC-1357-4D9A-9DF3-635FD7076656}" type="sibTrans" cxnId="{9071392C-9CB6-4745-B17D-02A67670311E}">
      <dgm:prSet/>
      <dgm:spPr/>
      <dgm:t>
        <a:bodyPr/>
        <a:lstStyle/>
        <a:p>
          <a:endParaRPr lang="en-GB"/>
        </a:p>
      </dgm:t>
    </dgm:pt>
    <dgm:pt modelId="{8A70A63A-ADE6-4069-B479-C9F67CD455CB}">
      <dgm:prSet custT="1"/>
      <dgm:spPr/>
      <dgm:t>
        <a:bodyPr/>
        <a:lstStyle/>
        <a:p>
          <a:r>
            <a:rPr lang="en-GB" sz="1000" b="1" dirty="0"/>
            <a:t>Non-intrusive introduction of Atlas library in IFS</a:t>
          </a:r>
        </a:p>
      </dgm:t>
    </dgm:pt>
    <dgm:pt modelId="{04146EDA-48AA-4C59-A945-76CA4E3CCF60}" type="parTrans" cxnId="{B0192D31-3A15-4C9F-904F-4B52A3399BAD}">
      <dgm:prSet/>
      <dgm:spPr/>
      <dgm:t>
        <a:bodyPr/>
        <a:lstStyle/>
        <a:p>
          <a:endParaRPr lang="en-GB"/>
        </a:p>
      </dgm:t>
    </dgm:pt>
    <dgm:pt modelId="{5B716832-43F3-49B3-9B1F-CFE6E1980C2F}" type="sibTrans" cxnId="{B0192D31-3A15-4C9F-904F-4B52A3399BAD}">
      <dgm:prSet/>
      <dgm:spPr/>
      <dgm:t>
        <a:bodyPr/>
        <a:lstStyle/>
        <a:p>
          <a:endParaRPr lang="en-GB"/>
        </a:p>
      </dgm:t>
    </dgm:pt>
    <dgm:pt modelId="{EC2AADA8-F06B-4F0D-BE98-9312FE118C12}">
      <dgm:prSet custT="1"/>
      <dgm:spPr/>
      <dgm:t>
        <a:bodyPr/>
        <a:lstStyle/>
        <a:p>
          <a:r>
            <a:rPr lang="en-GB" sz="900" b="1" dirty="0"/>
            <a:t>Flexible data structures to facilitate future developments</a:t>
          </a:r>
        </a:p>
      </dgm:t>
    </dgm:pt>
    <dgm:pt modelId="{09D550F8-A9ED-4F0B-9055-6426600C0F66}" type="parTrans" cxnId="{454F814D-7DE2-4D53-93D5-96E8B77D11CB}">
      <dgm:prSet/>
      <dgm:spPr/>
      <dgm:t>
        <a:bodyPr/>
        <a:lstStyle/>
        <a:p>
          <a:endParaRPr lang="en-GB"/>
        </a:p>
      </dgm:t>
    </dgm:pt>
    <dgm:pt modelId="{E0D0C1AC-F8ED-4190-A71C-CDA90AB2F42C}" type="sibTrans" cxnId="{454F814D-7DE2-4D53-93D5-96E8B77D11CB}">
      <dgm:prSet/>
      <dgm:spPr/>
      <dgm:t>
        <a:bodyPr/>
        <a:lstStyle/>
        <a:p>
          <a:endParaRPr lang="en-GB"/>
        </a:p>
      </dgm:t>
    </dgm:pt>
    <dgm:pt modelId="{E3322661-E3E0-4B89-A0ED-43A701FC46F2}">
      <dgm:prSet custT="1"/>
      <dgm:spPr/>
      <dgm:t>
        <a:bodyPr/>
        <a:lstStyle/>
        <a:p>
          <a:r>
            <a:rPr lang="en-GB" sz="900" b="1" dirty="0"/>
            <a:t>Capability to link CPU to GPU host </a:t>
          </a:r>
        </a:p>
      </dgm:t>
    </dgm:pt>
    <dgm:pt modelId="{CAA72762-5BB8-4ED0-9897-710E843761EC}" type="parTrans" cxnId="{297CBDFE-081C-4E13-8CC5-216A81030D9C}">
      <dgm:prSet/>
      <dgm:spPr/>
      <dgm:t>
        <a:bodyPr/>
        <a:lstStyle/>
        <a:p>
          <a:endParaRPr lang="en-GB"/>
        </a:p>
      </dgm:t>
    </dgm:pt>
    <dgm:pt modelId="{2A484EAA-0162-42E9-9198-44012E5BCD4F}" type="sibTrans" cxnId="{297CBDFE-081C-4E13-8CC5-216A81030D9C}">
      <dgm:prSet/>
      <dgm:spPr/>
      <dgm:t>
        <a:bodyPr/>
        <a:lstStyle/>
        <a:p>
          <a:endParaRPr lang="en-GB"/>
        </a:p>
      </dgm:t>
    </dgm:pt>
    <dgm:pt modelId="{A3D3476F-84CF-410C-97C4-14E67D716CED}">
      <dgm:prSet custT="1"/>
      <dgm:spPr/>
      <dgm:t>
        <a:bodyPr/>
        <a:lstStyle/>
        <a:p>
          <a:r>
            <a:rPr lang="en-GB" sz="900" b="1" dirty="0"/>
            <a:t>Mathematical operators, grid generation &amp; multiple grids capability</a:t>
          </a:r>
        </a:p>
      </dgm:t>
    </dgm:pt>
    <dgm:pt modelId="{92F0975C-92BB-49B5-BA5A-98E6A3D84A85}" type="parTrans" cxnId="{8B03FD86-A3CA-46C5-B75E-EA8028CE6928}">
      <dgm:prSet/>
      <dgm:spPr/>
      <dgm:t>
        <a:bodyPr/>
        <a:lstStyle/>
        <a:p>
          <a:endParaRPr lang="en-GB"/>
        </a:p>
      </dgm:t>
    </dgm:pt>
    <dgm:pt modelId="{D1D76A36-E8F2-4275-AB11-42FC8C8076B9}" type="sibTrans" cxnId="{8B03FD86-A3CA-46C5-B75E-EA8028CE6928}">
      <dgm:prSet/>
      <dgm:spPr/>
      <dgm:t>
        <a:bodyPr/>
        <a:lstStyle/>
        <a:p>
          <a:endParaRPr lang="en-GB"/>
        </a:p>
      </dgm:t>
    </dgm:pt>
    <dgm:pt modelId="{1C5AE33F-3B2B-40DF-985F-A88ED4753819}">
      <dgm:prSet custT="1"/>
      <dgm:spPr/>
      <dgm:t>
        <a:bodyPr/>
        <a:lstStyle/>
        <a:p>
          <a:r>
            <a:rPr lang="en-US" sz="1000" b="1" dirty="0"/>
            <a:t>Code modularity to enable seamless use of heterogenous  architectures (CPU/GPU)</a:t>
          </a:r>
          <a:endParaRPr lang="en-GB" sz="1000" b="1" dirty="0"/>
        </a:p>
      </dgm:t>
    </dgm:pt>
    <dgm:pt modelId="{8F7A816C-8D74-421F-96D9-E8A2CB96D7FD}" type="parTrans" cxnId="{278E6DF8-A113-4264-8D72-65AD27183697}">
      <dgm:prSet/>
      <dgm:spPr/>
      <dgm:t>
        <a:bodyPr/>
        <a:lstStyle/>
        <a:p>
          <a:endParaRPr lang="en-GB"/>
        </a:p>
      </dgm:t>
    </dgm:pt>
    <dgm:pt modelId="{DD3AE5F3-812A-4789-871F-2A1800E638EB}" type="sibTrans" cxnId="{278E6DF8-A113-4264-8D72-65AD27183697}">
      <dgm:prSet/>
      <dgm:spPr/>
      <dgm:t>
        <a:bodyPr/>
        <a:lstStyle/>
        <a:p>
          <a:endParaRPr lang="en-GB"/>
        </a:p>
      </dgm:t>
    </dgm:pt>
    <dgm:pt modelId="{33D4186F-BCDA-4B86-BA0C-03F4B6659B24}">
      <dgm:prSet custT="1"/>
      <dgm:spPr/>
      <dgm:t>
        <a:bodyPr/>
        <a:lstStyle/>
        <a:p>
          <a:pPr algn="l"/>
          <a:r>
            <a:rPr lang="en-GB" sz="1000" b="1" dirty="0"/>
            <a:t>Developing NH FVM on same O-grid advantageous for finest resolutions:</a:t>
          </a:r>
        </a:p>
      </dgm:t>
    </dgm:pt>
    <dgm:pt modelId="{F7BADE42-B0AA-4E3D-BB71-B17A88C025FD}" type="parTrans" cxnId="{7689F575-734D-46DD-A7D3-4390627CB47A}">
      <dgm:prSet/>
      <dgm:spPr/>
      <dgm:t>
        <a:bodyPr/>
        <a:lstStyle/>
        <a:p>
          <a:endParaRPr lang="en-GB"/>
        </a:p>
      </dgm:t>
    </dgm:pt>
    <dgm:pt modelId="{C4634F04-652E-4B77-9DF3-59B969E738ED}" type="sibTrans" cxnId="{7689F575-734D-46DD-A7D3-4390627CB47A}">
      <dgm:prSet/>
      <dgm:spPr/>
      <dgm:t>
        <a:bodyPr/>
        <a:lstStyle/>
        <a:p>
          <a:endParaRPr lang="en-GB"/>
        </a:p>
      </dgm:t>
    </dgm:pt>
    <dgm:pt modelId="{E29E214C-4378-47DF-8C6F-65DC5919F2C6}">
      <dgm:prSet custT="1"/>
      <dgm:spPr/>
      <dgm:t>
        <a:bodyPr/>
        <a:lstStyle/>
        <a:p>
          <a:pPr algn="l"/>
          <a:r>
            <a:rPr lang="en-GB" sz="900" b="1" dirty="0"/>
            <a:t>Low communication (compact stencil) and scalability</a:t>
          </a:r>
        </a:p>
      </dgm:t>
    </dgm:pt>
    <dgm:pt modelId="{BC4DB89A-5A8F-4683-9896-C84D5B051078}" type="parTrans" cxnId="{C7A0323A-4CC1-4FFC-8C4D-EC3A3EFEFC14}">
      <dgm:prSet/>
      <dgm:spPr/>
      <dgm:t>
        <a:bodyPr/>
        <a:lstStyle/>
        <a:p>
          <a:endParaRPr lang="en-GB"/>
        </a:p>
      </dgm:t>
    </dgm:pt>
    <dgm:pt modelId="{529B93EF-5A76-4DD5-AD30-0442368E87CF}" type="sibTrans" cxnId="{C7A0323A-4CC1-4FFC-8C4D-EC3A3EFEFC14}">
      <dgm:prSet/>
      <dgm:spPr/>
      <dgm:t>
        <a:bodyPr/>
        <a:lstStyle/>
        <a:p>
          <a:endParaRPr lang="en-GB"/>
        </a:p>
      </dgm:t>
    </dgm:pt>
    <dgm:pt modelId="{334D1182-1FED-44C1-BDDC-7988A07B0D93}">
      <dgm:prSet custT="1"/>
      <dgm:spPr/>
      <dgm:t>
        <a:bodyPr/>
        <a:lstStyle/>
        <a:p>
          <a:pPr algn="l"/>
          <a:r>
            <a:rPr lang="en-GB" sz="900" b="1" dirty="0"/>
            <a:t>Steep slope Mass conservation and good accuracy</a:t>
          </a:r>
        </a:p>
      </dgm:t>
    </dgm:pt>
    <dgm:pt modelId="{B687FC06-0EF3-4203-9B67-8F35399F733E}" type="parTrans" cxnId="{7EB49AFC-7998-49F1-88F1-66D41CA62F72}">
      <dgm:prSet/>
      <dgm:spPr/>
      <dgm:t>
        <a:bodyPr/>
        <a:lstStyle/>
        <a:p>
          <a:endParaRPr lang="en-GB"/>
        </a:p>
      </dgm:t>
    </dgm:pt>
    <dgm:pt modelId="{D8520C16-C594-48ED-B8AE-1463355840AC}" type="sibTrans" cxnId="{7EB49AFC-7998-49F1-88F1-66D41CA62F72}">
      <dgm:prSet/>
      <dgm:spPr/>
      <dgm:t>
        <a:bodyPr/>
        <a:lstStyle/>
        <a:p>
          <a:endParaRPr lang="en-GB"/>
        </a:p>
      </dgm:t>
    </dgm:pt>
    <dgm:pt modelId="{D5C6120A-464F-48A9-99F8-C2257C749DAA}">
      <dgm:prSet custT="1"/>
      <dgm:spPr/>
      <dgm:t>
        <a:bodyPr/>
        <a:lstStyle/>
        <a:p>
          <a:r>
            <a:rPr lang="en-GB" sz="1000" b="1" dirty="0"/>
            <a:t>As resolution keeps increasing the “triple crossing point” is reached: </a:t>
          </a:r>
        </a:p>
      </dgm:t>
    </dgm:pt>
    <dgm:pt modelId="{C6C9D50B-DAB4-4EE2-8254-B4EA11F5F332}" type="parTrans" cxnId="{D7B1E756-D041-49B4-AF8F-786C18624790}">
      <dgm:prSet/>
      <dgm:spPr/>
      <dgm:t>
        <a:bodyPr/>
        <a:lstStyle/>
        <a:p>
          <a:endParaRPr lang="en-GB"/>
        </a:p>
      </dgm:t>
    </dgm:pt>
    <dgm:pt modelId="{0E0D8062-208E-49E2-BAE5-7B308219052C}" type="sibTrans" cxnId="{D7B1E756-D041-49B4-AF8F-786C18624790}">
      <dgm:prSet/>
      <dgm:spPr/>
      <dgm:t>
        <a:bodyPr/>
        <a:lstStyle/>
        <a:p>
          <a:endParaRPr lang="en-GB"/>
        </a:p>
      </dgm:t>
    </dgm:pt>
    <dgm:pt modelId="{860701AE-D436-4789-BBB2-1654FBC538B8}">
      <dgm:prSet custT="1"/>
      <dgm:spPr/>
      <dgm:t>
        <a:bodyPr/>
        <a:lstStyle/>
        <a:p>
          <a:r>
            <a:rPr lang="en-GB" sz="900" b="1" dirty="0"/>
            <a:t>NH formulation is advantageous</a:t>
          </a:r>
        </a:p>
      </dgm:t>
    </dgm:pt>
    <dgm:pt modelId="{E6A4D647-EBA3-4D36-A68E-67D4AE95ED27}" type="parTrans" cxnId="{EA65FA1C-C01C-4EBA-938A-ED8E399E34E7}">
      <dgm:prSet/>
      <dgm:spPr/>
      <dgm:t>
        <a:bodyPr/>
        <a:lstStyle/>
        <a:p>
          <a:endParaRPr lang="en-GB"/>
        </a:p>
      </dgm:t>
    </dgm:pt>
    <dgm:pt modelId="{81113EE7-96AC-44FE-AE2C-E95B2684A5C7}" type="sibTrans" cxnId="{EA65FA1C-C01C-4EBA-938A-ED8E399E34E7}">
      <dgm:prSet/>
      <dgm:spPr/>
      <dgm:t>
        <a:bodyPr/>
        <a:lstStyle/>
        <a:p>
          <a:endParaRPr lang="en-GB"/>
        </a:p>
      </dgm:t>
    </dgm:pt>
    <dgm:pt modelId="{AF87BB14-EE8E-4F91-8B51-2FA9E0AA8C74}">
      <dgm:prSet custT="1"/>
      <dgm:spPr/>
      <dgm:t>
        <a:bodyPr/>
        <a:lstStyle/>
        <a:p>
          <a:r>
            <a:rPr lang="en-GB" sz="900" b="1" dirty="0"/>
            <a:t>FVM more efficient and more adaptive via DSL than IFS-ST</a:t>
          </a:r>
        </a:p>
      </dgm:t>
    </dgm:pt>
    <dgm:pt modelId="{920E0355-BE82-4B56-B1B8-69B85BC2D9CC}" type="parTrans" cxnId="{503BFA5F-B4C0-4470-A619-F7C6BCEDB715}">
      <dgm:prSet/>
      <dgm:spPr/>
      <dgm:t>
        <a:bodyPr/>
        <a:lstStyle/>
        <a:p>
          <a:endParaRPr lang="en-GB"/>
        </a:p>
      </dgm:t>
    </dgm:pt>
    <dgm:pt modelId="{11F1FFFA-8EF2-4F19-8469-4D5682706D70}" type="sibTrans" cxnId="{503BFA5F-B4C0-4470-A619-F7C6BCEDB715}">
      <dgm:prSet/>
      <dgm:spPr/>
      <dgm:t>
        <a:bodyPr/>
        <a:lstStyle/>
        <a:p>
          <a:endParaRPr lang="en-GB"/>
        </a:p>
      </dgm:t>
    </dgm:pt>
    <dgm:pt modelId="{1FD954AD-773D-421B-9425-5C69E0005E04}">
      <dgm:prSet custT="1"/>
      <dgm:spPr/>
      <dgm:t>
        <a:bodyPr/>
        <a:lstStyle/>
        <a:p>
          <a:r>
            <a:rPr lang="en-GB" sz="900" b="1" dirty="0"/>
            <a:t>FVM delivers the same quality of forecasts</a:t>
          </a:r>
        </a:p>
      </dgm:t>
    </dgm:pt>
    <dgm:pt modelId="{9FAC88BF-DA82-4939-9DE8-D3A1005ADFD6}" type="parTrans" cxnId="{C619D398-F827-4065-9ABD-803F79BE480F}">
      <dgm:prSet/>
      <dgm:spPr/>
      <dgm:t>
        <a:bodyPr/>
        <a:lstStyle/>
        <a:p>
          <a:endParaRPr lang="en-GB"/>
        </a:p>
      </dgm:t>
    </dgm:pt>
    <dgm:pt modelId="{6FB20C79-3CB5-462E-AD00-B3836049EF21}" type="sibTrans" cxnId="{C619D398-F827-4065-9ABD-803F79BE480F}">
      <dgm:prSet/>
      <dgm:spPr/>
      <dgm:t>
        <a:bodyPr/>
        <a:lstStyle/>
        <a:p>
          <a:endParaRPr lang="en-GB"/>
        </a:p>
      </dgm:t>
    </dgm:pt>
    <dgm:pt modelId="{0BAEE74B-D46F-4755-9ADA-241AE27F57AC}">
      <dgm:prSet/>
      <dgm:spPr/>
      <dgm:t>
        <a:bodyPr/>
        <a:lstStyle/>
        <a:p>
          <a:r>
            <a:rPr lang="en-GB" b="1" dirty="0">
              <a:solidFill>
                <a:srgbClr val="FFC000"/>
              </a:solidFill>
            </a:rPr>
            <a:t>FVM operational</a:t>
          </a:r>
        </a:p>
      </dgm:t>
    </dgm:pt>
    <dgm:pt modelId="{31B0887A-56E3-4540-8FED-BAC85A4D6CC2}" type="parTrans" cxnId="{9DD8FFA1-8E4B-4868-BF39-61A1E0738078}">
      <dgm:prSet/>
      <dgm:spPr/>
      <dgm:t>
        <a:bodyPr/>
        <a:lstStyle/>
        <a:p>
          <a:endParaRPr lang="en-GB"/>
        </a:p>
      </dgm:t>
    </dgm:pt>
    <dgm:pt modelId="{6F813136-F08C-4C3A-A7A2-E79CE07212A8}" type="sibTrans" cxnId="{9DD8FFA1-8E4B-4868-BF39-61A1E0738078}">
      <dgm:prSet/>
      <dgm:spPr/>
      <dgm:t>
        <a:bodyPr/>
        <a:lstStyle/>
        <a:p>
          <a:endParaRPr lang="en-GB"/>
        </a:p>
      </dgm:t>
    </dgm:pt>
    <dgm:pt modelId="{661B6A7F-7E0D-45B1-9A2C-1A68A03E5AB9}" type="pres">
      <dgm:prSet presAssocID="{F565FCA0-8F77-4AD1-A7CC-610D57E21308}" presName="CompostProcess" presStyleCnt="0">
        <dgm:presLayoutVars>
          <dgm:dir/>
          <dgm:resizeHandles val="exact"/>
        </dgm:presLayoutVars>
      </dgm:prSet>
      <dgm:spPr/>
    </dgm:pt>
    <dgm:pt modelId="{6630AE5E-790F-45B4-A004-B5D22B57AA24}" type="pres">
      <dgm:prSet presAssocID="{F565FCA0-8F77-4AD1-A7CC-610D57E21308}" presName="arrow" presStyleLbl="bgShp" presStyleIdx="0" presStyleCnt="1" custScaleX="103062" custLinFactNeighborX="-7391"/>
      <dgm:spPr/>
    </dgm:pt>
    <dgm:pt modelId="{A2DC8240-A63D-4F1E-B34B-77E866EAAB68}" type="pres">
      <dgm:prSet presAssocID="{F565FCA0-8F77-4AD1-A7CC-610D57E21308}" presName="linearProcess" presStyleCnt="0"/>
      <dgm:spPr/>
    </dgm:pt>
    <dgm:pt modelId="{B81D8598-D798-4B0C-847A-1D0EC86D946D}" type="pres">
      <dgm:prSet presAssocID="{DFAD51E2-024E-4EBB-AE29-6B3273753B25}" presName="textNode" presStyleLbl="node1" presStyleIdx="0" presStyleCnt="6" custScaleX="132309" custScaleY="78559" custLinFactX="250398" custLinFactNeighborX="300000" custLinFactNeighborY="-42871">
        <dgm:presLayoutVars>
          <dgm:bulletEnabled val="1"/>
        </dgm:presLayoutVars>
      </dgm:prSet>
      <dgm:spPr/>
    </dgm:pt>
    <dgm:pt modelId="{D6740EB1-18D4-4242-9A43-3B859CE35677}" type="pres">
      <dgm:prSet presAssocID="{C43D7285-5A9D-445F-8E2F-2DFB73710AF9}" presName="sibTrans" presStyleCnt="0"/>
      <dgm:spPr/>
    </dgm:pt>
    <dgm:pt modelId="{62158155-5770-48F8-9AC5-D79F9EF8C837}" type="pres">
      <dgm:prSet presAssocID="{8A70A63A-ADE6-4069-B479-C9F67CD455CB}" presName="textNode" presStyleLbl="node1" presStyleIdx="1" presStyleCnt="6" custScaleX="135379" custScaleY="107702" custLinFactX="-116167" custLinFactNeighborX="-200000" custLinFactNeighborY="-4081">
        <dgm:presLayoutVars>
          <dgm:bulletEnabled val="1"/>
        </dgm:presLayoutVars>
      </dgm:prSet>
      <dgm:spPr/>
    </dgm:pt>
    <dgm:pt modelId="{0438484A-1244-47DD-8F90-0964DA074DD8}" type="pres">
      <dgm:prSet presAssocID="{5B716832-43F3-49B3-9B1F-CFE6E1980C2F}" presName="sibTrans" presStyleCnt="0"/>
      <dgm:spPr/>
    </dgm:pt>
    <dgm:pt modelId="{4174AD5D-9494-4F6B-BF65-07DDB9B18267}" type="pres">
      <dgm:prSet presAssocID="{1C5AE33F-3B2B-40DF-985F-A88ED4753819}" presName="textNode" presStyleLbl="node1" presStyleIdx="2" presStyleCnt="6" custScaleX="101238" custScaleY="77535" custLinFactX="-110636" custLinFactNeighborX="-200000" custLinFactNeighborY="-3955">
        <dgm:presLayoutVars>
          <dgm:bulletEnabled val="1"/>
        </dgm:presLayoutVars>
      </dgm:prSet>
      <dgm:spPr/>
    </dgm:pt>
    <dgm:pt modelId="{5C3CA9B0-3C2A-40E3-8E5E-DF9E08C17F7B}" type="pres">
      <dgm:prSet presAssocID="{DD3AE5F3-812A-4789-871F-2A1800E638EB}" presName="sibTrans" presStyleCnt="0"/>
      <dgm:spPr/>
    </dgm:pt>
    <dgm:pt modelId="{B0EAC348-9551-4CDD-B26B-3B7DB6279847}" type="pres">
      <dgm:prSet presAssocID="{33D4186F-BCDA-4B86-BA0C-03F4B6659B24}" presName="textNode" presStyleLbl="node1" presStyleIdx="3" presStyleCnt="6" custScaleX="130110" custScaleY="91373" custLinFactX="-105283" custLinFactNeighborX="-200000" custLinFactNeighborY="45077">
        <dgm:presLayoutVars>
          <dgm:bulletEnabled val="1"/>
        </dgm:presLayoutVars>
      </dgm:prSet>
      <dgm:spPr/>
    </dgm:pt>
    <dgm:pt modelId="{A825949B-007A-4792-8220-B7BCE1FC2FFA}" type="pres">
      <dgm:prSet presAssocID="{C4634F04-652E-4B77-9DF3-59B969E738ED}" presName="sibTrans" presStyleCnt="0"/>
      <dgm:spPr/>
    </dgm:pt>
    <dgm:pt modelId="{3DE6CCD8-7F62-422D-8719-90D100FD81E2}" type="pres">
      <dgm:prSet presAssocID="{D5C6120A-464F-48A9-99F8-C2257C749DAA}" presName="textNode" presStyleLbl="node1" presStyleIdx="4" presStyleCnt="6" custScaleX="124433" custScaleY="90154" custLinFactX="-100000" custLinFactNeighborX="-173254" custLinFactNeighborY="0">
        <dgm:presLayoutVars>
          <dgm:bulletEnabled val="1"/>
        </dgm:presLayoutVars>
      </dgm:prSet>
      <dgm:spPr/>
    </dgm:pt>
    <dgm:pt modelId="{382C09B1-31CE-431F-BD5D-8718BF2F0809}" type="pres">
      <dgm:prSet presAssocID="{0E0D8062-208E-49E2-BAE5-7B308219052C}" presName="sibTrans" presStyleCnt="0"/>
      <dgm:spPr/>
    </dgm:pt>
    <dgm:pt modelId="{4318603F-1534-4CDE-955F-254CD4B6103A}" type="pres">
      <dgm:prSet presAssocID="{0BAEE74B-D46F-4755-9ADA-241AE27F57AC}" presName="textNode" presStyleLbl="node1" presStyleIdx="5" presStyleCnt="6" custScaleX="75891" custScaleY="41292" custLinFactX="-99839" custLinFactNeighborX="-100000" custLinFactNeighborY="776">
        <dgm:presLayoutVars>
          <dgm:bulletEnabled val="1"/>
        </dgm:presLayoutVars>
      </dgm:prSet>
      <dgm:spPr/>
    </dgm:pt>
  </dgm:ptLst>
  <dgm:cxnLst>
    <dgm:cxn modelId="{9E63DA07-6516-4F3C-B55F-A889E30E9048}" type="presOf" srcId="{EC2AADA8-F06B-4F0D-BE98-9312FE118C12}" destId="{62158155-5770-48F8-9AC5-D79F9EF8C837}" srcOrd="0" destOrd="1" presId="urn:microsoft.com/office/officeart/2005/8/layout/hProcess9"/>
    <dgm:cxn modelId="{A8C2A816-0471-4C5C-8730-1121A98CB86F}" type="presOf" srcId="{45829EE7-2BAE-490A-A57D-7803BFCBD7BF}" destId="{B81D8598-D798-4B0C-847A-1D0EC86D946D}" srcOrd="0" destOrd="1" presId="urn:microsoft.com/office/officeart/2005/8/layout/hProcess9"/>
    <dgm:cxn modelId="{EA65FA1C-C01C-4EBA-938A-ED8E399E34E7}" srcId="{D5C6120A-464F-48A9-99F8-C2257C749DAA}" destId="{860701AE-D436-4789-BBB2-1654FBC538B8}" srcOrd="0" destOrd="0" parTransId="{E6A4D647-EBA3-4D36-A68E-67D4AE95ED27}" sibTransId="{81113EE7-96AC-44FE-AE2C-E95B2684A5C7}"/>
    <dgm:cxn modelId="{4CF8B529-2FC8-430A-87B6-4244A82D34FD}" type="presOf" srcId="{860701AE-D436-4789-BBB2-1654FBC538B8}" destId="{3DE6CCD8-7F62-422D-8719-90D100FD81E2}" srcOrd="0" destOrd="1" presId="urn:microsoft.com/office/officeart/2005/8/layout/hProcess9"/>
    <dgm:cxn modelId="{B030582A-1D07-40C6-8FA7-F03AF21AB9AB}" type="presOf" srcId="{8A70A63A-ADE6-4069-B479-C9F67CD455CB}" destId="{62158155-5770-48F8-9AC5-D79F9EF8C837}" srcOrd="0" destOrd="0" presId="urn:microsoft.com/office/officeart/2005/8/layout/hProcess9"/>
    <dgm:cxn modelId="{9071392C-9CB6-4745-B17D-02A67670311E}" srcId="{DFAD51E2-024E-4EBB-AE29-6B3273753B25}" destId="{09454C1A-2804-4AF7-8E46-CBAD3771005F}" srcOrd="2" destOrd="0" parTransId="{B681BFDC-57CC-467E-920F-500E9FDAFC07}" sibTransId="{7327A7FC-1357-4D9A-9DF3-635FD7076656}"/>
    <dgm:cxn modelId="{B0192D31-3A15-4C9F-904F-4B52A3399BAD}" srcId="{F565FCA0-8F77-4AD1-A7CC-610D57E21308}" destId="{8A70A63A-ADE6-4069-B479-C9F67CD455CB}" srcOrd="1" destOrd="0" parTransId="{04146EDA-48AA-4C59-A945-76CA4E3CCF60}" sibTransId="{5B716832-43F3-49B3-9B1F-CFE6E1980C2F}"/>
    <dgm:cxn modelId="{C7A0323A-4CC1-4FFC-8C4D-EC3A3EFEFC14}" srcId="{33D4186F-BCDA-4B86-BA0C-03F4B6659B24}" destId="{E29E214C-4378-47DF-8C6F-65DC5919F2C6}" srcOrd="0" destOrd="0" parTransId="{BC4DB89A-5A8F-4683-9896-C84D5B051078}" sibTransId="{529B93EF-5A76-4DD5-AD30-0442368E87CF}"/>
    <dgm:cxn modelId="{503BFA5F-B4C0-4470-A619-F7C6BCEDB715}" srcId="{D5C6120A-464F-48A9-99F8-C2257C749DAA}" destId="{AF87BB14-EE8E-4F91-8B51-2FA9E0AA8C74}" srcOrd="1" destOrd="0" parTransId="{920E0355-BE82-4B56-B1B8-69B85BC2D9CC}" sibTransId="{11F1FFFA-8EF2-4F19-8469-4D5682706D70}"/>
    <dgm:cxn modelId="{ED846063-7B92-4183-8A2C-35AD0AB1C493}" type="presOf" srcId="{E29E214C-4378-47DF-8C6F-65DC5919F2C6}" destId="{B0EAC348-9551-4CDD-B26B-3B7DB6279847}" srcOrd="0" destOrd="1" presId="urn:microsoft.com/office/officeart/2005/8/layout/hProcess9"/>
    <dgm:cxn modelId="{51F4764A-C18C-43C8-A498-9C40288F842B}" type="presOf" srcId="{16A4EF2C-4EBA-483E-89F2-B85CB8F1906F}" destId="{B81D8598-D798-4B0C-847A-1D0EC86D946D}" srcOrd="0" destOrd="2" presId="urn:microsoft.com/office/officeart/2005/8/layout/hProcess9"/>
    <dgm:cxn modelId="{A75C2E6D-D0F7-4FA4-99CC-D568F8BC028C}" srcId="{DFAD51E2-024E-4EBB-AE29-6B3273753B25}" destId="{45829EE7-2BAE-490A-A57D-7803BFCBD7BF}" srcOrd="0" destOrd="0" parTransId="{62F68511-805C-488D-A0A8-3C5C9EDF612D}" sibTransId="{5BC6FAA3-9583-49AC-8C6C-7978986799D6}"/>
    <dgm:cxn modelId="{91634A6D-76CE-42AE-A60E-7FF71DDAA80F}" type="presOf" srcId="{E3322661-E3E0-4B89-A0ED-43A701FC46F2}" destId="{62158155-5770-48F8-9AC5-D79F9EF8C837}" srcOrd="0" destOrd="2" presId="urn:microsoft.com/office/officeart/2005/8/layout/hProcess9"/>
    <dgm:cxn modelId="{454F814D-7DE2-4D53-93D5-96E8B77D11CB}" srcId="{8A70A63A-ADE6-4069-B479-C9F67CD455CB}" destId="{EC2AADA8-F06B-4F0D-BE98-9312FE118C12}" srcOrd="0" destOrd="0" parTransId="{09D550F8-A9ED-4F0B-9055-6426600C0F66}" sibTransId="{E0D0C1AC-F8ED-4190-A71C-CDA90AB2F42C}"/>
    <dgm:cxn modelId="{311FC66D-E654-47BF-B13A-22555CA4A57E}" type="presOf" srcId="{33D4186F-BCDA-4B86-BA0C-03F4B6659B24}" destId="{B0EAC348-9551-4CDD-B26B-3B7DB6279847}" srcOrd="0" destOrd="0" presId="urn:microsoft.com/office/officeart/2005/8/layout/hProcess9"/>
    <dgm:cxn modelId="{006A7752-0BE1-4D71-8570-40264CB10A76}" type="presOf" srcId="{09454C1A-2804-4AF7-8E46-CBAD3771005F}" destId="{B81D8598-D798-4B0C-847A-1D0EC86D946D}" srcOrd="0" destOrd="3" presId="urn:microsoft.com/office/officeart/2005/8/layout/hProcess9"/>
    <dgm:cxn modelId="{F6D65A54-1CE2-47EF-8089-0F8964A15BF7}" type="presOf" srcId="{334D1182-1FED-44C1-BDDC-7988A07B0D93}" destId="{B0EAC348-9551-4CDD-B26B-3B7DB6279847}" srcOrd="0" destOrd="2" presId="urn:microsoft.com/office/officeart/2005/8/layout/hProcess9"/>
    <dgm:cxn modelId="{7689F575-734D-46DD-A7D3-4390627CB47A}" srcId="{F565FCA0-8F77-4AD1-A7CC-610D57E21308}" destId="{33D4186F-BCDA-4B86-BA0C-03F4B6659B24}" srcOrd="3" destOrd="0" parTransId="{F7BADE42-B0AA-4E3D-BB71-B17A88C025FD}" sibTransId="{C4634F04-652E-4B77-9DF3-59B969E738ED}"/>
    <dgm:cxn modelId="{D7B1E756-D041-49B4-AF8F-786C18624790}" srcId="{F565FCA0-8F77-4AD1-A7CC-610D57E21308}" destId="{D5C6120A-464F-48A9-99F8-C2257C749DAA}" srcOrd="4" destOrd="0" parTransId="{C6C9D50B-DAB4-4EE2-8254-B4EA11F5F332}" sibTransId="{0E0D8062-208E-49E2-BAE5-7B308219052C}"/>
    <dgm:cxn modelId="{41502D79-0B8D-4DD3-A47A-DD775D3ED45B}" type="presOf" srcId="{0BAEE74B-D46F-4755-9ADA-241AE27F57AC}" destId="{4318603F-1534-4CDE-955F-254CD4B6103A}" srcOrd="0" destOrd="0" presId="urn:microsoft.com/office/officeart/2005/8/layout/hProcess9"/>
    <dgm:cxn modelId="{8B03FD86-A3CA-46C5-B75E-EA8028CE6928}" srcId="{8A70A63A-ADE6-4069-B479-C9F67CD455CB}" destId="{A3D3476F-84CF-410C-97C4-14E67D716CED}" srcOrd="2" destOrd="0" parTransId="{92F0975C-92BB-49B5-BA5A-98E6A3D84A85}" sibTransId="{D1D76A36-E8F2-4275-AB11-42FC8C8076B9}"/>
    <dgm:cxn modelId="{C619D398-F827-4065-9ABD-803F79BE480F}" srcId="{D5C6120A-464F-48A9-99F8-C2257C749DAA}" destId="{1FD954AD-773D-421B-9425-5C69E0005E04}" srcOrd="2" destOrd="0" parTransId="{9FAC88BF-DA82-4939-9DE8-D3A1005ADFD6}" sibTransId="{6FB20C79-3CB5-462E-AD00-B3836049EF21}"/>
    <dgm:cxn modelId="{951DBE9E-E364-428A-99B8-C5DDACC2AD16}" type="presOf" srcId="{1FD954AD-773D-421B-9425-5C69E0005E04}" destId="{3DE6CCD8-7F62-422D-8719-90D100FD81E2}" srcOrd="0" destOrd="3" presId="urn:microsoft.com/office/officeart/2005/8/layout/hProcess9"/>
    <dgm:cxn modelId="{9DD8FFA1-8E4B-4868-BF39-61A1E0738078}" srcId="{F565FCA0-8F77-4AD1-A7CC-610D57E21308}" destId="{0BAEE74B-D46F-4755-9ADA-241AE27F57AC}" srcOrd="5" destOrd="0" parTransId="{31B0887A-56E3-4540-8FED-BAC85A4D6CC2}" sibTransId="{6F813136-F08C-4C3A-A7A2-E79CE07212A8}"/>
    <dgm:cxn modelId="{CA2CD2A2-1BC8-4DC8-8086-BD377AEAB5D7}" type="presOf" srcId="{D5C6120A-464F-48A9-99F8-C2257C749DAA}" destId="{3DE6CCD8-7F62-422D-8719-90D100FD81E2}" srcOrd="0" destOrd="0" presId="urn:microsoft.com/office/officeart/2005/8/layout/hProcess9"/>
    <dgm:cxn modelId="{09476FBB-9C1C-48BA-BA3F-11274B20C6D0}" srcId="{F565FCA0-8F77-4AD1-A7CC-610D57E21308}" destId="{DFAD51E2-024E-4EBB-AE29-6B3273753B25}" srcOrd="0" destOrd="0" parTransId="{EFE4D137-1CBD-49B7-8D5B-F8387F3EF312}" sibTransId="{C43D7285-5A9D-445F-8E2F-2DFB73710AF9}"/>
    <dgm:cxn modelId="{70782ABF-B21D-40F1-B6D1-262B8A05038B}" type="presOf" srcId="{F565FCA0-8F77-4AD1-A7CC-610D57E21308}" destId="{661B6A7F-7E0D-45B1-9A2C-1A68A03E5AB9}" srcOrd="0" destOrd="0" presId="urn:microsoft.com/office/officeart/2005/8/layout/hProcess9"/>
    <dgm:cxn modelId="{D43458CB-2B2E-4512-805E-94D561EEB09C}" type="presOf" srcId="{1C5AE33F-3B2B-40DF-985F-A88ED4753819}" destId="{4174AD5D-9494-4F6B-BF65-07DDB9B18267}" srcOrd="0" destOrd="0" presId="urn:microsoft.com/office/officeart/2005/8/layout/hProcess9"/>
    <dgm:cxn modelId="{29DAACE1-BC33-450A-A03C-BF4696FF2026}" type="presOf" srcId="{AF87BB14-EE8E-4F91-8B51-2FA9E0AA8C74}" destId="{3DE6CCD8-7F62-422D-8719-90D100FD81E2}" srcOrd="0" destOrd="2" presId="urn:microsoft.com/office/officeart/2005/8/layout/hProcess9"/>
    <dgm:cxn modelId="{2B99C6EB-A307-401D-911C-00E8B3D5E0CB}" type="presOf" srcId="{A3D3476F-84CF-410C-97C4-14E67D716CED}" destId="{62158155-5770-48F8-9AC5-D79F9EF8C837}" srcOrd="0" destOrd="3" presId="urn:microsoft.com/office/officeart/2005/8/layout/hProcess9"/>
    <dgm:cxn modelId="{A6EFBCEE-9BC8-40A5-A069-671753AE9A88}" type="presOf" srcId="{DFAD51E2-024E-4EBB-AE29-6B3273753B25}" destId="{B81D8598-D798-4B0C-847A-1D0EC86D946D}" srcOrd="0" destOrd="0" presId="urn:microsoft.com/office/officeart/2005/8/layout/hProcess9"/>
    <dgm:cxn modelId="{E529F9F4-09F8-4EA0-BF86-0DCEC2082E97}" srcId="{DFAD51E2-024E-4EBB-AE29-6B3273753B25}" destId="{16A4EF2C-4EBA-483E-89F2-B85CB8F1906F}" srcOrd="1" destOrd="0" parTransId="{ACC4974E-5FD4-48E4-B8BD-34259390D663}" sibTransId="{FE87F48A-5C1A-41C7-85CB-7DE0C329BA0D}"/>
    <dgm:cxn modelId="{278E6DF8-A113-4264-8D72-65AD27183697}" srcId="{F565FCA0-8F77-4AD1-A7CC-610D57E21308}" destId="{1C5AE33F-3B2B-40DF-985F-A88ED4753819}" srcOrd="2" destOrd="0" parTransId="{8F7A816C-8D74-421F-96D9-E8A2CB96D7FD}" sibTransId="{DD3AE5F3-812A-4789-871F-2A1800E638EB}"/>
    <dgm:cxn modelId="{7EB49AFC-7998-49F1-88F1-66D41CA62F72}" srcId="{33D4186F-BCDA-4B86-BA0C-03F4B6659B24}" destId="{334D1182-1FED-44C1-BDDC-7988A07B0D93}" srcOrd="1" destOrd="0" parTransId="{B687FC06-0EF3-4203-9B67-8F35399F733E}" sibTransId="{D8520C16-C594-48ED-B8AE-1463355840AC}"/>
    <dgm:cxn modelId="{297CBDFE-081C-4E13-8CC5-216A81030D9C}" srcId="{8A70A63A-ADE6-4069-B479-C9F67CD455CB}" destId="{E3322661-E3E0-4B89-A0ED-43A701FC46F2}" srcOrd="1" destOrd="0" parTransId="{CAA72762-5BB8-4ED0-9897-710E843761EC}" sibTransId="{2A484EAA-0162-42E9-9198-44012E5BCD4F}"/>
    <dgm:cxn modelId="{863C580A-C196-4A3F-A811-48D30DDFB1CA}" type="presParOf" srcId="{661B6A7F-7E0D-45B1-9A2C-1A68A03E5AB9}" destId="{6630AE5E-790F-45B4-A004-B5D22B57AA24}" srcOrd="0" destOrd="0" presId="urn:microsoft.com/office/officeart/2005/8/layout/hProcess9"/>
    <dgm:cxn modelId="{AD8505A6-A454-4105-B1F3-6387B028B876}" type="presParOf" srcId="{661B6A7F-7E0D-45B1-9A2C-1A68A03E5AB9}" destId="{A2DC8240-A63D-4F1E-B34B-77E866EAAB68}" srcOrd="1" destOrd="0" presId="urn:microsoft.com/office/officeart/2005/8/layout/hProcess9"/>
    <dgm:cxn modelId="{395CEF7C-1A7D-4735-8FC1-8EDD79035D3C}" type="presParOf" srcId="{A2DC8240-A63D-4F1E-B34B-77E866EAAB68}" destId="{B81D8598-D798-4B0C-847A-1D0EC86D946D}" srcOrd="0" destOrd="0" presId="urn:microsoft.com/office/officeart/2005/8/layout/hProcess9"/>
    <dgm:cxn modelId="{A9D664AD-8B97-4D90-A0EF-D4D25BB78E77}" type="presParOf" srcId="{A2DC8240-A63D-4F1E-B34B-77E866EAAB68}" destId="{D6740EB1-18D4-4242-9A43-3B859CE35677}" srcOrd="1" destOrd="0" presId="urn:microsoft.com/office/officeart/2005/8/layout/hProcess9"/>
    <dgm:cxn modelId="{74CE4A5E-7C47-4EEB-9F42-19666DFB8934}" type="presParOf" srcId="{A2DC8240-A63D-4F1E-B34B-77E866EAAB68}" destId="{62158155-5770-48F8-9AC5-D79F9EF8C837}" srcOrd="2" destOrd="0" presId="urn:microsoft.com/office/officeart/2005/8/layout/hProcess9"/>
    <dgm:cxn modelId="{A83F9FCC-B441-4585-B268-B2D8FC324753}" type="presParOf" srcId="{A2DC8240-A63D-4F1E-B34B-77E866EAAB68}" destId="{0438484A-1244-47DD-8F90-0964DA074DD8}" srcOrd="3" destOrd="0" presId="urn:microsoft.com/office/officeart/2005/8/layout/hProcess9"/>
    <dgm:cxn modelId="{6D5EB03C-44C9-47BD-8041-7C805141296E}" type="presParOf" srcId="{A2DC8240-A63D-4F1E-B34B-77E866EAAB68}" destId="{4174AD5D-9494-4F6B-BF65-07DDB9B18267}" srcOrd="4" destOrd="0" presId="urn:microsoft.com/office/officeart/2005/8/layout/hProcess9"/>
    <dgm:cxn modelId="{412DF7C4-E646-4237-9754-09EBA966269F}" type="presParOf" srcId="{A2DC8240-A63D-4F1E-B34B-77E866EAAB68}" destId="{5C3CA9B0-3C2A-40E3-8E5E-DF9E08C17F7B}" srcOrd="5" destOrd="0" presId="urn:microsoft.com/office/officeart/2005/8/layout/hProcess9"/>
    <dgm:cxn modelId="{7F8E01AF-E8D5-44D7-9563-EAC4966332BC}" type="presParOf" srcId="{A2DC8240-A63D-4F1E-B34B-77E866EAAB68}" destId="{B0EAC348-9551-4CDD-B26B-3B7DB6279847}" srcOrd="6" destOrd="0" presId="urn:microsoft.com/office/officeart/2005/8/layout/hProcess9"/>
    <dgm:cxn modelId="{F7D9FB79-84D8-4E86-BD20-8F7B706C1BD7}" type="presParOf" srcId="{A2DC8240-A63D-4F1E-B34B-77E866EAAB68}" destId="{A825949B-007A-4792-8220-B7BCE1FC2FFA}" srcOrd="7" destOrd="0" presId="urn:microsoft.com/office/officeart/2005/8/layout/hProcess9"/>
    <dgm:cxn modelId="{2B39C153-CABE-48AC-A80C-7321B616EC4E}" type="presParOf" srcId="{A2DC8240-A63D-4F1E-B34B-77E866EAAB68}" destId="{3DE6CCD8-7F62-422D-8719-90D100FD81E2}" srcOrd="8" destOrd="0" presId="urn:microsoft.com/office/officeart/2005/8/layout/hProcess9"/>
    <dgm:cxn modelId="{3876A30F-013C-4172-BA8C-FDE6AD5CCA49}" type="presParOf" srcId="{A2DC8240-A63D-4F1E-B34B-77E866EAAB68}" destId="{382C09B1-31CE-431F-BD5D-8718BF2F0809}" srcOrd="9" destOrd="0" presId="urn:microsoft.com/office/officeart/2005/8/layout/hProcess9"/>
    <dgm:cxn modelId="{90962784-0DBD-42B6-AF59-F1B0092CB20A}" type="presParOf" srcId="{A2DC8240-A63D-4F1E-B34B-77E866EAAB68}" destId="{4318603F-1534-4CDE-955F-254CD4B6103A}"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0AE5E-790F-45B4-A004-B5D22B57AA24}">
      <dsp:nvSpPr>
        <dsp:cNvPr id="0" name=""/>
        <dsp:cNvSpPr/>
      </dsp:nvSpPr>
      <dsp:spPr>
        <a:xfrm>
          <a:off x="0" y="0"/>
          <a:ext cx="8498583" cy="493460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1D8598-D798-4B0C-847A-1D0EC86D946D}">
      <dsp:nvSpPr>
        <dsp:cNvPr id="0" name=""/>
        <dsp:cNvSpPr/>
      </dsp:nvSpPr>
      <dsp:spPr>
        <a:xfrm>
          <a:off x="3623529" y="845781"/>
          <a:ext cx="1693129" cy="15506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GB" sz="1000" b="1" kern="1200" dirty="0"/>
            <a:t>Continue improving IFS-ST core algorithms</a:t>
          </a:r>
        </a:p>
        <a:p>
          <a:pPr marL="57150" lvl="1" indent="-57150" algn="l" defTabSz="400050">
            <a:lnSpc>
              <a:spcPct val="90000"/>
            </a:lnSpc>
            <a:spcBef>
              <a:spcPct val="0"/>
            </a:spcBef>
            <a:spcAft>
              <a:spcPct val="15000"/>
            </a:spcAft>
            <a:buChar char="•"/>
          </a:pPr>
          <a:r>
            <a:rPr lang="en-GB" sz="900" b="1" kern="1200" dirty="0"/>
            <a:t>Cubic octahedral grid (efficient and more scalable)</a:t>
          </a:r>
        </a:p>
        <a:p>
          <a:pPr marL="57150" lvl="1" indent="-57150" algn="l" defTabSz="400050">
            <a:lnSpc>
              <a:spcPct val="90000"/>
            </a:lnSpc>
            <a:spcBef>
              <a:spcPct val="0"/>
            </a:spcBef>
            <a:spcAft>
              <a:spcPct val="15000"/>
            </a:spcAft>
            <a:buChar char="•"/>
          </a:pPr>
          <a:r>
            <a:rPr lang="en-GB" sz="900" b="1" kern="1200" dirty="0"/>
            <a:t>Fast LT algorithm</a:t>
          </a:r>
        </a:p>
        <a:p>
          <a:pPr marL="57150" lvl="1" indent="-57150" algn="l" defTabSz="400050">
            <a:lnSpc>
              <a:spcPct val="90000"/>
            </a:lnSpc>
            <a:spcBef>
              <a:spcPct val="0"/>
            </a:spcBef>
            <a:spcAft>
              <a:spcPct val="15000"/>
            </a:spcAft>
            <a:buChar char="•"/>
          </a:pPr>
          <a:r>
            <a:rPr lang="en-GB" sz="900" b="1" kern="1200" dirty="0"/>
            <a:t>Continue improving SL advection &amp; its TL/AD</a:t>
          </a:r>
        </a:p>
      </dsp:txBody>
      <dsp:txXfrm>
        <a:off x="3699225" y="921477"/>
        <a:ext cx="1541737" cy="1399239"/>
      </dsp:txXfrm>
    </dsp:sp>
    <dsp:sp modelId="{62158155-5770-48F8-9AC5-D79F9EF8C837}">
      <dsp:nvSpPr>
        <dsp:cNvPr id="0" name=""/>
        <dsp:cNvSpPr/>
      </dsp:nvSpPr>
      <dsp:spPr>
        <a:xfrm>
          <a:off x="278775" y="1323817"/>
          <a:ext cx="1732415" cy="21258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GB" sz="1000" b="1" kern="1200" dirty="0"/>
            <a:t>Non-intrusive introduction of Atlas library in IFS</a:t>
          </a:r>
        </a:p>
        <a:p>
          <a:pPr marL="57150" lvl="1" indent="-57150" algn="l" defTabSz="400050">
            <a:lnSpc>
              <a:spcPct val="90000"/>
            </a:lnSpc>
            <a:spcBef>
              <a:spcPct val="0"/>
            </a:spcBef>
            <a:spcAft>
              <a:spcPct val="15000"/>
            </a:spcAft>
            <a:buChar char="•"/>
          </a:pPr>
          <a:r>
            <a:rPr lang="en-GB" sz="900" b="1" kern="1200" dirty="0"/>
            <a:t>Flexible data structures to facilitate future developments</a:t>
          </a:r>
        </a:p>
        <a:p>
          <a:pPr marL="57150" lvl="1" indent="-57150" algn="l" defTabSz="400050">
            <a:lnSpc>
              <a:spcPct val="90000"/>
            </a:lnSpc>
            <a:spcBef>
              <a:spcPct val="0"/>
            </a:spcBef>
            <a:spcAft>
              <a:spcPct val="15000"/>
            </a:spcAft>
            <a:buChar char="•"/>
          </a:pPr>
          <a:r>
            <a:rPr lang="en-GB" sz="900" b="1" kern="1200" dirty="0"/>
            <a:t>Capability to link CPU to GPU host </a:t>
          </a:r>
        </a:p>
        <a:p>
          <a:pPr marL="57150" lvl="1" indent="-57150" algn="l" defTabSz="400050">
            <a:lnSpc>
              <a:spcPct val="90000"/>
            </a:lnSpc>
            <a:spcBef>
              <a:spcPct val="0"/>
            </a:spcBef>
            <a:spcAft>
              <a:spcPct val="15000"/>
            </a:spcAft>
            <a:buChar char="•"/>
          </a:pPr>
          <a:r>
            <a:rPr lang="en-GB" sz="900" b="1" kern="1200" dirty="0"/>
            <a:t>Mathematical operators, grid generation &amp; multiple grids capability</a:t>
          </a:r>
        </a:p>
      </dsp:txBody>
      <dsp:txXfrm>
        <a:off x="363345" y="1408387"/>
        <a:ext cx="1563275" cy="1956728"/>
      </dsp:txXfrm>
    </dsp:sp>
    <dsp:sp modelId="{4174AD5D-9494-4F6B-BF65-07DDB9B18267}">
      <dsp:nvSpPr>
        <dsp:cNvPr id="0" name=""/>
        <dsp:cNvSpPr/>
      </dsp:nvSpPr>
      <dsp:spPr>
        <a:xfrm>
          <a:off x="2168727" y="1624028"/>
          <a:ext cx="1295520" cy="15304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Code modularity to enable seamless use of heterogenous  architectures (CPU/GPU)</a:t>
          </a:r>
          <a:endParaRPr lang="en-GB" sz="1000" b="1" kern="1200" dirty="0"/>
        </a:p>
      </dsp:txBody>
      <dsp:txXfrm>
        <a:off x="2231969" y="1687270"/>
        <a:ext cx="1169036" cy="1403935"/>
      </dsp:txXfrm>
    </dsp:sp>
    <dsp:sp modelId="{B0EAC348-9551-4CDD-B26B-3B7DB6279847}">
      <dsp:nvSpPr>
        <dsp:cNvPr id="0" name=""/>
        <dsp:cNvSpPr/>
      </dsp:nvSpPr>
      <dsp:spPr>
        <a:xfrm>
          <a:off x="3619506" y="2455273"/>
          <a:ext cx="1664989" cy="18035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GB" sz="1000" b="1" kern="1200" dirty="0"/>
            <a:t>Developing NH FVM on same O-grid advantageous for finest resolutions:</a:t>
          </a:r>
        </a:p>
        <a:p>
          <a:pPr marL="57150" lvl="1" indent="-57150" algn="l" defTabSz="400050">
            <a:lnSpc>
              <a:spcPct val="90000"/>
            </a:lnSpc>
            <a:spcBef>
              <a:spcPct val="0"/>
            </a:spcBef>
            <a:spcAft>
              <a:spcPct val="15000"/>
            </a:spcAft>
            <a:buChar char="•"/>
          </a:pPr>
          <a:r>
            <a:rPr lang="en-GB" sz="900" b="1" kern="1200" dirty="0"/>
            <a:t>Low communication (compact stencil) and scalability</a:t>
          </a:r>
        </a:p>
        <a:p>
          <a:pPr marL="57150" lvl="1" indent="-57150" algn="l" defTabSz="400050">
            <a:lnSpc>
              <a:spcPct val="90000"/>
            </a:lnSpc>
            <a:spcBef>
              <a:spcPct val="0"/>
            </a:spcBef>
            <a:spcAft>
              <a:spcPct val="15000"/>
            </a:spcAft>
            <a:buChar char="•"/>
          </a:pPr>
          <a:r>
            <a:rPr lang="en-GB" sz="900" b="1" kern="1200" dirty="0"/>
            <a:t>Steep slope Mass conservation and good accuracy</a:t>
          </a:r>
        </a:p>
      </dsp:txBody>
      <dsp:txXfrm>
        <a:off x="3700784" y="2536551"/>
        <a:ext cx="1502433" cy="1641003"/>
      </dsp:txXfrm>
    </dsp:sp>
    <dsp:sp modelId="{3DE6CCD8-7F62-422D-8719-90D100FD81E2}">
      <dsp:nvSpPr>
        <dsp:cNvPr id="0" name=""/>
        <dsp:cNvSpPr/>
      </dsp:nvSpPr>
      <dsp:spPr>
        <a:xfrm>
          <a:off x="5462063" y="1577554"/>
          <a:ext cx="1592341" cy="17794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GB" sz="1000" b="1" kern="1200" dirty="0"/>
            <a:t>As resolution keeps increasing the “triple crossing point” is reached: </a:t>
          </a:r>
        </a:p>
        <a:p>
          <a:pPr marL="57150" lvl="1" indent="-57150" algn="l" defTabSz="400050">
            <a:lnSpc>
              <a:spcPct val="90000"/>
            </a:lnSpc>
            <a:spcBef>
              <a:spcPct val="0"/>
            </a:spcBef>
            <a:spcAft>
              <a:spcPct val="15000"/>
            </a:spcAft>
            <a:buChar char="•"/>
          </a:pPr>
          <a:r>
            <a:rPr lang="en-GB" sz="900" b="1" kern="1200" dirty="0"/>
            <a:t>NH formulation is advantageous</a:t>
          </a:r>
        </a:p>
        <a:p>
          <a:pPr marL="57150" lvl="1" indent="-57150" algn="l" defTabSz="400050">
            <a:lnSpc>
              <a:spcPct val="90000"/>
            </a:lnSpc>
            <a:spcBef>
              <a:spcPct val="0"/>
            </a:spcBef>
            <a:spcAft>
              <a:spcPct val="15000"/>
            </a:spcAft>
            <a:buChar char="•"/>
          </a:pPr>
          <a:r>
            <a:rPr lang="en-GB" sz="900" b="1" kern="1200" dirty="0"/>
            <a:t>FVM more efficient and more adaptive via DSL than IFS-ST</a:t>
          </a:r>
        </a:p>
        <a:p>
          <a:pPr marL="57150" lvl="1" indent="-57150" algn="l" defTabSz="400050">
            <a:lnSpc>
              <a:spcPct val="90000"/>
            </a:lnSpc>
            <a:spcBef>
              <a:spcPct val="0"/>
            </a:spcBef>
            <a:spcAft>
              <a:spcPct val="15000"/>
            </a:spcAft>
            <a:buChar char="•"/>
          </a:pPr>
          <a:r>
            <a:rPr lang="en-GB" sz="900" b="1" kern="1200" dirty="0"/>
            <a:t>FVM delivers the same quality of forecasts</a:t>
          </a:r>
        </a:p>
      </dsp:txBody>
      <dsp:txXfrm>
        <a:off x="5539795" y="1655286"/>
        <a:ext cx="1436877" cy="1624034"/>
      </dsp:txXfrm>
    </dsp:sp>
    <dsp:sp modelId="{4318603F-1534-4CDE-955F-254CD4B6103A}">
      <dsp:nvSpPr>
        <dsp:cNvPr id="0" name=""/>
        <dsp:cNvSpPr/>
      </dsp:nvSpPr>
      <dsp:spPr>
        <a:xfrm>
          <a:off x="7206776" y="2075101"/>
          <a:ext cx="971160" cy="8150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kern="1200" dirty="0">
              <a:solidFill>
                <a:srgbClr val="FFC000"/>
              </a:solidFill>
            </a:rPr>
            <a:t>FVM operational</a:t>
          </a:r>
        </a:p>
      </dsp:txBody>
      <dsp:txXfrm>
        <a:off x="7246563" y="2114888"/>
        <a:ext cx="891586" cy="73546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283" cy="496570"/>
          </a:xfrm>
          <a:prstGeom prst="rect">
            <a:avLst/>
          </a:prstGeom>
        </p:spPr>
        <p:txBody>
          <a:bodyPr vert="horz" lIns="92272" tIns="46136" rIns="92272" bIns="46136" rtlCol="0"/>
          <a:lstStyle>
            <a:lvl1pPr algn="l">
              <a:defRPr sz="1200"/>
            </a:lvl1pPr>
          </a:lstStyle>
          <a:p>
            <a:endParaRPr lang="en-US"/>
          </a:p>
        </p:txBody>
      </p:sp>
      <p:sp>
        <p:nvSpPr>
          <p:cNvPr id="3" name="Date Placeholder 2"/>
          <p:cNvSpPr>
            <a:spLocks noGrp="1"/>
          </p:cNvSpPr>
          <p:nvPr>
            <p:ph type="dt" sz="quarter" idx="1"/>
          </p:nvPr>
        </p:nvSpPr>
        <p:spPr>
          <a:xfrm>
            <a:off x="3848645" y="0"/>
            <a:ext cx="2944283" cy="496570"/>
          </a:xfrm>
          <a:prstGeom prst="rect">
            <a:avLst/>
          </a:prstGeom>
        </p:spPr>
        <p:txBody>
          <a:bodyPr vert="horz" lIns="92272" tIns="46136" rIns="92272" bIns="46136" rtlCol="0"/>
          <a:lstStyle>
            <a:lvl1pPr algn="r">
              <a:defRPr sz="1200"/>
            </a:lvl1pPr>
          </a:lstStyle>
          <a:p>
            <a:fld id="{257351A7-8A0E-BC4A-B507-BC9FBEDEB94D}" type="datetime1">
              <a:rPr lang="en-US" smtClean="0"/>
              <a:pPr/>
              <a:t>10/24/2020</a:t>
            </a:fld>
            <a:endParaRPr lang="en-US"/>
          </a:p>
        </p:txBody>
      </p:sp>
      <p:sp>
        <p:nvSpPr>
          <p:cNvPr id="4" name="Footer Placeholder 3"/>
          <p:cNvSpPr>
            <a:spLocks noGrp="1"/>
          </p:cNvSpPr>
          <p:nvPr>
            <p:ph type="ftr" sz="quarter" idx="2"/>
          </p:nvPr>
        </p:nvSpPr>
        <p:spPr>
          <a:xfrm>
            <a:off x="1" y="9433107"/>
            <a:ext cx="2944283" cy="496570"/>
          </a:xfrm>
          <a:prstGeom prst="rect">
            <a:avLst/>
          </a:prstGeom>
        </p:spPr>
        <p:txBody>
          <a:bodyPr vert="horz" lIns="92272" tIns="46136" rIns="92272" bIns="46136" rtlCol="0" anchor="b"/>
          <a:lstStyle>
            <a:lvl1pPr algn="l">
              <a:defRPr sz="1200"/>
            </a:lvl1pPr>
          </a:lstStyle>
          <a:p>
            <a:endParaRPr lang="en-US"/>
          </a:p>
        </p:txBody>
      </p:sp>
      <p:sp>
        <p:nvSpPr>
          <p:cNvPr id="5" name="Slide Number Placeholder 4"/>
          <p:cNvSpPr>
            <a:spLocks noGrp="1"/>
          </p:cNvSpPr>
          <p:nvPr>
            <p:ph type="sldNum" sz="quarter" idx="3"/>
          </p:nvPr>
        </p:nvSpPr>
        <p:spPr>
          <a:xfrm>
            <a:off x="3848645" y="9433107"/>
            <a:ext cx="2944283" cy="496570"/>
          </a:xfrm>
          <a:prstGeom prst="rect">
            <a:avLst/>
          </a:prstGeom>
        </p:spPr>
        <p:txBody>
          <a:bodyPr vert="horz" lIns="92272" tIns="46136" rIns="92272" bIns="46136" rtlCol="0" anchor="b"/>
          <a:lstStyle>
            <a:lvl1pPr algn="r">
              <a:defRPr sz="1200"/>
            </a:lvl1pPr>
          </a:lstStyle>
          <a:p>
            <a:fld id="{DEFFE683-3A33-1F4A-90D8-528147015F19}" type="slidenum">
              <a:rPr lang="en-US" smtClean="0"/>
              <a:pPr/>
              <a:t>‹#›</a:t>
            </a:fld>
            <a:endParaRPr lang="en-US"/>
          </a:p>
        </p:txBody>
      </p:sp>
    </p:spTree>
    <p:extLst>
      <p:ext uri="{BB962C8B-B14F-4D97-AF65-F5344CB8AC3E}">
        <p14:creationId xmlns:p14="http://schemas.microsoft.com/office/powerpoint/2010/main" val="2854179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283" cy="496570"/>
          </a:xfrm>
          <a:prstGeom prst="rect">
            <a:avLst/>
          </a:prstGeom>
        </p:spPr>
        <p:txBody>
          <a:bodyPr vert="horz" lIns="92272" tIns="46136" rIns="92272" bIns="46136" rtlCol="0"/>
          <a:lstStyle>
            <a:lvl1pPr algn="l">
              <a:defRPr sz="1200"/>
            </a:lvl1pPr>
          </a:lstStyle>
          <a:p>
            <a:endParaRPr lang="en-US"/>
          </a:p>
        </p:txBody>
      </p:sp>
      <p:sp>
        <p:nvSpPr>
          <p:cNvPr id="3" name="Date Placeholder 2"/>
          <p:cNvSpPr>
            <a:spLocks noGrp="1"/>
          </p:cNvSpPr>
          <p:nvPr>
            <p:ph type="dt" idx="1"/>
          </p:nvPr>
        </p:nvSpPr>
        <p:spPr>
          <a:xfrm>
            <a:off x="3848645" y="0"/>
            <a:ext cx="2944283" cy="496570"/>
          </a:xfrm>
          <a:prstGeom prst="rect">
            <a:avLst/>
          </a:prstGeom>
        </p:spPr>
        <p:txBody>
          <a:bodyPr vert="horz" lIns="92272" tIns="46136" rIns="92272" bIns="46136" rtlCol="0"/>
          <a:lstStyle>
            <a:lvl1pPr algn="r">
              <a:defRPr sz="1200"/>
            </a:lvl1pPr>
          </a:lstStyle>
          <a:p>
            <a:fld id="{3C0BA50B-6875-0F43-A70A-41BA2A188017}" type="datetime1">
              <a:rPr lang="en-US" smtClean="0"/>
              <a:pPr/>
              <a:t>10/24/2020</a:t>
            </a:fld>
            <a:endParaRPr lang="en-US"/>
          </a:p>
        </p:txBody>
      </p:sp>
      <p:sp>
        <p:nvSpPr>
          <p:cNvPr id="4" name="Slide Image Placeholder 3"/>
          <p:cNvSpPr>
            <a:spLocks noGrp="1" noRot="1" noChangeAspect="1"/>
          </p:cNvSpPr>
          <p:nvPr>
            <p:ph type="sldImg" idx="2"/>
          </p:nvPr>
        </p:nvSpPr>
        <p:spPr>
          <a:xfrm>
            <a:off x="87313" y="746125"/>
            <a:ext cx="6619875" cy="3724275"/>
          </a:xfrm>
          <a:prstGeom prst="rect">
            <a:avLst/>
          </a:prstGeom>
          <a:noFill/>
          <a:ln w="12700">
            <a:solidFill>
              <a:prstClr val="black"/>
            </a:solidFill>
          </a:ln>
        </p:spPr>
        <p:txBody>
          <a:bodyPr vert="horz" lIns="92272" tIns="46136" rIns="92272" bIns="46136" rtlCol="0" anchor="ctr"/>
          <a:lstStyle/>
          <a:p>
            <a:endParaRPr lang="en-US"/>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2272" tIns="46136" rIns="92272" bIns="46136"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9433107"/>
            <a:ext cx="2944283" cy="496570"/>
          </a:xfrm>
          <a:prstGeom prst="rect">
            <a:avLst/>
          </a:prstGeom>
        </p:spPr>
        <p:txBody>
          <a:bodyPr vert="horz" lIns="92272" tIns="46136" rIns="92272" bIns="46136"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7"/>
            <a:ext cx="2944283" cy="496570"/>
          </a:xfrm>
          <a:prstGeom prst="rect">
            <a:avLst/>
          </a:prstGeom>
        </p:spPr>
        <p:txBody>
          <a:bodyPr vert="horz" lIns="92272" tIns="46136" rIns="92272" bIns="46136" rtlCol="0" anchor="b"/>
          <a:lstStyle>
            <a:lvl1pPr algn="r">
              <a:defRPr sz="1200"/>
            </a:lvl1pPr>
          </a:lstStyle>
          <a:p>
            <a:fld id="{2D03270C-FB42-C54A-AC71-B4EEB4FA7F12}" type="slidenum">
              <a:rPr lang="en-US" smtClean="0"/>
              <a:pPr/>
              <a:t>‹#›</a:t>
            </a:fld>
            <a:endParaRPr lang="en-US"/>
          </a:p>
        </p:txBody>
      </p:sp>
    </p:spTree>
    <p:extLst>
      <p:ext uri="{BB962C8B-B14F-4D97-AF65-F5344CB8AC3E}">
        <p14:creationId xmlns:p14="http://schemas.microsoft.com/office/powerpoint/2010/main" val="30270247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22CCE5-E409-4F5D-BA9C-65C9D3219A84}"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33885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progress in the degrees of freedom (vertical levels x grid</a:t>
            </a:r>
          </a:p>
          <a:p>
            <a:r>
              <a:rPr lang="en-GB" dirty="0"/>
              <a:t>columns x prognostic variables) of the ECMWF operational global atmosphere model in</a:t>
            </a:r>
          </a:p>
          <a:p>
            <a:r>
              <a:rPr lang="en-GB" dirty="0"/>
              <a:t>comparison to the projected 18 months doubling according to Moore’s law, adjusted</a:t>
            </a:r>
          </a:p>
          <a:p>
            <a:r>
              <a:rPr lang="en-GB" dirty="0"/>
              <a:t>(P^3/4) to account for the change in time-resolution also required in a 3-dimensional</a:t>
            </a:r>
          </a:p>
          <a:p>
            <a:r>
              <a:rPr lang="en-GB" dirty="0"/>
              <a:t>dynamical system when increasing spatial resolution. ECMWF’s actual progress up to 2018</a:t>
            </a:r>
          </a:p>
          <a:p>
            <a:r>
              <a:rPr lang="en-GB" dirty="0"/>
              <a:t>follows Moore’s law closely, also thanks to the numerical methods employed. As illustrated,</a:t>
            </a:r>
          </a:p>
          <a:p>
            <a:r>
              <a:rPr lang="en-GB" dirty="0"/>
              <a:t>the ambitious goal of reaching a 1 km horizontal resolution with 180 levels in 2030 requires</a:t>
            </a:r>
          </a:p>
          <a:p>
            <a:r>
              <a:rPr lang="en-GB" dirty="0"/>
              <a:t>a faster progress than Moore’s law. The numbers indicate the average grid-point distance in</a:t>
            </a:r>
          </a:p>
          <a:p>
            <a:r>
              <a:rPr lang="en-GB" dirty="0" err="1"/>
              <a:t>kilometers</a:t>
            </a:r>
            <a:r>
              <a:rPr lang="en-GB" dirty="0"/>
              <a:t> and the corresponding spectral resolution and levels used.</a:t>
            </a:r>
          </a:p>
        </p:txBody>
      </p:sp>
      <p:sp>
        <p:nvSpPr>
          <p:cNvPr id="4" name="Slide Number Placeholder 3"/>
          <p:cNvSpPr>
            <a:spLocks noGrp="1"/>
          </p:cNvSpPr>
          <p:nvPr>
            <p:ph type="sldNum" sz="quarter" idx="10"/>
          </p:nvPr>
        </p:nvSpPr>
        <p:spPr/>
        <p:txBody>
          <a:bodyPr/>
          <a:lstStyle/>
          <a:p>
            <a:fld id="{2D03270C-FB42-C54A-AC71-B4EEB4FA7F12}" type="slidenum">
              <a:rPr lang="en-US" smtClean="0"/>
              <a:pPr/>
              <a:t>3</a:t>
            </a:fld>
            <a:endParaRPr lang="en-US"/>
          </a:p>
        </p:txBody>
      </p:sp>
    </p:spTree>
    <p:extLst>
      <p:ext uri="{BB962C8B-B14F-4D97-AF65-F5344CB8AC3E}">
        <p14:creationId xmlns:p14="http://schemas.microsoft.com/office/powerpoint/2010/main" val="174757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F3949E-045D-4D30-9DA3-C2820F402CB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09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NWP systems are also used to produce modern reanalysis such as ERA-INTERIM or ERA5, which represent the best reconstruction of the past state of the atmosphere obtained by blending model and observations though the data assimilation processes.  As NWP improved, reanalysis also improved. This plot illustrates that SSW events which are some of the key events taking place at high latitudes in NH winter, are much better reproduced in ERA5 than ERA interim. What is shown here the standard deviation of differences between MW  radiances observed and simulated from temperature fields  of ERA-Interim (blue) and ERA5 (red) from a satellite channel (noaa15) peaking around 5hpa.</a:t>
            </a:r>
          </a:p>
        </p:txBody>
      </p:sp>
      <p:sp>
        <p:nvSpPr>
          <p:cNvPr id="4" name="Slide Number Placeholder 3"/>
          <p:cNvSpPr>
            <a:spLocks noGrp="1"/>
          </p:cNvSpPr>
          <p:nvPr>
            <p:ph type="sldNum" sz="quarter" idx="10"/>
          </p:nvPr>
        </p:nvSpPr>
        <p:spPr/>
        <p:txBody>
          <a:bodyPr/>
          <a:lstStyle/>
          <a:p>
            <a:fld id="{2D03270C-FB42-C54A-AC71-B4EEB4FA7F12}" type="slidenum">
              <a:rPr lang="en-US" smtClean="0"/>
              <a:pPr/>
              <a:t>17</a:t>
            </a:fld>
            <a:endParaRPr lang="en-US"/>
          </a:p>
        </p:txBody>
      </p:sp>
    </p:spTree>
    <p:extLst>
      <p:ext uri="{BB962C8B-B14F-4D97-AF65-F5344CB8AC3E}">
        <p14:creationId xmlns:p14="http://schemas.microsoft.com/office/powerpoint/2010/main" val="1513587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Indeed combining multi-instrument and multi-channel satellite information is an important aspect of data assimilation but</a:t>
            </a:r>
          </a:p>
          <a:p>
            <a:r>
              <a:rPr lang="en-US" dirty="0"/>
              <a:t>Also efforts on improving Earth observations in near-real time.</a:t>
            </a:r>
          </a:p>
        </p:txBody>
      </p:sp>
      <p:sp>
        <p:nvSpPr>
          <p:cNvPr id="4" name="Slide Number Placeholder 3"/>
          <p:cNvSpPr>
            <a:spLocks noGrp="1"/>
          </p:cNvSpPr>
          <p:nvPr>
            <p:ph type="sldNum" sz="quarter" idx="5"/>
          </p:nvPr>
        </p:nvSpPr>
        <p:spPr/>
        <p:txBody>
          <a:bodyPr/>
          <a:lstStyle/>
          <a:p>
            <a:fld id="{2D03270C-FB42-C54A-AC71-B4EEB4FA7F12}" type="slidenum">
              <a:rPr lang="en-US" smtClean="0"/>
              <a:pPr/>
              <a:t>21</a:t>
            </a:fld>
            <a:endParaRPr lang="en-US"/>
          </a:p>
        </p:txBody>
      </p:sp>
    </p:spTree>
    <p:extLst>
      <p:ext uri="{BB962C8B-B14F-4D97-AF65-F5344CB8AC3E}">
        <p14:creationId xmlns:p14="http://schemas.microsoft.com/office/powerpoint/2010/main" val="30559411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Date Placeholder 10"/>
          <p:cNvSpPr txBox="1">
            <a:spLocks/>
          </p:cNvSpPr>
          <p:nvPr userDrawn="1"/>
        </p:nvSpPr>
        <p:spPr>
          <a:xfrm>
            <a:off x="8076534" y="5984875"/>
            <a:ext cx="1953066" cy="365125"/>
          </a:xfrm>
          <a:prstGeom prst="rect">
            <a:avLst/>
          </a:prstGeom>
        </p:spPr>
        <p:txBody>
          <a:bodyPr vert="horz" lIns="0" tIns="0" rIns="0" bIns="0" rtlCol="0" anchor="b" anchorCtr="0"/>
          <a:lstStyle>
            <a:lvl1pPr algn="r">
              <a:defRPr>
                <a:solidFill>
                  <a:schemeClr val="bg1"/>
                </a:solidFill>
              </a:defRPr>
            </a:lvl1pPr>
          </a:lstStyle>
          <a:p>
            <a:pPr>
              <a:defRPr/>
            </a:pPr>
            <a:r>
              <a:rPr lang="en-US" sz="900" dirty="0">
                <a:solidFill>
                  <a:srgbClr val="064E83"/>
                </a:solidFill>
              </a:rPr>
              <a:t>© ECMWF </a:t>
            </a:r>
            <a:fld id="{D4C56AD5-C73F-B44A-96CB-E8BE2C5CB95A}" type="datetime4">
              <a:rPr lang="en-US" sz="900" smtClean="0">
                <a:solidFill>
                  <a:srgbClr val="064E83"/>
                </a:solidFill>
              </a:rPr>
              <a:pPr>
                <a:defRPr/>
              </a:pPr>
              <a:t>October 24, 2020</a:t>
            </a:fld>
            <a:endParaRPr lang="en-US" sz="900" dirty="0">
              <a:solidFill>
                <a:srgbClr val="064E83"/>
              </a:solidFill>
            </a:endParaRPr>
          </a:p>
        </p:txBody>
      </p:sp>
      <p:sp>
        <p:nvSpPr>
          <p:cNvPr id="13" name="Text Placeholder 12"/>
          <p:cNvSpPr>
            <a:spLocks noGrp="1"/>
          </p:cNvSpPr>
          <p:nvPr>
            <p:ph type="body" sz="quarter" idx="10" hasCustomPrompt="1"/>
          </p:nvPr>
        </p:nvSpPr>
        <p:spPr>
          <a:xfrm>
            <a:off x="2160000" y="1294198"/>
            <a:ext cx="7869600" cy="519800"/>
          </a:xfrm>
          <a:prstGeom prst="rect">
            <a:avLst/>
          </a:prstGeom>
        </p:spPr>
        <p:txBody>
          <a:bodyPr vert="horz" lIns="0" tIns="0" rIns="0" bIns="0" anchor="b" anchorCtr="0">
            <a:spAutoFit/>
          </a:bodyPr>
          <a:lstStyle>
            <a:lvl1pPr marL="0" indent="0">
              <a:lnSpc>
                <a:spcPts val="4000"/>
              </a:lnSpc>
              <a:spcBef>
                <a:spcPts val="0"/>
              </a:spcBef>
              <a:buNone/>
              <a:defRPr sz="3600" b="1">
                <a:solidFill>
                  <a:srgbClr val="064E83"/>
                </a:solidFill>
              </a:defRPr>
            </a:lvl1pPr>
          </a:lstStyle>
          <a:p>
            <a:pPr lvl="0"/>
            <a:r>
              <a:rPr lang="en-GB" dirty="0"/>
              <a:t>Title of Presentation</a:t>
            </a:r>
          </a:p>
        </p:txBody>
      </p:sp>
      <p:sp>
        <p:nvSpPr>
          <p:cNvPr id="14" name="Text Placeholder 12"/>
          <p:cNvSpPr>
            <a:spLocks noGrp="1"/>
          </p:cNvSpPr>
          <p:nvPr>
            <p:ph type="body" sz="quarter" idx="11" hasCustomPrompt="1"/>
          </p:nvPr>
        </p:nvSpPr>
        <p:spPr>
          <a:xfrm>
            <a:off x="2160000" y="1980000"/>
            <a:ext cx="7869600" cy="382156"/>
          </a:xfrm>
          <a:prstGeom prst="rect">
            <a:avLst/>
          </a:prstGeom>
        </p:spPr>
        <p:txBody>
          <a:bodyPr vert="horz" wrap="square" lIns="0" tIns="0" rIns="0" bIns="0">
            <a:spAutoFit/>
          </a:bodyPr>
          <a:lstStyle>
            <a:lvl1pPr marL="0" indent="0">
              <a:lnSpc>
                <a:spcPts val="3000"/>
              </a:lnSpc>
              <a:spcBef>
                <a:spcPts val="0"/>
              </a:spcBef>
              <a:buNone/>
              <a:defRPr sz="2400">
                <a:solidFill>
                  <a:srgbClr val="064E83"/>
                </a:solidFill>
              </a:defRPr>
            </a:lvl1pPr>
          </a:lstStyle>
          <a:p>
            <a:pPr lvl="0"/>
            <a:r>
              <a:rPr lang="en-GB" dirty="0"/>
              <a:t>Subtitle of Presentation</a:t>
            </a:r>
          </a:p>
        </p:txBody>
      </p:sp>
      <p:sp>
        <p:nvSpPr>
          <p:cNvPr id="15" name="Text Placeholder 12"/>
          <p:cNvSpPr>
            <a:spLocks noGrp="1"/>
          </p:cNvSpPr>
          <p:nvPr>
            <p:ph type="body" sz="quarter" idx="12" hasCustomPrompt="1"/>
          </p:nvPr>
        </p:nvSpPr>
        <p:spPr>
          <a:xfrm>
            <a:off x="2160000" y="2700001"/>
            <a:ext cx="7869600" cy="307777"/>
          </a:xfrm>
          <a:prstGeom prst="rect">
            <a:avLst/>
          </a:prstGeom>
        </p:spPr>
        <p:txBody>
          <a:bodyPr vert="horz" wrap="square" lIns="0" tIns="0" rIns="0" bIns="0">
            <a:spAutoFit/>
          </a:bodyPr>
          <a:lstStyle>
            <a:lvl1pPr marL="0" indent="0">
              <a:lnSpc>
                <a:spcPts val="2400"/>
              </a:lnSpc>
              <a:spcBef>
                <a:spcPts val="0"/>
              </a:spcBef>
              <a:buNone/>
              <a:defRPr sz="2000">
                <a:solidFill>
                  <a:srgbClr val="064E83"/>
                </a:solidFill>
              </a:defRPr>
            </a:lvl1pPr>
          </a:lstStyle>
          <a:p>
            <a:pPr lvl="0"/>
            <a:r>
              <a:rPr lang="en-GB" dirty="0"/>
              <a:t>Author’s Name</a:t>
            </a:r>
          </a:p>
        </p:txBody>
      </p:sp>
      <p:sp>
        <p:nvSpPr>
          <p:cNvPr id="16" name="Text Placeholder 12"/>
          <p:cNvSpPr>
            <a:spLocks noGrp="1"/>
          </p:cNvSpPr>
          <p:nvPr>
            <p:ph type="body" sz="quarter" idx="13" hasCustomPrompt="1"/>
          </p:nvPr>
        </p:nvSpPr>
        <p:spPr>
          <a:xfrm>
            <a:off x="2160000" y="3121224"/>
            <a:ext cx="7869600" cy="254771"/>
          </a:xfrm>
          <a:prstGeom prst="rect">
            <a:avLst/>
          </a:prstGeom>
        </p:spPr>
        <p:txBody>
          <a:bodyPr vert="horz" wrap="square" lIns="0" tIns="0" rIns="0" bIns="0">
            <a:spAutoFit/>
          </a:bodyPr>
          <a:lstStyle>
            <a:lvl1pPr marL="0" indent="0">
              <a:lnSpc>
                <a:spcPts val="2000"/>
              </a:lnSpc>
              <a:spcBef>
                <a:spcPts val="0"/>
              </a:spcBef>
              <a:buNone/>
              <a:defRPr sz="1600">
                <a:solidFill>
                  <a:srgbClr val="064E83"/>
                </a:solidFill>
              </a:defRPr>
            </a:lvl1pPr>
          </a:lstStyle>
          <a:p>
            <a:pPr lvl="0"/>
            <a:r>
              <a:rPr lang="en-GB" dirty="0"/>
              <a:t>Author’s Address</a:t>
            </a:r>
          </a:p>
        </p:txBody>
      </p:sp>
      <p:sp>
        <p:nvSpPr>
          <p:cNvPr id="17" name="Text Placeholder 12"/>
          <p:cNvSpPr>
            <a:spLocks noGrp="1"/>
          </p:cNvSpPr>
          <p:nvPr>
            <p:ph type="body" sz="quarter" idx="14" hasCustomPrompt="1"/>
          </p:nvPr>
        </p:nvSpPr>
        <p:spPr>
          <a:xfrm>
            <a:off x="2160000" y="3429000"/>
            <a:ext cx="7869600" cy="228268"/>
          </a:xfrm>
          <a:prstGeom prst="rect">
            <a:avLst/>
          </a:prstGeom>
        </p:spPr>
        <p:txBody>
          <a:bodyPr vert="horz" wrap="square" lIns="0" tIns="0" rIns="0" bIns="0">
            <a:spAutoFit/>
          </a:bodyPr>
          <a:lstStyle>
            <a:lvl1pPr marL="0" indent="0">
              <a:lnSpc>
                <a:spcPts val="1800"/>
              </a:lnSpc>
              <a:spcBef>
                <a:spcPts val="0"/>
              </a:spcBef>
              <a:buNone/>
              <a:defRPr sz="1400">
                <a:solidFill>
                  <a:srgbClr val="064E83"/>
                </a:solidFill>
              </a:defRPr>
            </a:lvl1pPr>
          </a:lstStyle>
          <a:p>
            <a:pPr lvl="0"/>
            <a:r>
              <a:rPr lang="en-GB" dirty="0" err="1"/>
              <a:t>email@ddress</a:t>
            </a:r>
            <a:endParaRPr lang="en-GB" dirty="0"/>
          </a:p>
        </p:txBody>
      </p:sp>
      <p:pic>
        <p:nvPicPr>
          <p:cNvPr id="10" name="Picture 9" descr="ECMWF_Master_Logo_RGB_nostrap.png"/>
          <p:cNvPicPr>
            <a:picLocks noChangeAspect="1"/>
          </p:cNvPicPr>
          <p:nvPr userDrawn="1"/>
        </p:nvPicPr>
        <p:blipFill>
          <a:blip r:embed="rId2"/>
          <a:stretch>
            <a:fillRect/>
          </a:stretch>
        </p:blipFill>
        <p:spPr>
          <a:xfrm>
            <a:off x="2160000" y="5984875"/>
            <a:ext cx="2135591" cy="366955"/>
          </a:xfrm>
          <a:prstGeom prst="rect">
            <a:avLst/>
          </a:prstGeom>
        </p:spPr>
      </p:pic>
    </p:spTree>
    <p:extLst>
      <p:ext uri="{BB962C8B-B14F-4D97-AF65-F5344CB8AC3E}">
        <p14:creationId xmlns:p14="http://schemas.microsoft.com/office/powerpoint/2010/main" val="356821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Date Placeholder 10"/>
          <p:cNvSpPr txBox="1">
            <a:spLocks/>
          </p:cNvSpPr>
          <p:nvPr userDrawn="1"/>
        </p:nvSpPr>
        <p:spPr>
          <a:xfrm>
            <a:off x="8076534" y="5984875"/>
            <a:ext cx="1953066" cy="365125"/>
          </a:xfrm>
          <a:prstGeom prst="rect">
            <a:avLst/>
          </a:prstGeom>
        </p:spPr>
        <p:txBody>
          <a:bodyPr vert="horz" lIns="0" tIns="0" rIns="0" bIns="0" rtlCol="0" anchor="b" anchorCtr="0"/>
          <a:lstStyle>
            <a:lvl1pPr algn="r">
              <a:defRPr>
                <a:solidFill>
                  <a:schemeClr val="bg1"/>
                </a:solidFill>
              </a:defRPr>
            </a:lvl1pPr>
          </a:lstStyle>
          <a:p>
            <a:pPr>
              <a:defRPr/>
            </a:pPr>
            <a:r>
              <a:rPr lang="en-US" sz="900" dirty="0">
                <a:solidFill>
                  <a:srgbClr val="064E83"/>
                </a:solidFill>
              </a:rPr>
              <a:t>© ECMWF </a:t>
            </a:r>
            <a:fld id="{D4C56AD5-C73F-B44A-96CB-E8BE2C5CB95A}" type="datetime4">
              <a:rPr lang="en-US" sz="900" smtClean="0">
                <a:solidFill>
                  <a:srgbClr val="064E83"/>
                </a:solidFill>
              </a:rPr>
              <a:pPr>
                <a:defRPr/>
              </a:pPr>
              <a:t>October 24, 2020</a:t>
            </a:fld>
            <a:endParaRPr lang="en-US" sz="900" dirty="0">
              <a:solidFill>
                <a:srgbClr val="064E83"/>
              </a:solidFill>
            </a:endParaRPr>
          </a:p>
        </p:txBody>
      </p:sp>
      <p:sp>
        <p:nvSpPr>
          <p:cNvPr id="13" name="Text Placeholder 12"/>
          <p:cNvSpPr>
            <a:spLocks noGrp="1"/>
          </p:cNvSpPr>
          <p:nvPr>
            <p:ph type="body" sz="quarter" idx="10" hasCustomPrompt="1"/>
          </p:nvPr>
        </p:nvSpPr>
        <p:spPr>
          <a:xfrm>
            <a:off x="2160000" y="1294198"/>
            <a:ext cx="7869600" cy="519800"/>
          </a:xfrm>
          <a:prstGeom prst="rect">
            <a:avLst/>
          </a:prstGeom>
        </p:spPr>
        <p:txBody>
          <a:bodyPr vert="horz" lIns="0" tIns="0" rIns="0" bIns="0" anchor="b" anchorCtr="0">
            <a:spAutoFit/>
          </a:bodyPr>
          <a:lstStyle>
            <a:lvl1pPr marL="0" indent="0">
              <a:lnSpc>
                <a:spcPts val="4000"/>
              </a:lnSpc>
              <a:spcBef>
                <a:spcPts val="0"/>
              </a:spcBef>
              <a:buNone/>
              <a:defRPr sz="3600" b="1">
                <a:solidFill>
                  <a:srgbClr val="064E83"/>
                </a:solidFill>
              </a:defRPr>
            </a:lvl1pPr>
          </a:lstStyle>
          <a:p>
            <a:pPr lvl="0"/>
            <a:r>
              <a:rPr lang="en-GB" dirty="0"/>
              <a:t>Title of Presentation</a:t>
            </a:r>
          </a:p>
        </p:txBody>
      </p:sp>
      <p:sp>
        <p:nvSpPr>
          <p:cNvPr id="14" name="Text Placeholder 12"/>
          <p:cNvSpPr>
            <a:spLocks noGrp="1"/>
          </p:cNvSpPr>
          <p:nvPr>
            <p:ph type="body" sz="quarter" idx="11" hasCustomPrompt="1"/>
          </p:nvPr>
        </p:nvSpPr>
        <p:spPr>
          <a:xfrm>
            <a:off x="2160000" y="1980000"/>
            <a:ext cx="7869600" cy="382156"/>
          </a:xfrm>
          <a:prstGeom prst="rect">
            <a:avLst/>
          </a:prstGeom>
        </p:spPr>
        <p:txBody>
          <a:bodyPr vert="horz" wrap="square" lIns="0" tIns="0" rIns="0" bIns="0">
            <a:spAutoFit/>
          </a:bodyPr>
          <a:lstStyle>
            <a:lvl1pPr marL="0" indent="0">
              <a:lnSpc>
                <a:spcPts val="3000"/>
              </a:lnSpc>
              <a:spcBef>
                <a:spcPts val="0"/>
              </a:spcBef>
              <a:buNone/>
              <a:defRPr sz="2400">
                <a:solidFill>
                  <a:srgbClr val="064E83"/>
                </a:solidFill>
              </a:defRPr>
            </a:lvl1pPr>
          </a:lstStyle>
          <a:p>
            <a:pPr lvl="0"/>
            <a:r>
              <a:rPr lang="en-GB" dirty="0"/>
              <a:t>Subtitle of Presentation</a:t>
            </a:r>
          </a:p>
        </p:txBody>
      </p:sp>
      <p:sp>
        <p:nvSpPr>
          <p:cNvPr id="15" name="Text Placeholder 12"/>
          <p:cNvSpPr>
            <a:spLocks noGrp="1"/>
          </p:cNvSpPr>
          <p:nvPr>
            <p:ph type="body" sz="quarter" idx="12" hasCustomPrompt="1"/>
          </p:nvPr>
        </p:nvSpPr>
        <p:spPr>
          <a:xfrm>
            <a:off x="2160000" y="2700001"/>
            <a:ext cx="7869600" cy="307777"/>
          </a:xfrm>
          <a:prstGeom prst="rect">
            <a:avLst/>
          </a:prstGeom>
        </p:spPr>
        <p:txBody>
          <a:bodyPr vert="horz" wrap="square" lIns="0" tIns="0" rIns="0" bIns="0">
            <a:spAutoFit/>
          </a:bodyPr>
          <a:lstStyle>
            <a:lvl1pPr marL="0" indent="0">
              <a:lnSpc>
                <a:spcPts val="2400"/>
              </a:lnSpc>
              <a:spcBef>
                <a:spcPts val="0"/>
              </a:spcBef>
              <a:buNone/>
              <a:defRPr sz="2000">
                <a:solidFill>
                  <a:srgbClr val="064E83"/>
                </a:solidFill>
              </a:defRPr>
            </a:lvl1pPr>
          </a:lstStyle>
          <a:p>
            <a:pPr lvl="0"/>
            <a:r>
              <a:rPr lang="en-GB" dirty="0"/>
              <a:t>Author’s Name</a:t>
            </a:r>
          </a:p>
        </p:txBody>
      </p:sp>
      <p:sp>
        <p:nvSpPr>
          <p:cNvPr id="16" name="Text Placeholder 12"/>
          <p:cNvSpPr>
            <a:spLocks noGrp="1"/>
          </p:cNvSpPr>
          <p:nvPr>
            <p:ph type="body" sz="quarter" idx="13" hasCustomPrompt="1"/>
          </p:nvPr>
        </p:nvSpPr>
        <p:spPr>
          <a:xfrm>
            <a:off x="2160000" y="3121224"/>
            <a:ext cx="7869600" cy="254771"/>
          </a:xfrm>
          <a:prstGeom prst="rect">
            <a:avLst/>
          </a:prstGeom>
        </p:spPr>
        <p:txBody>
          <a:bodyPr vert="horz" wrap="square" lIns="0" tIns="0" rIns="0" bIns="0">
            <a:spAutoFit/>
          </a:bodyPr>
          <a:lstStyle>
            <a:lvl1pPr marL="0" indent="0">
              <a:lnSpc>
                <a:spcPts val="2000"/>
              </a:lnSpc>
              <a:spcBef>
                <a:spcPts val="0"/>
              </a:spcBef>
              <a:buNone/>
              <a:defRPr sz="1600">
                <a:solidFill>
                  <a:srgbClr val="064E83"/>
                </a:solidFill>
              </a:defRPr>
            </a:lvl1pPr>
          </a:lstStyle>
          <a:p>
            <a:pPr lvl="0"/>
            <a:r>
              <a:rPr lang="en-GB" dirty="0"/>
              <a:t>Author’s Address</a:t>
            </a:r>
          </a:p>
        </p:txBody>
      </p:sp>
      <p:sp>
        <p:nvSpPr>
          <p:cNvPr id="17" name="Text Placeholder 12"/>
          <p:cNvSpPr>
            <a:spLocks noGrp="1"/>
          </p:cNvSpPr>
          <p:nvPr>
            <p:ph type="body" sz="quarter" idx="14" hasCustomPrompt="1"/>
          </p:nvPr>
        </p:nvSpPr>
        <p:spPr>
          <a:xfrm>
            <a:off x="2160000" y="3429000"/>
            <a:ext cx="7869600" cy="228268"/>
          </a:xfrm>
          <a:prstGeom prst="rect">
            <a:avLst/>
          </a:prstGeom>
        </p:spPr>
        <p:txBody>
          <a:bodyPr vert="horz" wrap="square" lIns="0" tIns="0" rIns="0" bIns="0">
            <a:spAutoFit/>
          </a:bodyPr>
          <a:lstStyle>
            <a:lvl1pPr marL="0" indent="0">
              <a:lnSpc>
                <a:spcPts val="1800"/>
              </a:lnSpc>
              <a:spcBef>
                <a:spcPts val="0"/>
              </a:spcBef>
              <a:buNone/>
              <a:defRPr sz="1400">
                <a:solidFill>
                  <a:srgbClr val="064E83"/>
                </a:solidFill>
              </a:defRPr>
            </a:lvl1pPr>
          </a:lstStyle>
          <a:p>
            <a:pPr lvl="0"/>
            <a:r>
              <a:rPr lang="en-GB" dirty="0" err="1"/>
              <a:t>email@ddress</a:t>
            </a:r>
            <a:endParaRPr lang="en-GB" dirty="0"/>
          </a:p>
        </p:txBody>
      </p:sp>
      <p:pic>
        <p:nvPicPr>
          <p:cNvPr id="10" name="Picture 9" descr="ECMWF_Master_Logo_RGB_nostrap.png"/>
          <p:cNvPicPr>
            <a:picLocks noChangeAspect="1"/>
          </p:cNvPicPr>
          <p:nvPr userDrawn="1"/>
        </p:nvPicPr>
        <p:blipFill>
          <a:blip r:embed="rId2"/>
          <a:stretch>
            <a:fillRect/>
          </a:stretch>
        </p:blipFill>
        <p:spPr>
          <a:xfrm>
            <a:off x="2160000" y="5984875"/>
            <a:ext cx="2135591" cy="366955"/>
          </a:xfrm>
          <a:prstGeom prst="rect">
            <a:avLst/>
          </a:prstGeom>
        </p:spPr>
      </p:pic>
    </p:spTree>
    <p:extLst>
      <p:ext uri="{BB962C8B-B14F-4D97-AF65-F5344CB8AC3E}">
        <p14:creationId xmlns:p14="http://schemas.microsoft.com/office/powerpoint/2010/main" val="7117236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8865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and Content narrow margins">
    <p:spTree>
      <p:nvGrpSpPr>
        <p:cNvPr id="1" name=""/>
        <p:cNvGrpSpPr/>
        <p:nvPr/>
      </p:nvGrpSpPr>
      <p:grpSpPr>
        <a:xfrm>
          <a:off x="0" y="0"/>
          <a:ext cx="0" cy="0"/>
          <a:chOff x="0" y="0"/>
          <a:chExt cx="0" cy="0"/>
        </a:xfrm>
      </p:grpSpPr>
      <p:sp>
        <p:nvSpPr>
          <p:cNvPr id="9" name="Title 8"/>
          <p:cNvSpPr>
            <a:spLocks noGrp="1"/>
          </p:cNvSpPr>
          <p:nvPr>
            <p:ph type="title"/>
          </p:nvPr>
        </p:nvSpPr>
        <p:spPr>
          <a:xfrm>
            <a:off x="1830576" y="218015"/>
            <a:ext cx="8949601" cy="561342"/>
          </a:xfrm>
          <a:prstGeom prst="rect">
            <a:avLst/>
          </a:prstGeom>
        </p:spPr>
        <p:txBody>
          <a:bodyPr lIns="0" tIns="0" rIns="0" bIns="0"/>
          <a:lstStyle>
            <a:lvl1pPr algn="ctr">
              <a:defRPr sz="3999" b="1">
                <a:solidFill>
                  <a:srgbClr val="002060"/>
                </a:solidFill>
                <a:latin typeface="+mn-lt"/>
              </a:defRPr>
            </a:lvl1pPr>
          </a:lstStyle>
          <a:p>
            <a:r>
              <a:rPr lang="en-GB" dirty="0"/>
              <a:t>Click to edit Master title style</a:t>
            </a:r>
            <a:endParaRPr lang="en-US" dirty="0"/>
          </a:p>
        </p:txBody>
      </p:sp>
      <p:sp>
        <p:nvSpPr>
          <p:cNvPr id="11" name="Content Placeholder 10"/>
          <p:cNvSpPr>
            <a:spLocks noGrp="1"/>
          </p:cNvSpPr>
          <p:nvPr>
            <p:ph sz="quarter" idx="14" hasCustomPrompt="1"/>
          </p:nvPr>
        </p:nvSpPr>
        <p:spPr>
          <a:xfrm>
            <a:off x="461893" y="962526"/>
            <a:ext cx="11316361" cy="4959474"/>
          </a:xfrm>
          <a:prstGeom prst="rect">
            <a:avLst/>
          </a:prstGeom>
        </p:spPr>
        <p:txBody>
          <a:bodyPr lIns="0" tIns="0" rIns="0" bIns="0"/>
          <a:lstStyle>
            <a:lvl1pPr marL="179334" indent="-179334">
              <a:lnSpc>
                <a:spcPts val="2199"/>
              </a:lnSpc>
              <a:spcBef>
                <a:spcPts val="1100"/>
              </a:spcBef>
              <a:buClr>
                <a:srgbClr val="064E83"/>
              </a:buClr>
              <a:defRPr sz="1999">
                <a:solidFill>
                  <a:schemeClr val="tx1"/>
                </a:solidFill>
              </a:defRPr>
            </a:lvl1pPr>
            <a:lvl2pPr marL="629811" indent="-269919">
              <a:lnSpc>
                <a:spcPts val="1999"/>
              </a:lnSpc>
              <a:spcBef>
                <a:spcPts val="1000"/>
              </a:spcBef>
              <a:buClr>
                <a:srgbClr val="064E83"/>
              </a:buClr>
              <a:defRPr sz="1799">
                <a:solidFill>
                  <a:schemeClr val="tx1"/>
                </a:solidFill>
              </a:defRPr>
            </a:lvl2pPr>
            <a:lvl3pPr marL="989703" indent="-269919">
              <a:lnSpc>
                <a:spcPts val="1799"/>
              </a:lnSpc>
              <a:spcBef>
                <a:spcPts val="900"/>
              </a:spcBef>
              <a:buClr>
                <a:srgbClr val="064E83"/>
              </a:buClr>
              <a:defRPr sz="1600">
                <a:solidFill>
                  <a:schemeClr val="tx1"/>
                </a:solidFill>
              </a:defRPr>
            </a:lvl3pPr>
            <a:lvl4pPr marL="1349595" indent="-269919">
              <a:lnSpc>
                <a:spcPts val="1600"/>
              </a:lnSpc>
              <a:spcBef>
                <a:spcPts val="800"/>
              </a:spcBef>
              <a:buClr>
                <a:srgbClr val="064E83"/>
              </a:buClr>
              <a:defRPr sz="1400">
                <a:solidFill>
                  <a:schemeClr val="tx1"/>
                </a:solidFill>
              </a:defRPr>
            </a:lvl4pPr>
            <a:lvl5pPr marL="1709487" indent="-269919">
              <a:lnSpc>
                <a:spcPts val="1400"/>
              </a:lnSpc>
              <a:spcBef>
                <a:spcPts val="700"/>
              </a:spcBef>
              <a:buClr>
                <a:srgbClr val="064E83"/>
              </a:buClr>
              <a:defRPr sz="105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641320"/>
            <a:ext cx="2159224" cy="216000"/>
          </a:xfrm>
          <a:prstGeom prst="rect">
            <a:avLst/>
          </a:prstGeom>
        </p:spPr>
        <p:txBody>
          <a:bodyPr lIns="0" tIns="0" rIns="0" bIns="0" anchor="ctr" anchorCtr="0"/>
          <a:lstStyle>
            <a:lvl1pPr algn="ctr">
              <a:defRPr sz="900" b="1">
                <a:solidFill>
                  <a:srgbClr val="002060"/>
                </a:solidFill>
              </a:defRPr>
            </a:lvl1pPr>
          </a:lstStyle>
          <a:p>
            <a:fld id="{E4AB80EA-DB86-D849-B86F-15DAF31F0474}" type="slidenum">
              <a:rPr lang="en-US" smtClean="0"/>
              <a:pPr/>
              <a:t>‹#›</a:t>
            </a:fld>
            <a:endParaRPr lang="en-US" dirty="0"/>
          </a:p>
        </p:txBody>
      </p:sp>
    </p:spTree>
    <p:extLst>
      <p:ext uri="{BB962C8B-B14F-4D97-AF65-F5344CB8AC3E}">
        <p14:creationId xmlns:p14="http://schemas.microsoft.com/office/powerpoint/2010/main" val="22565855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0" name="Shape 50"/>
          <p:cNvSpPr>
            <a:spLocks noGrp="1"/>
          </p:cNvSpPr>
          <p:nvPr>
            <p:ph type="title"/>
          </p:nvPr>
        </p:nvSpPr>
        <p:spPr>
          <a:xfrm>
            <a:off x="351523" y="54914"/>
            <a:ext cx="10500166" cy="1143001"/>
          </a:xfrm>
          <a:prstGeom prst="rect">
            <a:avLst/>
          </a:prstGeom>
        </p:spPr>
        <p:txBody>
          <a:bodyPr/>
          <a:lstStyle/>
          <a:p>
            <a:r>
              <a:t>Title Text</a:t>
            </a:r>
          </a:p>
        </p:txBody>
      </p:sp>
      <p:sp>
        <p:nvSpPr>
          <p:cNvPr id="51" name="Shape 51"/>
          <p:cNvSpPr>
            <a:spLocks noGrp="1"/>
          </p:cNvSpPr>
          <p:nvPr>
            <p:ph type="sldNum" sz="quarter" idx="2"/>
          </p:nvPr>
        </p:nvSpPr>
        <p:spPr>
          <a:xfrm>
            <a:off x="5977959" y="6540500"/>
            <a:ext cx="226560" cy="234950"/>
          </a:xfrm>
          <a:prstGeom prst="rect">
            <a:avLst/>
          </a:prstGeom>
        </p:spPr>
        <p:txBody>
          <a:bodyPr/>
          <a:lstStyle/>
          <a:p>
            <a:pPr defTabSz="914126"/>
            <a:fld id="{86CB4B4D-7CA3-9044-876B-883B54F8677D}" type="slidenum">
              <a:rPr lang="en-GB" smtClean="0">
                <a:solidFill>
                  <a:prstClr val="black"/>
                </a:solidFill>
              </a:rPr>
              <a:pPr defTabSz="914126"/>
              <a:t>‹#›</a:t>
            </a:fld>
            <a:endParaRPr lang="en-GB">
              <a:solidFill>
                <a:prstClr val="black"/>
              </a:solidFill>
            </a:endParaRPr>
          </a:p>
        </p:txBody>
      </p:sp>
    </p:spTree>
    <p:extLst>
      <p:ext uri="{BB962C8B-B14F-4D97-AF65-F5344CB8AC3E}">
        <p14:creationId xmlns:p14="http://schemas.microsoft.com/office/powerpoint/2010/main" val="3814411023"/>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8" name="Shape 58"/>
          <p:cNvSpPr>
            <a:spLocks noGrp="1"/>
          </p:cNvSpPr>
          <p:nvPr>
            <p:ph type="title"/>
          </p:nvPr>
        </p:nvSpPr>
        <p:spPr>
          <a:xfrm>
            <a:off x="351523" y="33626"/>
            <a:ext cx="10500166" cy="1143001"/>
          </a:xfrm>
          <a:prstGeom prst="rect">
            <a:avLst/>
          </a:prstGeom>
        </p:spPr>
        <p:txBody>
          <a:bodyPr/>
          <a:lstStyle/>
          <a:p>
            <a:r>
              <a:t>Title Text</a:t>
            </a:r>
          </a:p>
        </p:txBody>
      </p:sp>
      <p:sp>
        <p:nvSpPr>
          <p:cNvPr id="59" name="Shape 59"/>
          <p:cNvSpPr>
            <a:spLocks noGrp="1"/>
          </p:cNvSpPr>
          <p:nvPr>
            <p:ph type="body" idx="1"/>
          </p:nvPr>
        </p:nvSpPr>
        <p:spPr>
          <a:xfrm>
            <a:off x="844330" y="1619250"/>
            <a:ext cx="10500165" cy="46037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 name="Shape 60"/>
          <p:cNvSpPr>
            <a:spLocks noGrp="1"/>
          </p:cNvSpPr>
          <p:nvPr>
            <p:ph type="sldNum" sz="quarter" idx="2"/>
          </p:nvPr>
        </p:nvSpPr>
        <p:spPr>
          <a:xfrm>
            <a:off x="5977959" y="6540500"/>
            <a:ext cx="226560" cy="234950"/>
          </a:xfrm>
          <a:prstGeom prst="rect">
            <a:avLst/>
          </a:prstGeom>
        </p:spPr>
        <p:txBody>
          <a:bodyPr/>
          <a:lstStyle/>
          <a:p>
            <a:pPr defTabSz="914126"/>
            <a:fld id="{86CB4B4D-7CA3-9044-876B-883B54F8677D}" type="slidenum">
              <a:rPr lang="en-GB" smtClean="0">
                <a:solidFill>
                  <a:prstClr val="black"/>
                </a:solidFill>
              </a:rPr>
              <a:pPr defTabSz="914126"/>
              <a:t>‹#›</a:t>
            </a:fld>
            <a:endParaRPr lang="en-GB">
              <a:solidFill>
                <a:prstClr val="black"/>
              </a:solidFill>
            </a:endParaRPr>
          </a:p>
        </p:txBody>
      </p:sp>
    </p:spTree>
    <p:extLst>
      <p:ext uri="{BB962C8B-B14F-4D97-AF65-F5344CB8AC3E}">
        <p14:creationId xmlns:p14="http://schemas.microsoft.com/office/powerpoint/2010/main" val="3523263569"/>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545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2160000" y="360000"/>
            <a:ext cx="7869600" cy="369332"/>
          </a:xfrm>
          <a:prstGeom prst="rect">
            <a:avLst/>
          </a:prstGeom>
        </p:spPr>
        <p:txBody>
          <a:bodyPr lIns="0" tIns="0" rIns="0" bIns="0"/>
          <a:lstStyle>
            <a:lvl1pPr>
              <a:defRPr>
                <a:solidFill>
                  <a:srgbClr val="064E83"/>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2159999" y="936000"/>
            <a:ext cx="7869601"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6B3B0B0F-E794-1244-9699-107C60B9C23A}" type="slidenum">
              <a:rPr lang="en-US" smtClean="0"/>
              <a:pPr/>
              <a:t>‹#›</a:t>
            </a:fld>
            <a:endParaRPr lang="en-US" dirty="0"/>
          </a:p>
        </p:txBody>
      </p:sp>
      <p:sp>
        <p:nvSpPr>
          <p:cNvPr id="16" name="Footer Placeholder 11"/>
          <p:cNvSpPr>
            <a:spLocks noGrp="1"/>
          </p:cNvSpPr>
          <p:nvPr>
            <p:ph type="ftr" sz="quarter" idx="3"/>
          </p:nvPr>
        </p:nvSpPr>
        <p:spPr>
          <a:xfrm>
            <a:off x="3502372"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2160001" y="6293597"/>
            <a:ext cx="1342372" cy="230658"/>
          </a:xfrm>
          <a:prstGeom prst="rect">
            <a:avLst/>
          </a:prstGeom>
        </p:spPr>
      </p:pic>
    </p:spTree>
    <p:extLst>
      <p:ext uri="{BB962C8B-B14F-4D97-AF65-F5344CB8AC3E}">
        <p14:creationId xmlns:p14="http://schemas.microsoft.com/office/powerpoint/2010/main" val="147519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ide margins">
    <p:spTree>
      <p:nvGrpSpPr>
        <p:cNvPr id="1" name=""/>
        <p:cNvGrpSpPr/>
        <p:nvPr/>
      </p:nvGrpSpPr>
      <p:grpSpPr>
        <a:xfrm>
          <a:off x="0" y="0"/>
          <a:ext cx="0" cy="0"/>
          <a:chOff x="0" y="0"/>
          <a:chExt cx="0" cy="0"/>
        </a:xfrm>
      </p:grpSpPr>
      <p:sp>
        <p:nvSpPr>
          <p:cNvPr id="9" name="Title 8"/>
          <p:cNvSpPr>
            <a:spLocks noGrp="1"/>
          </p:cNvSpPr>
          <p:nvPr>
            <p:ph type="title"/>
          </p:nvPr>
        </p:nvSpPr>
        <p:spPr>
          <a:xfrm>
            <a:off x="3240000" y="360000"/>
            <a:ext cx="5709600" cy="369332"/>
          </a:xfrm>
          <a:prstGeom prst="rect">
            <a:avLst/>
          </a:prstGeom>
        </p:spPr>
        <p:txBody>
          <a:bodyPr lIns="0" tIns="0" rIns="0" bIns="0"/>
          <a:lstStyle>
            <a:lvl1pPr>
              <a:defRPr>
                <a:solidFill>
                  <a:srgbClr val="064E83"/>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3240000" y="936000"/>
            <a:ext cx="5709600"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05F19C50-BC3B-5841-9AFF-3A0443B66067}" type="slidenum">
              <a:rPr lang="en-US" smtClean="0"/>
              <a:pPr/>
              <a:t>‹#›</a:t>
            </a:fld>
            <a:endParaRPr lang="en-US" dirty="0"/>
          </a:p>
        </p:txBody>
      </p:sp>
      <p:sp>
        <p:nvSpPr>
          <p:cNvPr id="15" name="Date Placeholder 10"/>
          <p:cNvSpPr txBox="1">
            <a:spLocks/>
          </p:cNvSpPr>
          <p:nvPr userDrawn="1"/>
        </p:nvSpPr>
        <p:spPr>
          <a:xfrm>
            <a:off x="8564419" y="6308255"/>
            <a:ext cx="1465181" cy="230657"/>
          </a:xfrm>
          <a:prstGeom prst="rect">
            <a:avLst/>
          </a:prstGeom>
        </p:spPr>
        <p:txBody>
          <a:bodyPr vert="horz" lIns="0" tIns="0" rIns="0" bIns="0" rtlCol="0" anchor="b" anchorCtr="0"/>
          <a:lstStyle>
            <a:lvl1pPr algn="r">
              <a:defRPr>
                <a:solidFill>
                  <a:schemeClr val="bg1"/>
                </a:solidFill>
              </a:defRPr>
            </a:lvl1pPr>
          </a:lstStyle>
          <a:p>
            <a:pPr>
              <a:defRPr/>
            </a:pPr>
            <a:r>
              <a:rPr lang="en-US" sz="900" dirty="0">
                <a:solidFill>
                  <a:prstClr val="white"/>
                </a:solidFill>
              </a:rPr>
              <a:t>October 29, 2014</a:t>
            </a:r>
          </a:p>
        </p:txBody>
      </p:sp>
      <p:sp>
        <p:nvSpPr>
          <p:cNvPr id="16" name="Footer Placeholder 11"/>
          <p:cNvSpPr>
            <a:spLocks noGrp="1"/>
          </p:cNvSpPr>
          <p:nvPr>
            <p:ph type="ftr" sz="quarter" idx="3"/>
          </p:nvPr>
        </p:nvSpPr>
        <p:spPr>
          <a:xfrm>
            <a:off x="4582373"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3240001" y="6293597"/>
            <a:ext cx="1342372" cy="230658"/>
          </a:xfrm>
          <a:prstGeom prst="rect">
            <a:avLst/>
          </a:prstGeom>
        </p:spPr>
      </p:pic>
    </p:spTree>
    <p:extLst>
      <p:ext uri="{BB962C8B-B14F-4D97-AF65-F5344CB8AC3E}">
        <p14:creationId xmlns:p14="http://schemas.microsoft.com/office/powerpoint/2010/main" val="2198039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narrow margins">
    <p:spTree>
      <p:nvGrpSpPr>
        <p:cNvPr id="1" name=""/>
        <p:cNvGrpSpPr/>
        <p:nvPr/>
      </p:nvGrpSpPr>
      <p:grpSpPr>
        <a:xfrm>
          <a:off x="0" y="0"/>
          <a:ext cx="0" cy="0"/>
          <a:chOff x="0" y="0"/>
          <a:chExt cx="0" cy="0"/>
        </a:xfrm>
      </p:grpSpPr>
      <p:sp>
        <p:nvSpPr>
          <p:cNvPr id="9" name="Title 8"/>
          <p:cNvSpPr>
            <a:spLocks noGrp="1"/>
          </p:cNvSpPr>
          <p:nvPr>
            <p:ph type="title"/>
          </p:nvPr>
        </p:nvSpPr>
        <p:spPr>
          <a:xfrm>
            <a:off x="1080000" y="360000"/>
            <a:ext cx="10029600" cy="369332"/>
          </a:xfrm>
          <a:prstGeom prst="rect">
            <a:avLst/>
          </a:prstGeom>
        </p:spPr>
        <p:txBody>
          <a:bodyPr lIns="0" tIns="0" rIns="0" bIns="0"/>
          <a:lstStyle>
            <a:lvl1pPr>
              <a:defRPr>
                <a:solidFill>
                  <a:srgbClr val="064E83"/>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1080000" y="936000"/>
            <a:ext cx="10029600"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E4AB80EA-DB86-D849-B86F-15DAF31F0474}" type="slidenum">
              <a:rPr lang="en-US" smtClean="0"/>
              <a:pPr/>
              <a:t>‹#›</a:t>
            </a:fld>
            <a:endParaRPr lang="en-US" dirty="0"/>
          </a:p>
        </p:txBody>
      </p:sp>
      <p:sp>
        <p:nvSpPr>
          <p:cNvPr id="15" name="Date Placeholder 10"/>
          <p:cNvSpPr txBox="1">
            <a:spLocks/>
          </p:cNvSpPr>
          <p:nvPr userDrawn="1"/>
        </p:nvSpPr>
        <p:spPr>
          <a:xfrm>
            <a:off x="8564419" y="6308255"/>
            <a:ext cx="1465181" cy="230657"/>
          </a:xfrm>
          <a:prstGeom prst="rect">
            <a:avLst/>
          </a:prstGeom>
        </p:spPr>
        <p:txBody>
          <a:bodyPr vert="horz" lIns="0" tIns="0" rIns="0" bIns="0" rtlCol="0" anchor="b" anchorCtr="0"/>
          <a:lstStyle>
            <a:lvl1pPr algn="r">
              <a:defRPr>
                <a:solidFill>
                  <a:schemeClr val="bg1"/>
                </a:solidFill>
              </a:defRPr>
            </a:lvl1pPr>
          </a:lstStyle>
          <a:p>
            <a:pPr>
              <a:defRPr/>
            </a:pPr>
            <a:r>
              <a:rPr lang="en-US" sz="900" dirty="0">
                <a:solidFill>
                  <a:prstClr val="white"/>
                </a:solidFill>
              </a:rPr>
              <a:t>October 29, 2014</a:t>
            </a:r>
          </a:p>
        </p:txBody>
      </p:sp>
      <p:sp>
        <p:nvSpPr>
          <p:cNvPr id="16" name="Footer Placeholder 11"/>
          <p:cNvSpPr>
            <a:spLocks noGrp="1"/>
          </p:cNvSpPr>
          <p:nvPr>
            <p:ph type="ftr" sz="quarter" idx="3"/>
          </p:nvPr>
        </p:nvSpPr>
        <p:spPr>
          <a:xfrm>
            <a:off x="2422372"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1080000" y="6308254"/>
            <a:ext cx="1342372" cy="230658"/>
          </a:xfrm>
          <a:prstGeom prst="rect">
            <a:avLst/>
          </a:prstGeom>
        </p:spPr>
      </p:pic>
    </p:spTree>
    <p:extLst>
      <p:ext uri="{BB962C8B-B14F-4D97-AF65-F5344CB8AC3E}">
        <p14:creationId xmlns:p14="http://schemas.microsoft.com/office/powerpoint/2010/main" val="126000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606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2" name="Slide Number Placeholder 2"/>
          <p:cNvSpPr>
            <a:spLocks noGrp="1"/>
          </p:cNvSpPr>
          <p:nvPr>
            <p:ph type="sldNum" sz="quarter" idx="10"/>
          </p:nvPr>
        </p:nvSpPr>
        <p:spPr>
          <a:xfrm>
            <a:off x="10029600" y="6416255"/>
            <a:ext cx="2159224" cy="216000"/>
          </a:xfrm>
          <a:prstGeom prst="rect">
            <a:avLst/>
          </a:prstGeom>
        </p:spPr>
        <p:txBody>
          <a:bodyPr lIns="0" tIns="0" rIns="0" bIns="0" anchor="b" anchorCtr="0"/>
          <a:lstStyle>
            <a:lvl1pPr algn="ctr">
              <a:defRPr sz="900" b="1">
                <a:solidFill>
                  <a:srgbClr val="064E83"/>
                </a:solidFill>
              </a:defRPr>
            </a:lvl1pPr>
          </a:lstStyle>
          <a:p>
            <a:fld id="{6B3B0B0F-E794-1244-9699-107C60B9C23A}" type="slidenum">
              <a:rPr lang="en-US" smtClean="0"/>
              <a:pPr/>
              <a:t>‹#›</a:t>
            </a:fld>
            <a:endParaRPr lang="en-US" dirty="0"/>
          </a:p>
        </p:txBody>
      </p:sp>
      <p:pic>
        <p:nvPicPr>
          <p:cNvPr id="8" name="Picture 7" descr="ECMWF_Master_Logo_RGB_nostrap.png"/>
          <p:cNvPicPr>
            <a:picLocks noChangeAspect="1"/>
          </p:cNvPicPr>
          <p:nvPr userDrawn="1"/>
        </p:nvPicPr>
        <p:blipFill>
          <a:blip r:embed="rId2"/>
          <a:stretch>
            <a:fillRect/>
          </a:stretch>
        </p:blipFill>
        <p:spPr>
          <a:xfrm>
            <a:off x="430244" y="6423588"/>
            <a:ext cx="1342372" cy="230658"/>
          </a:xfrm>
          <a:prstGeom prst="rect">
            <a:avLst/>
          </a:prstGeom>
        </p:spPr>
      </p:pic>
    </p:spTree>
    <p:extLst>
      <p:ext uri="{BB962C8B-B14F-4D97-AF65-F5344CB8AC3E}">
        <p14:creationId xmlns:p14="http://schemas.microsoft.com/office/powerpoint/2010/main" val="2377204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ormal margins">
    <p:spTree>
      <p:nvGrpSpPr>
        <p:cNvPr id="1" name=""/>
        <p:cNvGrpSpPr/>
        <p:nvPr/>
      </p:nvGrpSpPr>
      <p:grpSpPr>
        <a:xfrm>
          <a:off x="0" y="0"/>
          <a:ext cx="0" cy="0"/>
          <a:chOff x="0" y="0"/>
          <a:chExt cx="0" cy="0"/>
        </a:xfrm>
      </p:grpSpPr>
      <p:sp>
        <p:nvSpPr>
          <p:cNvPr id="10" name="Footer Placeholder 11"/>
          <p:cNvSpPr txBox="1">
            <a:spLocks/>
          </p:cNvSpPr>
          <p:nvPr userDrawn="1"/>
        </p:nvSpPr>
        <p:spPr>
          <a:xfrm>
            <a:off x="3949359" y="6308257"/>
            <a:ext cx="4590687" cy="230657"/>
          </a:xfrm>
          <a:prstGeom prst="rect">
            <a:avLst/>
          </a:prstGeom>
        </p:spPr>
        <p:txBody>
          <a:bodyPr vert="horz" lIns="108000" tIns="0" rIns="0" bIns="0" rtlCol="0" anchor="b" anchorCtr="0">
            <a:noAutofit/>
          </a:bodyPr>
          <a:lstStyle>
            <a:lvl1pPr algn="l">
              <a:defRPr sz="800" b="1" cap="all" baseline="0">
                <a:solidFill>
                  <a:srgbClr val="064E83"/>
                </a:solidFill>
              </a:defRPr>
            </a:lvl1pPr>
          </a:lstStyle>
          <a:p>
            <a:pPr>
              <a:defRPr/>
            </a:pPr>
            <a:r>
              <a:rPr lang="en-US" dirty="0"/>
              <a:t>European Centre for Medium-Range Weather Forecasts</a:t>
            </a:r>
          </a:p>
        </p:txBody>
      </p:sp>
      <p:pic>
        <p:nvPicPr>
          <p:cNvPr id="13" name="Picture 12" descr="ECMWF_Master_Logo_RGB_nostrap.png"/>
          <p:cNvPicPr>
            <a:picLocks noChangeAspect="1"/>
          </p:cNvPicPr>
          <p:nvPr userDrawn="1"/>
        </p:nvPicPr>
        <p:blipFill>
          <a:blip r:embed="rId2"/>
          <a:stretch>
            <a:fillRect/>
          </a:stretch>
        </p:blipFill>
        <p:spPr>
          <a:xfrm>
            <a:off x="2160001" y="6308257"/>
            <a:ext cx="1789359" cy="230657"/>
          </a:xfrm>
          <a:prstGeom prst="rect">
            <a:avLst/>
          </a:prstGeom>
        </p:spPr>
      </p:pic>
      <p:sp>
        <p:nvSpPr>
          <p:cNvPr id="9" name="Title 8"/>
          <p:cNvSpPr>
            <a:spLocks noGrp="1"/>
          </p:cNvSpPr>
          <p:nvPr>
            <p:ph type="title"/>
          </p:nvPr>
        </p:nvSpPr>
        <p:spPr>
          <a:xfrm>
            <a:off x="2160001" y="360000"/>
            <a:ext cx="7869599" cy="369332"/>
          </a:xfrm>
          <a:prstGeom prst="rect">
            <a:avLst/>
          </a:prstGeom>
        </p:spPr>
        <p:txBody>
          <a:bodyPr lIns="0" tIns="0" rIns="0" bIns="0"/>
          <a:lstStyle>
            <a:lvl1pPr>
              <a:defRPr>
                <a:solidFill>
                  <a:srgbClr val="064E83"/>
                </a:solidFill>
              </a:defRPr>
            </a:lvl1pPr>
          </a:lstStyle>
          <a:p>
            <a:r>
              <a:rPr lang="en-GB" dirty="0"/>
              <a:t>Click to edit Master title style</a:t>
            </a:r>
            <a:endParaRPr lang="en-US" dirty="0"/>
          </a:p>
        </p:txBody>
      </p:sp>
      <p:sp>
        <p:nvSpPr>
          <p:cNvPr id="11" name="Content Placeholder 10"/>
          <p:cNvSpPr>
            <a:spLocks noGrp="1"/>
          </p:cNvSpPr>
          <p:nvPr>
            <p:ph sz="quarter" idx="14" hasCustomPrompt="1"/>
          </p:nvPr>
        </p:nvSpPr>
        <p:spPr>
          <a:xfrm>
            <a:off x="2160000" y="936000"/>
            <a:ext cx="7869601"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6B3B0B0F-E794-1244-9699-107C60B9C23A}" type="slidenum">
              <a:rPr lang="en-US" smtClean="0"/>
              <a:pPr/>
              <a:t>‹#›</a:t>
            </a:fld>
            <a:endParaRPr lang="en-US" dirty="0"/>
          </a:p>
        </p:txBody>
      </p:sp>
    </p:spTree>
    <p:extLst>
      <p:ext uri="{BB962C8B-B14F-4D97-AF65-F5344CB8AC3E}">
        <p14:creationId xmlns:p14="http://schemas.microsoft.com/office/powerpoint/2010/main" val="2463097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2416339" y="1721197"/>
            <a:ext cx="7356148" cy="1741290"/>
          </a:xfrm>
          <a:prstGeom prst="rect">
            <a:avLst/>
          </a:prstGeom>
        </p:spPr>
        <p:txBody>
          <a:bodyPr lIns="31886" tIns="31886" rIns="31886" bIns="31886"/>
          <a:lstStyle>
            <a:lvl1pPr>
              <a:defRPr sz="6500"/>
            </a:lvl1pPr>
          </a:lstStyle>
          <a:p>
            <a:r>
              <a:t>Title Text</a:t>
            </a:r>
          </a:p>
        </p:txBody>
      </p:sp>
      <p:sp>
        <p:nvSpPr>
          <p:cNvPr id="12" name="Shape 12"/>
          <p:cNvSpPr>
            <a:spLocks noGrp="1"/>
          </p:cNvSpPr>
          <p:nvPr>
            <p:ph type="body" sz="quarter" idx="1"/>
          </p:nvPr>
        </p:nvSpPr>
        <p:spPr>
          <a:xfrm>
            <a:off x="2416339" y="3509367"/>
            <a:ext cx="7356148" cy="596057"/>
          </a:xfrm>
          <a:prstGeom prst="rect">
            <a:avLst/>
          </a:prstGeom>
        </p:spPr>
        <p:txBody>
          <a:bodyPr lIns="31886" tIns="31886" rIns="31886" bIns="31886"/>
          <a:lstStyle>
            <a:lvl1pPr>
              <a:defRPr sz="2500"/>
            </a:lvl1pPr>
            <a:lvl2pPr>
              <a:defRPr sz="2500"/>
            </a:lvl2pPr>
            <a:lvl3pPr>
              <a:defRPr sz="2500"/>
            </a:lvl3pPr>
            <a:lvl4pPr>
              <a:defRPr sz="2500"/>
            </a:lvl4pPr>
            <a:lvl5pPr>
              <a:defRPr sz="2500"/>
            </a:lvl5pPr>
          </a:lstStyle>
          <a:p>
            <a:r>
              <a:t>Body Level One</a:t>
            </a:r>
          </a:p>
          <a:p>
            <a:pPr lvl="1"/>
            <a:r>
              <a:t>Body Level Two</a:t>
            </a:r>
          </a:p>
          <a:p>
            <a:pPr lvl="2"/>
            <a:r>
              <a:t>Body Level Three</a:t>
            </a:r>
          </a:p>
          <a:p>
            <a:pPr lvl="3"/>
            <a:r>
              <a:t>Body Level Four</a:t>
            </a:r>
          </a:p>
          <a:p>
            <a:pPr lvl="4"/>
            <a:r>
              <a:t>Body Level Five</a:t>
            </a:r>
          </a:p>
        </p:txBody>
      </p:sp>
      <p:pic>
        <p:nvPicPr>
          <p:cNvPr id="13" name="pasted-image.pdf"/>
          <p:cNvPicPr>
            <a:picLocks noChangeAspect="1"/>
          </p:cNvPicPr>
          <p:nvPr/>
        </p:nvPicPr>
        <p:blipFill>
          <a:blip r:embed="rId2"/>
          <a:stretch>
            <a:fillRect/>
          </a:stretch>
        </p:blipFill>
        <p:spPr>
          <a:xfrm>
            <a:off x="3553" y="-3511"/>
            <a:ext cx="254195" cy="6865021"/>
          </a:xfrm>
          <a:prstGeom prst="rect">
            <a:avLst/>
          </a:prstGeom>
          <a:ln w="3175">
            <a:miter lim="400000"/>
          </a:ln>
        </p:spPr>
      </p:pic>
      <p:sp>
        <p:nvSpPr>
          <p:cNvPr id="14" name="Shape 14"/>
          <p:cNvSpPr>
            <a:spLocks noGrp="1"/>
          </p:cNvSpPr>
          <p:nvPr>
            <p:ph type="sldNum" sz="quarter" idx="2"/>
          </p:nvPr>
        </p:nvSpPr>
        <p:spPr>
          <a:xfrm>
            <a:off x="5942398" y="5736208"/>
            <a:ext cx="295103" cy="223243"/>
          </a:xfrm>
          <a:prstGeom prst="rect">
            <a:avLst/>
          </a:prstGeom>
        </p:spPr>
        <p:txBody>
          <a:bodyPr lIns="31886" tIns="31886" rIns="31886" bIns="31886"/>
          <a:lstStyle>
            <a:lvl1pPr>
              <a:defRPr sz="1300"/>
            </a:lvl1pPr>
          </a:lstStyle>
          <a:p>
            <a:fld id="{86CB4B4D-7CA3-9044-876B-883B54F8677D}" type="slidenum">
              <a:rPr>
                <a:solidFill>
                  <a:prstClr val="black"/>
                </a:solidFill>
              </a:rPr>
              <a:pPr/>
              <a:t>‹#›</a:t>
            </a:fld>
            <a:endParaRPr>
              <a:solidFill>
                <a:prstClr val="black"/>
              </a:solidFill>
            </a:endParaRPr>
          </a:p>
        </p:txBody>
      </p:sp>
      <p:pic>
        <p:nvPicPr>
          <p:cNvPr id="6" name="Picture 5"/>
          <p:cNvPicPr>
            <a:picLocks noChangeAspect="1"/>
          </p:cNvPicPr>
          <p:nvPr userDrawn="1"/>
        </p:nvPicPr>
        <p:blipFill rotWithShape="1">
          <a:blip r:embed="rId3"/>
          <a:srcRect l="81821"/>
          <a:stretch/>
        </p:blipFill>
        <p:spPr>
          <a:xfrm>
            <a:off x="9522022" y="74565"/>
            <a:ext cx="2604655" cy="668307"/>
          </a:xfrm>
          <a:prstGeom prst="rect">
            <a:avLst/>
          </a:prstGeom>
        </p:spPr>
      </p:pic>
      <p:pic>
        <p:nvPicPr>
          <p:cNvPr id="7" name="Picture 6"/>
          <p:cNvPicPr>
            <a:picLocks noChangeAspect="1"/>
          </p:cNvPicPr>
          <p:nvPr userDrawn="1"/>
        </p:nvPicPr>
        <p:blipFill rotWithShape="1">
          <a:blip r:embed="rId4"/>
          <a:srcRect l="13064" r="10465" b="27491"/>
          <a:stretch/>
        </p:blipFill>
        <p:spPr>
          <a:xfrm>
            <a:off x="247650" y="26264"/>
            <a:ext cx="1117600" cy="703068"/>
          </a:xfrm>
          <a:prstGeom prst="rect">
            <a:avLst/>
          </a:prstGeom>
          <a:effectLst/>
        </p:spPr>
      </p:pic>
    </p:spTree>
    <p:extLst>
      <p:ext uri="{BB962C8B-B14F-4D97-AF65-F5344CB8AC3E}">
        <p14:creationId xmlns:p14="http://schemas.microsoft.com/office/powerpoint/2010/main" val="241314236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userDrawn="1"/>
        </p:nvGrpSpPr>
        <p:grpSpPr>
          <a:xfrm>
            <a:off x="-187189" y="-61483"/>
            <a:ext cx="3063846" cy="6919482"/>
            <a:chOff x="-140429" y="-46112"/>
            <a:chExt cx="2298483" cy="5189612"/>
          </a:xfrm>
        </p:grpSpPr>
        <p:pic>
          <p:nvPicPr>
            <p:cNvPr id="2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9" name="Group 28"/>
            <p:cNvGrpSpPr/>
            <p:nvPr userDrawn="1"/>
          </p:nvGrpSpPr>
          <p:grpSpPr>
            <a:xfrm>
              <a:off x="-140429" y="-46112"/>
              <a:ext cx="2298483" cy="5189612"/>
              <a:chOff x="-140429" y="-46112"/>
              <a:chExt cx="2298483" cy="5189612"/>
            </a:xfrm>
          </p:grpSpPr>
          <p:sp>
            <p:nvSpPr>
              <p:cNvPr id="30" name="Rectangle 29"/>
              <p:cNvSpPr/>
              <p:nvPr userDrawn="1"/>
            </p:nvSpPr>
            <p:spPr>
              <a:xfrm>
                <a:off x="-108520" y="969"/>
                <a:ext cx="2266574" cy="514253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grpSp>
      </p:grpSp>
      <p:sp>
        <p:nvSpPr>
          <p:cNvPr id="2" name="Title 1"/>
          <p:cNvSpPr>
            <a:spLocks noGrp="1"/>
          </p:cNvSpPr>
          <p:nvPr userDrawn="1">
            <p:ph type="title" hasCustomPrompt="1"/>
          </p:nvPr>
        </p:nvSpPr>
        <p:spPr>
          <a:xfrm>
            <a:off x="1156638" y="328382"/>
            <a:ext cx="10422746" cy="384043"/>
          </a:xfrm>
          <a:solidFill>
            <a:srgbClr val="5AC4DD"/>
          </a:solidFill>
          <a:ln>
            <a:noFill/>
          </a:ln>
        </p:spPr>
        <p:txBody>
          <a:bodyPr>
            <a:noAutofit/>
          </a:bodyPr>
          <a:lstStyle>
            <a:lvl1pPr algn="l">
              <a:defRPr sz="2399" b="0" spc="933" baseline="0">
                <a:ln>
                  <a:noFill/>
                </a:ln>
                <a:solidFill>
                  <a:schemeClr val="bg1"/>
                </a:solidFill>
              </a:defRPr>
            </a:lvl1pPr>
          </a:lstStyle>
          <a:p>
            <a:r>
              <a:rPr lang="en-US" dirty="0"/>
              <a:t>CLICK TO EDIT MASTER TITLE STYLE</a:t>
            </a:r>
          </a:p>
        </p:txBody>
      </p:sp>
      <p:sp>
        <p:nvSpPr>
          <p:cNvPr id="3" name="Content Placeholder 2"/>
          <p:cNvSpPr>
            <a:spLocks noGrp="1"/>
          </p:cNvSpPr>
          <p:nvPr userDrawn="1">
            <p:ph idx="1"/>
          </p:nvPr>
        </p:nvSpPr>
        <p:spPr>
          <a:xfrm>
            <a:off x="1848916" y="932723"/>
            <a:ext cx="9730469"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userDrawn="1">
            <p:ph type="ftr" sz="quarter" idx="11"/>
          </p:nvPr>
        </p:nvSpPr>
        <p:spPr>
          <a:xfrm>
            <a:off x="4164515" y="6571687"/>
            <a:ext cx="3859795" cy="365125"/>
          </a:xfrm>
        </p:spPr>
        <p:txBody>
          <a:bodyPr/>
          <a:lstStyle/>
          <a:p>
            <a:endParaRPr lang="en-US"/>
          </a:p>
        </p:txBody>
      </p:sp>
      <p:sp>
        <p:nvSpPr>
          <p:cNvPr id="6" name="Slide Number Placeholder 5"/>
          <p:cNvSpPr>
            <a:spLocks noGrp="1"/>
          </p:cNvSpPr>
          <p:nvPr userDrawn="1">
            <p:ph type="sldNum" sz="quarter" idx="12"/>
          </p:nvPr>
        </p:nvSpPr>
        <p:spPr>
          <a:xfrm>
            <a:off x="8735325" y="6571687"/>
            <a:ext cx="2844059" cy="365125"/>
          </a:xfrm>
        </p:spPr>
        <p:txBody>
          <a:bodyPr/>
          <a:lstStyle/>
          <a:p>
            <a:fld id="{58768E1A-8455-4611-8763-3FA1B747F6B6}" type="slidenum">
              <a:rPr lang="en-US" smtClean="0"/>
              <a:t>‹#›</a:t>
            </a:fld>
            <a:endParaRPr lang="en-US"/>
          </a:p>
        </p:txBody>
      </p:sp>
      <p:cxnSp>
        <p:nvCxnSpPr>
          <p:cNvPr id="24" name="Straight Connector 23"/>
          <p:cNvCxnSpPr/>
          <p:nvPr userDrawn="1"/>
        </p:nvCxnSpPr>
        <p:spPr>
          <a:xfrm>
            <a:off x="628556"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47316" y="819781"/>
            <a:ext cx="126719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285" y="56317"/>
            <a:ext cx="923912"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952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0" name="Group 9"/>
          <p:cNvGrpSpPr/>
          <p:nvPr userDrawn="1"/>
        </p:nvGrpSpPr>
        <p:grpSpPr>
          <a:xfrm>
            <a:off x="-187189" y="-61483"/>
            <a:ext cx="3063846" cy="6919482"/>
            <a:chOff x="-140429" y="-46112"/>
            <a:chExt cx="2298483" cy="5189612"/>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2" name="Group 11"/>
            <p:cNvGrpSpPr/>
            <p:nvPr userDrawn="1"/>
          </p:nvGrpSpPr>
          <p:grpSpPr>
            <a:xfrm>
              <a:off x="-140429" y="-46112"/>
              <a:ext cx="2298483" cy="5189612"/>
              <a:chOff x="-140429" y="-46112"/>
              <a:chExt cx="2298483" cy="5189612"/>
            </a:xfrm>
          </p:grpSpPr>
          <p:sp>
            <p:nvSpPr>
              <p:cNvPr id="14" name="Rectangle 13"/>
              <p:cNvSpPr/>
              <p:nvPr userDrawn="1"/>
            </p:nvSpPr>
            <p:spPr>
              <a:xfrm>
                <a:off x="-108520" y="969"/>
                <a:ext cx="2266574" cy="514253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8" name="Rectangle 17"/>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grpSp>
      </p:grpSp>
      <p:sp>
        <p:nvSpPr>
          <p:cNvPr id="3" name="Content Placeholder 2"/>
          <p:cNvSpPr>
            <a:spLocks noGrp="1"/>
          </p:cNvSpPr>
          <p:nvPr>
            <p:ph idx="1"/>
          </p:nvPr>
        </p:nvSpPr>
        <p:spPr>
          <a:xfrm>
            <a:off x="1256973" y="932723"/>
            <a:ext cx="10322412"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4515" y="6571687"/>
            <a:ext cx="3859795" cy="365125"/>
          </a:xfrm>
        </p:spPr>
        <p:txBody>
          <a:bodyPr/>
          <a:lstStyle/>
          <a:p>
            <a:endParaRPr lang="en-US"/>
          </a:p>
        </p:txBody>
      </p:sp>
      <p:sp>
        <p:nvSpPr>
          <p:cNvPr id="6" name="Slide Number Placeholder 5"/>
          <p:cNvSpPr>
            <a:spLocks noGrp="1"/>
          </p:cNvSpPr>
          <p:nvPr>
            <p:ph type="sldNum" sz="quarter" idx="12"/>
          </p:nvPr>
        </p:nvSpPr>
        <p:spPr>
          <a:xfrm>
            <a:off x="8735325" y="6571687"/>
            <a:ext cx="2844059" cy="365125"/>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1156638" y="328382"/>
            <a:ext cx="10422746" cy="384043"/>
          </a:xfrm>
          <a:solidFill>
            <a:srgbClr val="5AC4DD"/>
          </a:solidFill>
          <a:ln>
            <a:noFill/>
          </a:ln>
        </p:spPr>
        <p:txBody>
          <a:bodyPr>
            <a:noAutofit/>
          </a:bodyPr>
          <a:lstStyle>
            <a:lvl1pPr algn="l">
              <a:defRPr sz="2399" b="0" spc="933"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628556"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47316" y="819781"/>
            <a:ext cx="126719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285" y="56317"/>
            <a:ext cx="923912"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11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2160000" y="360000"/>
            <a:ext cx="7869600" cy="369332"/>
          </a:xfrm>
          <a:prstGeom prst="rect">
            <a:avLst/>
          </a:prstGeom>
        </p:spPr>
        <p:txBody>
          <a:bodyPr lIns="0" tIns="0" rIns="0" bIns="0"/>
          <a:lstStyle>
            <a:lvl1pPr>
              <a:defRPr>
                <a:solidFill>
                  <a:srgbClr val="064E83"/>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2159999" y="936000"/>
            <a:ext cx="7869601"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6B3B0B0F-E794-1244-9699-107C60B9C23A}" type="slidenum">
              <a:rPr lang="en-US" smtClean="0"/>
              <a:pPr/>
              <a:t>‹#›</a:t>
            </a:fld>
            <a:endParaRPr lang="en-US" dirty="0"/>
          </a:p>
        </p:txBody>
      </p:sp>
      <p:sp>
        <p:nvSpPr>
          <p:cNvPr id="16" name="Footer Placeholder 11"/>
          <p:cNvSpPr>
            <a:spLocks noGrp="1"/>
          </p:cNvSpPr>
          <p:nvPr>
            <p:ph type="ftr" sz="quarter" idx="3"/>
          </p:nvPr>
        </p:nvSpPr>
        <p:spPr>
          <a:xfrm>
            <a:off x="3502372"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2160001" y="6293597"/>
            <a:ext cx="1342372" cy="230658"/>
          </a:xfrm>
          <a:prstGeom prst="rect">
            <a:avLst/>
          </a:prstGeom>
        </p:spPr>
      </p:pic>
    </p:spTree>
    <p:extLst>
      <p:ext uri="{BB962C8B-B14F-4D97-AF65-F5344CB8AC3E}">
        <p14:creationId xmlns:p14="http://schemas.microsoft.com/office/powerpoint/2010/main" val="2573949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12188825" cy="68580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717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739167" y="0"/>
            <a:ext cx="2463886"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58768E1A-8455-4611-8763-3FA1B747F6B6}" type="slidenum">
              <a:rPr lang="en-US" smtClean="0"/>
              <a:pPr/>
              <a:t>‹#›</a:t>
            </a:fld>
            <a:endParaRPr lang="en-US"/>
          </a:p>
        </p:txBody>
      </p:sp>
      <p:sp>
        <p:nvSpPr>
          <p:cNvPr id="10" name="Title 1"/>
          <p:cNvSpPr txBox="1">
            <a:spLocks/>
          </p:cNvSpPr>
          <p:nvPr userDrawn="1"/>
        </p:nvSpPr>
        <p:spPr>
          <a:xfrm>
            <a:off x="3468943" y="3429336"/>
            <a:ext cx="6236093" cy="747515"/>
          </a:xfrm>
          <a:prstGeom prst="rect">
            <a:avLst/>
          </a:prstGeom>
        </p:spPr>
        <p:txBody>
          <a:bodyPr vert="horz" lIns="121888" tIns="60944" rIns="121888" bIns="60944" rtlCol="0" anchor="ctr">
            <a:noAutofit/>
          </a:bodyPr>
          <a:lstStyle>
            <a:lvl1pPr algn="l" defTabSz="914400" rtl="0" eaLnBrk="1" latinLnBrk="0" hangingPunct="1">
              <a:spcBef>
                <a:spcPct val="0"/>
              </a:spcBef>
              <a:buNone/>
              <a:defRPr sz="2800" b="0" kern="1200" spc="600">
                <a:solidFill>
                  <a:schemeClr val="bg1"/>
                </a:solidFill>
                <a:latin typeface="+mj-lt"/>
                <a:ea typeface="+mj-ea"/>
                <a:cs typeface="+mj-cs"/>
              </a:defRPr>
            </a:lvl1pPr>
          </a:lstStyle>
          <a:p>
            <a:endParaRPr lang="en-US" sz="3732" dirty="0"/>
          </a:p>
        </p:txBody>
      </p:sp>
      <p:sp>
        <p:nvSpPr>
          <p:cNvPr id="11" name="Subtitle 2"/>
          <p:cNvSpPr>
            <a:spLocks noGrp="1"/>
          </p:cNvSpPr>
          <p:nvPr>
            <p:ph type="subTitle" idx="13"/>
          </p:nvPr>
        </p:nvSpPr>
        <p:spPr>
          <a:xfrm>
            <a:off x="3468943" y="4197086"/>
            <a:ext cx="6239068" cy="1536171"/>
          </a:xfrm>
        </p:spPr>
        <p:txBody>
          <a:bodyPr>
            <a:normAutofit/>
          </a:bodyPr>
          <a:lstStyle>
            <a:lvl1pPr marL="0" indent="0" algn="l">
              <a:buNone/>
              <a:defRPr sz="2399">
                <a:solidFill>
                  <a:schemeClr val="bg1"/>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5" indent="0" algn="ctr">
              <a:buNone/>
              <a:defRPr>
                <a:solidFill>
                  <a:schemeClr val="tx1">
                    <a:tint val="75000"/>
                  </a:schemeClr>
                </a:solidFill>
              </a:defRPr>
            </a:lvl4pPr>
            <a:lvl5pPr marL="2437607" indent="0" algn="ctr">
              <a:buNone/>
              <a:defRPr>
                <a:solidFill>
                  <a:schemeClr val="tx1">
                    <a:tint val="75000"/>
                  </a:schemeClr>
                </a:solidFill>
              </a:defRPr>
            </a:lvl5pPr>
            <a:lvl6pPr marL="3047010" indent="0" algn="ctr">
              <a:buNone/>
              <a:defRPr>
                <a:solidFill>
                  <a:schemeClr val="tx1">
                    <a:tint val="75000"/>
                  </a:schemeClr>
                </a:solidFill>
              </a:defRPr>
            </a:lvl6pPr>
            <a:lvl7pPr marL="3656412"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en-US" dirty="0"/>
              <a:t>Click to edit Master subtitle style</a:t>
            </a:r>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bwMode="auto">
          <a:xfrm>
            <a:off x="431259" y="1988842"/>
            <a:ext cx="2783584" cy="326520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9216" y="6240801"/>
            <a:ext cx="1025370" cy="3740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2" descr="S:\F15015_Copernicus\3_Work\330_Work-in-process\SC4_BackgroundMat\PPT\item Copernicus\logo-ce-horizontal-en-negatif.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956873" y="6200012"/>
            <a:ext cx="1527043" cy="40059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userDrawn="1"/>
        </p:nvSpPr>
        <p:spPr>
          <a:xfrm>
            <a:off x="272880" y="4677139"/>
            <a:ext cx="3148148" cy="318100"/>
          </a:xfrm>
          <a:prstGeom prst="rect">
            <a:avLst/>
          </a:prstGeom>
          <a:noFill/>
          <a:ln>
            <a:noFill/>
          </a:ln>
        </p:spPr>
        <p:txBody>
          <a:bodyPr wrap="square" rtlCol="0">
            <a:spAutoFit/>
          </a:bodyPr>
          <a:lstStyle/>
          <a:p>
            <a:pPr algn="ctr"/>
            <a:r>
              <a:rPr lang="es-ES" sz="1467" b="0" dirty="0" err="1">
                <a:solidFill>
                  <a:schemeClr val="bg1"/>
                </a:solidFill>
              </a:rPr>
              <a:t>Atmosphere</a:t>
            </a:r>
            <a:r>
              <a:rPr lang="es-ES" sz="1467" b="0" baseline="0" dirty="0">
                <a:solidFill>
                  <a:schemeClr val="bg1"/>
                </a:solidFill>
              </a:rPr>
              <a:t> </a:t>
            </a:r>
            <a:r>
              <a:rPr lang="es-ES" sz="1467" b="0" dirty="0" err="1">
                <a:solidFill>
                  <a:schemeClr val="bg1"/>
                </a:solidFill>
              </a:rPr>
              <a:t>Monitoring</a:t>
            </a:r>
            <a:endParaRPr lang="en-US" sz="1467" b="0" dirty="0">
              <a:solidFill>
                <a:schemeClr val="bg1"/>
              </a:solidFill>
            </a:endParaRPr>
          </a:p>
        </p:txBody>
      </p:sp>
    </p:spTree>
    <p:extLst>
      <p:ext uri="{BB962C8B-B14F-4D97-AF65-F5344CB8AC3E}">
        <p14:creationId xmlns:p14="http://schemas.microsoft.com/office/powerpoint/2010/main" val="1643861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7"/>
          <p:cNvGrpSpPr/>
          <p:nvPr userDrawn="1"/>
        </p:nvGrpSpPr>
        <p:grpSpPr>
          <a:xfrm>
            <a:off x="-187189" y="-61483"/>
            <a:ext cx="3063846" cy="6919482"/>
            <a:chOff x="-140429" y="-46112"/>
            <a:chExt cx="2298483" cy="5189612"/>
          </a:xfrm>
        </p:grpSpPr>
        <p:pic>
          <p:nvPicPr>
            <p:cNvPr id="2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9" name="Group 28"/>
            <p:cNvGrpSpPr/>
            <p:nvPr userDrawn="1"/>
          </p:nvGrpSpPr>
          <p:grpSpPr>
            <a:xfrm>
              <a:off x="-140429" y="-46112"/>
              <a:ext cx="2298483" cy="5189612"/>
              <a:chOff x="-140429" y="-46112"/>
              <a:chExt cx="2298483" cy="5189612"/>
            </a:xfrm>
          </p:grpSpPr>
          <p:sp>
            <p:nvSpPr>
              <p:cNvPr id="30" name="Rectangle 29"/>
              <p:cNvSpPr/>
              <p:nvPr userDrawn="1"/>
            </p:nvSpPr>
            <p:spPr>
              <a:xfrm>
                <a:off x="-108520" y="969"/>
                <a:ext cx="2266574" cy="514253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grpSp>
      </p:grpSp>
      <p:sp>
        <p:nvSpPr>
          <p:cNvPr id="3" name="Content Placeholder 2"/>
          <p:cNvSpPr>
            <a:spLocks noGrp="1"/>
          </p:cNvSpPr>
          <p:nvPr userDrawn="1">
            <p:ph sz="half" idx="1"/>
          </p:nvPr>
        </p:nvSpPr>
        <p:spPr>
          <a:xfrm>
            <a:off x="1363538" y="932724"/>
            <a:ext cx="5383398" cy="5088565"/>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6766312" y="932724"/>
            <a:ext cx="5383398" cy="5088565"/>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a:t>
            </a:fld>
            <a:endParaRPr lang="en-US"/>
          </a:p>
        </p:txBody>
      </p:sp>
      <p:sp>
        <p:nvSpPr>
          <p:cNvPr id="15" name="Title 1"/>
          <p:cNvSpPr>
            <a:spLocks noGrp="1"/>
          </p:cNvSpPr>
          <p:nvPr userDrawn="1">
            <p:ph type="title" hasCustomPrompt="1"/>
          </p:nvPr>
        </p:nvSpPr>
        <p:spPr>
          <a:xfrm>
            <a:off x="1156638" y="328382"/>
            <a:ext cx="10422746" cy="384043"/>
          </a:xfrm>
          <a:solidFill>
            <a:srgbClr val="5AC4DD"/>
          </a:solidFill>
          <a:ln>
            <a:noFill/>
          </a:ln>
        </p:spPr>
        <p:txBody>
          <a:bodyPr>
            <a:noAutofit/>
          </a:bodyPr>
          <a:lstStyle>
            <a:lvl1pPr algn="l">
              <a:defRPr sz="2399" b="0" spc="933" baseline="0">
                <a:ln>
                  <a:noFill/>
                </a:ln>
                <a:solidFill>
                  <a:schemeClr val="bg1"/>
                </a:solidFill>
              </a:defRPr>
            </a:lvl1pPr>
          </a:lstStyle>
          <a:p>
            <a:r>
              <a:rPr lang="en-US" dirty="0"/>
              <a:t>CLICK TO EDIT MASTER TITLE STYLE</a:t>
            </a:r>
          </a:p>
        </p:txBody>
      </p:sp>
      <p:cxnSp>
        <p:nvCxnSpPr>
          <p:cNvPr id="16" name="Straight Connector 15"/>
          <p:cNvCxnSpPr/>
          <p:nvPr userDrawn="1"/>
        </p:nvCxnSpPr>
        <p:spPr>
          <a:xfrm>
            <a:off x="628556"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47316" y="819781"/>
            <a:ext cx="126719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285" y="56317"/>
            <a:ext cx="923912"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412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3" name="Group 12"/>
          <p:cNvGrpSpPr/>
          <p:nvPr userDrawn="1"/>
        </p:nvGrpSpPr>
        <p:grpSpPr>
          <a:xfrm>
            <a:off x="-187189" y="-61483"/>
            <a:ext cx="3063846" cy="6919482"/>
            <a:chOff x="-140429" y="-46112"/>
            <a:chExt cx="2298483" cy="5189612"/>
          </a:xfrm>
        </p:grpSpPr>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8" name="Group 17"/>
            <p:cNvGrpSpPr/>
            <p:nvPr userDrawn="1"/>
          </p:nvGrpSpPr>
          <p:grpSpPr>
            <a:xfrm>
              <a:off x="-140429" y="-46112"/>
              <a:ext cx="2298483" cy="5189612"/>
              <a:chOff x="-140429" y="-46112"/>
              <a:chExt cx="2298483" cy="5189612"/>
            </a:xfrm>
          </p:grpSpPr>
          <p:sp>
            <p:nvSpPr>
              <p:cNvPr id="19" name="Rectangle 18"/>
              <p:cNvSpPr/>
              <p:nvPr userDrawn="1"/>
            </p:nvSpPr>
            <p:spPr>
              <a:xfrm>
                <a:off x="-108520" y="969"/>
                <a:ext cx="2266574" cy="514253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grpSp>
      </p:grpSp>
      <p:sp>
        <p:nvSpPr>
          <p:cNvPr id="3" name="Text Placeholder 2"/>
          <p:cNvSpPr>
            <a:spLocks noGrp="1"/>
          </p:cNvSpPr>
          <p:nvPr>
            <p:ph type="body" idx="1"/>
          </p:nvPr>
        </p:nvSpPr>
        <p:spPr>
          <a:xfrm>
            <a:off x="1199894" y="836713"/>
            <a:ext cx="5385514" cy="639763"/>
          </a:xfrm>
        </p:spPr>
        <p:txBody>
          <a:bodyPr anchor="b"/>
          <a:lstStyle>
            <a:lvl1pPr marL="0" indent="0">
              <a:buNone/>
              <a:defRPr sz="3199" b="1"/>
            </a:lvl1pPr>
            <a:lvl2pPr marL="609402" indent="0">
              <a:buNone/>
              <a:defRPr sz="2666" b="1"/>
            </a:lvl2pPr>
            <a:lvl3pPr marL="1218804" indent="0">
              <a:buNone/>
              <a:defRPr sz="2399" b="1"/>
            </a:lvl3pPr>
            <a:lvl4pPr marL="1828205" indent="0">
              <a:buNone/>
              <a:defRPr sz="2132" b="1"/>
            </a:lvl4pPr>
            <a:lvl5pPr marL="2437607" indent="0">
              <a:buNone/>
              <a:defRPr sz="2132" b="1"/>
            </a:lvl5pPr>
            <a:lvl6pPr marL="3047010" indent="0">
              <a:buNone/>
              <a:defRPr sz="2132" b="1"/>
            </a:lvl6pPr>
            <a:lvl7pPr marL="3656412" indent="0">
              <a:buNone/>
              <a:defRPr sz="2132" b="1"/>
            </a:lvl7pPr>
            <a:lvl8pPr marL="4265813" indent="0">
              <a:buNone/>
              <a:defRPr sz="2132" b="1"/>
            </a:lvl8pPr>
            <a:lvl9pPr marL="4875215" indent="0">
              <a:buNone/>
              <a:defRPr sz="2132" b="1"/>
            </a:lvl9pPr>
          </a:lstStyle>
          <a:p>
            <a:pPr lvl="0"/>
            <a:r>
              <a:rPr lang="en-US"/>
              <a:t>Click to edit Master text styles</a:t>
            </a:r>
          </a:p>
        </p:txBody>
      </p:sp>
      <p:sp>
        <p:nvSpPr>
          <p:cNvPr id="4" name="Content Placeholder 3"/>
          <p:cNvSpPr>
            <a:spLocks noGrp="1"/>
          </p:cNvSpPr>
          <p:nvPr>
            <p:ph sz="half" idx="2"/>
          </p:nvPr>
        </p:nvSpPr>
        <p:spPr>
          <a:xfrm>
            <a:off x="1199144" y="1604797"/>
            <a:ext cx="5385514" cy="4521365"/>
          </a:xfrm>
        </p:spPr>
        <p:txBody>
          <a:bodyPr/>
          <a:lstStyle>
            <a:lvl1pPr>
              <a:defRPr sz="3199"/>
            </a:lvl1pPr>
            <a:lvl2pPr>
              <a:defRPr sz="2666"/>
            </a:lvl2pPr>
            <a:lvl3pPr>
              <a:defRPr sz="2399"/>
            </a:lvl3pPr>
            <a:lvl4pPr>
              <a:defRPr sz="2132"/>
            </a:lvl4pPr>
            <a:lvl5pPr>
              <a:defRPr sz="2132"/>
            </a:lvl5pPr>
            <a:lvl6pPr>
              <a:defRPr sz="2132"/>
            </a:lvl6pPr>
            <a:lvl7pPr>
              <a:defRPr sz="2132"/>
            </a:lvl7pPr>
            <a:lvl8pPr>
              <a:defRPr sz="2132"/>
            </a:lvl8pPr>
            <a:lvl9pPr>
              <a:defRPr sz="21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2208" y="836713"/>
            <a:ext cx="5387630" cy="639763"/>
          </a:xfrm>
        </p:spPr>
        <p:txBody>
          <a:bodyPr anchor="b"/>
          <a:lstStyle>
            <a:lvl1pPr marL="0" indent="0">
              <a:buNone/>
              <a:defRPr sz="3199" b="1"/>
            </a:lvl1pPr>
            <a:lvl2pPr marL="609402" indent="0">
              <a:buNone/>
              <a:defRPr sz="2666" b="1"/>
            </a:lvl2pPr>
            <a:lvl3pPr marL="1218804" indent="0">
              <a:buNone/>
              <a:defRPr sz="2399" b="1"/>
            </a:lvl3pPr>
            <a:lvl4pPr marL="1828205" indent="0">
              <a:buNone/>
              <a:defRPr sz="2132" b="1"/>
            </a:lvl4pPr>
            <a:lvl5pPr marL="2437607" indent="0">
              <a:buNone/>
              <a:defRPr sz="2132" b="1"/>
            </a:lvl5pPr>
            <a:lvl6pPr marL="3047010" indent="0">
              <a:buNone/>
              <a:defRPr sz="2132" b="1"/>
            </a:lvl6pPr>
            <a:lvl7pPr marL="3656412" indent="0">
              <a:buNone/>
              <a:defRPr sz="2132" b="1"/>
            </a:lvl7pPr>
            <a:lvl8pPr marL="4265813" indent="0">
              <a:buNone/>
              <a:defRPr sz="2132" b="1"/>
            </a:lvl8pPr>
            <a:lvl9pPr marL="4875215" indent="0">
              <a:buNone/>
              <a:defRPr sz="2132" b="1"/>
            </a:lvl9pPr>
          </a:lstStyle>
          <a:p>
            <a:pPr lvl="0"/>
            <a:r>
              <a:rPr lang="en-US"/>
              <a:t>Click to edit Master text styles</a:t>
            </a:r>
          </a:p>
        </p:txBody>
      </p:sp>
      <p:sp>
        <p:nvSpPr>
          <p:cNvPr id="6" name="Content Placeholder 5"/>
          <p:cNvSpPr>
            <a:spLocks noGrp="1"/>
          </p:cNvSpPr>
          <p:nvPr>
            <p:ph sz="quarter" idx="4"/>
          </p:nvPr>
        </p:nvSpPr>
        <p:spPr>
          <a:xfrm>
            <a:off x="6781459" y="1604797"/>
            <a:ext cx="5387630" cy="4521365"/>
          </a:xfrm>
        </p:spPr>
        <p:txBody>
          <a:bodyPr/>
          <a:lstStyle>
            <a:lvl1pPr>
              <a:defRPr sz="3199"/>
            </a:lvl1pPr>
            <a:lvl2pPr>
              <a:defRPr sz="2666"/>
            </a:lvl2pPr>
            <a:lvl3pPr>
              <a:defRPr sz="2399"/>
            </a:lvl3pPr>
            <a:lvl4pPr>
              <a:defRPr sz="2132"/>
            </a:lvl4pPr>
            <a:lvl5pPr>
              <a:defRPr sz="2132"/>
            </a:lvl5pPr>
            <a:lvl6pPr>
              <a:defRPr sz="2132"/>
            </a:lvl6pPr>
            <a:lvl7pPr>
              <a:defRPr sz="2132"/>
            </a:lvl7pPr>
            <a:lvl8pPr>
              <a:defRPr sz="2132"/>
            </a:lvl8pPr>
            <a:lvl9pPr>
              <a:defRPr sz="21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4" name="Title 1"/>
          <p:cNvSpPr>
            <a:spLocks noGrp="1"/>
          </p:cNvSpPr>
          <p:nvPr>
            <p:ph type="title" hasCustomPrompt="1"/>
          </p:nvPr>
        </p:nvSpPr>
        <p:spPr>
          <a:xfrm>
            <a:off x="1156638" y="328382"/>
            <a:ext cx="10422746" cy="384043"/>
          </a:xfrm>
          <a:solidFill>
            <a:srgbClr val="5AC4DD"/>
          </a:solidFill>
          <a:ln>
            <a:noFill/>
          </a:ln>
        </p:spPr>
        <p:txBody>
          <a:bodyPr>
            <a:noAutofit/>
          </a:bodyPr>
          <a:lstStyle>
            <a:lvl1pPr algn="l">
              <a:defRPr sz="2399" b="0" spc="933" baseline="0">
                <a:ln>
                  <a:noFill/>
                </a:ln>
                <a:solidFill>
                  <a:schemeClr val="bg1"/>
                </a:solidFill>
              </a:defRPr>
            </a:lvl1pPr>
          </a:lstStyle>
          <a:p>
            <a:r>
              <a:rPr lang="en-US" dirty="0"/>
              <a:t>CLICK TO EDIT MASTER TITLE STYLE</a:t>
            </a:r>
          </a:p>
        </p:txBody>
      </p:sp>
      <p:cxnSp>
        <p:nvCxnSpPr>
          <p:cNvPr id="15" name="Straight Connector 14"/>
          <p:cNvCxnSpPr/>
          <p:nvPr userDrawn="1"/>
        </p:nvCxnSpPr>
        <p:spPr>
          <a:xfrm>
            <a:off x="628556"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47316" y="819781"/>
            <a:ext cx="126719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285" y="56317"/>
            <a:ext cx="923912"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1848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9" name="Group 28"/>
          <p:cNvGrpSpPr/>
          <p:nvPr userDrawn="1"/>
        </p:nvGrpSpPr>
        <p:grpSpPr>
          <a:xfrm>
            <a:off x="-187189" y="-61483"/>
            <a:ext cx="3063846" cy="6919482"/>
            <a:chOff x="-140429" y="-46112"/>
            <a:chExt cx="2298483" cy="5189612"/>
          </a:xfrm>
        </p:grpSpPr>
        <p:pic>
          <p:nvPicPr>
            <p:cNvPr id="3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1" name="Group 30"/>
            <p:cNvGrpSpPr/>
            <p:nvPr userDrawn="1"/>
          </p:nvGrpSpPr>
          <p:grpSpPr>
            <a:xfrm>
              <a:off x="-140429" y="-46112"/>
              <a:ext cx="2298483" cy="5189612"/>
              <a:chOff x="-140429" y="-46112"/>
              <a:chExt cx="2298483" cy="5189612"/>
            </a:xfrm>
          </p:grpSpPr>
          <p:sp>
            <p:nvSpPr>
              <p:cNvPr id="32" name="Rectangle 31"/>
              <p:cNvSpPr/>
              <p:nvPr userDrawn="1"/>
            </p:nvSpPr>
            <p:spPr>
              <a:xfrm>
                <a:off x="-108520" y="969"/>
                <a:ext cx="2266574" cy="514253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33" name="Rectangle 32"/>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grpSp>
      </p:gr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t>‹#›</a:t>
            </a:fld>
            <a:endParaRPr lang="en-US"/>
          </a:p>
        </p:txBody>
      </p:sp>
      <p:sp>
        <p:nvSpPr>
          <p:cNvPr id="18" name="Title 1"/>
          <p:cNvSpPr>
            <a:spLocks noGrp="1"/>
          </p:cNvSpPr>
          <p:nvPr userDrawn="1">
            <p:ph type="title" hasCustomPrompt="1"/>
          </p:nvPr>
        </p:nvSpPr>
        <p:spPr>
          <a:xfrm>
            <a:off x="1156638" y="328382"/>
            <a:ext cx="10422746" cy="384043"/>
          </a:xfrm>
          <a:solidFill>
            <a:srgbClr val="5AC4DD"/>
          </a:solidFill>
          <a:ln>
            <a:noFill/>
          </a:ln>
        </p:spPr>
        <p:txBody>
          <a:bodyPr>
            <a:noAutofit/>
          </a:bodyPr>
          <a:lstStyle>
            <a:lvl1pPr algn="l">
              <a:defRPr sz="2399" b="0" spc="933" baseline="0">
                <a:ln>
                  <a:noFill/>
                </a:ln>
                <a:solidFill>
                  <a:schemeClr val="bg1"/>
                </a:solidFill>
              </a:defRPr>
            </a:lvl1pPr>
          </a:lstStyle>
          <a:p>
            <a:r>
              <a:rPr lang="en-US" dirty="0"/>
              <a:t>CLICK TO EDIT MASTER TITLE STYLE</a:t>
            </a:r>
          </a:p>
        </p:txBody>
      </p:sp>
      <p:cxnSp>
        <p:nvCxnSpPr>
          <p:cNvPr id="19" name="Straight Connector 18"/>
          <p:cNvCxnSpPr/>
          <p:nvPr userDrawn="1"/>
        </p:nvCxnSpPr>
        <p:spPr>
          <a:xfrm>
            <a:off x="628556"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47316" y="819781"/>
            <a:ext cx="126719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2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285" y="56317"/>
            <a:ext cx="923912"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300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6" name="Group 25"/>
          <p:cNvGrpSpPr/>
          <p:nvPr userDrawn="1"/>
        </p:nvGrpSpPr>
        <p:grpSpPr>
          <a:xfrm>
            <a:off x="-187189" y="-61483"/>
            <a:ext cx="3063846" cy="6919482"/>
            <a:chOff x="-140429" y="-46112"/>
            <a:chExt cx="2298483" cy="5189612"/>
          </a:xfrm>
        </p:grpSpPr>
        <p:pic>
          <p:nvPicPr>
            <p:cNvPr id="2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8" name="Group 27"/>
            <p:cNvGrpSpPr/>
            <p:nvPr userDrawn="1"/>
          </p:nvGrpSpPr>
          <p:grpSpPr>
            <a:xfrm>
              <a:off x="-140429" y="-46112"/>
              <a:ext cx="2298483" cy="5189612"/>
              <a:chOff x="-140429" y="-46112"/>
              <a:chExt cx="2298483" cy="5189612"/>
            </a:xfrm>
          </p:grpSpPr>
          <p:sp>
            <p:nvSpPr>
              <p:cNvPr id="29" name="Rectangle 28"/>
              <p:cNvSpPr/>
              <p:nvPr userDrawn="1"/>
            </p:nvSpPr>
            <p:spPr>
              <a:xfrm>
                <a:off x="-108520" y="969"/>
                <a:ext cx="2266574" cy="514253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30" name="Rectangle 2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grpSp>
      </p:grpSp>
      <p:sp>
        <p:nvSpPr>
          <p:cNvPr id="2" name="Title 1"/>
          <p:cNvSpPr>
            <a:spLocks noGrp="1"/>
          </p:cNvSpPr>
          <p:nvPr>
            <p:ph type="title"/>
          </p:nvPr>
        </p:nvSpPr>
        <p:spPr>
          <a:xfrm>
            <a:off x="1342617" y="273050"/>
            <a:ext cx="4010039" cy="1162051"/>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5327618" y="273053"/>
            <a:ext cx="6813892" cy="5853113"/>
          </a:xfrm>
        </p:spPr>
        <p:txBody>
          <a:bodyPr/>
          <a:lstStyle>
            <a:lvl1pPr>
              <a:defRPr sz="4266"/>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42617" y="1435103"/>
            <a:ext cx="4010039" cy="4691063"/>
          </a:xfrm>
        </p:spPr>
        <p:txBody>
          <a:bodyPr/>
          <a:lstStyle>
            <a:lvl1pPr marL="0" indent="0">
              <a:buNone/>
              <a:defRPr sz="1866"/>
            </a:lvl1pPr>
            <a:lvl2pPr marL="609402" indent="0">
              <a:buNone/>
              <a:defRPr sz="1600"/>
            </a:lvl2pPr>
            <a:lvl3pPr marL="1218804" indent="0">
              <a:buNone/>
              <a:defRPr sz="1333"/>
            </a:lvl3pPr>
            <a:lvl4pPr marL="1828205" indent="0">
              <a:buNone/>
              <a:defRPr sz="1200"/>
            </a:lvl4pPr>
            <a:lvl5pPr marL="2437607" indent="0">
              <a:buNone/>
              <a:defRPr sz="1200"/>
            </a:lvl5pPr>
            <a:lvl6pPr marL="3047010" indent="0">
              <a:buNone/>
              <a:defRPr sz="1200"/>
            </a:lvl6pPr>
            <a:lvl7pPr marL="3656412" indent="0">
              <a:buNone/>
              <a:defRPr sz="1200"/>
            </a:lvl7pPr>
            <a:lvl8pPr marL="4265813" indent="0">
              <a:buNone/>
              <a:defRPr sz="1200"/>
            </a:lvl8pPr>
            <a:lvl9pPr marL="4875215"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628556" y="1416025"/>
            <a:ext cx="0" cy="5184576"/>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47316" y="819781"/>
            <a:ext cx="1267193" cy="543867"/>
          </a:xfrm>
          <a:prstGeom prst="rect">
            <a:avLst/>
          </a:prstGeom>
          <a:noFill/>
          <a:ln>
            <a:noFill/>
          </a:ln>
        </p:spPr>
        <p:txBody>
          <a:bodyPr wrap="square" rtlCol="0">
            <a:spAutoFit/>
          </a:bodyPr>
          <a:lstStyle/>
          <a:p>
            <a:pPr algn="ctr"/>
            <a:r>
              <a:rPr lang="es-ES" sz="1467" b="0" dirty="0" err="1">
                <a:solidFill>
                  <a:schemeClr val="accent5">
                    <a:lumMod val="75000"/>
                  </a:schemeClr>
                </a:solidFill>
              </a:rPr>
              <a:t>Atmosphere</a:t>
            </a:r>
            <a:endParaRPr lang="es-ES" sz="1467" b="0" dirty="0">
              <a:solidFill>
                <a:schemeClr val="accent5">
                  <a:lumMod val="75000"/>
                </a:schemeClr>
              </a:solidFill>
            </a:endParaRPr>
          </a:p>
          <a:p>
            <a:pPr algn="ctr"/>
            <a:r>
              <a:rPr lang="es-ES" sz="1467" b="0" dirty="0" err="1">
                <a:solidFill>
                  <a:schemeClr val="accent5">
                    <a:lumMod val="75000"/>
                  </a:schemeClr>
                </a:solidFill>
              </a:rPr>
              <a:t>Monitoring</a:t>
            </a:r>
            <a:endParaRPr lang="en-US" sz="1467" b="0" dirty="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204285" y="56317"/>
            <a:ext cx="923912" cy="869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833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904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wide margins">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680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narrow margins">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257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asted-image.pdf"/>
          <p:cNvPicPr>
            <a:picLocks noChangeAspect="1"/>
          </p:cNvPicPr>
          <p:nvPr userDrawn="1"/>
        </p:nvPicPr>
        <p:blipFill>
          <a:blip r:embed="rId2"/>
          <a:stretch>
            <a:fillRect/>
          </a:stretch>
        </p:blipFill>
        <p:spPr>
          <a:xfrm>
            <a:off x="3553" y="-3511"/>
            <a:ext cx="254195" cy="6865021"/>
          </a:xfrm>
          <a:prstGeom prst="rect">
            <a:avLst/>
          </a:prstGeom>
          <a:ln w="3175">
            <a:miter lim="400000"/>
          </a:ln>
        </p:spPr>
      </p:pic>
    </p:spTree>
    <p:extLst>
      <p:ext uri="{BB962C8B-B14F-4D97-AF65-F5344CB8AC3E}">
        <p14:creationId xmlns:p14="http://schemas.microsoft.com/office/powerpoint/2010/main" val="1811542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Date Placeholder 10"/>
          <p:cNvSpPr txBox="1">
            <a:spLocks/>
          </p:cNvSpPr>
          <p:nvPr userDrawn="1"/>
        </p:nvSpPr>
        <p:spPr>
          <a:xfrm>
            <a:off x="8076534" y="5984875"/>
            <a:ext cx="1953066" cy="365125"/>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64E83"/>
                </a:solidFill>
                <a:effectLst/>
                <a:uLnTx/>
                <a:uFillTx/>
                <a:latin typeface="+mn-lt"/>
                <a:ea typeface="+mn-ea"/>
                <a:cs typeface="+mn-cs"/>
              </a:rPr>
              <a:t>© ECMWF </a:t>
            </a:r>
            <a:fld id="{D4C56AD5-C73F-B44A-96CB-E8BE2C5CB95A}" type="datetime4">
              <a:rPr kumimoji="0" lang="en-US" sz="900" b="0" i="0" u="none" strike="noStrike" kern="1200" cap="none" spc="0" normalizeH="0" baseline="0" noProof="0" smtClean="0">
                <a:ln>
                  <a:noFill/>
                </a:ln>
                <a:solidFill>
                  <a:srgbClr val="064E83"/>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October 24, 2020</a:t>
            </a:fld>
            <a:endParaRPr kumimoji="0" lang="en-US" sz="900" b="0" i="0" u="none" strike="noStrike" kern="1200" cap="none" spc="0" normalizeH="0" baseline="0" noProof="0" dirty="0">
              <a:ln>
                <a:noFill/>
              </a:ln>
              <a:solidFill>
                <a:srgbClr val="064E83"/>
              </a:solidFill>
              <a:effectLst/>
              <a:uLnTx/>
              <a:uFillTx/>
              <a:latin typeface="+mn-lt"/>
              <a:ea typeface="+mn-ea"/>
              <a:cs typeface="+mn-cs"/>
            </a:endParaRPr>
          </a:p>
        </p:txBody>
      </p:sp>
      <p:sp>
        <p:nvSpPr>
          <p:cNvPr id="13" name="Text Placeholder 12"/>
          <p:cNvSpPr>
            <a:spLocks noGrp="1"/>
          </p:cNvSpPr>
          <p:nvPr>
            <p:ph type="body" sz="quarter" idx="10" hasCustomPrompt="1"/>
          </p:nvPr>
        </p:nvSpPr>
        <p:spPr>
          <a:xfrm>
            <a:off x="2160000" y="1294198"/>
            <a:ext cx="7869600" cy="519800"/>
          </a:xfrm>
          <a:prstGeom prst="rect">
            <a:avLst/>
          </a:prstGeom>
        </p:spPr>
        <p:txBody>
          <a:bodyPr vert="horz" lIns="0" tIns="0" rIns="0" bIns="0" anchor="b" anchorCtr="0">
            <a:spAutoFit/>
          </a:bodyPr>
          <a:lstStyle>
            <a:lvl1pPr marL="0" indent="0">
              <a:lnSpc>
                <a:spcPts val="4000"/>
              </a:lnSpc>
              <a:spcBef>
                <a:spcPts val="0"/>
              </a:spcBef>
              <a:buNone/>
              <a:defRPr sz="3600" b="1">
                <a:solidFill>
                  <a:srgbClr val="064E83"/>
                </a:solidFill>
              </a:defRPr>
            </a:lvl1pPr>
          </a:lstStyle>
          <a:p>
            <a:pPr lvl="0"/>
            <a:r>
              <a:rPr lang="en-GB" dirty="0"/>
              <a:t>Title of Presentation</a:t>
            </a:r>
          </a:p>
        </p:txBody>
      </p:sp>
      <p:sp>
        <p:nvSpPr>
          <p:cNvPr id="14" name="Text Placeholder 12"/>
          <p:cNvSpPr>
            <a:spLocks noGrp="1"/>
          </p:cNvSpPr>
          <p:nvPr>
            <p:ph type="body" sz="quarter" idx="11" hasCustomPrompt="1"/>
          </p:nvPr>
        </p:nvSpPr>
        <p:spPr>
          <a:xfrm>
            <a:off x="2160000" y="1980000"/>
            <a:ext cx="7869600" cy="382156"/>
          </a:xfrm>
          <a:prstGeom prst="rect">
            <a:avLst/>
          </a:prstGeom>
        </p:spPr>
        <p:txBody>
          <a:bodyPr vert="horz" wrap="square" lIns="0" tIns="0" rIns="0" bIns="0">
            <a:spAutoFit/>
          </a:bodyPr>
          <a:lstStyle>
            <a:lvl1pPr marL="0" indent="0">
              <a:lnSpc>
                <a:spcPts val="3000"/>
              </a:lnSpc>
              <a:spcBef>
                <a:spcPts val="0"/>
              </a:spcBef>
              <a:buNone/>
              <a:defRPr sz="2400">
                <a:solidFill>
                  <a:srgbClr val="064E83"/>
                </a:solidFill>
              </a:defRPr>
            </a:lvl1pPr>
          </a:lstStyle>
          <a:p>
            <a:pPr lvl="0"/>
            <a:r>
              <a:rPr lang="en-GB" dirty="0"/>
              <a:t>Subtitle of Presentation</a:t>
            </a:r>
          </a:p>
        </p:txBody>
      </p:sp>
      <p:sp>
        <p:nvSpPr>
          <p:cNvPr id="15" name="Text Placeholder 12"/>
          <p:cNvSpPr>
            <a:spLocks noGrp="1"/>
          </p:cNvSpPr>
          <p:nvPr>
            <p:ph type="body" sz="quarter" idx="12" hasCustomPrompt="1"/>
          </p:nvPr>
        </p:nvSpPr>
        <p:spPr>
          <a:xfrm>
            <a:off x="2160000" y="2700001"/>
            <a:ext cx="7869600" cy="307777"/>
          </a:xfrm>
          <a:prstGeom prst="rect">
            <a:avLst/>
          </a:prstGeom>
        </p:spPr>
        <p:txBody>
          <a:bodyPr vert="horz" wrap="square" lIns="0" tIns="0" rIns="0" bIns="0">
            <a:spAutoFit/>
          </a:bodyPr>
          <a:lstStyle>
            <a:lvl1pPr marL="0" indent="0">
              <a:lnSpc>
                <a:spcPts val="2400"/>
              </a:lnSpc>
              <a:spcBef>
                <a:spcPts val="0"/>
              </a:spcBef>
              <a:buNone/>
              <a:defRPr sz="2000">
                <a:solidFill>
                  <a:srgbClr val="064E83"/>
                </a:solidFill>
              </a:defRPr>
            </a:lvl1pPr>
          </a:lstStyle>
          <a:p>
            <a:pPr lvl="0"/>
            <a:r>
              <a:rPr lang="en-GB" dirty="0"/>
              <a:t>Author’s Name</a:t>
            </a:r>
          </a:p>
        </p:txBody>
      </p:sp>
      <p:sp>
        <p:nvSpPr>
          <p:cNvPr id="16" name="Text Placeholder 12"/>
          <p:cNvSpPr>
            <a:spLocks noGrp="1"/>
          </p:cNvSpPr>
          <p:nvPr>
            <p:ph type="body" sz="quarter" idx="13" hasCustomPrompt="1"/>
          </p:nvPr>
        </p:nvSpPr>
        <p:spPr>
          <a:xfrm>
            <a:off x="2160000" y="3121224"/>
            <a:ext cx="7869600" cy="254771"/>
          </a:xfrm>
          <a:prstGeom prst="rect">
            <a:avLst/>
          </a:prstGeom>
        </p:spPr>
        <p:txBody>
          <a:bodyPr vert="horz" wrap="square" lIns="0" tIns="0" rIns="0" bIns="0">
            <a:spAutoFit/>
          </a:bodyPr>
          <a:lstStyle>
            <a:lvl1pPr marL="0" indent="0">
              <a:lnSpc>
                <a:spcPts val="2000"/>
              </a:lnSpc>
              <a:spcBef>
                <a:spcPts val="0"/>
              </a:spcBef>
              <a:buNone/>
              <a:defRPr sz="1600">
                <a:solidFill>
                  <a:srgbClr val="064E83"/>
                </a:solidFill>
              </a:defRPr>
            </a:lvl1pPr>
          </a:lstStyle>
          <a:p>
            <a:pPr lvl="0"/>
            <a:r>
              <a:rPr lang="en-GB" dirty="0"/>
              <a:t>Author’s Address</a:t>
            </a:r>
          </a:p>
        </p:txBody>
      </p:sp>
      <p:sp>
        <p:nvSpPr>
          <p:cNvPr id="17" name="Text Placeholder 12"/>
          <p:cNvSpPr>
            <a:spLocks noGrp="1"/>
          </p:cNvSpPr>
          <p:nvPr>
            <p:ph type="body" sz="quarter" idx="14" hasCustomPrompt="1"/>
          </p:nvPr>
        </p:nvSpPr>
        <p:spPr>
          <a:xfrm>
            <a:off x="2160000" y="3429000"/>
            <a:ext cx="7869600" cy="228268"/>
          </a:xfrm>
          <a:prstGeom prst="rect">
            <a:avLst/>
          </a:prstGeom>
        </p:spPr>
        <p:txBody>
          <a:bodyPr vert="horz" wrap="square" lIns="0" tIns="0" rIns="0" bIns="0">
            <a:spAutoFit/>
          </a:bodyPr>
          <a:lstStyle>
            <a:lvl1pPr marL="0" indent="0">
              <a:lnSpc>
                <a:spcPts val="1800"/>
              </a:lnSpc>
              <a:spcBef>
                <a:spcPts val="0"/>
              </a:spcBef>
              <a:buNone/>
              <a:defRPr sz="1400">
                <a:solidFill>
                  <a:srgbClr val="064E83"/>
                </a:solidFill>
              </a:defRPr>
            </a:lvl1pPr>
          </a:lstStyle>
          <a:p>
            <a:pPr lvl="0"/>
            <a:r>
              <a:rPr lang="en-GB" dirty="0" err="1"/>
              <a:t>email@ddress</a:t>
            </a:r>
            <a:endParaRPr lang="en-GB" dirty="0"/>
          </a:p>
        </p:txBody>
      </p:sp>
      <p:pic>
        <p:nvPicPr>
          <p:cNvPr id="10" name="Picture 9" descr="ECMWF_Master_Logo_RGB_nostrap.png"/>
          <p:cNvPicPr>
            <a:picLocks noChangeAspect="1"/>
          </p:cNvPicPr>
          <p:nvPr userDrawn="1"/>
        </p:nvPicPr>
        <p:blipFill>
          <a:blip r:embed="rId2"/>
          <a:stretch>
            <a:fillRect/>
          </a:stretch>
        </p:blipFill>
        <p:spPr>
          <a:xfrm>
            <a:off x="2160000" y="5984875"/>
            <a:ext cx="2135591" cy="366955"/>
          </a:xfrm>
          <a:prstGeom prst="rect">
            <a:avLst/>
          </a:prstGeom>
        </p:spPr>
      </p:pic>
    </p:spTree>
    <p:extLst>
      <p:ext uri="{BB962C8B-B14F-4D97-AF65-F5344CB8AC3E}">
        <p14:creationId xmlns:p14="http://schemas.microsoft.com/office/powerpoint/2010/main" val="4288841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de margins">
    <p:spTree>
      <p:nvGrpSpPr>
        <p:cNvPr id="1" name=""/>
        <p:cNvGrpSpPr/>
        <p:nvPr/>
      </p:nvGrpSpPr>
      <p:grpSpPr>
        <a:xfrm>
          <a:off x="0" y="0"/>
          <a:ext cx="0" cy="0"/>
          <a:chOff x="0" y="0"/>
          <a:chExt cx="0" cy="0"/>
        </a:xfrm>
      </p:grpSpPr>
      <p:sp>
        <p:nvSpPr>
          <p:cNvPr id="9" name="Title 8"/>
          <p:cNvSpPr>
            <a:spLocks noGrp="1"/>
          </p:cNvSpPr>
          <p:nvPr>
            <p:ph type="title"/>
          </p:nvPr>
        </p:nvSpPr>
        <p:spPr>
          <a:xfrm>
            <a:off x="3240000" y="360000"/>
            <a:ext cx="5709600" cy="369332"/>
          </a:xfrm>
          <a:prstGeom prst="rect">
            <a:avLst/>
          </a:prstGeom>
        </p:spPr>
        <p:txBody>
          <a:bodyPr lIns="0" tIns="0" rIns="0" bIns="0"/>
          <a:lstStyle>
            <a:lvl1pPr>
              <a:defRPr>
                <a:solidFill>
                  <a:srgbClr val="064E83"/>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3240000" y="936000"/>
            <a:ext cx="5709600"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05F19C50-BC3B-5841-9AFF-3A0443B66067}" type="slidenum">
              <a:rPr lang="en-US" smtClean="0"/>
              <a:pPr/>
              <a:t>‹#›</a:t>
            </a:fld>
            <a:endParaRPr lang="en-US" dirty="0"/>
          </a:p>
        </p:txBody>
      </p:sp>
      <p:sp>
        <p:nvSpPr>
          <p:cNvPr id="15" name="Date Placeholder 10"/>
          <p:cNvSpPr txBox="1">
            <a:spLocks/>
          </p:cNvSpPr>
          <p:nvPr userDrawn="1"/>
        </p:nvSpPr>
        <p:spPr>
          <a:xfrm>
            <a:off x="8564419" y="6308255"/>
            <a:ext cx="1465181" cy="230657"/>
          </a:xfrm>
          <a:prstGeom prst="rect">
            <a:avLst/>
          </a:prstGeom>
        </p:spPr>
        <p:txBody>
          <a:bodyPr vert="horz" lIns="0" tIns="0" rIns="0" bIns="0" rtlCol="0" anchor="b" anchorCtr="0"/>
          <a:lstStyle>
            <a:lvl1pPr algn="r">
              <a:defRPr>
                <a:solidFill>
                  <a:schemeClr val="bg1"/>
                </a:solidFill>
              </a:defRPr>
            </a:lvl1pPr>
          </a:lstStyle>
          <a:p>
            <a:pPr>
              <a:defRPr/>
            </a:pPr>
            <a:r>
              <a:rPr lang="en-US" sz="900" dirty="0">
                <a:solidFill>
                  <a:prstClr val="white"/>
                </a:solidFill>
              </a:rPr>
              <a:t>October 29, 2014</a:t>
            </a:r>
          </a:p>
        </p:txBody>
      </p:sp>
      <p:sp>
        <p:nvSpPr>
          <p:cNvPr id="16" name="Footer Placeholder 11"/>
          <p:cNvSpPr>
            <a:spLocks noGrp="1"/>
          </p:cNvSpPr>
          <p:nvPr>
            <p:ph type="ftr" sz="quarter" idx="3"/>
          </p:nvPr>
        </p:nvSpPr>
        <p:spPr>
          <a:xfrm>
            <a:off x="4582373"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3240001" y="6293597"/>
            <a:ext cx="1342372" cy="230658"/>
          </a:xfrm>
          <a:prstGeom prst="rect">
            <a:avLst/>
          </a:prstGeom>
        </p:spPr>
      </p:pic>
    </p:spTree>
    <p:extLst>
      <p:ext uri="{BB962C8B-B14F-4D97-AF65-F5344CB8AC3E}">
        <p14:creationId xmlns:p14="http://schemas.microsoft.com/office/powerpoint/2010/main" val="3243874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2160000" y="360000"/>
            <a:ext cx="7869600" cy="369332"/>
          </a:xfrm>
          <a:prstGeom prst="rect">
            <a:avLst/>
          </a:prstGeom>
        </p:spPr>
        <p:txBody>
          <a:bodyPr lIns="0" tIns="0" rIns="0" bIns="0"/>
          <a:lstStyle>
            <a:lvl1pPr>
              <a:defRPr>
                <a:solidFill>
                  <a:srgbClr val="064E83"/>
                </a:solidFill>
              </a:defRPr>
            </a:lvl1pPr>
          </a:lstStyle>
          <a:p>
            <a:r>
              <a:rPr lang="en-GB"/>
              <a:t>Click to edit Master title style</a:t>
            </a:r>
            <a:endParaRPr lang="en-US" dirty="0"/>
          </a:p>
        </p:txBody>
      </p:sp>
      <p:sp>
        <p:nvSpPr>
          <p:cNvPr id="11" name="Content Placeholder 10"/>
          <p:cNvSpPr>
            <a:spLocks noGrp="1"/>
          </p:cNvSpPr>
          <p:nvPr>
            <p:ph sz="quarter" idx="14" hasCustomPrompt="1"/>
          </p:nvPr>
        </p:nvSpPr>
        <p:spPr>
          <a:xfrm>
            <a:off x="2159999" y="936000"/>
            <a:ext cx="7869601"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6B3B0B0F-E794-1244-9699-107C60B9C23A}" type="slidenum">
              <a:rPr lang="en-US" smtClean="0"/>
              <a:pPr/>
              <a:t>‹#›</a:t>
            </a:fld>
            <a:endParaRPr lang="en-US" dirty="0"/>
          </a:p>
        </p:txBody>
      </p:sp>
      <p:sp>
        <p:nvSpPr>
          <p:cNvPr id="16" name="Footer Placeholder 11"/>
          <p:cNvSpPr>
            <a:spLocks noGrp="1"/>
          </p:cNvSpPr>
          <p:nvPr>
            <p:ph type="ftr" sz="quarter" idx="3"/>
          </p:nvPr>
        </p:nvSpPr>
        <p:spPr>
          <a:xfrm>
            <a:off x="3502372"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2160001" y="6293597"/>
            <a:ext cx="1342372" cy="230658"/>
          </a:xfrm>
          <a:prstGeom prst="rect">
            <a:avLst/>
          </a:prstGeom>
        </p:spPr>
      </p:pic>
    </p:spTree>
    <p:extLst>
      <p:ext uri="{BB962C8B-B14F-4D97-AF65-F5344CB8AC3E}">
        <p14:creationId xmlns:p14="http://schemas.microsoft.com/office/powerpoint/2010/main" val="1925012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wide margins">
    <p:spTree>
      <p:nvGrpSpPr>
        <p:cNvPr id="1" name=""/>
        <p:cNvGrpSpPr/>
        <p:nvPr/>
      </p:nvGrpSpPr>
      <p:grpSpPr>
        <a:xfrm>
          <a:off x="0" y="0"/>
          <a:ext cx="0" cy="0"/>
          <a:chOff x="0" y="0"/>
          <a:chExt cx="0" cy="0"/>
        </a:xfrm>
      </p:grpSpPr>
      <p:sp>
        <p:nvSpPr>
          <p:cNvPr id="9" name="Title 8"/>
          <p:cNvSpPr>
            <a:spLocks noGrp="1"/>
          </p:cNvSpPr>
          <p:nvPr>
            <p:ph type="title"/>
          </p:nvPr>
        </p:nvSpPr>
        <p:spPr>
          <a:xfrm>
            <a:off x="3240000" y="360000"/>
            <a:ext cx="5709600" cy="369332"/>
          </a:xfrm>
          <a:prstGeom prst="rect">
            <a:avLst/>
          </a:prstGeom>
        </p:spPr>
        <p:txBody>
          <a:bodyPr lIns="0" tIns="0" rIns="0" bIns="0"/>
          <a:lstStyle>
            <a:lvl1pPr>
              <a:defRPr>
                <a:solidFill>
                  <a:srgbClr val="064E83"/>
                </a:solidFill>
              </a:defRPr>
            </a:lvl1pPr>
          </a:lstStyle>
          <a:p>
            <a:r>
              <a:rPr lang="en-GB"/>
              <a:t>Click to edit Master title style</a:t>
            </a:r>
            <a:endParaRPr lang="en-US" dirty="0"/>
          </a:p>
        </p:txBody>
      </p:sp>
      <p:sp>
        <p:nvSpPr>
          <p:cNvPr id="11" name="Content Placeholder 10"/>
          <p:cNvSpPr>
            <a:spLocks noGrp="1"/>
          </p:cNvSpPr>
          <p:nvPr>
            <p:ph sz="quarter" idx="14" hasCustomPrompt="1"/>
          </p:nvPr>
        </p:nvSpPr>
        <p:spPr>
          <a:xfrm>
            <a:off x="3240000" y="936000"/>
            <a:ext cx="5709600"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05F19C50-BC3B-5841-9AFF-3A0443B66067}" type="slidenum">
              <a:rPr lang="en-US" smtClean="0"/>
              <a:pPr/>
              <a:t>‹#›</a:t>
            </a:fld>
            <a:endParaRPr lang="en-US" dirty="0"/>
          </a:p>
        </p:txBody>
      </p:sp>
      <p:sp>
        <p:nvSpPr>
          <p:cNvPr id="15" name="Date Placeholder 10"/>
          <p:cNvSpPr txBox="1">
            <a:spLocks/>
          </p:cNvSpPr>
          <p:nvPr userDrawn="1"/>
        </p:nvSpPr>
        <p:spPr>
          <a:xfrm>
            <a:off x="8564419" y="6308255"/>
            <a:ext cx="1465181"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4582373"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3240001" y="6293597"/>
            <a:ext cx="1342372" cy="230658"/>
          </a:xfrm>
          <a:prstGeom prst="rect">
            <a:avLst/>
          </a:prstGeom>
        </p:spPr>
      </p:pic>
    </p:spTree>
    <p:extLst>
      <p:ext uri="{BB962C8B-B14F-4D97-AF65-F5344CB8AC3E}">
        <p14:creationId xmlns:p14="http://schemas.microsoft.com/office/powerpoint/2010/main" val="3663668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narrow margins">
    <p:spTree>
      <p:nvGrpSpPr>
        <p:cNvPr id="1" name=""/>
        <p:cNvGrpSpPr/>
        <p:nvPr/>
      </p:nvGrpSpPr>
      <p:grpSpPr>
        <a:xfrm>
          <a:off x="0" y="0"/>
          <a:ext cx="0" cy="0"/>
          <a:chOff x="0" y="0"/>
          <a:chExt cx="0" cy="0"/>
        </a:xfrm>
      </p:grpSpPr>
      <p:sp>
        <p:nvSpPr>
          <p:cNvPr id="9" name="Title 8"/>
          <p:cNvSpPr>
            <a:spLocks noGrp="1"/>
          </p:cNvSpPr>
          <p:nvPr>
            <p:ph type="title"/>
          </p:nvPr>
        </p:nvSpPr>
        <p:spPr>
          <a:xfrm>
            <a:off x="1080000" y="360000"/>
            <a:ext cx="10029600" cy="369332"/>
          </a:xfrm>
          <a:prstGeom prst="rect">
            <a:avLst/>
          </a:prstGeom>
        </p:spPr>
        <p:txBody>
          <a:bodyPr lIns="0" tIns="0" rIns="0" bIns="0"/>
          <a:lstStyle>
            <a:lvl1pPr>
              <a:defRPr>
                <a:solidFill>
                  <a:srgbClr val="064E83"/>
                </a:solidFill>
              </a:defRPr>
            </a:lvl1pPr>
          </a:lstStyle>
          <a:p>
            <a:r>
              <a:rPr lang="en-GB"/>
              <a:t>Click to edit Master title style</a:t>
            </a:r>
            <a:endParaRPr lang="en-US" dirty="0"/>
          </a:p>
        </p:txBody>
      </p:sp>
      <p:sp>
        <p:nvSpPr>
          <p:cNvPr id="11" name="Content Placeholder 10"/>
          <p:cNvSpPr>
            <a:spLocks noGrp="1"/>
          </p:cNvSpPr>
          <p:nvPr>
            <p:ph sz="quarter" idx="14" hasCustomPrompt="1"/>
          </p:nvPr>
        </p:nvSpPr>
        <p:spPr>
          <a:xfrm>
            <a:off x="1080000" y="936000"/>
            <a:ext cx="10029600"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E4AB80EA-DB86-D849-B86F-15DAF31F0474}" type="slidenum">
              <a:rPr lang="en-US" smtClean="0"/>
              <a:pPr/>
              <a:t>‹#›</a:t>
            </a:fld>
            <a:endParaRPr lang="en-US" dirty="0"/>
          </a:p>
        </p:txBody>
      </p:sp>
      <p:sp>
        <p:nvSpPr>
          <p:cNvPr id="15" name="Date Placeholder 10"/>
          <p:cNvSpPr txBox="1">
            <a:spLocks/>
          </p:cNvSpPr>
          <p:nvPr userDrawn="1"/>
        </p:nvSpPr>
        <p:spPr>
          <a:xfrm>
            <a:off x="8564419" y="6308255"/>
            <a:ext cx="1465181"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2422372"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1080000" y="6308254"/>
            <a:ext cx="1342372" cy="230658"/>
          </a:xfrm>
          <a:prstGeom prst="rect">
            <a:avLst/>
          </a:prstGeom>
        </p:spPr>
      </p:pic>
    </p:spTree>
    <p:extLst>
      <p:ext uri="{BB962C8B-B14F-4D97-AF65-F5344CB8AC3E}">
        <p14:creationId xmlns:p14="http://schemas.microsoft.com/office/powerpoint/2010/main" val="3782639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8" name="Date Placeholder 10"/>
          <p:cNvSpPr txBox="1">
            <a:spLocks/>
          </p:cNvSpPr>
          <p:nvPr userDrawn="1"/>
        </p:nvSpPr>
        <p:spPr>
          <a:xfrm>
            <a:off x="8564420" y="6308257"/>
            <a:ext cx="1465181" cy="230657"/>
          </a:xfrm>
          <a:prstGeom prst="rect">
            <a:avLst/>
          </a:prstGeom>
        </p:spPr>
        <p:txBody>
          <a:bodyPr vert="horz" lIns="0" tIns="0" rIns="0" bIns="0" rtlCol="0" anchor="b" anchorCtr="0"/>
          <a:lstStyle>
            <a:lvl1pPr algn="r">
              <a:defRPr>
                <a:solidFill>
                  <a:schemeClr val="bg1"/>
                </a:solidFill>
              </a:defRPr>
            </a:lvl1pPr>
          </a:lstStyle>
          <a:p>
            <a:pPr defTabSz="457200">
              <a:defRPr/>
            </a:pPr>
            <a:r>
              <a:rPr lang="en-US" sz="900" dirty="0">
                <a:solidFill>
                  <a:prstClr val="white"/>
                </a:solidFill>
              </a:rPr>
              <a:t>October 29, 2014</a:t>
            </a:r>
          </a:p>
        </p:txBody>
      </p:sp>
    </p:spTree>
    <p:extLst>
      <p:ext uri="{BB962C8B-B14F-4D97-AF65-F5344CB8AC3E}">
        <p14:creationId xmlns:p14="http://schemas.microsoft.com/office/powerpoint/2010/main" val="3968892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072" y="620688"/>
            <a:ext cx="9900312" cy="1143000"/>
          </a:xfrm>
          <a:prstGeom prst="rect">
            <a:avLst/>
          </a:prstGeom>
        </p:spPr>
        <p:txBody>
          <a:bodyPr/>
          <a:lstStyle/>
          <a:p>
            <a:r>
              <a:rPr lang="en-GB"/>
              <a:t>Click to edit Master title style</a:t>
            </a:r>
          </a:p>
        </p:txBody>
      </p:sp>
      <p:sp>
        <p:nvSpPr>
          <p:cNvPr id="3" name="Date Placeholder 2"/>
          <p:cNvSpPr>
            <a:spLocks noGrp="1"/>
          </p:cNvSpPr>
          <p:nvPr>
            <p:ph type="dt" sz="half" idx="10"/>
          </p:nvPr>
        </p:nvSpPr>
        <p:spPr>
          <a:xfrm>
            <a:off x="9453911" y="6361039"/>
            <a:ext cx="1596246"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11085667" y="6356351"/>
            <a:ext cx="493717" cy="365125"/>
          </a:xfrm>
          <a:prstGeom prst="rect">
            <a:avLst/>
          </a:prstGeom>
        </p:spPr>
        <p:txBody>
          <a:bodyPr/>
          <a:lstStyle/>
          <a:p>
            <a:fld id="{1E6F7D49-625A-4DC0-89B0-0AC14CBD2779}" type="slidenum">
              <a:rPr lang="en-GB" smtClean="0"/>
              <a:t>‹#›</a:t>
            </a:fld>
            <a:endParaRPr lang="en-GB"/>
          </a:p>
        </p:txBody>
      </p:sp>
    </p:spTree>
    <p:extLst>
      <p:ext uri="{BB962C8B-B14F-4D97-AF65-F5344CB8AC3E}">
        <p14:creationId xmlns:p14="http://schemas.microsoft.com/office/powerpoint/2010/main" val="3597403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12188825" cy="68580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263457" y="2348707"/>
            <a:ext cx="11248477"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stretch>
            <a:fillRect/>
          </a:stretch>
        </p:blipFill>
        <p:spPr>
          <a:xfrm>
            <a:off x="89719" y="54000"/>
            <a:ext cx="2404414"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27"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12827052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12188825" cy="68580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263457" y="2348707"/>
            <a:ext cx="1124707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stretch>
            <a:fillRect/>
          </a:stretch>
        </p:blipFill>
        <p:spPr>
          <a:xfrm>
            <a:off x="89719" y="54000"/>
            <a:ext cx="2404414"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92027"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582565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78533" y="2348707"/>
            <a:ext cx="11231994"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74086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78533" y="2348707"/>
            <a:ext cx="11231994"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16233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855170"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09" tIns="35709" rIns="35709" bIns="35709" anchor="ctr"/>
          <a:lstStyle/>
          <a:p>
            <a:pPr marL="0" marR="0" lvl="0" indent="0" algn="ctr" defTabSz="292027"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10038838" y="320687"/>
            <a:ext cx="2125677" cy="270000"/>
          </a:xfrm>
          <a:prstGeom prst="rect">
            <a:avLst/>
          </a:prstGeom>
          <a:ln w="12700">
            <a:miter lim="400000"/>
          </a:ln>
          <a:extLst>
            <a:ext uri="{C572A759-6A51-4108-AA02-DFA0A04FC94B}">
              <ma14:wrappingTextBoxFlag xmlns="" xmlns:ma14="http://schemas.microsoft.com/office/mac/drawingml/2011/main" val="1"/>
            </a:ext>
          </a:extLst>
        </p:spPr>
        <p:txBody>
          <a:bodyPr lIns="35709" tIns="35709" rIns="35709" bIns="35709"/>
          <a:lstStyle/>
          <a:p>
            <a:pPr marL="0" marR="0" lvl="0" indent="0" algn="l" defTabSz="457086"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6" b="0" i="0" u="none" strike="noStrike" kern="0" cap="none" spc="0" normalizeH="0" baseline="0" noProof="0" dirty="0">
                <a:ln>
                  <a:noFill/>
                </a:ln>
                <a:solidFill>
                  <a:srgbClr val="2A2A2A"/>
                </a:solidFill>
                <a:effectLst/>
                <a:uLnTx/>
                <a:uFillTx/>
                <a:latin typeface="Arial"/>
                <a:cs typeface="Arial"/>
                <a:sym typeface="Arial"/>
              </a:rPr>
              <a:t>Working together </a:t>
            </a:r>
            <a:br>
              <a:rPr kumimoji="0" sz="1066" b="0" i="0" u="none" strike="noStrike" kern="0" cap="none" spc="0" normalizeH="0" baseline="0" noProof="0" dirty="0">
                <a:ln>
                  <a:noFill/>
                </a:ln>
                <a:solidFill>
                  <a:srgbClr val="2A2A2A"/>
                </a:solidFill>
                <a:effectLst/>
                <a:uLnTx/>
                <a:uFillTx/>
                <a:latin typeface="Arial"/>
                <a:cs typeface="Arial"/>
                <a:sym typeface="Arial"/>
              </a:rPr>
            </a:br>
            <a:r>
              <a:rPr kumimoji="0" sz="1066"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968788" y="272735"/>
            <a:ext cx="1567760" cy="360000"/>
          </a:xfrm>
          <a:prstGeom prst="rect">
            <a:avLst/>
          </a:prstGeom>
          <a:noFill/>
          <a:ln>
            <a:noFill/>
          </a:ln>
        </p:spPr>
        <p:txBody>
          <a:bodyPr wrap="square" lIns="68579" tIns="34289" rIns="68579" bIns="34289" anchor="t">
            <a:noAutofit/>
          </a:bodyPr>
          <a:lstStyle>
            <a:lvl1pPr marL="0" indent="0">
              <a:buNone/>
              <a:defRPr sz="1066">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4769338" y="272735"/>
            <a:ext cx="1567761" cy="360000"/>
          </a:xfrm>
          <a:prstGeom prst="rect">
            <a:avLst/>
          </a:prstGeom>
          <a:noFill/>
          <a:ln>
            <a:noFill/>
          </a:ln>
        </p:spPr>
        <p:txBody>
          <a:bodyPr lIns="68579" tIns="34289" rIns="68579" bIns="34289" anchor="t">
            <a:noAutofit/>
          </a:bodyPr>
          <a:lstStyle>
            <a:lvl1pPr marL="0" indent="0">
              <a:buNone/>
              <a:defRPr sz="1066"/>
            </a:lvl1pPr>
          </a:lstStyle>
          <a:p>
            <a:r>
              <a:rPr lang="en-US"/>
              <a:t>Click icon to add picture</a:t>
            </a:r>
            <a:endParaRPr dirty="0"/>
          </a:p>
        </p:txBody>
      </p:sp>
      <p:sp>
        <p:nvSpPr>
          <p:cNvPr id="71" name="Shape 71"/>
          <p:cNvSpPr>
            <a:spLocks noGrp="1"/>
          </p:cNvSpPr>
          <p:nvPr>
            <p:ph type="pic" sz="quarter" idx="15"/>
          </p:nvPr>
        </p:nvSpPr>
        <p:spPr>
          <a:xfrm>
            <a:off x="6569093" y="272735"/>
            <a:ext cx="1567761" cy="360000"/>
          </a:xfrm>
          <a:prstGeom prst="rect">
            <a:avLst/>
          </a:prstGeom>
          <a:noFill/>
          <a:ln>
            <a:noFill/>
          </a:ln>
        </p:spPr>
        <p:txBody>
          <a:bodyPr lIns="68579" tIns="34289" rIns="68579" bIns="34289" anchor="t">
            <a:noAutofit/>
          </a:bodyPr>
          <a:lstStyle>
            <a:lvl1pPr marL="0" indent="0">
              <a:buNone/>
              <a:defRPr sz="1066"/>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4653339"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09" tIns="35709" rIns="35709" bIns="35709" anchor="ctr"/>
          <a:lstStyle/>
          <a:p>
            <a:pPr marL="0" marR="0" lvl="0" indent="0" algn="ctr" defTabSz="292027"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645468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09" tIns="35709" rIns="35709" bIns="35709" anchor="ctr"/>
          <a:lstStyle/>
          <a:p>
            <a:pPr marL="0" marR="0" lvl="0" indent="0" algn="ctr" defTabSz="292027"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8254438"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09" tIns="35709" rIns="35709" bIns="35709" anchor="ctr"/>
          <a:lstStyle/>
          <a:p>
            <a:pPr marL="0" marR="0" lvl="0" indent="0" algn="ctr" defTabSz="292027"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8362758" y="272735"/>
            <a:ext cx="1567761" cy="360000"/>
          </a:xfrm>
          <a:prstGeom prst="rect">
            <a:avLst/>
          </a:prstGeom>
          <a:noFill/>
          <a:ln>
            <a:noFill/>
          </a:ln>
        </p:spPr>
        <p:txBody>
          <a:bodyPr lIns="68579" tIns="34289" rIns="68579" bIns="34289" anchor="t">
            <a:noAutofit/>
          </a:bodyPr>
          <a:lstStyle>
            <a:lvl1pPr marL="0" indent="0">
              <a:buNone/>
              <a:defRPr sz="1066"/>
            </a:lvl1pPr>
          </a:lstStyle>
          <a:p>
            <a:r>
              <a:rPr lang="en-US"/>
              <a:t>Click icon to add picture</a:t>
            </a:r>
            <a:endParaRPr dirty="0"/>
          </a:p>
        </p:txBody>
      </p:sp>
      <p:sp>
        <p:nvSpPr>
          <p:cNvPr id="17" name="Title 2"/>
          <p:cNvSpPr>
            <a:spLocks noGrp="1"/>
          </p:cNvSpPr>
          <p:nvPr>
            <p:ph type="title" hasCustomPrompt="1"/>
          </p:nvPr>
        </p:nvSpPr>
        <p:spPr>
          <a:xfrm>
            <a:off x="263457" y="1386377"/>
            <a:ext cx="11247070" cy="830997"/>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78533" y="2348707"/>
            <a:ext cx="11231994"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85614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narrow margins">
    <p:spTree>
      <p:nvGrpSpPr>
        <p:cNvPr id="1" name=""/>
        <p:cNvGrpSpPr/>
        <p:nvPr/>
      </p:nvGrpSpPr>
      <p:grpSpPr>
        <a:xfrm>
          <a:off x="0" y="0"/>
          <a:ext cx="0" cy="0"/>
          <a:chOff x="0" y="0"/>
          <a:chExt cx="0" cy="0"/>
        </a:xfrm>
      </p:grpSpPr>
      <p:sp>
        <p:nvSpPr>
          <p:cNvPr id="9" name="Title 8"/>
          <p:cNvSpPr>
            <a:spLocks noGrp="1"/>
          </p:cNvSpPr>
          <p:nvPr>
            <p:ph type="title"/>
          </p:nvPr>
        </p:nvSpPr>
        <p:spPr>
          <a:xfrm>
            <a:off x="1080000" y="360000"/>
            <a:ext cx="10029600" cy="369332"/>
          </a:xfrm>
          <a:prstGeom prst="rect">
            <a:avLst/>
          </a:prstGeom>
        </p:spPr>
        <p:txBody>
          <a:bodyPr lIns="0" tIns="0" rIns="0" bIns="0"/>
          <a:lstStyle>
            <a:lvl1pPr>
              <a:defRPr>
                <a:solidFill>
                  <a:srgbClr val="064E83"/>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1080000" y="936000"/>
            <a:ext cx="10029600"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E4AB80EA-DB86-D849-B86F-15DAF31F0474}" type="slidenum">
              <a:rPr lang="en-US" smtClean="0"/>
              <a:pPr/>
              <a:t>‹#›</a:t>
            </a:fld>
            <a:endParaRPr lang="en-US" dirty="0"/>
          </a:p>
        </p:txBody>
      </p:sp>
      <p:sp>
        <p:nvSpPr>
          <p:cNvPr id="15" name="Date Placeholder 10"/>
          <p:cNvSpPr txBox="1">
            <a:spLocks/>
          </p:cNvSpPr>
          <p:nvPr userDrawn="1"/>
        </p:nvSpPr>
        <p:spPr>
          <a:xfrm>
            <a:off x="8564419" y="6308255"/>
            <a:ext cx="1465181" cy="230657"/>
          </a:xfrm>
          <a:prstGeom prst="rect">
            <a:avLst/>
          </a:prstGeom>
        </p:spPr>
        <p:txBody>
          <a:bodyPr vert="horz" lIns="0" tIns="0" rIns="0" bIns="0" rtlCol="0" anchor="b" anchorCtr="0"/>
          <a:lstStyle>
            <a:lvl1pPr algn="r">
              <a:defRPr>
                <a:solidFill>
                  <a:schemeClr val="bg1"/>
                </a:solidFill>
              </a:defRPr>
            </a:lvl1pPr>
          </a:lstStyle>
          <a:p>
            <a:pPr>
              <a:defRPr/>
            </a:pPr>
            <a:r>
              <a:rPr lang="en-US" sz="900" dirty="0">
                <a:solidFill>
                  <a:prstClr val="white"/>
                </a:solidFill>
              </a:rPr>
              <a:t>October 29, 2014</a:t>
            </a:r>
          </a:p>
        </p:txBody>
      </p:sp>
      <p:sp>
        <p:nvSpPr>
          <p:cNvPr id="16" name="Footer Placeholder 11"/>
          <p:cNvSpPr>
            <a:spLocks noGrp="1"/>
          </p:cNvSpPr>
          <p:nvPr>
            <p:ph type="ftr" sz="quarter" idx="3"/>
          </p:nvPr>
        </p:nvSpPr>
        <p:spPr>
          <a:xfrm>
            <a:off x="2422372"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1080000" y="6308254"/>
            <a:ext cx="1342372" cy="230658"/>
          </a:xfrm>
          <a:prstGeom prst="rect">
            <a:avLst/>
          </a:prstGeom>
        </p:spPr>
      </p:pic>
    </p:spTree>
    <p:extLst>
      <p:ext uri="{BB962C8B-B14F-4D97-AF65-F5344CB8AC3E}">
        <p14:creationId xmlns:p14="http://schemas.microsoft.com/office/powerpoint/2010/main" val="1728928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12188825" cy="548481"/>
          </a:xfrm>
          <a:prstGeom prst="rect">
            <a:avLst/>
          </a:prstGeom>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2" y="-8012"/>
            <a:ext cx="12188828"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defRPr>
            </a:lvl1pPr>
          </a:lstStyle>
          <a:p>
            <a:pPr marL="0" marR="0" lvl="0" indent="0" algn="ctr" defTabSz="292027"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stretch>
            <a:fillRect/>
          </a:stretch>
        </p:blipFill>
        <p:spPr>
          <a:xfrm>
            <a:off x="89719" y="54000"/>
            <a:ext cx="2404414" cy="754200"/>
          </a:xfrm>
          <a:prstGeom prst="rect">
            <a:avLst/>
          </a:prstGeom>
          <a:ln w="12700">
            <a:miter lim="400000"/>
          </a:ln>
        </p:spPr>
      </p:pic>
      <p:sp>
        <p:nvSpPr>
          <p:cNvPr id="8" name="Title 2"/>
          <p:cNvSpPr>
            <a:spLocks noGrp="1"/>
          </p:cNvSpPr>
          <p:nvPr>
            <p:ph type="title" hasCustomPrompt="1"/>
          </p:nvPr>
        </p:nvSpPr>
        <p:spPr>
          <a:xfrm>
            <a:off x="263457" y="1386377"/>
            <a:ext cx="11247070" cy="830997"/>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78533" y="2348707"/>
            <a:ext cx="11231994"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6188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12188825" cy="548481"/>
          </a:xfrm>
          <a:prstGeom prst="rect">
            <a:avLst/>
          </a:prstGeom>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2" y="-8012"/>
            <a:ext cx="12188828"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defRPr>
            </a:lvl1pPr>
          </a:lstStyle>
          <a:p>
            <a:pPr marL="0" marR="0" lvl="0" indent="0" algn="ctr" defTabSz="292027"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855170"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09" tIns="35709" rIns="35709" bIns="35709" anchor="ctr"/>
          <a:lstStyle/>
          <a:p>
            <a:pPr marL="0" marR="0" lvl="0" indent="0" algn="ctr" defTabSz="292027"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10038838" y="320687"/>
            <a:ext cx="2125677" cy="270000"/>
          </a:xfrm>
          <a:prstGeom prst="rect">
            <a:avLst/>
          </a:prstGeom>
          <a:ln w="12700">
            <a:miter lim="400000"/>
          </a:ln>
          <a:extLst>
            <a:ext uri="{C572A759-6A51-4108-AA02-DFA0A04FC94B}">
              <ma14:wrappingTextBoxFlag xmlns="" xmlns:ma14="http://schemas.microsoft.com/office/mac/drawingml/2011/main" val="1"/>
            </a:ext>
          </a:extLst>
        </p:spPr>
        <p:txBody>
          <a:bodyPr lIns="35709" tIns="35709" rIns="35709" bIns="35709"/>
          <a:lstStyle/>
          <a:p>
            <a:pPr marL="0" marR="0" lvl="0" indent="0" algn="l" defTabSz="457086"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6" b="0" i="0" u="none" strike="noStrike" kern="0" cap="none" spc="0" normalizeH="0" baseline="0" noProof="0" dirty="0">
                <a:ln>
                  <a:noFill/>
                </a:ln>
                <a:solidFill>
                  <a:srgbClr val="FFFFFF"/>
                </a:solidFill>
                <a:effectLst/>
                <a:uLnTx/>
                <a:uFillTx/>
                <a:latin typeface="Arial"/>
                <a:cs typeface="Arial"/>
                <a:sym typeface="Arial"/>
              </a:rPr>
              <a:t>Working together </a:t>
            </a:r>
            <a:br>
              <a:rPr kumimoji="0" sz="1066" b="0" i="0" u="none" strike="noStrike" kern="0" cap="none" spc="0" normalizeH="0" baseline="0" noProof="0" dirty="0">
                <a:ln>
                  <a:noFill/>
                </a:ln>
                <a:solidFill>
                  <a:srgbClr val="FFFFFF"/>
                </a:solidFill>
                <a:effectLst/>
                <a:uLnTx/>
                <a:uFillTx/>
                <a:latin typeface="Arial"/>
                <a:cs typeface="Arial"/>
                <a:sym typeface="Arial"/>
              </a:rPr>
            </a:br>
            <a:r>
              <a:rPr kumimoji="0" sz="1066"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968788" y="272735"/>
            <a:ext cx="1567760" cy="360000"/>
          </a:xfrm>
          <a:prstGeom prst="rect">
            <a:avLst/>
          </a:prstGeom>
          <a:noFill/>
          <a:ln>
            <a:noFill/>
          </a:ln>
        </p:spPr>
        <p:txBody>
          <a:bodyPr wrap="square" lIns="68579" tIns="34289" rIns="68579" bIns="34289" anchor="t">
            <a:noAutofit/>
          </a:bodyPr>
          <a:lstStyle>
            <a:lvl1pPr marL="0" indent="0">
              <a:buNone/>
              <a:defRPr sz="1066">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4769338" y="272735"/>
            <a:ext cx="1567761" cy="360000"/>
          </a:xfrm>
          <a:prstGeom prst="rect">
            <a:avLst/>
          </a:prstGeom>
          <a:noFill/>
          <a:ln>
            <a:noFill/>
          </a:ln>
        </p:spPr>
        <p:txBody>
          <a:bodyPr lIns="68579" tIns="34289" rIns="68579" bIns="34289" anchor="t">
            <a:noAutofit/>
          </a:bodyPr>
          <a:lstStyle>
            <a:lvl1pPr marL="0" indent="0">
              <a:buNone/>
              <a:defRPr sz="1066"/>
            </a:lvl1pPr>
          </a:lstStyle>
          <a:p>
            <a:r>
              <a:rPr lang="en-US"/>
              <a:t>Click icon to add picture</a:t>
            </a:r>
            <a:endParaRPr dirty="0"/>
          </a:p>
        </p:txBody>
      </p:sp>
      <p:sp>
        <p:nvSpPr>
          <p:cNvPr id="15" name="Shape 71"/>
          <p:cNvSpPr>
            <a:spLocks noGrp="1"/>
          </p:cNvSpPr>
          <p:nvPr>
            <p:ph type="pic" sz="quarter" idx="15"/>
          </p:nvPr>
        </p:nvSpPr>
        <p:spPr>
          <a:xfrm>
            <a:off x="6569093" y="272735"/>
            <a:ext cx="1567761" cy="360000"/>
          </a:xfrm>
          <a:prstGeom prst="rect">
            <a:avLst/>
          </a:prstGeom>
          <a:noFill/>
          <a:ln>
            <a:noFill/>
          </a:ln>
        </p:spPr>
        <p:txBody>
          <a:bodyPr lIns="68579" tIns="34289" rIns="68579" bIns="34289" anchor="t">
            <a:noAutofit/>
          </a:bodyPr>
          <a:lstStyle>
            <a:lvl1pPr marL="0" indent="0">
              <a:buNone/>
              <a:defRPr sz="1066"/>
            </a:lvl1pPr>
          </a:lstStyle>
          <a:p>
            <a:r>
              <a:rPr lang="en-US"/>
              <a:t>Click icon to add picture</a:t>
            </a:r>
            <a:endParaRPr dirty="0"/>
          </a:p>
        </p:txBody>
      </p:sp>
      <p:sp>
        <p:nvSpPr>
          <p:cNvPr id="16" name="Shape 64"/>
          <p:cNvSpPr/>
          <p:nvPr userDrawn="1"/>
        </p:nvSpPr>
        <p:spPr>
          <a:xfrm flipV="1">
            <a:off x="4653339"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09" tIns="35709" rIns="35709" bIns="35709" anchor="ctr"/>
          <a:lstStyle/>
          <a:p>
            <a:pPr marL="0" marR="0" lvl="0" indent="0" algn="ctr" defTabSz="292027"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645468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09" tIns="35709" rIns="35709" bIns="35709" anchor="ctr"/>
          <a:lstStyle/>
          <a:p>
            <a:pPr marL="0" marR="0" lvl="0" indent="0" algn="ctr" defTabSz="292027"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8254438"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09" tIns="35709" rIns="35709" bIns="35709" anchor="ctr"/>
          <a:lstStyle/>
          <a:p>
            <a:pPr marL="0" marR="0" lvl="0" indent="0" algn="ctr" defTabSz="292027"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8362758" y="272735"/>
            <a:ext cx="1567761" cy="360000"/>
          </a:xfrm>
          <a:prstGeom prst="rect">
            <a:avLst/>
          </a:prstGeom>
          <a:noFill/>
          <a:ln>
            <a:noFill/>
          </a:ln>
        </p:spPr>
        <p:txBody>
          <a:bodyPr lIns="68579" tIns="34289" rIns="68579" bIns="34289" anchor="t">
            <a:noAutofit/>
          </a:bodyPr>
          <a:lstStyle>
            <a:lvl1pPr marL="0" indent="0">
              <a:buNone/>
              <a:defRPr sz="1066"/>
            </a:lvl1pPr>
          </a:lstStyle>
          <a:p>
            <a:r>
              <a:rPr lang="en-US"/>
              <a:t>Click icon to add picture</a:t>
            </a:r>
            <a:endParaRPr dirty="0"/>
          </a:p>
        </p:txBody>
      </p:sp>
      <p:pic>
        <p:nvPicPr>
          <p:cNvPr id="23" name="MO_MASTER_for_dark_backg_RBG.png"/>
          <p:cNvPicPr>
            <a:picLocks noChangeAspect="1"/>
          </p:cNvPicPr>
          <p:nvPr userDrawn="1"/>
        </p:nvPicPr>
        <p:blipFill>
          <a:blip r:embed="rId3" cstate="print"/>
          <a:stretch>
            <a:fillRect/>
          </a:stretch>
        </p:blipFill>
        <p:spPr>
          <a:xfrm>
            <a:off x="89719" y="54000"/>
            <a:ext cx="2404414" cy="754200"/>
          </a:xfrm>
          <a:prstGeom prst="rect">
            <a:avLst/>
          </a:prstGeom>
          <a:ln w="12700">
            <a:miter lim="400000"/>
          </a:ln>
        </p:spPr>
      </p:pic>
      <p:sp>
        <p:nvSpPr>
          <p:cNvPr id="20" name="Title 2"/>
          <p:cNvSpPr>
            <a:spLocks noGrp="1"/>
          </p:cNvSpPr>
          <p:nvPr>
            <p:ph type="title" hasCustomPrompt="1"/>
          </p:nvPr>
        </p:nvSpPr>
        <p:spPr>
          <a:xfrm>
            <a:off x="263457" y="1386377"/>
            <a:ext cx="11247070" cy="830997"/>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78533" y="2348707"/>
            <a:ext cx="11231994"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49723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263458" y="2360613"/>
            <a:ext cx="11230225" cy="36068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309032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263458" y="2360613"/>
            <a:ext cx="5399268"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6112665" y="2360613"/>
            <a:ext cx="5399268"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351384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263458" y="2360613"/>
            <a:ext cx="3437630"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4168485" y="2360613"/>
            <a:ext cx="3437630"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8074305" y="2348707"/>
            <a:ext cx="3437630"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15693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6094412" y="2"/>
            <a:ext cx="6094413" cy="630951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263458" y="2365036"/>
            <a:ext cx="5399268" cy="3618707"/>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263457" y="1386377"/>
            <a:ext cx="11247070" cy="830997"/>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8338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263458" y="2365036"/>
            <a:ext cx="5399268" cy="3618707"/>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6094413" y="2348707"/>
            <a:ext cx="5417521"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263457" y="1386377"/>
            <a:ext cx="11247070" cy="830997"/>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225965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998539"/>
            <a:ext cx="12188825" cy="5310981"/>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22226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263457" y="2348707"/>
            <a:ext cx="11246889" cy="3618707"/>
          </a:xfrm>
        </p:spPr>
        <p:txBody>
          <a:bodyPr/>
          <a:lstStyle>
            <a:lvl1pPr marL="285679" indent="-285679">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40329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5870071" y="2360612"/>
            <a:ext cx="0" cy="3625429"/>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263457" y="2348707"/>
            <a:ext cx="5399268" cy="3618707"/>
          </a:xfrm>
        </p:spPr>
        <p:txBody>
          <a:bodyPr/>
          <a:lstStyle>
            <a:lvl1pPr marL="285679" indent="-285679">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6112665" y="2348707"/>
            <a:ext cx="5399268" cy="3618707"/>
          </a:xfrm>
        </p:spPr>
        <p:txBody>
          <a:bodyPr/>
          <a:lstStyle>
            <a:lvl1pPr marL="285679" indent="-285679">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4526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0659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6094412" y="2"/>
            <a:ext cx="6094413" cy="630951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263457" y="2348707"/>
            <a:ext cx="5399268" cy="3618707"/>
          </a:xfrm>
        </p:spPr>
        <p:txBody>
          <a:bodyPr/>
          <a:lstStyle>
            <a:lvl1pPr marL="285679" indent="-285679">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263457" y="1386377"/>
            <a:ext cx="11247070" cy="830997"/>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38843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6094413" y="2348707"/>
            <a:ext cx="5417521"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263457" y="2348707"/>
            <a:ext cx="5399268" cy="3618707"/>
          </a:xfrm>
        </p:spPr>
        <p:txBody>
          <a:bodyPr/>
          <a:lstStyle>
            <a:lvl1pPr marL="285679" indent="-285679">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263457" y="1386377"/>
            <a:ext cx="11247070" cy="830997"/>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34064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3915780" y="2341984"/>
            <a:ext cx="0" cy="362542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782976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263457" y="2348707"/>
            <a:ext cx="3437630" cy="3618707"/>
          </a:xfrm>
        </p:spPr>
        <p:txBody>
          <a:bodyPr/>
          <a:lstStyle>
            <a:lvl1pPr marL="285679" indent="-285679">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4156394" y="2348707"/>
            <a:ext cx="3458674" cy="3618707"/>
          </a:xfrm>
        </p:spPr>
        <p:txBody>
          <a:bodyPr/>
          <a:lstStyle>
            <a:lvl1pPr marL="285679" indent="-285679">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8070374" y="2348708"/>
            <a:ext cx="3437630" cy="3611983"/>
          </a:xfrm>
        </p:spPr>
        <p:txBody>
          <a:bodyPr/>
          <a:lstStyle>
            <a:lvl1pPr marL="285679" indent="-285679">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45773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263458" y="2360613"/>
            <a:ext cx="3437630"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782976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4156394" y="2348707"/>
            <a:ext cx="3458674" cy="3618707"/>
          </a:xfrm>
        </p:spPr>
        <p:txBody>
          <a:bodyPr/>
          <a:lstStyle>
            <a:lvl1pPr marL="285679" indent="-285679">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8070374" y="2348708"/>
            <a:ext cx="3437630" cy="3611983"/>
          </a:xfrm>
        </p:spPr>
        <p:txBody>
          <a:bodyPr/>
          <a:lstStyle>
            <a:lvl1pPr marL="285679" indent="-285679">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91296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263459" y="2360613"/>
            <a:ext cx="7342657"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8070374" y="2348708"/>
            <a:ext cx="3437630" cy="3611983"/>
          </a:xfrm>
        </p:spPr>
        <p:txBody>
          <a:bodyPr/>
          <a:lstStyle>
            <a:lvl1pPr marL="285679" indent="-285679">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23585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2" y="2348709"/>
            <a:ext cx="12188828" cy="4524887"/>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defRPr>
            </a:lvl1pPr>
          </a:lstStyle>
          <a:p>
            <a:pPr marL="0" marR="0" lvl="0" indent="0" algn="ctr" defTabSz="292027"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395786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2" y="2348709"/>
            <a:ext cx="12188828" cy="4524887"/>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defRPr>
            </a:lvl1pPr>
          </a:lstStyle>
          <a:p>
            <a:pPr marL="0" marR="0" lvl="0" indent="0" algn="ctr" defTabSz="292027"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424382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2" y="2348709"/>
            <a:ext cx="12188828" cy="4524887"/>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defRPr>
            </a:lvl1pPr>
          </a:lstStyle>
          <a:p>
            <a:pPr marL="0" marR="0" lvl="0" indent="0" algn="ctr" defTabSz="292027"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92027"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76123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2" y="2348709"/>
            <a:ext cx="12188828" cy="4524887"/>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defRPr>
            </a:lvl1pPr>
          </a:lstStyle>
          <a:p>
            <a:pPr marL="0" marR="0" lvl="0" indent="0" algn="ctr" defTabSz="292027"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92027"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85853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2" y="2348709"/>
            <a:ext cx="12188828" cy="4524887"/>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35709" tIns="35709" rIns="35709" bIns="35709" anchor="ctr"/>
          <a:lstStyle>
            <a:lvl1pPr>
              <a:defRPr sz="3200">
                <a:solidFill>
                  <a:srgbClr val="FFFFFF"/>
                </a:solidFill>
              </a:defRPr>
            </a:lvl1pPr>
          </a:lstStyle>
          <a:p>
            <a:pPr marL="0" marR="0" lvl="0" indent="0" algn="ctr" defTabSz="292027"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92027"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28455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Narrow margins">
    <p:spTree>
      <p:nvGrpSpPr>
        <p:cNvPr id="1" name=""/>
        <p:cNvGrpSpPr/>
        <p:nvPr/>
      </p:nvGrpSpPr>
      <p:grpSpPr>
        <a:xfrm>
          <a:off x="0" y="0"/>
          <a:ext cx="0" cy="0"/>
          <a:chOff x="0" y="0"/>
          <a:chExt cx="0" cy="0"/>
        </a:xfrm>
      </p:grpSpPr>
      <p:sp>
        <p:nvSpPr>
          <p:cNvPr id="10" name="Footer Placeholder 11"/>
          <p:cNvSpPr txBox="1">
            <a:spLocks/>
          </p:cNvSpPr>
          <p:nvPr userDrawn="1"/>
        </p:nvSpPr>
        <p:spPr>
          <a:xfrm>
            <a:off x="2869359" y="6308257"/>
            <a:ext cx="4590687" cy="230657"/>
          </a:xfrm>
          <a:prstGeom prst="rect">
            <a:avLst/>
          </a:prstGeom>
        </p:spPr>
        <p:txBody>
          <a:bodyPr vert="horz" lIns="108000" tIns="0" rIns="0" bIns="0" rtlCol="0" anchor="b" anchorCtr="0">
            <a:noAutofit/>
          </a:bodyPr>
          <a:lstStyle>
            <a:lvl1pPr algn="l">
              <a:defRPr sz="800" b="1" cap="all" baseline="0">
                <a:solidFill>
                  <a:srgbClr val="064E83"/>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all" spc="0" normalizeH="0" baseline="0" noProof="0">
                <a:ln>
                  <a:noFill/>
                </a:ln>
                <a:solidFill>
                  <a:srgbClr val="064E83"/>
                </a:solidFill>
                <a:effectLst/>
                <a:uLnTx/>
                <a:uFillTx/>
                <a:latin typeface="+mn-lt"/>
                <a:ea typeface="+mn-ea"/>
                <a:cs typeface="+mn-cs"/>
              </a:rPr>
              <a:t>European Centre for Medium-Range Weather Forecasts</a:t>
            </a:r>
            <a:endParaRPr kumimoji="0" lang="en-US" sz="800" b="1" i="0" u="none" strike="noStrike" kern="1200" cap="all" spc="0" normalizeH="0" baseline="0" noProof="0" dirty="0">
              <a:ln>
                <a:noFill/>
              </a:ln>
              <a:solidFill>
                <a:srgbClr val="064E83"/>
              </a:solidFill>
              <a:effectLst/>
              <a:uLnTx/>
              <a:uFillTx/>
              <a:latin typeface="+mn-lt"/>
              <a:ea typeface="+mn-ea"/>
              <a:cs typeface="+mn-cs"/>
            </a:endParaRPr>
          </a:p>
        </p:txBody>
      </p:sp>
      <p:pic>
        <p:nvPicPr>
          <p:cNvPr id="13" name="Picture 12" descr="ECMWF_Master_Logo_RGB_nostrap.png"/>
          <p:cNvPicPr>
            <a:picLocks noChangeAspect="1"/>
          </p:cNvPicPr>
          <p:nvPr userDrawn="1"/>
        </p:nvPicPr>
        <p:blipFill>
          <a:blip r:embed="rId2"/>
          <a:stretch>
            <a:fillRect/>
          </a:stretch>
        </p:blipFill>
        <p:spPr>
          <a:xfrm>
            <a:off x="1080001" y="6308257"/>
            <a:ext cx="1789359" cy="230657"/>
          </a:xfrm>
          <a:prstGeom prst="rect">
            <a:avLst/>
          </a:prstGeom>
        </p:spPr>
      </p:pic>
      <p:sp>
        <p:nvSpPr>
          <p:cNvPr id="9" name="Title 8"/>
          <p:cNvSpPr>
            <a:spLocks noGrp="1"/>
          </p:cNvSpPr>
          <p:nvPr>
            <p:ph type="title"/>
          </p:nvPr>
        </p:nvSpPr>
        <p:spPr>
          <a:xfrm>
            <a:off x="1080001" y="360000"/>
            <a:ext cx="10029599" cy="369332"/>
          </a:xfrm>
          <a:prstGeom prst="rect">
            <a:avLst/>
          </a:prstGeom>
        </p:spPr>
        <p:txBody>
          <a:bodyPr lIns="0" tIns="0" rIns="0" bIns="0"/>
          <a:lstStyle>
            <a:lvl1pPr>
              <a:defRPr>
                <a:solidFill>
                  <a:srgbClr val="064E83"/>
                </a:solidFill>
              </a:defRPr>
            </a:lvl1pPr>
          </a:lstStyle>
          <a:p>
            <a:r>
              <a:rPr lang="en-GB" dirty="0"/>
              <a:t>Click to edit Master title style</a:t>
            </a:r>
            <a:endParaRPr lang="en-US" dirty="0"/>
          </a:p>
        </p:txBody>
      </p:sp>
      <p:sp>
        <p:nvSpPr>
          <p:cNvPr id="11" name="Content Placeholder 10"/>
          <p:cNvSpPr>
            <a:spLocks noGrp="1"/>
          </p:cNvSpPr>
          <p:nvPr>
            <p:ph sz="quarter" idx="14" hasCustomPrompt="1"/>
          </p:nvPr>
        </p:nvSpPr>
        <p:spPr>
          <a:xfrm>
            <a:off x="1080001" y="936000"/>
            <a:ext cx="10029599"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E4AB80EA-DB86-D849-B86F-15DAF31F0474}" type="slidenum">
              <a:rPr lang="en-US" smtClean="0"/>
              <a:pPr/>
              <a:t>‹#›</a:t>
            </a:fld>
            <a:endParaRPr lang="en-US" dirty="0"/>
          </a:p>
        </p:txBody>
      </p:sp>
      <p:sp>
        <p:nvSpPr>
          <p:cNvPr id="15" name="Date Placeholder 10"/>
          <p:cNvSpPr txBox="1">
            <a:spLocks/>
          </p:cNvSpPr>
          <p:nvPr userDrawn="1"/>
        </p:nvSpPr>
        <p:spPr>
          <a:xfrm>
            <a:off x="8564420" y="6308257"/>
            <a:ext cx="1465181"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n-lt"/>
                <a:ea typeface="+mn-ea"/>
                <a:cs typeface="+mn-cs"/>
              </a:rPr>
              <a:t>October 29, 2014</a:t>
            </a:r>
          </a:p>
        </p:txBody>
      </p:sp>
    </p:spTree>
    <p:extLst>
      <p:ext uri="{BB962C8B-B14F-4D97-AF65-F5344CB8AC3E}">
        <p14:creationId xmlns:p14="http://schemas.microsoft.com/office/powerpoint/2010/main" val="389176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2348707"/>
            <a:ext cx="12188828" cy="4154100"/>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09" tIns="35709" rIns="35709" bIns="35709" anchor="t" anchorCtr="0"/>
          <a:lstStyle>
            <a:lvl1pPr>
              <a:defRPr sz="3200">
                <a:solidFill>
                  <a:srgbClr val="FFFFFF"/>
                </a:solidFill>
              </a:defRPr>
            </a:lvl1pPr>
          </a:lstStyle>
          <a:p>
            <a:pPr marL="0" marR="0" lvl="0" indent="0" algn="ctr" defTabSz="292027"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42839" y="2695575"/>
            <a:ext cx="10631100" cy="360084"/>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stretch>
            <a:fillRect/>
          </a:stretch>
        </p:blipFill>
        <p:spPr>
          <a:xfrm>
            <a:off x="299203" y="4175753"/>
            <a:ext cx="467306" cy="515867"/>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263269" y="4900761"/>
            <a:ext cx="539174" cy="515867"/>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263269" y="3489743"/>
            <a:ext cx="539174" cy="457819"/>
          </a:xfrm>
          <a:prstGeom prst="rect">
            <a:avLst/>
          </a:prstGeom>
          <a:ln w="12700">
            <a:miter lim="400000"/>
          </a:ln>
        </p:spPr>
      </p:pic>
      <p:sp>
        <p:nvSpPr>
          <p:cNvPr id="2" name="Footer Placeholder 1"/>
          <p:cNvSpPr>
            <a:spLocks noGrp="1"/>
          </p:cNvSpPr>
          <p:nvPr>
            <p:ph type="ftr" sz="quarter" idx="17"/>
          </p:nvPr>
        </p:nvSpPr>
        <p:spPr/>
        <p:txBody>
          <a:bodyPr/>
          <a:lstStyle>
            <a:lvl1pPr algn="l" defTabSz="292027"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703275" y="3428989"/>
            <a:ext cx="10447597" cy="530915"/>
          </a:xfrm>
          <a:prstGeom prst="rect">
            <a:avLst/>
          </a:prstGeom>
        </p:spPr>
        <p:txBody>
          <a:bodyPr lIns="270000" anchor="t">
            <a:spAutoFit/>
          </a:bodyPr>
          <a:lstStyle>
            <a:lvl1pPr marL="0" indent="0" defTabSz="457086">
              <a:lnSpc>
                <a:spcPct val="150000"/>
              </a:lnSpc>
              <a:spcBef>
                <a:spcPts val="400"/>
              </a:spcBef>
              <a:buSzTx/>
              <a:buNone/>
              <a:defRPr sz="20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712603" y="4143114"/>
            <a:ext cx="10438269" cy="530915"/>
          </a:xfrm>
          <a:prstGeom prst="rect">
            <a:avLst/>
          </a:prstGeom>
        </p:spPr>
        <p:txBody>
          <a:bodyPr lIns="270000" anchor="t">
            <a:spAutoFit/>
          </a:bodyPr>
          <a:lstStyle>
            <a:lvl1pPr marL="0" indent="0" defTabSz="457086">
              <a:lnSpc>
                <a:spcPct val="150000"/>
              </a:lnSpc>
              <a:spcBef>
                <a:spcPts val="400"/>
              </a:spcBef>
              <a:buSzTx/>
              <a:buNone/>
              <a:defRPr sz="20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703274" y="4884150"/>
            <a:ext cx="1773274" cy="1015663"/>
          </a:xfrm>
          <a:prstGeom prst="rect">
            <a:avLst/>
          </a:prstGeom>
        </p:spPr>
        <p:txBody>
          <a:bodyPr wrap="square" lIns="270000" anchor="t">
            <a:spAutoFit/>
          </a:bodyPr>
          <a:lstStyle>
            <a:lvl1pPr marL="0" indent="0" defTabSz="457086">
              <a:lnSpc>
                <a:spcPct val="150000"/>
              </a:lnSpc>
              <a:spcBef>
                <a:spcPts val="400"/>
              </a:spcBef>
              <a:buSzTx/>
              <a:buNone/>
              <a:defRPr sz="20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2310217" y="4884150"/>
            <a:ext cx="2255057" cy="530915"/>
          </a:xfrm>
          <a:prstGeom prst="rect">
            <a:avLst/>
          </a:prstGeom>
        </p:spPr>
        <p:txBody>
          <a:bodyPr wrap="square" lIns="270000" anchor="t">
            <a:spAutoFit/>
          </a:bodyPr>
          <a:lstStyle>
            <a:lvl1pPr marL="0" indent="0" defTabSz="457086">
              <a:lnSpc>
                <a:spcPct val="150000"/>
              </a:lnSpc>
              <a:spcBef>
                <a:spcPts val="400"/>
              </a:spcBef>
              <a:buSzTx/>
              <a:buNone/>
              <a:defRPr sz="20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4782872" y="4884150"/>
            <a:ext cx="2645883" cy="1015663"/>
          </a:xfrm>
          <a:prstGeom prst="rect">
            <a:avLst/>
          </a:prstGeom>
        </p:spPr>
        <p:txBody>
          <a:bodyPr wrap="square" lIns="270000" anchor="t">
            <a:spAutoFit/>
          </a:bodyPr>
          <a:lstStyle>
            <a:lvl1pPr marL="0" indent="0" defTabSz="457086">
              <a:lnSpc>
                <a:spcPct val="150000"/>
              </a:lnSpc>
              <a:spcBef>
                <a:spcPts val="400"/>
              </a:spcBef>
              <a:buSzTx/>
              <a:buNone/>
              <a:defRPr sz="20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7237611" y="4884150"/>
            <a:ext cx="2255057" cy="1015663"/>
          </a:xfrm>
          <a:prstGeom prst="rect">
            <a:avLst/>
          </a:prstGeom>
        </p:spPr>
        <p:txBody>
          <a:bodyPr wrap="square" lIns="270000" anchor="t">
            <a:spAutoFit/>
          </a:bodyPr>
          <a:lstStyle>
            <a:lvl1pPr marL="0" indent="0" defTabSz="457086">
              <a:lnSpc>
                <a:spcPct val="150000"/>
              </a:lnSpc>
              <a:spcBef>
                <a:spcPts val="400"/>
              </a:spcBef>
              <a:buSzTx/>
              <a:buNone/>
              <a:defRPr sz="20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345890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92027" hangingPunct="0">
              <a:defRPr/>
            </a:lvl1pPr>
          </a:lstStyle>
          <a:p>
            <a:r>
              <a:rPr lang="en-GB"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26411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37" name="Shape 37"/>
          <p:cNvSpPr>
            <a:spLocks noGrp="1"/>
          </p:cNvSpPr>
          <p:nvPr>
            <p:ph type="title"/>
          </p:nvPr>
        </p:nvSpPr>
        <p:spPr>
          <a:xfrm>
            <a:off x="1189258" y="2963442"/>
            <a:ext cx="9808198" cy="510011"/>
          </a:xfrm>
          <a:prstGeom prst="rect">
            <a:avLst/>
          </a:prstGeom>
        </p:spPr>
        <p:txBody>
          <a:bodyPr lIns="0" tIns="0" rIns="0" bIns="0" anchor="b"/>
          <a:lstStyle>
            <a:lvl1pPr>
              <a:lnSpc>
                <a:spcPct val="85000"/>
              </a:lnSpc>
              <a:defRPr>
                <a:solidFill>
                  <a:srgbClr val="FFFFFF"/>
                </a:solidFill>
              </a:defRPr>
            </a:lvl1pPr>
          </a:lstStyle>
          <a:p>
            <a:pPr lvl="0">
              <a:defRPr sz="1800">
                <a:solidFill>
                  <a:srgbClr val="000000"/>
                </a:solidFill>
              </a:defRPr>
            </a:pPr>
            <a:r>
              <a:rPr sz="3899" dirty="0">
                <a:solidFill>
                  <a:srgbClr val="FFFFFF"/>
                </a:solidFill>
              </a:rPr>
              <a:t>Title Text</a:t>
            </a:r>
          </a:p>
        </p:txBody>
      </p:sp>
      <p:sp>
        <p:nvSpPr>
          <p:cNvPr id="38" name="Shape 38"/>
          <p:cNvSpPr>
            <a:spLocks noGrp="1"/>
          </p:cNvSpPr>
          <p:nvPr>
            <p:ph type="body" idx="1"/>
          </p:nvPr>
        </p:nvSpPr>
        <p:spPr>
          <a:xfrm>
            <a:off x="1189258" y="3535362"/>
            <a:ext cx="9808198" cy="3322639"/>
          </a:xfrm>
          <a:prstGeom prst="rect">
            <a:avLst/>
          </a:prstGeom>
        </p:spPr>
        <p:txBody>
          <a:bodyPr lIns="0" tIns="0" rIns="0" bIns="0"/>
          <a:lstStyle>
            <a:lvl1pPr marL="260839" indent="-260839">
              <a:lnSpc>
                <a:spcPct val="90000"/>
              </a:lnSpc>
              <a:spcBef>
                <a:spcPts val="702"/>
              </a:spcBef>
              <a:buFontTx/>
              <a:defRPr>
                <a:solidFill>
                  <a:srgbClr val="FFFFFF"/>
                </a:solidFill>
              </a:defRPr>
            </a:lvl1pPr>
            <a:lvl2pPr marL="601094" indent="-290875">
              <a:lnSpc>
                <a:spcPct val="90000"/>
              </a:lnSpc>
              <a:spcBef>
                <a:spcPts val="702"/>
              </a:spcBef>
              <a:buFontTx/>
              <a:defRPr>
                <a:solidFill>
                  <a:srgbClr val="FFFFFF"/>
                </a:solidFill>
              </a:defRPr>
            </a:lvl2pPr>
            <a:lvl3pPr marL="857624" indent="-292983">
              <a:lnSpc>
                <a:spcPct val="90000"/>
              </a:lnSpc>
              <a:spcBef>
                <a:spcPts val="702"/>
              </a:spcBef>
              <a:buFontTx/>
              <a:defRPr>
                <a:solidFill>
                  <a:srgbClr val="FFFFFF"/>
                </a:solidFill>
              </a:defRPr>
            </a:lvl3pPr>
            <a:lvl4pPr marL="1112047" indent="-292983">
              <a:lnSpc>
                <a:spcPct val="90000"/>
              </a:lnSpc>
              <a:spcBef>
                <a:spcPts val="702"/>
              </a:spcBef>
              <a:buFontTx/>
              <a:defRPr>
                <a:solidFill>
                  <a:srgbClr val="FFFFFF"/>
                </a:solidFill>
              </a:defRPr>
            </a:lvl4pPr>
            <a:lvl5pPr marL="1345394" indent="-271905">
              <a:lnSpc>
                <a:spcPct val="90000"/>
              </a:lnSpc>
              <a:spcBef>
                <a:spcPts val="702"/>
              </a:spcBef>
              <a:buFontTx/>
              <a:defRPr>
                <a:solidFill>
                  <a:srgbClr val="FFFFFF"/>
                </a:solidFill>
              </a:defRPr>
            </a:lvl5pPr>
          </a:lstStyle>
          <a:p>
            <a:pPr lvl="0">
              <a:defRPr sz="1800">
                <a:solidFill>
                  <a:srgbClr val="000000"/>
                </a:solidFill>
              </a:defRPr>
            </a:pPr>
            <a:r>
              <a:rPr sz="2399" dirty="0">
                <a:solidFill>
                  <a:srgbClr val="FFFFFF"/>
                </a:solidFill>
              </a:rPr>
              <a:t>Body Level One</a:t>
            </a:r>
          </a:p>
          <a:p>
            <a:pPr lvl="1">
              <a:defRPr sz="1800">
                <a:solidFill>
                  <a:srgbClr val="000000"/>
                </a:solidFill>
              </a:defRPr>
            </a:pPr>
            <a:r>
              <a:rPr sz="2399" dirty="0">
                <a:solidFill>
                  <a:srgbClr val="FFFFFF"/>
                </a:solidFill>
              </a:rPr>
              <a:t>Body Level Two</a:t>
            </a:r>
          </a:p>
          <a:p>
            <a:pPr lvl="2">
              <a:defRPr sz="1800">
                <a:solidFill>
                  <a:srgbClr val="000000"/>
                </a:solidFill>
              </a:defRPr>
            </a:pPr>
            <a:r>
              <a:rPr sz="2399" dirty="0">
                <a:solidFill>
                  <a:srgbClr val="FFFFFF"/>
                </a:solidFill>
              </a:rPr>
              <a:t>Body Level Three</a:t>
            </a:r>
          </a:p>
          <a:p>
            <a:pPr lvl="3">
              <a:defRPr sz="1800">
                <a:solidFill>
                  <a:srgbClr val="000000"/>
                </a:solidFill>
              </a:defRPr>
            </a:pPr>
            <a:r>
              <a:rPr sz="2399" dirty="0">
                <a:solidFill>
                  <a:srgbClr val="FFFFFF"/>
                </a:solidFill>
              </a:rPr>
              <a:t>Body Level Four</a:t>
            </a:r>
          </a:p>
          <a:p>
            <a:pPr lvl="4">
              <a:defRPr sz="1800">
                <a:solidFill>
                  <a:srgbClr val="000000"/>
                </a:solidFill>
              </a:defRPr>
            </a:pPr>
            <a:r>
              <a:rPr sz="2399" dirty="0">
                <a:solidFill>
                  <a:srgbClr val="FFFFFF"/>
                </a:solidFill>
              </a:rPr>
              <a:t>Body Level Five</a:t>
            </a:r>
          </a:p>
        </p:txBody>
      </p:sp>
    </p:spTree>
    <p:extLst>
      <p:ext uri="{BB962C8B-B14F-4D97-AF65-F5344CB8AC3E}">
        <p14:creationId xmlns:p14="http://schemas.microsoft.com/office/powerpoint/2010/main" val="305849610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5405" y="349251"/>
            <a:ext cx="9293979" cy="830997"/>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2285405" y="1774825"/>
            <a:ext cx="9293979"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1160282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Main content">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830900" y="867076"/>
            <a:ext cx="9310609" cy="646331"/>
          </a:xfrm>
          <a:prstGeom prst="rect">
            <a:avLst/>
          </a:prstGeom>
          <a:ln>
            <a:noFill/>
          </a:ln>
        </p:spPr>
        <p:txBody>
          <a:bodyPr anchor="b" anchorCtr="0"/>
          <a:lstStyle>
            <a:lvl1pPr algn="l">
              <a:defRPr sz="3599" baseline="0">
                <a:ln>
                  <a:noFill/>
                </a:ln>
                <a:solidFill>
                  <a:schemeClr val="tx1"/>
                </a:solidFill>
                <a:latin typeface="Arial"/>
                <a:cs typeface="Arial"/>
              </a:defRPr>
            </a:lvl1pPr>
          </a:lstStyle>
          <a:p>
            <a:r>
              <a:rPr lang="en-GB" dirty="0"/>
              <a:t>Content slide</a:t>
            </a:r>
            <a:endParaRPr lang="en-US" dirty="0"/>
          </a:p>
        </p:txBody>
      </p:sp>
      <p:sp>
        <p:nvSpPr>
          <p:cNvPr id="6" name="Rectangle 3"/>
          <p:cNvSpPr>
            <a:spLocks noGrp="1" noChangeArrowheads="1"/>
          </p:cNvSpPr>
          <p:nvPr>
            <p:ph type="subTitle" idx="1" hasCustomPrompt="1"/>
          </p:nvPr>
        </p:nvSpPr>
        <p:spPr>
          <a:xfrm>
            <a:off x="2830900" y="1541183"/>
            <a:ext cx="9310609" cy="504056"/>
          </a:xfrm>
          <a:prstGeom prst="rect">
            <a:avLst/>
          </a:prstGeom>
        </p:spPr>
        <p:txBody>
          <a:bodyPr/>
          <a:lstStyle>
            <a:lvl1pPr marL="0" indent="0" algn="l">
              <a:buFontTx/>
              <a:buNone/>
              <a:defRPr sz="2000">
                <a:solidFill>
                  <a:schemeClr val="tx1"/>
                </a:solidFill>
                <a:latin typeface="Arial"/>
                <a:cs typeface="Arial"/>
              </a:defRPr>
            </a:lvl1pPr>
          </a:lstStyle>
          <a:p>
            <a:r>
              <a:rPr lang="en-GB" dirty="0"/>
              <a:t>Subtitle</a:t>
            </a:r>
            <a:endParaRPr lang="en-US" dirty="0"/>
          </a:p>
        </p:txBody>
      </p:sp>
    </p:spTree>
    <p:extLst>
      <p:ext uri="{BB962C8B-B14F-4D97-AF65-F5344CB8AC3E}">
        <p14:creationId xmlns:p14="http://schemas.microsoft.com/office/powerpoint/2010/main" val="3673604845"/>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Date Placeholder 10"/>
          <p:cNvSpPr txBox="1">
            <a:spLocks/>
          </p:cNvSpPr>
          <p:nvPr userDrawn="1"/>
        </p:nvSpPr>
        <p:spPr>
          <a:xfrm>
            <a:off x="8076534" y="5984875"/>
            <a:ext cx="1953066" cy="365125"/>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64E83"/>
                </a:solidFill>
                <a:effectLst/>
                <a:uLnTx/>
                <a:uFillTx/>
                <a:latin typeface="+mn-lt"/>
                <a:ea typeface="+mn-ea"/>
                <a:cs typeface="+mn-cs"/>
              </a:rPr>
              <a:t>© ECMWF </a:t>
            </a:r>
            <a:fld id="{D4C56AD5-C73F-B44A-96CB-E8BE2C5CB95A}" type="datetime4">
              <a:rPr kumimoji="0" lang="en-US" sz="900" b="0" i="0" u="none" strike="noStrike" kern="1200" cap="none" spc="0" normalizeH="0" baseline="0" noProof="0" smtClean="0">
                <a:ln>
                  <a:noFill/>
                </a:ln>
                <a:solidFill>
                  <a:srgbClr val="064E83"/>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October 24, 2020</a:t>
            </a:fld>
            <a:endParaRPr kumimoji="0" lang="en-US" sz="900" b="0" i="0" u="none" strike="noStrike" kern="1200" cap="none" spc="0" normalizeH="0" baseline="0" noProof="0" dirty="0">
              <a:ln>
                <a:noFill/>
              </a:ln>
              <a:solidFill>
                <a:srgbClr val="064E83"/>
              </a:solidFill>
              <a:effectLst/>
              <a:uLnTx/>
              <a:uFillTx/>
              <a:latin typeface="+mn-lt"/>
              <a:ea typeface="+mn-ea"/>
              <a:cs typeface="+mn-cs"/>
            </a:endParaRPr>
          </a:p>
        </p:txBody>
      </p:sp>
      <p:sp>
        <p:nvSpPr>
          <p:cNvPr id="13" name="Text Placeholder 12"/>
          <p:cNvSpPr>
            <a:spLocks noGrp="1"/>
          </p:cNvSpPr>
          <p:nvPr>
            <p:ph type="body" sz="quarter" idx="10" hasCustomPrompt="1"/>
          </p:nvPr>
        </p:nvSpPr>
        <p:spPr>
          <a:xfrm>
            <a:off x="2160000" y="1294198"/>
            <a:ext cx="7869600" cy="519800"/>
          </a:xfrm>
          <a:prstGeom prst="rect">
            <a:avLst/>
          </a:prstGeom>
        </p:spPr>
        <p:txBody>
          <a:bodyPr vert="horz" lIns="0" tIns="0" rIns="0" bIns="0" anchor="b" anchorCtr="0">
            <a:spAutoFit/>
          </a:bodyPr>
          <a:lstStyle>
            <a:lvl1pPr marL="0" indent="0">
              <a:lnSpc>
                <a:spcPts val="4000"/>
              </a:lnSpc>
              <a:spcBef>
                <a:spcPts val="0"/>
              </a:spcBef>
              <a:buNone/>
              <a:defRPr sz="3600" b="1">
                <a:solidFill>
                  <a:srgbClr val="064E83"/>
                </a:solidFill>
              </a:defRPr>
            </a:lvl1pPr>
          </a:lstStyle>
          <a:p>
            <a:pPr lvl="0"/>
            <a:r>
              <a:rPr lang="en-GB" dirty="0"/>
              <a:t>Title of Presentation</a:t>
            </a:r>
          </a:p>
        </p:txBody>
      </p:sp>
      <p:sp>
        <p:nvSpPr>
          <p:cNvPr id="14" name="Text Placeholder 12"/>
          <p:cNvSpPr>
            <a:spLocks noGrp="1"/>
          </p:cNvSpPr>
          <p:nvPr>
            <p:ph type="body" sz="quarter" idx="11" hasCustomPrompt="1"/>
          </p:nvPr>
        </p:nvSpPr>
        <p:spPr>
          <a:xfrm>
            <a:off x="2160000" y="1980000"/>
            <a:ext cx="7869600" cy="382156"/>
          </a:xfrm>
          <a:prstGeom prst="rect">
            <a:avLst/>
          </a:prstGeom>
        </p:spPr>
        <p:txBody>
          <a:bodyPr vert="horz" wrap="square" lIns="0" tIns="0" rIns="0" bIns="0">
            <a:spAutoFit/>
          </a:bodyPr>
          <a:lstStyle>
            <a:lvl1pPr marL="0" indent="0">
              <a:lnSpc>
                <a:spcPts val="3000"/>
              </a:lnSpc>
              <a:spcBef>
                <a:spcPts val="0"/>
              </a:spcBef>
              <a:buNone/>
              <a:defRPr sz="2400">
                <a:solidFill>
                  <a:srgbClr val="064E83"/>
                </a:solidFill>
              </a:defRPr>
            </a:lvl1pPr>
          </a:lstStyle>
          <a:p>
            <a:pPr lvl="0"/>
            <a:r>
              <a:rPr lang="en-GB" dirty="0"/>
              <a:t>Subtitle of Presentation</a:t>
            </a:r>
          </a:p>
        </p:txBody>
      </p:sp>
      <p:sp>
        <p:nvSpPr>
          <p:cNvPr id="15" name="Text Placeholder 12"/>
          <p:cNvSpPr>
            <a:spLocks noGrp="1"/>
          </p:cNvSpPr>
          <p:nvPr>
            <p:ph type="body" sz="quarter" idx="12" hasCustomPrompt="1"/>
          </p:nvPr>
        </p:nvSpPr>
        <p:spPr>
          <a:xfrm>
            <a:off x="2160000" y="2700001"/>
            <a:ext cx="7869600" cy="307777"/>
          </a:xfrm>
          <a:prstGeom prst="rect">
            <a:avLst/>
          </a:prstGeom>
        </p:spPr>
        <p:txBody>
          <a:bodyPr vert="horz" wrap="square" lIns="0" tIns="0" rIns="0" bIns="0">
            <a:spAutoFit/>
          </a:bodyPr>
          <a:lstStyle>
            <a:lvl1pPr marL="0" indent="0">
              <a:lnSpc>
                <a:spcPts val="2400"/>
              </a:lnSpc>
              <a:spcBef>
                <a:spcPts val="0"/>
              </a:spcBef>
              <a:buNone/>
              <a:defRPr sz="2000">
                <a:solidFill>
                  <a:srgbClr val="064E83"/>
                </a:solidFill>
              </a:defRPr>
            </a:lvl1pPr>
          </a:lstStyle>
          <a:p>
            <a:pPr lvl="0"/>
            <a:r>
              <a:rPr lang="en-GB" dirty="0"/>
              <a:t>Author’s Name</a:t>
            </a:r>
          </a:p>
        </p:txBody>
      </p:sp>
      <p:sp>
        <p:nvSpPr>
          <p:cNvPr id="16" name="Text Placeholder 12"/>
          <p:cNvSpPr>
            <a:spLocks noGrp="1"/>
          </p:cNvSpPr>
          <p:nvPr>
            <p:ph type="body" sz="quarter" idx="13" hasCustomPrompt="1"/>
          </p:nvPr>
        </p:nvSpPr>
        <p:spPr>
          <a:xfrm>
            <a:off x="2160000" y="3121224"/>
            <a:ext cx="7869600" cy="254771"/>
          </a:xfrm>
          <a:prstGeom prst="rect">
            <a:avLst/>
          </a:prstGeom>
        </p:spPr>
        <p:txBody>
          <a:bodyPr vert="horz" wrap="square" lIns="0" tIns="0" rIns="0" bIns="0">
            <a:spAutoFit/>
          </a:bodyPr>
          <a:lstStyle>
            <a:lvl1pPr marL="0" indent="0">
              <a:lnSpc>
                <a:spcPts val="2000"/>
              </a:lnSpc>
              <a:spcBef>
                <a:spcPts val="0"/>
              </a:spcBef>
              <a:buNone/>
              <a:defRPr sz="1600">
                <a:solidFill>
                  <a:srgbClr val="064E83"/>
                </a:solidFill>
              </a:defRPr>
            </a:lvl1pPr>
          </a:lstStyle>
          <a:p>
            <a:pPr lvl="0"/>
            <a:r>
              <a:rPr lang="en-GB" dirty="0"/>
              <a:t>Author’s Address</a:t>
            </a:r>
          </a:p>
        </p:txBody>
      </p:sp>
      <p:sp>
        <p:nvSpPr>
          <p:cNvPr id="17" name="Text Placeholder 12"/>
          <p:cNvSpPr>
            <a:spLocks noGrp="1"/>
          </p:cNvSpPr>
          <p:nvPr>
            <p:ph type="body" sz="quarter" idx="14" hasCustomPrompt="1"/>
          </p:nvPr>
        </p:nvSpPr>
        <p:spPr>
          <a:xfrm>
            <a:off x="2160000" y="3429000"/>
            <a:ext cx="7869600" cy="228268"/>
          </a:xfrm>
          <a:prstGeom prst="rect">
            <a:avLst/>
          </a:prstGeom>
        </p:spPr>
        <p:txBody>
          <a:bodyPr vert="horz" wrap="square" lIns="0" tIns="0" rIns="0" bIns="0">
            <a:spAutoFit/>
          </a:bodyPr>
          <a:lstStyle>
            <a:lvl1pPr marL="0" indent="0">
              <a:lnSpc>
                <a:spcPts val="1800"/>
              </a:lnSpc>
              <a:spcBef>
                <a:spcPts val="0"/>
              </a:spcBef>
              <a:buNone/>
              <a:defRPr sz="1400">
                <a:solidFill>
                  <a:srgbClr val="064E83"/>
                </a:solidFill>
              </a:defRPr>
            </a:lvl1pPr>
          </a:lstStyle>
          <a:p>
            <a:pPr lvl="0"/>
            <a:r>
              <a:rPr lang="en-GB" dirty="0" err="1"/>
              <a:t>email@ddress</a:t>
            </a:r>
            <a:endParaRPr lang="en-GB" dirty="0"/>
          </a:p>
        </p:txBody>
      </p:sp>
      <p:pic>
        <p:nvPicPr>
          <p:cNvPr id="10" name="Picture 9" descr="ECMWF_Master_Logo_RGB_nostrap.png"/>
          <p:cNvPicPr>
            <a:picLocks noChangeAspect="1"/>
          </p:cNvPicPr>
          <p:nvPr userDrawn="1"/>
        </p:nvPicPr>
        <p:blipFill>
          <a:blip r:embed="rId2"/>
          <a:stretch>
            <a:fillRect/>
          </a:stretch>
        </p:blipFill>
        <p:spPr>
          <a:xfrm>
            <a:off x="2160000" y="5984875"/>
            <a:ext cx="2135591" cy="366955"/>
          </a:xfrm>
          <a:prstGeom prst="rect">
            <a:avLst/>
          </a:prstGeom>
        </p:spPr>
      </p:pic>
    </p:spTree>
    <p:extLst>
      <p:ext uri="{BB962C8B-B14F-4D97-AF65-F5344CB8AC3E}">
        <p14:creationId xmlns:p14="http://schemas.microsoft.com/office/powerpoint/2010/main" val="56638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2160000" y="360000"/>
            <a:ext cx="7869600" cy="369332"/>
          </a:xfrm>
          <a:prstGeom prst="rect">
            <a:avLst/>
          </a:prstGeom>
        </p:spPr>
        <p:txBody>
          <a:bodyPr lIns="0" tIns="0" rIns="0" bIns="0"/>
          <a:lstStyle>
            <a:lvl1pPr>
              <a:defRPr>
                <a:solidFill>
                  <a:srgbClr val="064E83"/>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2159999" y="936000"/>
            <a:ext cx="7869601"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6B3B0B0F-E794-1244-9699-107C60B9C23A}" type="slidenum">
              <a:rPr lang="en-US" smtClean="0"/>
              <a:pPr/>
              <a:t>‹#›</a:t>
            </a:fld>
            <a:endParaRPr lang="en-US" dirty="0"/>
          </a:p>
        </p:txBody>
      </p:sp>
      <p:sp>
        <p:nvSpPr>
          <p:cNvPr id="16" name="Footer Placeholder 11"/>
          <p:cNvSpPr>
            <a:spLocks noGrp="1"/>
          </p:cNvSpPr>
          <p:nvPr>
            <p:ph type="ftr" sz="quarter" idx="3"/>
          </p:nvPr>
        </p:nvSpPr>
        <p:spPr>
          <a:xfrm>
            <a:off x="3502372"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2160001" y="6293597"/>
            <a:ext cx="1342372" cy="230658"/>
          </a:xfrm>
          <a:prstGeom prst="rect">
            <a:avLst/>
          </a:prstGeom>
        </p:spPr>
      </p:pic>
    </p:spTree>
    <p:extLst>
      <p:ext uri="{BB962C8B-B14F-4D97-AF65-F5344CB8AC3E}">
        <p14:creationId xmlns:p14="http://schemas.microsoft.com/office/powerpoint/2010/main" val="1464358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wide margins">
    <p:spTree>
      <p:nvGrpSpPr>
        <p:cNvPr id="1" name=""/>
        <p:cNvGrpSpPr/>
        <p:nvPr/>
      </p:nvGrpSpPr>
      <p:grpSpPr>
        <a:xfrm>
          <a:off x="0" y="0"/>
          <a:ext cx="0" cy="0"/>
          <a:chOff x="0" y="0"/>
          <a:chExt cx="0" cy="0"/>
        </a:xfrm>
      </p:grpSpPr>
      <p:sp>
        <p:nvSpPr>
          <p:cNvPr id="9" name="Title 8"/>
          <p:cNvSpPr>
            <a:spLocks noGrp="1"/>
          </p:cNvSpPr>
          <p:nvPr>
            <p:ph type="title"/>
          </p:nvPr>
        </p:nvSpPr>
        <p:spPr>
          <a:xfrm>
            <a:off x="3240000" y="360000"/>
            <a:ext cx="5709600" cy="369332"/>
          </a:xfrm>
          <a:prstGeom prst="rect">
            <a:avLst/>
          </a:prstGeom>
        </p:spPr>
        <p:txBody>
          <a:bodyPr lIns="0" tIns="0" rIns="0" bIns="0"/>
          <a:lstStyle>
            <a:lvl1pPr>
              <a:defRPr>
                <a:solidFill>
                  <a:srgbClr val="064E83"/>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3240000" y="936000"/>
            <a:ext cx="5709600"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05F19C50-BC3B-5841-9AFF-3A0443B66067}" type="slidenum">
              <a:rPr lang="en-US" smtClean="0"/>
              <a:pPr/>
              <a:t>‹#›</a:t>
            </a:fld>
            <a:endParaRPr lang="en-US" dirty="0"/>
          </a:p>
        </p:txBody>
      </p:sp>
      <p:sp>
        <p:nvSpPr>
          <p:cNvPr id="15" name="Date Placeholder 10"/>
          <p:cNvSpPr txBox="1">
            <a:spLocks/>
          </p:cNvSpPr>
          <p:nvPr userDrawn="1"/>
        </p:nvSpPr>
        <p:spPr>
          <a:xfrm>
            <a:off x="8564419" y="6308255"/>
            <a:ext cx="1465181"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4582373"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3240001" y="6293597"/>
            <a:ext cx="1342372" cy="230658"/>
          </a:xfrm>
          <a:prstGeom prst="rect">
            <a:avLst/>
          </a:prstGeom>
        </p:spPr>
      </p:pic>
    </p:spTree>
    <p:extLst>
      <p:ext uri="{BB962C8B-B14F-4D97-AF65-F5344CB8AC3E}">
        <p14:creationId xmlns:p14="http://schemas.microsoft.com/office/powerpoint/2010/main" val="24853983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narrow margins">
    <p:spTree>
      <p:nvGrpSpPr>
        <p:cNvPr id="1" name=""/>
        <p:cNvGrpSpPr/>
        <p:nvPr/>
      </p:nvGrpSpPr>
      <p:grpSpPr>
        <a:xfrm>
          <a:off x="0" y="0"/>
          <a:ext cx="0" cy="0"/>
          <a:chOff x="0" y="0"/>
          <a:chExt cx="0" cy="0"/>
        </a:xfrm>
      </p:grpSpPr>
      <p:sp>
        <p:nvSpPr>
          <p:cNvPr id="9" name="Title 8"/>
          <p:cNvSpPr>
            <a:spLocks noGrp="1"/>
          </p:cNvSpPr>
          <p:nvPr>
            <p:ph type="title"/>
          </p:nvPr>
        </p:nvSpPr>
        <p:spPr>
          <a:xfrm>
            <a:off x="1080000" y="360000"/>
            <a:ext cx="10029600" cy="369332"/>
          </a:xfrm>
          <a:prstGeom prst="rect">
            <a:avLst/>
          </a:prstGeom>
        </p:spPr>
        <p:txBody>
          <a:bodyPr lIns="0" tIns="0" rIns="0" bIns="0"/>
          <a:lstStyle>
            <a:lvl1pPr>
              <a:defRPr>
                <a:solidFill>
                  <a:srgbClr val="064E83"/>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1080000" y="936000"/>
            <a:ext cx="10029600"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E4AB80EA-DB86-D849-B86F-15DAF31F0474}" type="slidenum">
              <a:rPr lang="en-US" smtClean="0"/>
              <a:pPr/>
              <a:t>‹#›</a:t>
            </a:fld>
            <a:endParaRPr lang="en-US" dirty="0"/>
          </a:p>
        </p:txBody>
      </p:sp>
      <p:sp>
        <p:nvSpPr>
          <p:cNvPr id="15" name="Date Placeholder 10"/>
          <p:cNvSpPr txBox="1">
            <a:spLocks/>
          </p:cNvSpPr>
          <p:nvPr userDrawn="1"/>
        </p:nvSpPr>
        <p:spPr>
          <a:xfrm>
            <a:off x="8564419" y="6308255"/>
            <a:ext cx="1465181"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2422372"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1080000" y="6308254"/>
            <a:ext cx="1342372" cy="230658"/>
          </a:xfrm>
          <a:prstGeom prst="rect">
            <a:avLst/>
          </a:prstGeom>
        </p:spPr>
      </p:pic>
    </p:spTree>
    <p:extLst>
      <p:ext uri="{BB962C8B-B14F-4D97-AF65-F5344CB8AC3E}">
        <p14:creationId xmlns:p14="http://schemas.microsoft.com/office/powerpoint/2010/main" val="13258991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7982" y="6356351"/>
            <a:ext cx="2742486" cy="365125"/>
          </a:xfrm>
          <a:prstGeom prst="rect">
            <a:avLst/>
          </a:prstGeom>
        </p:spPr>
        <p:txBody>
          <a:bodyPr/>
          <a:lstStyle/>
          <a:p>
            <a:fld id="{9B89C518-5C38-4693-82A7-CD63F4CFDB90}" type="datetimeFigureOut">
              <a:rPr lang="en-GB" smtClean="0"/>
              <a:t>24/10/2020</a:t>
            </a:fld>
            <a:endParaRPr lang="en-GB"/>
          </a:p>
        </p:txBody>
      </p:sp>
      <p:sp>
        <p:nvSpPr>
          <p:cNvPr id="3" name="Footer Placeholder 2"/>
          <p:cNvSpPr>
            <a:spLocks noGrp="1"/>
          </p:cNvSpPr>
          <p:nvPr>
            <p:ph type="ftr" sz="quarter" idx="11"/>
          </p:nvPr>
        </p:nvSpPr>
        <p:spPr>
          <a:xfrm>
            <a:off x="4037549" y="6356351"/>
            <a:ext cx="4113728"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08357" y="6356351"/>
            <a:ext cx="2742486" cy="365125"/>
          </a:xfrm>
          <a:prstGeom prst="rect">
            <a:avLst/>
          </a:prstGeom>
        </p:spPr>
        <p:txBody>
          <a:bodyPr/>
          <a:lstStyle/>
          <a:p>
            <a:fld id="{071EC2F7-DE84-4173-932D-07C314E16E38}" type="slidenum">
              <a:rPr lang="en-GB" smtClean="0"/>
              <a:t>‹#›</a:t>
            </a:fld>
            <a:endParaRPr lang="en-GB"/>
          </a:p>
        </p:txBody>
      </p:sp>
    </p:spTree>
    <p:extLst>
      <p:ext uri="{BB962C8B-B14F-4D97-AF65-F5344CB8AC3E}">
        <p14:creationId xmlns:p14="http://schemas.microsoft.com/office/powerpoint/2010/main" val="187434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Normal margins">
    <p:spTree>
      <p:nvGrpSpPr>
        <p:cNvPr id="1" name=""/>
        <p:cNvGrpSpPr/>
        <p:nvPr/>
      </p:nvGrpSpPr>
      <p:grpSpPr>
        <a:xfrm>
          <a:off x="0" y="0"/>
          <a:ext cx="0" cy="0"/>
          <a:chOff x="0" y="0"/>
          <a:chExt cx="0" cy="0"/>
        </a:xfrm>
      </p:grpSpPr>
      <p:sp>
        <p:nvSpPr>
          <p:cNvPr id="10" name="Footer Placeholder 11"/>
          <p:cNvSpPr txBox="1">
            <a:spLocks/>
          </p:cNvSpPr>
          <p:nvPr userDrawn="1"/>
        </p:nvSpPr>
        <p:spPr>
          <a:xfrm>
            <a:off x="3949359" y="6308257"/>
            <a:ext cx="4590687" cy="230657"/>
          </a:xfrm>
          <a:prstGeom prst="rect">
            <a:avLst/>
          </a:prstGeom>
        </p:spPr>
        <p:txBody>
          <a:bodyPr vert="horz" lIns="108000" tIns="0" rIns="0" bIns="0" rtlCol="0" anchor="b" anchorCtr="0">
            <a:noAutofit/>
          </a:bodyPr>
          <a:lstStyle>
            <a:lvl1pPr algn="l">
              <a:defRPr sz="800" b="1" cap="all" baseline="0">
                <a:solidFill>
                  <a:srgbClr val="064E83"/>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all" spc="0" normalizeH="0" baseline="0" noProof="0" dirty="0">
                <a:ln>
                  <a:noFill/>
                </a:ln>
                <a:solidFill>
                  <a:srgbClr val="064E83"/>
                </a:solidFill>
                <a:effectLst/>
                <a:uLnTx/>
                <a:uFillTx/>
                <a:latin typeface="+mn-lt"/>
                <a:ea typeface="+mn-ea"/>
                <a:cs typeface="+mn-cs"/>
              </a:rPr>
              <a:t>European Centre for Medium-Range Weather Forecasts</a:t>
            </a:r>
          </a:p>
        </p:txBody>
      </p:sp>
      <p:pic>
        <p:nvPicPr>
          <p:cNvPr id="13" name="Picture 12" descr="ECMWF_Master_Logo_RGB_nostrap.png"/>
          <p:cNvPicPr>
            <a:picLocks noChangeAspect="1"/>
          </p:cNvPicPr>
          <p:nvPr userDrawn="1"/>
        </p:nvPicPr>
        <p:blipFill>
          <a:blip r:embed="rId2"/>
          <a:stretch>
            <a:fillRect/>
          </a:stretch>
        </p:blipFill>
        <p:spPr>
          <a:xfrm>
            <a:off x="2160001" y="6308257"/>
            <a:ext cx="1789359" cy="230657"/>
          </a:xfrm>
          <a:prstGeom prst="rect">
            <a:avLst/>
          </a:prstGeom>
        </p:spPr>
      </p:pic>
      <p:sp>
        <p:nvSpPr>
          <p:cNvPr id="9" name="Title 8"/>
          <p:cNvSpPr>
            <a:spLocks noGrp="1"/>
          </p:cNvSpPr>
          <p:nvPr>
            <p:ph type="title"/>
          </p:nvPr>
        </p:nvSpPr>
        <p:spPr>
          <a:xfrm>
            <a:off x="2160001" y="360000"/>
            <a:ext cx="7869599" cy="369332"/>
          </a:xfrm>
          <a:prstGeom prst="rect">
            <a:avLst/>
          </a:prstGeom>
        </p:spPr>
        <p:txBody>
          <a:bodyPr lIns="0" tIns="0" rIns="0" bIns="0"/>
          <a:lstStyle>
            <a:lvl1pPr>
              <a:defRPr>
                <a:solidFill>
                  <a:srgbClr val="064E83"/>
                </a:solidFill>
              </a:defRPr>
            </a:lvl1pPr>
          </a:lstStyle>
          <a:p>
            <a:r>
              <a:rPr lang="en-GB" dirty="0"/>
              <a:t>Click to edit Master title style</a:t>
            </a:r>
            <a:endParaRPr lang="en-US" dirty="0"/>
          </a:p>
        </p:txBody>
      </p:sp>
      <p:sp>
        <p:nvSpPr>
          <p:cNvPr id="11" name="Content Placeholder 10"/>
          <p:cNvSpPr>
            <a:spLocks noGrp="1"/>
          </p:cNvSpPr>
          <p:nvPr>
            <p:ph sz="quarter" idx="14" hasCustomPrompt="1"/>
          </p:nvPr>
        </p:nvSpPr>
        <p:spPr>
          <a:xfrm>
            <a:off x="2160000" y="936000"/>
            <a:ext cx="7869601"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6B3B0B0F-E794-1244-9699-107C60B9C23A}" type="slidenum">
              <a:rPr lang="en-US" smtClean="0"/>
              <a:pPr/>
              <a:t>‹#›</a:t>
            </a:fld>
            <a:endParaRPr lang="en-US" dirty="0"/>
          </a:p>
        </p:txBody>
      </p:sp>
    </p:spTree>
    <p:extLst>
      <p:ext uri="{BB962C8B-B14F-4D97-AF65-F5344CB8AC3E}">
        <p14:creationId xmlns:p14="http://schemas.microsoft.com/office/powerpoint/2010/main" val="1428132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Date Placeholder 10"/>
          <p:cNvSpPr txBox="1">
            <a:spLocks/>
          </p:cNvSpPr>
          <p:nvPr userDrawn="1"/>
        </p:nvSpPr>
        <p:spPr>
          <a:xfrm>
            <a:off x="8076534" y="5984875"/>
            <a:ext cx="1953066" cy="365125"/>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64E83"/>
                </a:solidFill>
                <a:effectLst/>
                <a:uLnTx/>
                <a:uFillTx/>
                <a:latin typeface="+mn-lt"/>
                <a:ea typeface="+mn-ea"/>
                <a:cs typeface="+mn-cs"/>
              </a:rPr>
              <a:t>© ECMWF </a:t>
            </a:r>
            <a:fld id="{D4C56AD5-C73F-B44A-96CB-E8BE2C5CB95A}" type="datetime4">
              <a:rPr kumimoji="0" lang="en-US" sz="900" b="0" i="0" u="none" strike="noStrike" kern="1200" cap="none" spc="0" normalizeH="0" baseline="0" noProof="0" smtClean="0">
                <a:ln>
                  <a:noFill/>
                </a:ln>
                <a:solidFill>
                  <a:srgbClr val="064E83"/>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October 24, 2020</a:t>
            </a:fld>
            <a:endParaRPr kumimoji="0" lang="en-US" sz="900" b="0" i="0" u="none" strike="noStrike" kern="1200" cap="none" spc="0" normalizeH="0" baseline="0" noProof="0" dirty="0">
              <a:ln>
                <a:noFill/>
              </a:ln>
              <a:solidFill>
                <a:srgbClr val="064E83"/>
              </a:solidFill>
              <a:effectLst/>
              <a:uLnTx/>
              <a:uFillTx/>
              <a:latin typeface="+mn-lt"/>
              <a:ea typeface="+mn-ea"/>
              <a:cs typeface="+mn-cs"/>
            </a:endParaRPr>
          </a:p>
        </p:txBody>
      </p:sp>
      <p:sp>
        <p:nvSpPr>
          <p:cNvPr id="13" name="Text Placeholder 12"/>
          <p:cNvSpPr>
            <a:spLocks noGrp="1"/>
          </p:cNvSpPr>
          <p:nvPr>
            <p:ph type="body" sz="quarter" idx="10" hasCustomPrompt="1"/>
          </p:nvPr>
        </p:nvSpPr>
        <p:spPr>
          <a:xfrm>
            <a:off x="2160000" y="1294198"/>
            <a:ext cx="7869600" cy="519800"/>
          </a:xfrm>
          <a:prstGeom prst="rect">
            <a:avLst/>
          </a:prstGeom>
        </p:spPr>
        <p:txBody>
          <a:bodyPr vert="horz" lIns="0" tIns="0" rIns="0" bIns="0" anchor="b" anchorCtr="0">
            <a:spAutoFit/>
          </a:bodyPr>
          <a:lstStyle>
            <a:lvl1pPr marL="0" indent="0">
              <a:lnSpc>
                <a:spcPts val="4000"/>
              </a:lnSpc>
              <a:spcBef>
                <a:spcPts val="0"/>
              </a:spcBef>
              <a:buNone/>
              <a:defRPr sz="3600" b="1">
                <a:solidFill>
                  <a:srgbClr val="064E83"/>
                </a:solidFill>
              </a:defRPr>
            </a:lvl1pPr>
          </a:lstStyle>
          <a:p>
            <a:pPr lvl="0"/>
            <a:r>
              <a:rPr lang="en-GB" dirty="0"/>
              <a:t>Title of Presentation</a:t>
            </a:r>
          </a:p>
        </p:txBody>
      </p:sp>
      <p:sp>
        <p:nvSpPr>
          <p:cNvPr id="14" name="Text Placeholder 12"/>
          <p:cNvSpPr>
            <a:spLocks noGrp="1"/>
          </p:cNvSpPr>
          <p:nvPr>
            <p:ph type="body" sz="quarter" idx="11" hasCustomPrompt="1"/>
          </p:nvPr>
        </p:nvSpPr>
        <p:spPr>
          <a:xfrm>
            <a:off x="2160000" y="1980000"/>
            <a:ext cx="7869600" cy="382156"/>
          </a:xfrm>
          <a:prstGeom prst="rect">
            <a:avLst/>
          </a:prstGeom>
        </p:spPr>
        <p:txBody>
          <a:bodyPr vert="horz" wrap="square" lIns="0" tIns="0" rIns="0" bIns="0">
            <a:spAutoFit/>
          </a:bodyPr>
          <a:lstStyle>
            <a:lvl1pPr marL="0" indent="0">
              <a:lnSpc>
                <a:spcPts val="3000"/>
              </a:lnSpc>
              <a:spcBef>
                <a:spcPts val="0"/>
              </a:spcBef>
              <a:buNone/>
              <a:defRPr sz="2400">
                <a:solidFill>
                  <a:srgbClr val="064E83"/>
                </a:solidFill>
              </a:defRPr>
            </a:lvl1pPr>
          </a:lstStyle>
          <a:p>
            <a:pPr lvl="0"/>
            <a:r>
              <a:rPr lang="en-GB" dirty="0"/>
              <a:t>Subtitle of Presentation</a:t>
            </a:r>
          </a:p>
        </p:txBody>
      </p:sp>
      <p:sp>
        <p:nvSpPr>
          <p:cNvPr id="15" name="Text Placeholder 12"/>
          <p:cNvSpPr>
            <a:spLocks noGrp="1"/>
          </p:cNvSpPr>
          <p:nvPr>
            <p:ph type="body" sz="quarter" idx="12" hasCustomPrompt="1"/>
          </p:nvPr>
        </p:nvSpPr>
        <p:spPr>
          <a:xfrm>
            <a:off x="2160000" y="2700001"/>
            <a:ext cx="7869600" cy="307777"/>
          </a:xfrm>
          <a:prstGeom prst="rect">
            <a:avLst/>
          </a:prstGeom>
        </p:spPr>
        <p:txBody>
          <a:bodyPr vert="horz" wrap="square" lIns="0" tIns="0" rIns="0" bIns="0">
            <a:spAutoFit/>
          </a:bodyPr>
          <a:lstStyle>
            <a:lvl1pPr marL="0" indent="0">
              <a:lnSpc>
                <a:spcPts val="2400"/>
              </a:lnSpc>
              <a:spcBef>
                <a:spcPts val="0"/>
              </a:spcBef>
              <a:buNone/>
              <a:defRPr sz="2000">
                <a:solidFill>
                  <a:srgbClr val="064E83"/>
                </a:solidFill>
              </a:defRPr>
            </a:lvl1pPr>
          </a:lstStyle>
          <a:p>
            <a:pPr lvl="0"/>
            <a:r>
              <a:rPr lang="en-GB" dirty="0"/>
              <a:t>Author’s Name</a:t>
            </a:r>
          </a:p>
        </p:txBody>
      </p:sp>
      <p:sp>
        <p:nvSpPr>
          <p:cNvPr id="16" name="Text Placeholder 12"/>
          <p:cNvSpPr>
            <a:spLocks noGrp="1"/>
          </p:cNvSpPr>
          <p:nvPr>
            <p:ph type="body" sz="quarter" idx="13" hasCustomPrompt="1"/>
          </p:nvPr>
        </p:nvSpPr>
        <p:spPr>
          <a:xfrm>
            <a:off x="2160000" y="3121224"/>
            <a:ext cx="7869600" cy="254771"/>
          </a:xfrm>
          <a:prstGeom prst="rect">
            <a:avLst/>
          </a:prstGeom>
        </p:spPr>
        <p:txBody>
          <a:bodyPr vert="horz" wrap="square" lIns="0" tIns="0" rIns="0" bIns="0">
            <a:spAutoFit/>
          </a:bodyPr>
          <a:lstStyle>
            <a:lvl1pPr marL="0" indent="0">
              <a:lnSpc>
                <a:spcPts val="2000"/>
              </a:lnSpc>
              <a:spcBef>
                <a:spcPts val="0"/>
              </a:spcBef>
              <a:buNone/>
              <a:defRPr sz="1600">
                <a:solidFill>
                  <a:srgbClr val="064E83"/>
                </a:solidFill>
              </a:defRPr>
            </a:lvl1pPr>
          </a:lstStyle>
          <a:p>
            <a:pPr lvl="0"/>
            <a:r>
              <a:rPr lang="en-GB" dirty="0"/>
              <a:t>Author’s Address</a:t>
            </a:r>
          </a:p>
        </p:txBody>
      </p:sp>
      <p:sp>
        <p:nvSpPr>
          <p:cNvPr id="17" name="Text Placeholder 12"/>
          <p:cNvSpPr>
            <a:spLocks noGrp="1"/>
          </p:cNvSpPr>
          <p:nvPr>
            <p:ph type="body" sz="quarter" idx="14" hasCustomPrompt="1"/>
          </p:nvPr>
        </p:nvSpPr>
        <p:spPr>
          <a:xfrm>
            <a:off x="2160000" y="3429000"/>
            <a:ext cx="7869600" cy="228268"/>
          </a:xfrm>
          <a:prstGeom prst="rect">
            <a:avLst/>
          </a:prstGeom>
        </p:spPr>
        <p:txBody>
          <a:bodyPr vert="horz" wrap="square" lIns="0" tIns="0" rIns="0" bIns="0">
            <a:spAutoFit/>
          </a:bodyPr>
          <a:lstStyle>
            <a:lvl1pPr marL="0" indent="0">
              <a:lnSpc>
                <a:spcPts val="1800"/>
              </a:lnSpc>
              <a:spcBef>
                <a:spcPts val="0"/>
              </a:spcBef>
              <a:buNone/>
              <a:defRPr sz="1400">
                <a:solidFill>
                  <a:srgbClr val="064E83"/>
                </a:solidFill>
              </a:defRPr>
            </a:lvl1pPr>
          </a:lstStyle>
          <a:p>
            <a:pPr lvl="0"/>
            <a:r>
              <a:rPr lang="en-GB" dirty="0" err="1"/>
              <a:t>email@ddress</a:t>
            </a:r>
            <a:endParaRPr lang="en-GB" dirty="0"/>
          </a:p>
        </p:txBody>
      </p:sp>
      <p:pic>
        <p:nvPicPr>
          <p:cNvPr id="10" name="Picture 9" descr="ECMWF_Master_Logo_RGB_nostrap.png"/>
          <p:cNvPicPr>
            <a:picLocks noChangeAspect="1"/>
          </p:cNvPicPr>
          <p:nvPr userDrawn="1"/>
        </p:nvPicPr>
        <p:blipFill>
          <a:blip r:embed="rId2"/>
          <a:stretch>
            <a:fillRect/>
          </a:stretch>
        </p:blipFill>
        <p:spPr>
          <a:xfrm>
            <a:off x="2160000" y="5984875"/>
            <a:ext cx="2135591" cy="366955"/>
          </a:xfrm>
          <a:prstGeom prst="rect">
            <a:avLst/>
          </a:prstGeom>
        </p:spPr>
      </p:pic>
    </p:spTree>
    <p:extLst>
      <p:ext uri="{BB962C8B-B14F-4D97-AF65-F5344CB8AC3E}">
        <p14:creationId xmlns:p14="http://schemas.microsoft.com/office/powerpoint/2010/main" val="38298116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2160000" y="360000"/>
            <a:ext cx="7869600" cy="369332"/>
          </a:xfrm>
          <a:prstGeom prst="rect">
            <a:avLst/>
          </a:prstGeom>
        </p:spPr>
        <p:txBody>
          <a:bodyPr lIns="0" tIns="0" rIns="0" bIns="0"/>
          <a:lstStyle>
            <a:lvl1pPr>
              <a:defRPr>
                <a:solidFill>
                  <a:srgbClr val="064E83"/>
                </a:solidFill>
              </a:defRPr>
            </a:lvl1pPr>
          </a:lstStyle>
          <a:p>
            <a:r>
              <a:rPr lang="en-GB"/>
              <a:t>Click to edit Master title style</a:t>
            </a:r>
            <a:endParaRPr lang="en-US" dirty="0"/>
          </a:p>
        </p:txBody>
      </p:sp>
      <p:sp>
        <p:nvSpPr>
          <p:cNvPr id="11" name="Content Placeholder 10"/>
          <p:cNvSpPr>
            <a:spLocks noGrp="1"/>
          </p:cNvSpPr>
          <p:nvPr>
            <p:ph sz="quarter" idx="14" hasCustomPrompt="1"/>
          </p:nvPr>
        </p:nvSpPr>
        <p:spPr>
          <a:xfrm>
            <a:off x="2159999" y="936000"/>
            <a:ext cx="7869601"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6B3B0B0F-E794-1244-9699-107C60B9C23A}" type="slidenum">
              <a:rPr lang="en-US" smtClean="0"/>
              <a:pPr/>
              <a:t>‹#›</a:t>
            </a:fld>
            <a:endParaRPr lang="en-US" dirty="0"/>
          </a:p>
        </p:txBody>
      </p:sp>
      <p:sp>
        <p:nvSpPr>
          <p:cNvPr id="16" name="Footer Placeholder 11"/>
          <p:cNvSpPr>
            <a:spLocks noGrp="1"/>
          </p:cNvSpPr>
          <p:nvPr>
            <p:ph type="ftr" sz="quarter" idx="3"/>
          </p:nvPr>
        </p:nvSpPr>
        <p:spPr>
          <a:xfrm>
            <a:off x="3502372"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2160001" y="6293597"/>
            <a:ext cx="1342372" cy="230658"/>
          </a:xfrm>
          <a:prstGeom prst="rect">
            <a:avLst/>
          </a:prstGeom>
        </p:spPr>
      </p:pic>
    </p:spTree>
    <p:extLst>
      <p:ext uri="{BB962C8B-B14F-4D97-AF65-F5344CB8AC3E}">
        <p14:creationId xmlns:p14="http://schemas.microsoft.com/office/powerpoint/2010/main" val="769154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wide margins">
    <p:spTree>
      <p:nvGrpSpPr>
        <p:cNvPr id="1" name=""/>
        <p:cNvGrpSpPr/>
        <p:nvPr/>
      </p:nvGrpSpPr>
      <p:grpSpPr>
        <a:xfrm>
          <a:off x="0" y="0"/>
          <a:ext cx="0" cy="0"/>
          <a:chOff x="0" y="0"/>
          <a:chExt cx="0" cy="0"/>
        </a:xfrm>
      </p:grpSpPr>
      <p:sp>
        <p:nvSpPr>
          <p:cNvPr id="9" name="Title 8"/>
          <p:cNvSpPr>
            <a:spLocks noGrp="1"/>
          </p:cNvSpPr>
          <p:nvPr>
            <p:ph type="title"/>
          </p:nvPr>
        </p:nvSpPr>
        <p:spPr>
          <a:xfrm>
            <a:off x="3240000" y="360000"/>
            <a:ext cx="5709600" cy="369332"/>
          </a:xfrm>
          <a:prstGeom prst="rect">
            <a:avLst/>
          </a:prstGeom>
        </p:spPr>
        <p:txBody>
          <a:bodyPr lIns="0" tIns="0" rIns="0" bIns="0"/>
          <a:lstStyle>
            <a:lvl1pPr>
              <a:defRPr>
                <a:solidFill>
                  <a:srgbClr val="064E83"/>
                </a:solidFill>
              </a:defRPr>
            </a:lvl1pPr>
          </a:lstStyle>
          <a:p>
            <a:r>
              <a:rPr lang="en-GB"/>
              <a:t>Click to edit Master title style</a:t>
            </a:r>
            <a:endParaRPr lang="en-US" dirty="0"/>
          </a:p>
        </p:txBody>
      </p:sp>
      <p:sp>
        <p:nvSpPr>
          <p:cNvPr id="11" name="Content Placeholder 10"/>
          <p:cNvSpPr>
            <a:spLocks noGrp="1"/>
          </p:cNvSpPr>
          <p:nvPr>
            <p:ph sz="quarter" idx="14" hasCustomPrompt="1"/>
          </p:nvPr>
        </p:nvSpPr>
        <p:spPr>
          <a:xfrm>
            <a:off x="3240000" y="936000"/>
            <a:ext cx="5709600"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05F19C50-BC3B-5841-9AFF-3A0443B66067}" type="slidenum">
              <a:rPr lang="en-US" smtClean="0"/>
              <a:pPr/>
              <a:t>‹#›</a:t>
            </a:fld>
            <a:endParaRPr lang="en-US" dirty="0"/>
          </a:p>
        </p:txBody>
      </p:sp>
      <p:sp>
        <p:nvSpPr>
          <p:cNvPr id="15" name="Date Placeholder 10"/>
          <p:cNvSpPr txBox="1">
            <a:spLocks/>
          </p:cNvSpPr>
          <p:nvPr userDrawn="1"/>
        </p:nvSpPr>
        <p:spPr>
          <a:xfrm>
            <a:off x="8564419" y="6308255"/>
            <a:ext cx="1465181"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4582373"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3240001" y="6293597"/>
            <a:ext cx="1342372" cy="230658"/>
          </a:xfrm>
          <a:prstGeom prst="rect">
            <a:avLst/>
          </a:prstGeom>
        </p:spPr>
      </p:pic>
    </p:spTree>
    <p:extLst>
      <p:ext uri="{BB962C8B-B14F-4D97-AF65-F5344CB8AC3E}">
        <p14:creationId xmlns:p14="http://schemas.microsoft.com/office/powerpoint/2010/main" val="37536723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narrow margins">
    <p:spTree>
      <p:nvGrpSpPr>
        <p:cNvPr id="1" name=""/>
        <p:cNvGrpSpPr/>
        <p:nvPr/>
      </p:nvGrpSpPr>
      <p:grpSpPr>
        <a:xfrm>
          <a:off x="0" y="0"/>
          <a:ext cx="0" cy="0"/>
          <a:chOff x="0" y="0"/>
          <a:chExt cx="0" cy="0"/>
        </a:xfrm>
      </p:grpSpPr>
      <p:sp>
        <p:nvSpPr>
          <p:cNvPr id="9" name="Title 8"/>
          <p:cNvSpPr>
            <a:spLocks noGrp="1"/>
          </p:cNvSpPr>
          <p:nvPr>
            <p:ph type="title"/>
          </p:nvPr>
        </p:nvSpPr>
        <p:spPr>
          <a:xfrm>
            <a:off x="1080000" y="360000"/>
            <a:ext cx="10029600" cy="369332"/>
          </a:xfrm>
          <a:prstGeom prst="rect">
            <a:avLst/>
          </a:prstGeom>
        </p:spPr>
        <p:txBody>
          <a:bodyPr lIns="0" tIns="0" rIns="0" bIns="0"/>
          <a:lstStyle>
            <a:lvl1pPr>
              <a:defRPr>
                <a:solidFill>
                  <a:srgbClr val="064E83"/>
                </a:solidFill>
              </a:defRPr>
            </a:lvl1pPr>
          </a:lstStyle>
          <a:p>
            <a:r>
              <a:rPr lang="en-GB"/>
              <a:t>Click to edit Master title style</a:t>
            </a:r>
            <a:endParaRPr lang="en-US" dirty="0"/>
          </a:p>
        </p:txBody>
      </p:sp>
      <p:sp>
        <p:nvSpPr>
          <p:cNvPr id="11" name="Content Placeholder 10"/>
          <p:cNvSpPr>
            <a:spLocks noGrp="1"/>
          </p:cNvSpPr>
          <p:nvPr>
            <p:ph sz="quarter" idx="14" hasCustomPrompt="1"/>
          </p:nvPr>
        </p:nvSpPr>
        <p:spPr>
          <a:xfrm>
            <a:off x="1080000" y="936000"/>
            <a:ext cx="10029600"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E4AB80EA-DB86-D849-B86F-15DAF31F0474}" type="slidenum">
              <a:rPr lang="en-US" smtClean="0"/>
              <a:pPr/>
              <a:t>‹#›</a:t>
            </a:fld>
            <a:endParaRPr lang="en-US" dirty="0"/>
          </a:p>
        </p:txBody>
      </p:sp>
      <p:sp>
        <p:nvSpPr>
          <p:cNvPr id="15" name="Date Placeholder 10"/>
          <p:cNvSpPr txBox="1">
            <a:spLocks/>
          </p:cNvSpPr>
          <p:nvPr userDrawn="1"/>
        </p:nvSpPr>
        <p:spPr>
          <a:xfrm>
            <a:off x="8564419" y="6308255"/>
            <a:ext cx="1465181"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2422372"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1080000" y="6308254"/>
            <a:ext cx="1342372" cy="230658"/>
          </a:xfrm>
          <a:prstGeom prst="rect">
            <a:avLst/>
          </a:prstGeom>
        </p:spPr>
      </p:pic>
    </p:spTree>
    <p:extLst>
      <p:ext uri="{BB962C8B-B14F-4D97-AF65-F5344CB8AC3E}">
        <p14:creationId xmlns:p14="http://schemas.microsoft.com/office/powerpoint/2010/main" val="38128592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8" name="Date Placeholder 10"/>
          <p:cNvSpPr txBox="1">
            <a:spLocks/>
          </p:cNvSpPr>
          <p:nvPr userDrawn="1"/>
        </p:nvSpPr>
        <p:spPr>
          <a:xfrm>
            <a:off x="8564420" y="6308257"/>
            <a:ext cx="1465181" cy="230657"/>
          </a:xfrm>
          <a:prstGeom prst="rect">
            <a:avLst/>
          </a:prstGeom>
        </p:spPr>
        <p:txBody>
          <a:bodyPr vert="horz" lIns="0" tIns="0" rIns="0" bIns="0" rtlCol="0" anchor="b" anchorCtr="0"/>
          <a:lstStyle>
            <a:lvl1pPr algn="r">
              <a:defRPr>
                <a:solidFill>
                  <a:schemeClr val="bg1"/>
                </a:solidFill>
              </a:defRPr>
            </a:lvl1pPr>
          </a:lstStyle>
          <a:p>
            <a:pPr defTabSz="457200">
              <a:defRPr/>
            </a:pPr>
            <a:r>
              <a:rPr lang="en-US" sz="900" dirty="0">
                <a:solidFill>
                  <a:prstClr val="white"/>
                </a:solidFill>
              </a:rPr>
              <a:t>October 29, 2014</a:t>
            </a:r>
          </a:p>
        </p:txBody>
      </p:sp>
    </p:spTree>
    <p:extLst>
      <p:ext uri="{BB962C8B-B14F-4D97-AF65-F5344CB8AC3E}">
        <p14:creationId xmlns:p14="http://schemas.microsoft.com/office/powerpoint/2010/main" val="18829831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072" y="620688"/>
            <a:ext cx="9900312" cy="1143000"/>
          </a:xfrm>
          <a:prstGeom prst="rect">
            <a:avLst/>
          </a:prstGeom>
        </p:spPr>
        <p:txBody>
          <a:bodyPr/>
          <a:lstStyle/>
          <a:p>
            <a:r>
              <a:rPr lang="en-GB"/>
              <a:t>Click to edit Master title style</a:t>
            </a:r>
          </a:p>
        </p:txBody>
      </p:sp>
      <p:sp>
        <p:nvSpPr>
          <p:cNvPr id="3" name="Date Placeholder 2"/>
          <p:cNvSpPr>
            <a:spLocks noGrp="1"/>
          </p:cNvSpPr>
          <p:nvPr>
            <p:ph type="dt" sz="half" idx="10"/>
          </p:nvPr>
        </p:nvSpPr>
        <p:spPr>
          <a:xfrm>
            <a:off x="9453911" y="6361039"/>
            <a:ext cx="1596246"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11085667" y="6356351"/>
            <a:ext cx="493717" cy="365125"/>
          </a:xfrm>
          <a:prstGeom prst="rect">
            <a:avLst/>
          </a:prstGeom>
        </p:spPr>
        <p:txBody>
          <a:bodyPr/>
          <a:lstStyle/>
          <a:p>
            <a:fld id="{1E6F7D49-625A-4DC0-89B0-0AC14CBD2779}" type="slidenum">
              <a:rPr lang="en-GB" smtClean="0"/>
              <a:t>‹#›</a:t>
            </a:fld>
            <a:endParaRPr lang="en-GB"/>
          </a:p>
        </p:txBody>
      </p:sp>
    </p:spTree>
    <p:extLst>
      <p:ext uri="{BB962C8B-B14F-4D97-AF65-F5344CB8AC3E}">
        <p14:creationId xmlns:p14="http://schemas.microsoft.com/office/powerpoint/2010/main" val="9035436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2157413" y="6307599"/>
            <a:ext cx="1346199" cy="231315"/>
          </a:xfrm>
          <a:prstGeom prst="rect">
            <a:avLst/>
          </a:prstGeom>
        </p:spPr>
      </p:pic>
      <p:sp>
        <p:nvSpPr>
          <p:cNvPr id="9" name="Title 8"/>
          <p:cNvSpPr>
            <a:spLocks noGrp="1"/>
          </p:cNvSpPr>
          <p:nvPr>
            <p:ph type="title"/>
          </p:nvPr>
        </p:nvSpPr>
        <p:spPr>
          <a:xfrm>
            <a:off x="2160000" y="360000"/>
            <a:ext cx="7869600" cy="369332"/>
          </a:xfrm>
          <a:prstGeom prst="rect">
            <a:avLst/>
          </a:prstGeom>
        </p:spPr>
        <p:txBody>
          <a:bodyPr lIns="0" tIns="0" rIns="0" bIns="0"/>
          <a:lstStyle>
            <a:lvl1pPr>
              <a:defRPr sz="2400">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2160000" y="936000"/>
            <a:ext cx="7869601"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chemeClr val="accent1">
                    <a:lumMod val="75000"/>
                  </a:schemeClr>
                </a:solidFill>
              </a:defRPr>
            </a:lvl1pPr>
          </a:lstStyle>
          <a:p>
            <a:pPr defTabSz="457200"/>
            <a:fld id="{6B3B0B0F-E794-1244-9699-107C60B9C23A}" type="slidenum">
              <a:rPr lang="en-US" smtClean="0">
                <a:solidFill>
                  <a:srgbClr val="4F81BD">
                    <a:lumMod val="75000"/>
                  </a:srgbClr>
                </a:solidFill>
                <a:latin typeface="Arial"/>
              </a:rPr>
              <a:pPr defTabSz="457200"/>
              <a:t>‹#›</a:t>
            </a:fld>
            <a:endParaRPr lang="en-US" dirty="0">
              <a:solidFill>
                <a:srgbClr val="4F81BD">
                  <a:lumMod val="75000"/>
                </a:srgbClr>
              </a:solidFill>
              <a:latin typeface="Arial"/>
            </a:endParaRPr>
          </a:p>
        </p:txBody>
      </p:sp>
      <p:sp>
        <p:nvSpPr>
          <p:cNvPr id="16" name="Footer Placeholder 11"/>
          <p:cNvSpPr>
            <a:spLocks noGrp="1"/>
          </p:cNvSpPr>
          <p:nvPr>
            <p:ph type="ftr" sz="quarter" idx="3"/>
          </p:nvPr>
        </p:nvSpPr>
        <p:spPr>
          <a:xfrm>
            <a:off x="3502373" y="6308257"/>
            <a:ext cx="4053639"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defRPr>
            </a:lvl1pPr>
          </a:lstStyle>
          <a:p>
            <a:pPr algn="ctr" defTabSz="457200"/>
            <a:r>
              <a:rPr lang="en-US">
                <a:solidFill>
                  <a:srgbClr val="4F81BD">
                    <a:lumMod val="75000"/>
                  </a:srgbClr>
                </a:solidFill>
                <a:latin typeface="Arial"/>
              </a:rPr>
              <a:t>European Centre for Medium-Range Weather Forecasts</a:t>
            </a:r>
            <a:endParaRPr lang="en-US" dirty="0">
              <a:solidFill>
                <a:srgbClr val="4F81BD">
                  <a:lumMod val="75000"/>
                </a:srgbClr>
              </a:solidFill>
              <a:latin typeface="Arial"/>
            </a:endParaRPr>
          </a:p>
        </p:txBody>
      </p:sp>
    </p:spTree>
    <p:extLst>
      <p:ext uri="{BB962C8B-B14F-4D97-AF65-F5344CB8AC3E}">
        <p14:creationId xmlns:p14="http://schemas.microsoft.com/office/powerpoint/2010/main" val="38539653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453911" y="6361039"/>
            <a:ext cx="1596246" cy="365125"/>
          </a:xfrm>
          <a:prstGeom prst="rect">
            <a:avLst/>
          </a:prstGeom>
        </p:spPr>
        <p:txBody>
          <a:bodyPr/>
          <a:lstStyle/>
          <a:p>
            <a:fld id="{15362263-9BF0-44F4-9E8C-167CC5996870}" type="datetime1">
              <a:rPr lang="en-GB" smtClean="0"/>
              <a:t>24/10/2020</a:t>
            </a:fld>
            <a:endParaRPr lang="en-GB"/>
          </a:p>
        </p:txBody>
      </p:sp>
      <p:sp>
        <p:nvSpPr>
          <p:cNvPr id="4" name="Slide Number Placeholder 3"/>
          <p:cNvSpPr>
            <a:spLocks noGrp="1"/>
          </p:cNvSpPr>
          <p:nvPr>
            <p:ph type="sldNum" sz="quarter" idx="12"/>
          </p:nvPr>
        </p:nvSpPr>
        <p:spPr>
          <a:xfrm>
            <a:off x="11085667" y="6356351"/>
            <a:ext cx="493717" cy="365125"/>
          </a:xfrm>
          <a:prstGeom prst="rect">
            <a:avLst/>
          </a:prstGeom>
        </p:spPr>
        <p:txBody>
          <a:bodyPr/>
          <a:lstStyle/>
          <a:p>
            <a:fld id="{1E6F7D49-625A-4DC0-89B0-0AC14CBD2779}" type="slidenum">
              <a:rPr lang="en-GB" smtClean="0"/>
              <a:t>‹#›</a:t>
            </a:fld>
            <a:endParaRPr lang="en-GB"/>
          </a:p>
        </p:txBody>
      </p:sp>
    </p:spTree>
    <p:extLst>
      <p:ext uri="{BB962C8B-B14F-4D97-AF65-F5344CB8AC3E}">
        <p14:creationId xmlns:p14="http://schemas.microsoft.com/office/powerpoint/2010/main" val="2162666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en-GB"/>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97283A5-B42B-4BD0-B394-258AC00CEEDE}" type="datetimeFigureOut">
              <a:rPr lang="en-GB" smtClean="0"/>
              <a:pPr/>
              <a:t>24/10/2020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15BA03-1B0B-423D-A997-1C251C7102B1}" type="slidenum">
              <a:rPr lang="en-GB" smtClean="0"/>
              <a:pPr/>
              <a:t>‹#›</a:t>
            </a:fld>
            <a:endParaRPr lang="en-GB"/>
          </a:p>
        </p:txBody>
      </p:sp>
    </p:spTree>
    <p:extLst>
      <p:ext uri="{BB962C8B-B14F-4D97-AF65-F5344CB8AC3E}">
        <p14:creationId xmlns:p14="http://schemas.microsoft.com/office/powerpoint/2010/main" val="607583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7283A5-B42B-4BD0-B394-258AC00CEEDE}" type="datetimeFigureOut">
              <a:rPr lang="en-GB" smtClean="0"/>
              <a:pPr/>
              <a:t>24/10/2020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15BA03-1B0B-423D-A997-1C251C7102B1}" type="slidenum">
              <a:rPr lang="en-GB" smtClean="0"/>
              <a:pPr/>
              <a:t>‹#›</a:t>
            </a:fld>
            <a:endParaRPr lang="en-GB"/>
          </a:p>
        </p:txBody>
      </p:sp>
    </p:spTree>
    <p:extLst>
      <p:ext uri="{BB962C8B-B14F-4D97-AF65-F5344CB8AC3E}">
        <p14:creationId xmlns:p14="http://schemas.microsoft.com/office/powerpoint/2010/main" val="2494999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2416339" y="1721197"/>
            <a:ext cx="7356148" cy="1741290"/>
          </a:xfrm>
          <a:prstGeom prst="rect">
            <a:avLst/>
          </a:prstGeom>
        </p:spPr>
        <p:txBody>
          <a:bodyPr lIns="31886" tIns="31886" rIns="31886" bIns="31886"/>
          <a:lstStyle>
            <a:lvl1pPr>
              <a:defRPr sz="6500"/>
            </a:lvl1pPr>
          </a:lstStyle>
          <a:p>
            <a:r>
              <a:t>Title Text</a:t>
            </a:r>
          </a:p>
        </p:txBody>
      </p:sp>
      <p:sp>
        <p:nvSpPr>
          <p:cNvPr id="12" name="Shape 12"/>
          <p:cNvSpPr>
            <a:spLocks noGrp="1"/>
          </p:cNvSpPr>
          <p:nvPr>
            <p:ph type="body" sz="quarter" idx="1"/>
          </p:nvPr>
        </p:nvSpPr>
        <p:spPr>
          <a:xfrm>
            <a:off x="2416339" y="3509367"/>
            <a:ext cx="7356148" cy="596057"/>
          </a:xfrm>
          <a:prstGeom prst="rect">
            <a:avLst/>
          </a:prstGeom>
        </p:spPr>
        <p:txBody>
          <a:bodyPr lIns="31886" tIns="31886" rIns="31886" bIns="31886"/>
          <a:lstStyle>
            <a:lvl1pPr>
              <a:defRPr sz="2500"/>
            </a:lvl1pPr>
            <a:lvl2pPr>
              <a:defRPr sz="2500"/>
            </a:lvl2pPr>
            <a:lvl3pPr>
              <a:defRPr sz="2500"/>
            </a:lvl3pPr>
            <a:lvl4pPr>
              <a:defRPr sz="2500"/>
            </a:lvl4pPr>
            <a:lvl5pPr>
              <a:defRPr sz="2500"/>
            </a:lvl5pPr>
          </a:lstStyle>
          <a:p>
            <a:r>
              <a:t>Body Level One</a:t>
            </a:r>
          </a:p>
          <a:p>
            <a:pPr lvl="1"/>
            <a:r>
              <a:t>Body Level Two</a:t>
            </a:r>
          </a:p>
          <a:p>
            <a:pPr lvl="2"/>
            <a:r>
              <a:t>Body Level Three</a:t>
            </a:r>
          </a:p>
          <a:p>
            <a:pPr lvl="3"/>
            <a:r>
              <a:t>Body Level Four</a:t>
            </a:r>
          </a:p>
          <a:p>
            <a:pPr lvl="4"/>
            <a:r>
              <a:t>Body Level Five</a:t>
            </a:r>
          </a:p>
        </p:txBody>
      </p:sp>
      <p:pic>
        <p:nvPicPr>
          <p:cNvPr id="13" name="pasted-image.pdf"/>
          <p:cNvPicPr>
            <a:picLocks noChangeAspect="1"/>
          </p:cNvPicPr>
          <p:nvPr/>
        </p:nvPicPr>
        <p:blipFill>
          <a:blip r:embed="rId2"/>
          <a:stretch>
            <a:fillRect/>
          </a:stretch>
        </p:blipFill>
        <p:spPr>
          <a:xfrm>
            <a:off x="3553" y="-3511"/>
            <a:ext cx="254195" cy="6865021"/>
          </a:xfrm>
          <a:prstGeom prst="rect">
            <a:avLst/>
          </a:prstGeom>
          <a:ln w="3175">
            <a:miter lim="400000"/>
          </a:ln>
        </p:spPr>
      </p:pic>
      <p:sp>
        <p:nvSpPr>
          <p:cNvPr id="14" name="Shape 14"/>
          <p:cNvSpPr>
            <a:spLocks noGrp="1"/>
          </p:cNvSpPr>
          <p:nvPr>
            <p:ph type="sldNum" sz="quarter" idx="2"/>
          </p:nvPr>
        </p:nvSpPr>
        <p:spPr>
          <a:xfrm>
            <a:off x="5942398" y="5736208"/>
            <a:ext cx="295103" cy="223243"/>
          </a:xfrm>
          <a:prstGeom prst="rect">
            <a:avLst/>
          </a:prstGeom>
        </p:spPr>
        <p:txBody>
          <a:bodyPr lIns="31886" tIns="31886" rIns="31886" bIns="31886"/>
          <a:lstStyle>
            <a:lvl1pPr>
              <a:defRPr sz="1300"/>
            </a:lvl1pPr>
          </a:lstStyle>
          <a:p>
            <a:fld id="{86CB4B4D-7CA3-9044-876B-883B54F8677D}" type="slidenum">
              <a:t>‹#›</a:t>
            </a:fld>
            <a:endParaRPr/>
          </a:p>
        </p:txBody>
      </p:sp>
      <p:pic>
        <p:nvPicPr>
          <p:cNvPr id="6" name="Picture 5"/>
          <p:cNvPicPr>
            <a:picLocks noChangeAspect="1"/>
          </p:cNvPicPr>
          <p:nvPr userDrawn="1"/>
        </p:nvPicPr>
        <p:blipFill rotWithShape="1">
          <a:blip r:embed="rId3"/>
          <a:srcRect l="81821"/>
          <a:stretch/>
        </p:blipFill>
        <p:spPr>
          <a:xfrm>
            <a:off x="9522022" y="74565"/>
            <a:ext cx="2604655" cy="668307"/>
          </a:xfrm>
          <a:prstGeom prst="rect">
            <a:avLst/>
          </a:prstGeom>
        </p:spPr>
      </p:pic>
      <p:pic>
        <p:nvPicPr>
          <p:cNvPr id="7" name="Picture 6"/>
          <p:cNvPicPr>
            <a:picLocks noChangeAspect="1"/>
          </p:cNvPicPr>
          <p:nvPr userDrawn="1"/>
        </p:nvPicPr>
        <p:blipFill rotWithShape="1">
          <a:blip r:embed="rId4"/>
          <a:srcRect l="13064" r="10465" b="27491"/>
          <a:stretch/>
        </p:blipFill>
        <p:spPr>
          <a:xfrm>
            <a:off x="247650" y="26264"/>
            <a:ext cx="1117600" cy="703068"/>
          </a:xfrm>
          <a:prstGeom prst="rect">
            <a:avLst/>
          </a:prstGeom>
          <a:effectLst/>
        </p:spPr>
      </p:pic>
    </p:spTree>
    <p:extLst>
      <p:ext uri="{BB962C8B-B14F-4D97-AF65-F5344CB8AC3E}">
        <p14:creationId xmlns:p14="http://schemas.microsoft.com/office/powerpoint/2010/main" val="3306969098"/>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en-GB"/>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7283A5-B42B-4BD0-B394-258AC00CEEDE}" type="datetimeFigureOut">
              <a:rPr lang="en-GB" smtClean="0"/>
              <a:pPr/>
              <a:t>24/10/2020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15BA03-1B0B-423D-A997-1C251C7102B1}" type="slidenum">
              <a:rPr lang="en-GB" smtClean="0"/>
              <a:pPr/>
              <a:t>‹#›</a:t>
            </a:fld>
            <a:endParaRPr lang="en-GB"/>
          </a:p>
        </p:txBody>
      </p:sp>
    </p:spTree>
    <p:extLst>
      <p:ext uri="{BB962C8B-B14F-4D97-AF65-F5344CB8AC3E}">
        <p14:creationId xmlns:p14="http://schemas.microsoft.com/office/powerpoint/2010/main" val="15721345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97283A5-B42B-4BD0-B394-258AC00CEEDE}" type="datetimeFigureOut">
              <a:rPr lang="en-GB" smtClean="0"/>
              <a:pPr/>
              <a:t>24/10/2020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15BA03-1B0B-423D-A997-1C251C7102B1}" type="slidenum">
              <a:rPr lang="en-GB" smtClean="0"/>
              <a:pPr/>
              <a:t>‹#›</a:t>
            </a:fld>
            <a:endParaRPr lang="en-GB"/>
          </a:p>
        </p:txBody>
      </p:sp>
    </p:spTree>
    <p:extLst>
      <p:ext uri="{BB962C8B-B14F-4D97-AF65-F5344CB8AC3E}">
        <p14:creationId xmlns:p14="http://schemas.microsoft.com/office/powerpoint/2010/main" val="32412430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97283A5-B42B-4BD0-B394-258AC00CEEDE}" type="datetimeFigureOut">
              <a:rPr lang="en-GB" smtClean="0"/>
              <a:pPr/>
              <a:t>24/10/2020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C15BA03-1B0B-423D-A997-1C251C7102B1}" type="slidenum">
              <a:rPr lang="en-GB" smtClean="0"/>
              <a:pPr/>
              <a:t>‹#›</a:t>
            </a:fld>
            <a:endParaRPr lang="en-GB"/>
          </a:p>
        </p:txBody>
      </p:sp>
    </p:spTree>
    <p:extLst>
      <p:ext uri="{BB962C8B-B14F-4D97-AF65-F5344CB8AC3E}">
        <p14:creationId xmlns:p14="http://schemas.microsoft.com/office/powerpoint/2010/main" val="809491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97283A5-B42B-4BD0-B394-258AC00CEEDE}" type="datetimeFigureOut">
              <a:rPr lang="en-GB" smtClean="0"/>
              <a:pPr/>
              <a:t>24/10/2020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C15BA03-1B0B-423D-A997-1C251C7102B1}" type="slidenum">
              <a:rPr lang="en-GB" smtClean="0"/>
              <a:pPr/>
              <a:t>‹#›</a:t>
            </a:fld>
            <a:endParaRPr lang="en-GB"/>
          </a:p>
        </p:txBody>
      </p:sp>
    </p:spTree>
    <p:extLst>
      <p:ext uri="{BB962C8B-B14F-4D97-AF65-F5344CB8AC3E}">
        <p14:creationId xmlns:p14="http://schemas.microsoft.com/office/powerpoint/2010/main" val="12647533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7283A5-B42B-4BD0-B394-258AC00CEEDE}" type="datetimeFigureOut">
              <a:rPr lang="en-GB" smtClean="0"/>
              <a:pPr/>
              <a:t>24/10/2020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C15BA03-1B0B-423D-A997-1C251C7102B1}" type="slidenum">
              <a:rPr lang="en-GB" smtClean="0"/>
              <a:pPr/>
              <a:t>‹#›</a:t>
            </a:fld>
            <a:endParaRPr lang="en-GB"/>
          </a:p>
        </p:txBody>
      </p:sp>
    </p:spTree>
    <p:extLst>
      <p:ext uri="{BB962C8B-B14F-4D97-AF65-F5344CB8AC3E}">
        <p14:creationId xmlns:p14="http://schemas.microsoft.com/office/powerpoint/2010/main" val="475252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GB"/>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7283A5-B42B-4BD0-B394-258AC00CEEDE}" type="datetimeFigureOut">
              <a:rPr lang="en-GB" smtClean="0"/>
              <a:pPr/>
              <a:t>24/10/2020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15BA03-1B0B-423D-A997-1C251C7102B1}" type="slidenum">
              <a:rPr lang="en-GB" smtClean="0"/>
              <a:pPr/>
              <a:t>‹#›</a:t>
            </a:fld>
            <a:endParaRPr lang="en-GB"/>
          </a:p>
        </p:txBody>
      </p:sp>
    </p:spTree>
    <p:extLst>
      <p:ext uri="{BB962C8B-B14F-4D97-AF65-F5344CB8AC3E}">
        <p14:creationId xmlns:p14="http://schemas.microsoft.com/office/powerpoint/2010/main" val="35744854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GB"/>
          </a:p>
        </p:txBody>
      </p:sp>
      <p:sp>
        <p:nvSpPr>
          <p:cNvPr id="3" name="Picture Placeholder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GB"/>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7283A5-B42B-4BD0-B394-258AC00CEEDE}" type="datetimeFigureOut">
              <a:rPr lang="en-GB" smtClean="0"/>
              <a:pPr/>
              <a:t>24/10/2020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15BA03-1B0B-423D-A997-1C251C7102B1}" type="slidenum">
              <a:rPr lang="en-GB" smtClean="0"/>
              <a:pPr/>
              <a:t>‹#›</a:t>
            </a:fld>
            <a:endParaRPr lang="en-GB"/>
          </a:p>
        </p:txBody>
      </p:sp>
    </p:spTree>
    <p:extLst>
      <p:ext uri="{BB962C8B-B14F-4D97-AF65-F5344CB8AC3E}">
        <p14:creationId xmlns:p14="http://schemas.microsoft.com/office/powerpoint/2010/main" val="19704560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7283A5-B42B-4BD0-B394-258AC00CEEDE}" type="datetimeFigureOut">
              <a:rPr lang="en-GB" smtClean="0"/>
              <a:pPr/>
              <a:t>24/10/2020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15BA03-1B0B-423D-A997-1C251C7102B1}" type="slidenum">
              <a:rPr lang="en-GB" smtClean="0"/>
              <a:pPr/>
              <a:t>‹#›</a:t>
            </a:fld>
            <a:endParaRPr lang="en-GB"/>
          </a:p>
        </p:txBody>
      </p:sp>
    </p:spTree>
    <p:extLst>
      <p:ext uri="{BB962C8B-B14F-4D97-AF65-F5344CB8AC3E}">
        <p14:creationId xmlns:p14="http://schemas.microsoft.com/office/powerpoint/2010/main" val="15620590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7283A5-B42B-4BD0-B394-258AC00CEEDE}" type="datetimeFigureOut">
              <a:rPr lang="en-GB" smtClean="0"/>
              <a:pPr/>
              <a:t>24/10/2020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15BA03-1B0B-423D-A997-1C251C7102B1}" type="slidenum">
              <a:rPr lang="en-GB" smtClean="0"/>
              <a:pPr/>
              <a:t>‹#›</a:t>
            </a:fld>
            <a:endParaRPr lang="en-GB"/>
          </a:p>
        </p:txBody>
      </p:sp>
    </p:spTree>
    <p:extLst>
      <p:ext uri="{BB962C8B-B14F-4D97-AF65-F5344CB8AC3E}">
        <p14:creationId xmlns:p14="http://schemas.microsoft.com/office/powerpoint/2010/main" val="10960237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5E268-23B6-944F-9257-ED46DDC302A9}"/>
              </a:ext>
            </a:extLst>
          </p:cNvPr>
          <p:cNvSpPr>
            <a:spLocks noGrp="1"/>
          </p:cNvSpPr>
          <p:nvPr>
            <p:ph type="ctrTitle"/>
          </p:nvPr>
        </p:nvSpPr>
        <p:spPr>
          <a:xfrm>
            <a:off x="1523603" y="1122363"/>
            <a:ext cx="9141619" cy="2387600"/>
          </a:xfrm>
        </p:spPr>
        <p:txBody>
          <a:bodyPr anchor="b"/>
          <a:lstStyle>
            <a:lvl1pPr algn="ctr">
              <a:defRPr sz="5998"/>
            </a:lvl1pPr>
          </a:lstStyle>
          <a:p>
            <a:r>
              <a:rPr lang="en-GB"/>
              <a:t>Click to edit Master title style</a:t>
            </a:r>
          </a:p>
        </p:txBody>
      </p:sp>
      <p:sp>
        <p:nvSpPr>
          <p:cNvPr id="3" name="Subtitle 2">
            <a:extLst>
              <a:ext uri="{FF2B5EF4-FFF2-40B4-BE49-F238E27FC236}">
                <a16:creationId xmlns:a16="http://schemas.microsoft.com/office/drawing/2014/main" id="{CCB0EF8F-99A7-9843-AA05-3892F2068F59}"/>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E88F4B2-DAB6-6C49-946E-095317F545D0}"/>
              </a:ext>
            </a:extLst>
          </p:cNvPr>
          <p:cNvSpPr>
            <a:spLocks noGrp="1"/>
          </p:cNvSpPr>
          <p:nvPr>
            <p:ph type="dt" sz="half" idx="10"/>
          </p:nvPr>
        </p:nvSpPr>
        <p:spPr/>
        <p:txBody>
          <a:bodyPr/>
          <a:lstStyle/>
          <a:p>
            <a:fld id="{23F56732-46E6-8D40-BA87-C28A1DD365DE}" type="datetimeFigureOut">
              <a:rPr lang="en-GB" smtClean="0"/>
              <a:t>24/10/2020</a:t>
            </a:fld>
            <a:endParaRPr lang="en-GB"/>
          </a:p>
        </p:txBody>
      </p:sp>
      <p:sp>
        <p:nvSpPr>
          <p:cNvPr id="5" name="Footer Placeholder 4">
            <a:extLst>
              <a:ext uri="{FF2B5EF4-FFF2-40B4-BE49-F238E27FC236}">
                <a16:creationId xmlns:a16="http://schemas.microsoft.com/office/drawing/2014/main" id="{8F672BEE-4708-7E4F-B658-265105D7B6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C4D0A1-D2BC-0A4F-9CEC-05AEEFF76282}"/>
              </a:ext>
            </a:extLst>
          </p:cNvPr>
          <p:cNvSpPr>
            <a:spLocks noGrp="1"/>
          </p:cNvSpPr>
          <p:nvPr>
            <p:ph type="sldNum" sz="quarter" idx="12"/>
          </p:nvPr>
        </p:nvSpPr>
        <p:spPr/>
        <p:txBody>
          <a:bodyPr/>
          <a:lstStyle/>
          <a:p>
            <a:fld id="{6C65267D-43B9-CD43-AE75-5D7C49EF72F7}" type="slidenum">
              <a:rPr lang="en-GB" smtClean="0"/>
              <a:t>‹#›</a:t>
            </a:fld>
            <a:endParaRPr lang="en-GB"/>
          </a:p>
        </p:txBody>
      </p:sp>
    </p:spTree>
    <p:extLst>
      <p:ext uri="{BB962C8B-B14F-4D97-AF65-F5344CB8AC3E}">
        <p14:creationId xmlns:p14="http://schemas.microsoft.com/office/powerpoint/2010/main" val="333827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5221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D1D1A-5AAA-B740-8A75-EF267A5E3AA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335F31D-793D-4042-BB1D-4880486B5E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5497956-ED90-2E40-AFF0-F36238F67ABD}"/>
              </a:ext>
            </a:extLst>
          </p:cNvPr>
          <p:cNvSpPr>
            <a:spLocks noGrp="1"/>
          </p:cNvSpPr>
          <p:nvPr>
            <p:ph type="dt" sz="half" idx="10"/>
          </p:nvPr>
        </p:nvSpPr>
        <p:spPr/>
        <p:txBody>
          <a:bodyPr/>
          <a:lstStyle/>
          <a:p>
            <a:fld id="{23F56732-46E6-8D40-BA87-C28A1DD365DE}" type="datetimeFigureOut">
              <a:rPr lang="en-GB" smtClean="0"/>
              <a:t>24/10/2020</a:t>
            </a:fld>
            <a:endParaRPr lang="en-GB"/>
          </a:p>
        </p:txBody>
      </p:sp>
      <p:sp>
        <p:nvSpPr>
          <p:cNvPr id="5" name="Footer Placeholder 4">
            <a:extLst>
              <a:ext uri="{FF2B5EF4-FFF2-40B4-BE49-F238E27FC236}">
                <a16:creationId xmlns:a16="http://schemas.microsoft.com/office/drawing/2014/main" id="{0E9547DC-509B-424E-8DBC-414CBD8615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731120-2EF9-A840-9197-0FB95500CD03}"/>
              </a:ext>
            </a:extLst>
          </p:cNvPr>
          <p:cNvSpPr>
            <a:spLocks noGrp="1"/>
          </p:cNvSpPr>
          <p:nvPr>
            <p:ph type="sldNum" sz="quarter" idx="12"/>
          </p:nvPr>
        </p:nvSpPr>
        <p:spPr/>
        <p:txBody>
          <a:bodyPr/>
          <a:lstStyle/>
          <a:p>
            <a:fld id="{6C65267D-43B9-CD43-AE75-5D7C49EF72F7}" type="slidenum">
              <a:rPr lang="en-GB" smtClean="0"/>
              <a:t>‹#›</a:t>
            </a:fld>
            <a:endParaRPr lang="en-GB"/>
          </a:p>
        </p:txBody>
      </p:sp>
    </p:spTree>
    <p:extLst>
      <p:ext uri="{BB962C8B-B14F-4D97-AF65-F5344CB8AC3E}">
        <p14:creationId xmlns:p14="http://schemas.microsoft.com/office/powerpoint/2010/main" val="28447209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DCE98-B68D-3A4E-9130-59F9C2D868C1}"/>
              </a:ext>
            </a:extLst>
          </p:cNvPr>
          <p:cNvSpPr>
            <a:spLocks noGrp="1"/>
          </p:cNvSpPr>
          <p:nvPr>
            <p:ph type="title"/>
          </p:nvPr>
        </p:nvSpPr>
        <p:spPr>
          <a:xfrm>
            <a:off x="831633" y="1709739"/>
            <a:ext cx="10512862" cy="2852737"/>
          </a:xfrm>
        </p:spPr>
        <p:txBody>
          <a:bodyPr anchor="b"/>
          <a:lstStyle>
            <a:lvl1pPr>
              <a:defRPr sz="5998"/>
            </a:lvl1pPr>
          </a:lstStyle>
          <a:p>
            <a:r>
              <a:rPr lang="en-GB"/>
              <a:t>Click to edit Master title style</a:t>
            </a:r>
          </a:p>
        </p:txBody>
      </p:sp>
      <p:sp>
        <p:nvSpPr>
          <p:cNvPr id="3" name="Text Placeholder 2">
            <a:extLst>
              <a:ext uri="{FF2B5EF4-FFF2-40B4-BE49-F238E27FC236}">
                <a16:creationId xmlns:a16="http://schemas.microsoft.com/office/drawing/2014/main" id="{0539405E-A837-064F-AB9E-242A5F7C7FAC}"/>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A215782-5B8C-3943-AB19-B143DCC128B0}"/>
              </a:ext>
            </a:extLst>
          </p:cNvPr>
          <p:cNvSpPr>
            <a:spLocks noGrp="1"/>
          </p:cNvSpPr>
          <p:nvPr>
            <p:ph type="dt" sz="half" idx="10"/>
          </p:nvPr>
        </p:nvSpPr>
        <p:spPr/>
        <p:txBody>
          <a:bodyPr/>
          <a:lstStyle/>
          <a:p>
            <a:fld id="{23F56732-46E6-8D40-BA87-C28A1DD365DE}" type="datetimeFigureOut">
              <a:rPr lang="en-GB" smtClean="0"/>
              <a:t>24/10/2020</a:t>
            </a:fld>
            <a:endParaRPr lang="en-GB"/>
          </a:p>
        </p:txBody>
      </p:sp>
      <p:sp>
        <p:nvSpPr>
          <p:cNvPr id="5" name="Footer Placeholder 4">
            <a:extLst>
              <a:ext uri="{FF2B5EF4-FFF2-40B4-BE49-F238E27FC236}">
                <a16:creationId xmlns:a16="http://schemas.microsoft.com/office/drawing/2014/main" id="{DA8DF8BF-19C6-A046-BE17-4715A23931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816703-F7B3-F342-913B-F050AAC65CD4}"/>
              </a:ext>
            </a:extLst>
          </p:cNvPr>
          <p:cNvSpPr>
            <a:spLocks noGrp="1"/>
          </p:cNvSpPr>
          <p:nvPr>
            <p:ph type="sldNum" sz="quarter" idx="12"/>
          </p:nvPr>
        </p:nvSpPr>
        <p:spPr/>
        <p:txBody>
          <a:bodyPr/>
          <a:lstStyle/>
          <a:p>
            <a:fld id="{6C65267D-43B9-CD43-AE75-5D7C49EF72F7}" type="slidenum">
              <a:rPr lang="en-GB" smtClean="0"/>
              <a:t>‹#›</a:t>
            </a:fld>
            <a:endParaRPr lang="en-GB"/>
          </a:p>
        </p:txBody>
      </p:sp>
    </p:spTree>
    <p:extLst>
      <p:ext uri="{BB962C8B-B14F-4D97-AF65-F5344CB8AC3E}">
        <p14:creationId xmlns:p14="http://schemas.microsoft.com/office/powerpoint/2010/main" val="24091333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620B5-C092-7E43-896C-5596B2DD6D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89A7090-2950-B247-8712-7EE37B75C12D}"/>
              </a:ext>
            </a:extLst>
          </p:cNvPr>
          <p:cNvSpPr>
            <a:spLocks noGrp="1"/>
          </p:cNvSpPr>
          <p:nvPr>
            <p:ph sz="half" idx="1"/>
          </p:nvPr>
        </p:nvSpPr>
        <p:spPr>
          <a:xfrm>
            <a:off x="837982" y="1825625"/>
            <a:ext cx="518025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00E1390-F98A-1842-9D59-411C350D4996}"/>
              </a:ext>
            </a:extLst>
          </p:cNvPr>
          <p:cNvSpPr>
            <a:spLocks noGrp="1"/>
          </p:cNvSpPr>
          <p:nvPr>
            <p:ph sz="half" idx="2"/>
          </p:nvPr>
        </p:nvSpPr>
        <p:spPr>
          <a:xfrm>
            <a:off x="6170592" y="1825625"/>
            <a:ext cx="518025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F688EC5-D262-7B42-9F74-D06E67AB0294}"/>
              </a:ext>
            </a:extLst>
          </p:cNvPr>
          <p:cNvSpPr>
            <a:spLocks noGrp="1"/>
          </p:cNvSpPr>
          <p:nvPr>
            <p:ph type="dt" sz="half" idx="10"/>
          </p:nvPr>
        </p:nvSpPr>
        <p:spPr/>
        <p:txBody>
          <a:bodyPr/>
          <a:lstStyle/>
          <a:p>
            <a:fld id="{23F56732-46E6-8D40-BA87-C28A1DD365DE}" type="datetimeFigureOut">
              <a:rPr lang="en-GB" smtClean="0"/>
              <a:t>24/10/2020</a:t>
            </a:fld>
            <a:endParaRPr lang="en-GB"/>
          </a:p>
        </p:txBody>
      </p:sp>
      <p:sp>
        <p:nvSpPr>
          <p:cNvPr id="6" name="Footer Placeholder 5">
            <a:extLst>
              <a:ext uri="{FF2B5EF4-FFF2-40B4-BE49-F238E27FC236}">
                <a16:creationId xmlns:a16="http://schemas.microsoft.com/office/drawing/2014/main" id="{085BC994-2950-064A-B833-CFCCB9ECD7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0FCC0B-BBCB-074E-A9AF-0C93FE065C28}"/>
              </a:ext>
            </a:extLst>
          </p:cNvPr>
          <p:cNvSpPr>
            <a:spLocks noGrp="1"/>
          </p:cNvSpPr>
          <p:nvPr>
            <p:ph type="sldNum" sz="quarter" idx="12"/>
          </p:nvPr>
        </p:nvSpPr>
        <p:spPr/>
        <p:txBody>
          <a:bodyPr/>
          <a:lstStyle/>
          <a:p>
            <a:fld id="{6C65267D-43B9-CD43-AE75-5D7C49EF72F7}" type="slidenum">
              <a:rPr lang="en-GB" smtClean="0"/>
              <a:t>‹#›</a:t>
            </a:fld>
            <a:endParaRPr lang="en-GB"/>
          </a:p>
        </p:txBody>
      </p:sp>
    </p:spTree>
    <p:extLst>
      <p:ext uri="{BB962C8B-B14F-4D97-AF65-F5344CB8AC3E}">
        <p14:creationId xmlns:p14="http://schemas.microsoft.com/office/powerpoint/2010/main" val="40347185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C6195-855D-E04E-B472-80CA3DE04363}"/>
              </a:ext>
            </a:extLst>
          </p:cNvPr>
          <p:cNvSpPr>
            <a:spLocks noGrp="1"/>
          </p:cNvSpPr>
          <p:nvPr>
            <p:ph type="title"/>
          </p:nvPr>
        </p:nvSpPr>
        <p:spPr>
          <a:xfrm>
            <a:off x="839569" y="365126"/>
            <a:ext cx="10512862"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85148E3-8F5F-6B43-B635-143E6C60633B}"/>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7DA3FF6-6C9B-B54A-BEFC-1B7843B3B07F}"/>
              </a:ext>
            </a:extLst>
          </p:cNvPr>
          <p:cNvSpPr>
            <a:spLocks noGrp="1"/>
          </p:cNvSpPr>
          <p:nvPr>
            <p:ph sz="half" idx="2"/>
          </p:nvPr>
        </p:nvSpPr>
        <p:spPr>
          <a:xfrm>
            <a:off x="839570" y="2505075"/>
            <a:ext cx="5156444"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71D38E2-C698-DE48-9D4F-427E6D625165}"/>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0FBE5B4-B2FB-1B4C-BA37-E6353F4A1D2E}"/>
              </a:ext>
            </a:extLst>
          </p:cNvPr>
          <p:cNvSpPr>
            <a:spLocks noGrp="1"/>
          </p:cNvSpPr>
          <p:nvPr>
            <p:ph sz="quarter" idx="4"/>
          </p:nvPr>
        </p:nvSpPr>
        <p:spPr>
          <a:xfrm>
            <a:off x="6170593" y="2505075"/>
            <a:ext cx="518183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675DE5F-7787-F643-90DC-FF3CB6A96FE0}"/>
              </a:ext>
            </a:extLst>
          </p:cNvPr>
          <p:cNvSpPr>
            <a:spLocks noGrp="1"/>
          </p:cNvSpPr>
          <p:nvPr>
            <p:ph type="dt" sz="half" idx="10"/>
          </p:nvPr>
        </p:nvSpPr>
        <p:spPr/>
        <p:txBody>
          <a:bodyPr/>
          <a:lstStyle/>
          <a:p>
            <a:fld id="{23F56732-46E6-8D40-BA87-C28A1DD365DE}" type="datetimeFigureOut">
              <a:rPr lang="en-GB" smtClean="0"/>
              <a:t>24/10/2020</a:t>
            </a:fld>
            <a:endParaRPr lang="en-GB"/>
          </a:p>
        </p:txBody>
      </p:sp>
      <p:sp>
        <p:nvSpPr>
          <p:cNvPr id="8" name="Footer Placeholder 7">
            <a:extLst>
              <a:ext uri="{FF2B5EF4-FFF2-40B4-BE49-F238E27FC236}">
                <a16:creationId xmlns:a16="http://schemas.microsoft.com/office/drawing/2014/main" id="{3A0B90E5-4266-794E-8833-4489E62807B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691C19-6D7D-4245-A2A2-7CD84449B6C4}"/>
              </a:ext>
            </a:extLst>
          </p:cNvPr>
          <p:cNvSpPr>
            <a:spLocks noGrp="1"/>
          </p:cNvSpPr>
          <p:nvPr>
            <p:ph type="sldNum" sz="quarter" idx="12"/>
          </p:nvPr>
        </p:nvSpPr>
        <p:spPr/>
        <p:txBody>
          <a:bodyPr/>
          <a:lstStyle/>
          <a:p>
            <a:fld id="{6C65267D-43B9-CD43-AE75-5D7C49EF72F7}" type="slidenum">
              <a:rPr lang="en-GB" smtClean="0"/>
              <a:t>‹#›</a:t>
            </a:fld>
            <a:endParaRPr lang="en-GB"/>
          </a:p>
        </p:txBody>
      </p:sp>
    </p:spTree>
    <p:extLst>
      <p:ext uri="{BB962C8B-B14F-4D97-AF65-F5344CB8AC3E}">
        <p14:creationId xmlns:p14="http://schemas.microsoft.com/office/powerpoint/2010/main" val="6392318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30D24-5C35-1548-BFB2-341F2511859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2C1CD4B-560C-3441-9ADA-7E47E814ABA1}"/>
              </a:ext>
            </a:extLst>
          </p:cNvPr>
          <p:cNvSpPr>
            <a:spLocks noGrp="1"/>
          </p:cNvSpPr>
          <p:nvPr>
            <p:ph type="dt" sz="half" idx="10"/>
          </p:nvPr>
        </p:nvSpPr>
        <p:spPr/>
        <p:txBody>
          <a:bodyPr/>
          <a:lstStyle/>
          <a:p>
            <a:fld id="{23F56732-46E6-8D40-BA87-C28A1DD365DE}" type="datetimeFigureOut">
              <a:rPr lang="en-GB" smtClean="0"/>
              <a:t>24/10/2020</a:t>
            </a:fld>
            <a:endParaRPr lang="en-GB"/>
          </a:p>
        </p:txBody>
      </p:sp>
      <p:sp>
        <p:nvSpPr>
          <p:cNvPr id="4" name="Footer Placeholder 3">
            <a:extLst>
              <a:ext uri="{FF2B5EF4-FFF2-40B4-BE49-F238E27FC236}">
                <a16:creationId xmlns:a16="http://schemas.microsoft.com/office/drawing/2014/main" id="{016FCD62-CE2A-054B-9BAA-E1C29A93BD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7C80943-45BE-2144-AEFE-3F72EBB47897}"/>
              </a:ext>
            </a:extLst>
          </p:cNvPr>
          <p:cNvSpPr>
            <a:spLocks noGrp="1"/>
          </p:cNvSpPr>
          <p:nvPr>
            <p:ph type="sldNum" sz="quarter" idx="12"/>
          </p:nvPr>
        </p:nvSpPr>
        <p:spPr/>
        <p:txBody>
          <a:bodyPr/>
          <a:lstStyle/>
          <a:p>
            <a:fld id="{6C65267D-43B9-CD43-AE75-5D7C49EF72F7}" type="slidenum">
              <a:rPr lang="en-GB" smtClean="0"/>
              <a:t>‹#›</a:t>
            </a:fld>
            <a:endParaRPr lang="en-GB"/>
          </a:p>
        </p:txBody>
      </p:sp>
    </p:spTree>
    <p:extLst>
      <p:ext uri="{BB962C8B-B14F-4D97-AF65-F5344CB8AC3E}">
        <p14:creationId xmlns:p14="http://schemas.microsoft.com/office/powerpoint/2010/main" val="18478429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017AF7-410B-A649-A7C3-FB952302119F}"/>
              </a:ext>
            </a:extLst>
          </p:cNvPr>
          <p:cNvSpPr>
            <a:spLocks noGrp="1"/>
          </p:cNvSpPr>
          <p:nvPr>
            <p:ph type="dt" sz="half" idx="10"/>
          </p:nvPr>
        </p:nvSpPr>
        <p:spPr/>
        <p:txBody>
          <a:bodyPr/>
          <a:lstStyle/>
          <a:p>
            <a:fld id="{23F56732-46E6-8D40-BA87-C28A1DD365DE}" type="datetimeFigureOut">
              <a:rPr lang="en-GB" smtClean="0"/>
              <a:t>24/10/2020</a:t>
            </a:fld>
            <a:endParaRPr lang="en-GB"/>
          </a:p>
        </p:txBody>
      </p:sp>
      <p:sp>
        <p:nvSpPr>
          <p:cNvPr id="3" name="Footer Placeholder 2">
            <a:extLst>
              <a:ext uri="{FF2B5EF4-FFF2-40B4-BE49-F238E27FC236}">
                <a16:creationId xmlns:a16="http://schemas.microsoft.com/office/drawing/2014/main" id="{011E5AA0-5947-5247-BE3F-18E2E4EE4B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2EB1722-00D0-9741-AEA4-82B2F340C799}"/>
              </a:ext>
            </a:extLst>
          </p:cNvPr>
          <p:cNvSpPr>
            <a:spLocks noGrp="1"/>
          </p:cNvSpPr>
          <p:nvPr>
            <p:ph type="sldNum" sz="quarter" idx="12"/>
          </p:nvPr>
        </p:nvSpPr>
        <p:spPr/>
        <p:txBody>
          <a:bodyPr/>
          <a:lstStyle/>
          <a:p>
            <a:fld id="{6C65267D-43B9-CD43-AE75-5D7C49EF72F7}" type="slidenum">
              <a:rPr lang="en-GB" smtClean="0"/>
              <a:t>‹#›</a:t>
            </a:fld>
            <a:endParaRPr lang="en-GB"/>
          </a:p>
        </p:txBody>
      </p:sp>
    </p:spTree>
    <p:extLst>
      <p:ext uri="{BB962C8B-B14F-4D97-AF65-F5344CB8AC3E}">
        <p14:creationId xmlns:p14="http://schemas.microsoft.com/office/powerpoint/2010/main" val="27445819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CB4C1-1795-D04E-B825-5E4CD9DEBBDC}"/>
              </a:ext>
            </a:extLst>
          </p:cNvPr>
          <p:cNvSpPr>
            <a:spLocks noGrp="1"/>
          </p:cNvSpPr>
          <p:nvPr>
            <p:ph type="title"/>
          </p:nvPr>
        </p:nvSpPr>
        <p:spPr>
          <a:xfrm>
            <a:off x="839570" y="457200"/>
            <a:ext cx="3931213" cy="1600200"/>
          </a:xfrm>
        </p:spPr>
        <p:txBody>
          <a:bodyPr anchor="b"/>
          <a:lstStyle>
            <a:lvl1pPr>
              <a:defRPr sz="3199"/>
            </a:lvl1pPr>
          </a:lstStyle>
          <a:p>
            <a:r>
              <a:rPr lang="en-GB"/>
              <a:t>Click to edit Master title style</a:t>
            </a:r>
          </a:p>
        </p:txBody>
      </p:sp>
      <p:sp>
        <p:nvSpPr>
          <p:cNvPr id="3" name="Content Placeholder 2">
            <a:extLst>
              <a:ext uri="{FF2B5EF4-FFF2-40B4-BE49-F238E27FC236}">
                <a16:creationId xmlns:a16="http://schemas.microsoft.com/office/drawing/2014/main" id="{9A29902D-5AC8-2D4F-86EA-177D09989FE3}"/>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7368CB1-85F9-E046-BC39-332671D7CD26}"/>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FE701CD-4295-9749-9350-0190587C553A}"/>
              </a:ext>
            </a:extLst>
          </p:cNvPr>
          <p:cNvSpPr>
            <a:spLocks noGrp="1"/>
          </p:cNvSpPr>
          <p:nvPr>
            <p:ph type="dt" sz="half" idx="10"/>
          </p:nvPr>
        </p:nvSpPr>
        <p:spPr/>
        <p:txBody>
          <a:bodyPr/>
          <a:lstStyle/>
          <a:p>
            <a:fld id="{23F56732-46E6-8D40-BA87-C28A1DD365DE}" type="datetimeFigureOut">
              <a:rPr lang="en-GB" smtClean="0"/>
              <a:t>24/10/2020</a:t>
            </a:fld>
            <a:endParaRPr lang="en-GB"/>
          </a:p>
        </p:txBody>
      </p:sp>
      <p:sp>
        <p:nvSpPr>
          <p:cNvPr id="6" name="Footer Placeholder 5">
            <a:extLst>
              <a:ext uri="{FF2B5EF4-FFF2-40B4-BE49-F238E27FC236}">
                <a16:creationId xmlns:a16="http://schemas.microsoft.com/office/drawing/2014/main" id="{595A924F-2D6E-794A-850C-F4BB1A06D8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5D4379-F043-0549-95E7-0E4A0FA843F9}"/>
              </a:ext>
            </a:extLst>
          </p:cNvPr>
          <p:cNvSpPr>
            <a:spLocks noGrp="1"/>
          </p:cNvSpPr>
          <p:nvPr>
            <p:ph type="sldNum" sz="quarter" idx="12"/>
          </p:nvPr>
        </p:nvSpPr>
        <p:spPr/>
        <p:txBody>
          <a:bodyPr/>
          <a:lstStyle/>
          <a:p>
            <a:fld id="{6C65267D-43B9-CD43-AE75-5D7C49EF72F7}" type="slidenum">
              <a:rPr lang="en-GB" smtClean="0"/>
              <a:t>‹#›</a:t>
            </a:fld>
            <a:endParaRPr lang="en-GB"/>
          </a:p>
        </p:txBody>
      </p:sp>
    </p:spTree>
    <p:extLst>
      <p:ext uri="{BB962C8B-B14F-4D97-AF65-F5344CB8AC3E}">
        <p14:creationId xmlns:p14="http://schemas.microsoft.com/office/powerpoint/2010/main" val="12178522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9F92-FEF2-4640-9A17-F4795267997B}"/>
              </a:ext>
            </a:extLst>
          </p:cNvPr>
          <p:cNvSpPr>
            <a:spLocks noGrp="1"/>
          </p:cNvSpPr>
          <p:nvPr>
            <p:ph type="title"/>
          </p:nvPr>
        </p:nvSpPr>
        <p:spPr>
          <a:xfrm>
            <a:off x="839570" y="457200"/>
            <a:ext cx="3931213" cy="1600200"/>
          </a:xfrm>
        </p:spPr>
        <p:txBody>
          <a:bodyPr anchor="b"/>
          <a:lstStyle>
            <a:lvl1pPr>
              <a:defRPr sz="3199"/>
            </a:lvl1pPr>
          </a:lstStyle>
          <a:p>
            <a:r>
              <a:rPr lang="en-GB"/>
              <a:t>Click to edit Master title style</a:t>
            </a:r>
          </a:p>
        </p:txBody>
      </p:sp>
      <p:sp>
        <p:nvSpPr>
          <p:cNvPr id="3" name="Picture Placeholder 2">
            <a:extLst>
              <a:ext uri="{FF2B5EF4-FFF2-40B4-BE49-F238E27FC236}">
                <a16:creationId xmlns:a16="http://schemas.microsoft.com/office/drawing/2014/main" id="{3DDBE0F9-97EF-9048-8B3D-52D140C36B4D}"/>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GB"/>
          </a:p>
        </p:txBody>
      </p:sp>
      <p:sp>
        <p:nvSpPr>
          <p:cNvPr id="4" name="Text Placeholder 3">
            <a:extLst>
              <a:ext uri="{FF2B5EF4-FFF2-40B4-BE49-F238E27FC236}">
                <a16:creationId xmlns:a16="http://schemas.microsoft.com/office/drawing/2014/main" id="{4C04E574-F0BA-9E46-945F-AF542D264156}"/>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9901DE-2243-6649-BBB2-21B331819FDC}"/>
              </a:ext>
            </a:extLst>
          </p:cNvPr>
          <p:cNvSpPr>
            <a:spLocks noGrp="1"/>
          </p:cNvSpPr>
          <p:nvPr>
            <p:ph type="dt" sz="half" idx="10"/>
          </p:nvPr>
        </p:nvSpPr>
        <p:spPr/>
        <p:txBody>
          <a:bodyPr/>
          <a:lstStyle/>
          <a:p>
            <a:fld id="{23F56732-46E6-8D40-BA87-C28A1DD365DE}" type="datetimeFigureOut">
              <a:rPr lang="en-GB" smtClean="0"/>
              <a:t>24/10/2020</a:t>
            </a:fld>
            <a:endParaRPr lang="en-GB"/>
          </a:p>
        </p:txBody>
      </p:sp>
      <p:sp>
        <p:nvSpPr>
          <p:cNvPr id="6" name="Footer Placeholder 5">
            <a:extLst>
              <a:ext uri="{FF2B5EF4-FFF2-40B4-BE49-F238E27FC236}">
                <a16:creationId xmlns:a16="http://schemas.microsoft.com/office/drawing/2014/main" id="{972DA574-E6AD-B246-9ABB-BBF1567F04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6D0B46-D63D-9941-90C6-5A90FE32956E}"/>
              </a:ext>
            </a:extLst>
          </p:cNvPr>
          <p:cNvSpPr>
            <a:spLocks noGrp="1"/>
          </p:cNvSpPr>
          <p:nvPr>
            <p:ph type="sldNum" sz="quarter" idx="12"/>
          </p:nvPr>
        </p:nvSpPr>
        <p:spPr/>
        <p:txBody>
          <a:bodyPr/>
          <a:lstStyle/>
          <a:p>
            <a:fld id="{6C65267D-43B9-CD43-AE75-5D7C49EF72F7}" type="slidenum">
              <a:rPr lang="en-GB" smtClean="0"/>
              <a:t>‹#›</a:t>
            </a:fld>
            <a:endParaRPr lang="en-GB"/>
          </a:p>
        </p:txBody>
      </p:sp>
    </p:spTree>
    <p:extLst>
      <p:ext uri="{BB962C8B-B14F-4D97-AF65-F5344CB8AC3E}">
        <p14:creationId xmlns:p14="http://schemas.microsoft.com/office/powerpoint/2010/main" val="39648663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ACE8B-D27D-9C4C-B8A9-8915A034A55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6054D86-5216-A74D-AD30-A2C98D267E4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63E0DCF-7619-A143-8024-305959EF2961}"/>
              </a:ext>
            </a:extLst>
          </p:cNvPr>
          <p:cNvSpPr>
            <a:spLocks noGrp="1"/>
          </p:cNvSpPr>
          <p:nvPr>
            <p:ph type="dt" sz="half" idx="10"/>
          </p:nvPr>
        </p:nvSpPr>
        <p:spPr/>
        <p:txBody>
          <a:bodyPr/>
          <a:lstStyle/>
          <a:p>
            <a:fld id="{23F56732-46E6-8D40-BA87-C28A1DD365DE}" type="datetimeFigureOut">
              <a:rPr lang="en-GB" smtClean="0"/>
              <a:t>24/10/2020</a:t>
            </a:fld>
            <a:endParaRPr lang="en-GB"/>
          </a:p>
        </p:txBody>
      </p:sp>
      <p:sp>
        <p:nvSpPr>
          <p:cNvPr id="5" name="Footer Placeholder 4">
            <a:extLst>
              <a:ext uri="{FF2B5EF4-FFF2-40B4-BE49-F238E27FC236}">
                <a16:creationId xmlns:a16="http://schemas.microsoft.com/office/drawing/2014/main" id="{B0A7123E-6C43-3447-9AD7-846ED8804C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D42FDD-CA53-2D4B-A217-BE80843514A8}"/>
              </a:ext>
            </a:extLst>
          </p:cNvPr>
          <p:cNvSpPr>
            <a:spLocks noGrp="1"/>
          </p:cNvSpPr>
          <p:nvPr>
            <p:ph type="sldNum" sz="quarter" idx="12"/>
          </p:nvPr>
        </p:nvSpPr>
        <p:spPr/>
        <p:txBody>
          <a:bodyPr/>
          <a:lstStyle/>
          <a:p>
            <a:fld id="{6C65267D-43B9-CD43-AE75-5D7C49EF72F7}" type="slidenum">
              <a:rPr lang="en-GB" smtClean="0"/>
              <a:t>‹#›</a:t>
            </a:fld>
            <a:endParaRPr lang="en-GB"/>
          </a:p>
        </p:txBody>
      </p:sp>
    </p:spTree>
    <p:extLst>
      <p:ext uri="{BB962C8B-B14F-4D97-AF65-F5344CB8AC3E}">
        <p14:creationId xmlns:p14="http://schemas.microsoft.com/office/powerpoint/2010/main" val="28319515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FEE4C-0ACE-6A48-89C2-826B87CE040D}"/>
              </a:ext>
            </a:extLst>
          </p:cNvPr>
          <p:cNvSpPr>
            <a:spLocks noGrp="1"/>
          </p:cNvSpPr>
          <p:nvPr>
            <p:ph type="title" orient="vert"/>
          </p:nvPr>
        </p:nvSpPr>
        <p:spPr>
          <a:xfrm>
            <a:off x="8722628" y="365125"/>
            <a:ext cx="262821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36E6EAE-891F-6344-81F3-C9681C35FBA7}"/>
              </a:ext>
            </a:extLst>
          </p:cNvPr>
          <p:cNvSpPr>
            <a:spLocks noGrp="1"/>
          </p:cNvSpPr>
          <p:nvPr>
            <p:ph type="body" orient="vert" idx="1"/>
          </p:nvPr>
        </p:nvSpPr>
        <p:spPr>
          <a:xfrm>
            <a:off x="837982" y="365125"/>
            <a:ext cx="7732286"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ABA7166-1F34-4245-8835-D112391E4A21}"/>
              </a:ext>
            </a:extLst>
          </p:cNvPr>
          <p:cNvSpPr>
            <a:spLocks noGrp="1"/>
          </p:cNvSpPr>
          <p:nvPr>
            <p:ph type="dt" sz="half" idx="10"/>
          </p:nvPr>
        </p:nvSpPr>
        <p:spPr/>
        <p:txBody>
          <a:bodyPr/>
          <a:lstStyle/>
          <a:p>
            <a:fld id="{23F56732-46E6-8D40-BA87-C28A1DD365DE}" type="datetimeFigureOut">
              <a:rPr lang="en-GB" smtClean="0"/>
              <a:t>24/10/2020</a:t>
            </a:fld>
            <a:endParaRPr lang="en-GB"/>
          </a:p>
        </p:txBody>
      </p:sp>
      <p:sp>
        <p:nvSpPr>
          <p:cNvPr id="5" name="Footer Placeholder 4">
            <a:extLst>
              <a:ext uri="{FF2B5EF4-FFF2-40B4-BE49-F238E27FC236}">
                <a16:creationId xmlns:a16="http://schemas.microsoft.com/office/drawing/2014/main" id="{A2C0F994-7BB2-D744-AC6F-9576065A0C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E557D4-6833-2445-AB12-A78E8EEE15A0}"/>
              </a:ext>
            </a:extLst>
          </p:cNvPr>
          <p:cNvSpPr>
            <a:spLocks noGrp="1"/>
          </p:cNvSpPr>
          <p:nvPr>
            <p:ph type="sldNum" sz="quarter" idx="12"/>
          </p:nvPr>
        </p:nvSpPr>
        <p:spPr/>
        <p:txBody>
          <a:bodyPr/>
          <a:lstStyle/>
          <a:p>
            <a:fld id="{6C65267D-43B9-CD43-AE75-5D7C49EF72F7}" type="slidenum">
              <a:rPr lang="en-GB" smtClean="0"/>
              <a:t>‹#›</a:t>
            </a:fld>
            <a:endParaRPr lang="en-GB"/>
          </a:p>
        </p:txBody>
      </p:sp>
    </p:spTree>
    <p:extLst>
      <p:ext uri="{BB962C8B-B14F-4D97-AF65-F5344CB8AC3E}">
        <p14:creationId xmlns:p14="http://schemas.microsoft.com/office/powerpoint/2010/main" val="3431202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02.xml"/><Relationship Id="rId7" Type="http://schemas.openxmlformats.org/officeDocument/2006/relationships/image" Target="../media/image4.pn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theme" Target="../theme/theme11.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image" Target="../media/image13.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theme" Target="../theme/theme6.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image" Target="../media/image1.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7.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10" Type="http://schemas.openxmlformats.org/officeDocument/2006/relationships/image" Target="../media/image1.png"/><Relationship Id="rId4" Type="http://schemas.openxmlformats.org/officeDocument/2006/relationships/slideLayout" Target="../slideLayouts/slideLayout7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owerPoint_strip2.png"/>
          <p:cNvPicPr>
            <a:picLocks noChangeAspect="1"/>
          </p:cNvPicPr>
          <p:nvPr userDrawn="1"/>
        </p:nvPicPr>
        <p:blipFill>
          <a:blip r:embed="rId11"/>
          <a:stretch>
            <a:fillRect/>
          </a:stretch>
        </p:blipFill>
        <p:spPr>
          <a:xfrm>
            <a:off x="0" y="0"/>
            <a:ext cx="182880" cy="6858000"/>
          </a:xfrm>
          <a:prstGeom prst="rect">
            <a:avLst/>
          </a:prstGeom>
        </p:spPr>
      </p:pic>
    </p:spTree>
    <p:extLst>
      <p:ext uri="{BB962C8B-B14F-4D97-AF65-F5344CB8AC3E}">
        <p14:creationId xmlns:p14="http://schemas.microsoft.com/office/powerpoint/2010/main" val="358110258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60" r:id="rId6"/>
    <p:sldLayoutId id="2147483663" r:id="rId7"/>
    <p:sldLayoutId id="2147483665" r:id="rId8"/>
    <p:sldLayoutId id="2147484108" r:id="rId9"/>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201CBE-B7BE-7445-9DF3-1072BB3F183F}"/>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5F2049D-97F5-9742-AAB0-C2CCDB0FDC78}"/>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F702DA-8AB3-584C-B34A-55D803ED3AAC}"/>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56732-46E6-8D40-BA87-C28A1DD365DE}" type="datetimeFigureOut">
              <a:rPr lang="en-GB" smtClean="0"/>
              <a:t>24/10/2020</a:t>
            </a:fld>
            <a:endParaRPr lang="en-GB"/>
          </a:p>
        </p:txBody>
      </p:sp>
      <p:sp>
        <p:nvSpPr>
          <p:cNvPr id="5" name="Footer Placeholder 4">
            <a:extLst>
              <a:ext uri="{FF2B5EF4-FFF2-40B4-BE49-F238E27FC236}">
                <a16:creationId xmlns:a16="http://schemas.microsoft.com/office/drawing/2014/main" id="{74C4DF35-217C-9B4F-911B-546050AABB58}"/>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29346-3CBE-EC46-8C4C-08C1C5E4D59B}"/>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5267D-43B9-CD43-AE75-5D7C49EF72F7}" type="slidenum">
              <a:rPr lang="en-GB" smtClean="0"/>
              <a:t>‹#›</a:t>
            </a:fld>
            <a:endParaRPr lang="en-GB"/>
          </a:p>
        </p:txBody>
      </p:sp>
    </p:spTree>
    <p:extLst>
      <p:ext uri="{BB962C8B-B14F-4D97-AF65-F5344CB8AC3E}">
        <p14:creationId xmlns:p14="http://schemas.microsoft.com/office/powerpoint/2010/main" val="1771775515"/>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DE"/>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a:srcRect l="81821"/>
          <a:stretch/>
        </p:blipFill>
        <p:spPr>
          <a:xfrm>
            <a:off x="9584849" y="-1"/>
            <a:ext cx="2603977" cy="668307"/>
          </a:xfrm>
          <a:prstGeom prst="rect">
            <a:avLst/>
          </a:prstGeom>
        </p:spPr>
      </p:pic>
      <p:pic>
        <p:nvPicPr>
          <p:cNvPr id="9" name="Picture 8"/>
          <p:cNvPicPr>
            <a:picLocks noChangeAspect="1"/>
          </p:cNvPicPr>
          <p:nvPr/>
        </p:nvPicPr>
        <p:blipFill rotWithShape="1">
          <a:blip r:embed="rId8"/>
          <a:srcRect l="13064" r="10465" b="27491"/>
          <a:stretch/>
        </p:blipFill>
        <p:spPr>
          <a:xfrm>
            <a:off x="0" y="0"/>
            <a:ext cx="1117309" cy="703068"/>
          </a:xfrm>
          <a:prstGeom prst="rect">
            <a:avLst/>
          </a:prstGeom>
          <a:effectLst/>
        </p:spPr>
      </p:pic>
    </p:spTree>
    <p:extLst>
      <p:ext uri="{BB962C8B-B14F-4D97-AF65-F5344CB8AC3E}">
        <p14:creationId xmlns:p14="http://schemas.microsoft.com/office/powerpoint/2010/main" val="3198456613"/>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Lst>
  <p:hf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owerPoint_strip2.png"/>
          <p:cNvPicPr>
            <a:picLocks noChangeAspect="1"/>
          </p:cNvPicPr>
          <p:nvPr userDrawn="1"/>
        </p:nvPicPr>
        <p:blipFill>
          <a:blip r:embed="rId10"/>
          <a:stretch>
            <a:fillRect/>
          </a:stretch>
        </p:blipFill>
        <p:spPr>
          <a:xfrm>
            <a:off x="0" y="0"/>
            <a:ext cx="182880" cy="6858000"/>
          </a:xfrm>
          <a:prstGeom prst="rect">
            <a:avLst/>
          </a:prstGeom>
        </p:spPr>
      </p:pic>
    </p:spTree>
    <p:extLst>
      <p:ext uri="{BB962C8B-B14F-4D97-AF65-F5344CB8AC3E}">
        <p14:creationId xmlns:p14="http://schemas.microsoft.com/office/powerpoint/2010/main" val="3554519343"/>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4" r:id="rId7"/>
    <p:sldLayoutId id="2147483846" r:id="rId8"/>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2"/>
            <a:ext cx="10969943"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4515" y="6577567"/>
            <a:ext cx="3859795"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577567"/>
            <a:ext cx="2844059"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8768E1A-8455-4611-8763-3FA1B747F6B6}" type="slidenum">
              <a:rPr lang="en-US" smtClean="0"/>
              <a:t>‹#›</a:t>
            </a:fld>
            <a:endParaRPr lang="en-US"/>
          </a:p>
        </p:txBody>
      </p:sp>
      <p:pic>
        <p:nvPicPr>
          <p:cNvPr id="7" name="Picture 2"/>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9113956" y="6147019"/>
            <a:ext cx="2716487" cy="5463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34056817"/>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Lst>
  <p:txStyles>
    <p:titleStyle>
      <a:lvl1pPr algn="ctr" defTabSz="1218804" rtl="0" eaLnBrk="1" latinLnBrk="0" hangingPunct="1">
        <a:spcBef>
          <a:spcPct val="0"/>
        </a:spcBef>
        <a:buNone/>
        <a:defRPr sz="4266" kern="1200">
          <a:solidFill>
            <a:schemeClr val="tx1"/>
          </a:solidFill>
          <a:latin typeface="+mj-lt"/>
          <a:ea typeface="+mj-ea"/>
          <a:cs typeface="+mj-cs"/>
        </a:defRPr>
      </a:lvl1pPr>
    </p:titleStyle>
    <p:bodyStyle>
      <a:lvl1pPr marL="457052" indent="-457052"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1pPr>
      <a:lvl2pPr marL="990278" indent="-380876" algn="l" defTabSz="1218804"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2pPr>
      <a:lvl3pPr marL="1523505" indent="-304701" algn="l" defTabSz="1218804" rtl="0" eaLnBrk="1" latinLnBrk="0" hangingPunct="1">
        <a:spcBef>
          <a:spcPct val="20000"/>
        </a:spcBef>
        <a:buFont typeface="Arial" panose="020B0604020202020204" pitchFamily="34" charset="0"/>
        <a:buChar char="•"/>
        <a:defRPr sz="2132" kern="1200">
          <a:solidFill>
            <a:schemeClr val="tx1"/>
          </a:solidFill>
          <a:latin typeface="+mn-lt"/>
          <a:ea typeface="+mn-ea"/>
          <a:cs typeface="+mn-cs"/>
        </a:defRPr>
      </a:lvl3pPr>
      <a:lvl4pPr marL="2132907" indent="-304701" algn="l" defTabSz="1218804" rtl="0" eaLnBrk="1" latinLnBrk="0" hangingPunct="1">
        <a:spcBef>
          <a:spcPct val="20000"/>
        </a:spcBef>
        <a:buFont typeface="Arial" panose="020B0604020202020204" pitchFamily="34" charset="0"/>
        <a:buChar char="–"/>
        <a:defRPr sz="1866" kern="1200">
          <a:solidFill>
            <a:schemeClr val="tx1"/>
          </a:solidFill>
          <a:latin typeface="+mn-lt"/>
          <a:ea typeface="+mn-ea"/>
          <a:cs typeface="+mn-cs"/>
        </a:defRPr>
      </a:lvl4pPr>
      <a:lvl5pPr marL="2742308" indent="-304701" algn="l" defTabSz="1218804" rtl="0" eaLnBrk="1" latinLnBrk="0" hangingPunct="1">
        <a:spcBef>
          <a:spcPct val="20000"/>
        </a:spcBef>
        <a:buFont typeface="Arial" panose="020B0604020202020204" pitchFamily="34" charset="0"/>
        <a:buChar char="»"/>
        <a:defRPr sz="1866" kern="1200">
          <a:solidFill>
            <a:schemeClr val="tx1"/>
          </a:solidFill>
          <a:latin typeface="+mn-lt"/>
          <a:ea typeface="+mn-ea"/>
          <a:cs typeface="+mn-cs"/>
        </a:defRPr>
      </a:lvl5pPr>
      <a:lvl6pPr marL="3351710"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5"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10" algn="l" defTabSz="1218804" rtl="0" eaLnBrk="1" latinLnBrk="0" hangingPunct="1">
        <a:defRPr sz="2399" kern="1200">
          <a:solidFill>
            <a:schemeClr val="tx1"/>
          </a:solidFill>
          <a:latin typeface="+mn-lt"/>
          <a:ea typeface="+mn-ea"/>
          <a:cs typeface="+mn-cs"/>
        </a:defRPr>
      </a:lvl6pPr>
      <a:lvl7pPr marL="3656412"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PowerPoint_strip2.png"/>
          <p:cNvPicPr>
            <a:picLocks noChangeAspect="1"/>
          </p:cNvPicPr>
          <p:nvPr userDrawn="1"/>
        </p:nvPicPr>
        <p:blipFill>
          <a:blip r:embed="rId6"/>
          <a:stretch>
            <a:fillRect/>
          </a:stretch>
        </p:blipFill>
        <p:spPr>
          <a:xfrm>
            <a:off x="0" y="0"/>
            <a:ext cx="182880" cy="6858000"/>
          </a:xfrm>
          <a:prstGeom prst="rect">
            <a:avLst/>
          </a:prstGeom>
        </p:spPr>
      </p:pic>
      <p:sp>
        <p:nvSpPr>
          <p:cNvPr id="5" name="Footer Placeholder 11"/>
          <p:cNvSpPr>
            <a:spLocks noGrp="1"/>
          </p:cNvSpPr>
          <p:nvPr>
            <p:ph type="ftr" sz="quarter" idx="3"/>
          </p:nvPr>
        </p:nvSpPr>
        <p:spPr>
          <a:xfrm>
            <a:off x="3625268" y="6408926"/>
            <a:ext cx="4053639" cy="230657"/>
          </a:xfrm>
          <a:prstGeom prst="rect">
            <a:avLst/>
          </a:prstGeom>
          <a:ln>
            <a:noFill/>
          </a:ln>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6" name="Picture 5" descr="ECMWF_Master_Logo_RGB_nostrap.png"/>
          <p:cNvPicPr>
            <a:picLocks noChangeAspect="1"/>
          </p:cNvPicPr>
          <p:nvPr userDrawn="1"/>
        </p:nvPicPr>
        <p:blipFill>
          <a:blip r:embed="rId7"/>
          <a:stretch>
            <a:fillRect/>
          </a:stretch>
        </p:blipFill>
        <p:spPr>
          <a:xfrm>
            <a:off x="371191" y="6423583"/>
            <a:ext cx="1342372" cy="230658"/>
          </a:xfrm>
          <a:prstGeom prst="rect">
            <a:avLst/>
          </a:prstGeom>
        </p:spPr>
      </p:pic>
    </p:spTree>
    <p:extLst>
      <p:ext uri="{BB962C8B-B14F-4D97-AF65-F5344CB8AC3E}">
        <p14:creationId xmlns:p14="http://schemas.microsoft.com/office/powerpoint/2010/main" val="36532221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owerPoint_strip2.png"/>
          <p:cNvPicPr>
            <a:picLocks noChangeAspect="1"/>
          </p:cNvPicPr>
          <p:nvPr/>
        </p:nvPicPr>
        <p:blipFill>
          <a:blip r:embed="rId8"/>
          <a:stretch>
            <a:fillRect/>
          </a:stretch>
        </p:blipFill>
        <p:spPr>
          <a:xfrm>
            <a:off x="0" y="0"/>
            <a:ext cx="182880" cy="6858000"/>
          </a:xfrm>
          <a:prstGeom prst="rect">
            <a:avLst/>
          </a:prstGeom>
        </p:spPr>
      </p:pic>
    </p:spTree>
    <p:extLst>
      <p:ext uri="{BB962C8B-B14F-4D97-AF65-F5344CB8AC3E}">
        <p14:creationId xmlns:p14="http://schemas.microsoft.com/office/powerpoint/2010/main" val="780691012"/>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2" cstate="print"/>
          <a:stretch>
            <a:fillRect/>
          </a:stretch>
        </p:blipFill>
        <p:spPr>
          <a:xfrm>
            <a:off x="87530" y="53900"/>
            <a:ext cx="2406897" cy="754979"/>
          </a:xfrm>
          <a:prstGeom prst="rect">
            <a:avLst/>
          </a:prstGeom>
          <a:ln w="12700">
            <a:miter lim="400000"/>
          </a:ln>
        </p:spPr>
      </p:pic>
      <p:sp>
        <p:nvSpPr>
          <p:cNvPr id="4" name="Footer Placeholder 5"/>
          <p:cNvSpPr>
            <a:spLocks noGrp="1"/>
          </p:cNvSpPr>
          <p:nvPr>
            <p:ph type="ftr" sz="quarter" idx="3"/>
          </p:nvPr>
        </p:nvSpPr>
        <p:spPr>
          <a:xfrm>
            <a:off x="0" y="6309521"/>
            <a:ext cx="12188825" cy="548481"/>
          </a:xfrm>
          <a:prstGeom prst="rect">
            <a:avLst/>
          </a:prstGeom>
          <a:solidFill>
            <a:schemeClr val="bg1"/>
          </a:solidFill>
        </p:spPr>
        <p:txBody>
          <a:bodyPr vert="horz" lIns="252000" tIns="36000" rIns="68580" bIns="27000" rtlCol="0" anchor="ctr"/>
          <a:lstStyle>
            <a:lvl1pPr algn="l" defTabSz="292027" hangingPunct="0">
              <a:defRPr sz="1066">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263457" y="1386377"/>
            <a:ext cx="11247070" cy="830997"/>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263457" y="2348708"/>
            <a:ext cx="5399270" cy="3605813"/>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935314716"/>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960" r:id="rId18"/>
    <p:sldLayoutId id="2147483961" r:id="rId19"/>
    <p:sldLayoutId id="2147483962" r:id="rId20"/>
    <p:sldLayoutId id="2147483963" r:id="rId21"/>
    <p:sldLayoutId id="2147483964" r:id="rId22"/>
    <p:sldLayoutId id="2147483965" r:id="rId23"/>
    <p:sldLayoutId id="2147483966" r:id="rId24"/>
    <p:sldLayoutId id="2147483967" r:id="rId25"/>
    <p:sldLayoutId id="2147483968" r:id="rId26"/>
    <p:sldLayoutId id="2147483969" r:id="rId27"/>
    <p:sldLayoutId id="2147483970" r:id="rId28"/>
    <p:sldLayoutId id="2147483971" r:id="rId29"/>
    <p:sldLayoutId id="214748397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92027" rtl="0" eaLnBrk="1" latinLnBrk="0" hangingPunct="1">
        <a:lnSpc>
          <a:spcPct val="100000"/>
        </a:lnSpc>
        <a:spcBef>
          <a:spcPts val="0"/>
        </a:spcBef>
        <a:spcAft>
          <a:spcPts val="0"/>
        </a:spcAft>
        <a:buClrTx/>
        <a:buSzTx/>
        <a:buFontTx/>
        <a:buNone/>
        <a:tabLst/>
        <a:defRPr sz="4799" b="0" i="0" u="none" strike="noStrike" cap="none" spc="0" baseline="0">
          <a:ln>
            <a:noFill/>
          </a:ln>
          <a:solidFill>
            <a:schemeClr val="tx1"/>
          </a:solidFill>
          <a:uFillTx/>
          <a:latin typeface="+mj-lt"/>
          <a:ea typeface="+mn-ea"/>
          <a:cs typeface="+mn-cs"/>
          <a:sym typeface="Helvetica Light"/>
        </a:defRPr>
      </a:lvl1pPr>
      <a:lvl2pPr marL="0" marR="0" indent="114271" algn="ctr" defTabSz="292027" rtl="0" eaLnBrk="1" latinLnBrk="0" hangingPunct="1">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2pPr>
      <a:lvl3pPr marL="0" marR="0" indent="228543" algn="ctr" defTabSz="292027" rtl="0" eaLnBrk="1" latinLnBrk="0" hangingPunct="1">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3pPr>
      <a:lvl4pPr marL="0" marR="0" indent="342814" algn="ctr" defTabSz="292027" rtl="0" eaLnBrk="1" latinLnBrk="0" hangingPunct="1">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4pPr>
      <a:lvl5pPr marL="0" marR="0" indent="457086" algn="ctr" defTabSz="292027" rtl="0" eaLnBrk="1" latinLnBrk="0" hangingPunct="1">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5pPr>
      <a:lvl6pPr marL="0" marR="0" indent="571357" algn="ctr" defTabSz="292027" rtl="0" eaLnBrk="1" latinLnBrk="0" hangingPunct="1">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6pPr>
      <a:lvl7pPr marL="0" marR="0" indent="685629" algn="ctr" defTabSz="292027" rtl="0" eaLnBrk="1" latinLnBrk="0" hangingPunct="1">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7pPr>
      <a:lvl8pPr marL="0" marR="0" indent="799900" algn="ctr" defTabSz="292027" rtl="0" eaLnBrk="1" latinLnBrk="0" hangingPunct="1">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8pPr>
      <a:lvl9pPr marL="0" marR="0" indent="914171" algn="ctr" defTabSz="292027" rtl="0" eaLnBrk="1" latinLnBrk="0" hangingPunct="1">
        <a:lnSpc>
          <a:spcPct val="100000"/>
        </a:lnSpc>
        <a:spcBef>
          <a:spcPts val="0"/>
        </a:spcBef>
        <a:spcAft>
          <a:spcPts val="0"/>
        </a:spcAft>
        <a:buClrTx/>
        <a:buSzTx/>
        <a:buFontTx/>
        <a:buNone/>
        <a:tabLst/>
        <a:defRPr sz="5599"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92027" rtl="0" eaLnBrk="1" latinLnBrk="0" hangingPunct="1">
        <a:lnSpc>
          <a:spcPct val="100000"/>
        </a:lnSpc>
        <a:spcBef>
          <a:spcPts val="1050"/>
        </a:spcBef>
        <a:spcAft>
          <a:spcPts val="0"/>
        </a:spcAft>
        <a:buClrTx/>
        <a:buSzPct val="75000"/>
        <a:buFontTx/>
        <a:buNone/>
        <a:tabLst/>
        <a:defRPr sz="2000" b="0" i="0" u="none" strike="noStrike" cap="none" spc="0" baseline="0">
          <a:ln>
            <a:noFill/>
          </a:ln>
          <a:solidFill>
            <a:schemeClr val="tx1"/>
          </a:solidFill>
          <a:uFillTx/>
          <a:latin typeface="+mj-lt"/>
          <a:ea typeface="+mn-ea"/>
          <a:cs typeface="+mn-cs"/>
          <a:sym typeface="Helvetica Light"/>
        </a:defRPr>
      </a:lvl1pPr>
      <a:lvl2pPr marL="239940" marR="0" indent="-239940" algn="l" defTabSz="292027" rtl="0" eaLnBrk="1" latinLnBrk="0" hangingPunct="1">
        <a:lnSpc>
          <a:spcPct val="100000"/>
        </a:lnSpc>
        <a:spcBef>
          <a:spcPts val="800"/>
        </a:spcBef>
        <a:spcAft>
          <a:spcPts val="800"/>
        </a:spcAft>
        <a:buClrTx/>
        <a:buSzPct val="75000"/>
        <a:buFont typeface="Arial" panose="020B0604020202020204" pitchFamily="34" charset="0"/>
        <a:buChar char="•"/>
        <a:tabLst/>
        <a:defRPr sz="2133" b="0" i="0" u="none" strike="noStrike" cap="none" spc="0" baseline="0">
          <a:ln>
            <a:noFill/>
          </a:ln>
          <a:solidFill>
            <a:schemeClr val="tx1"/>
          </a:solidFill>
          <a:uFillTx/>
          <a:latin typeface="+mn-lt"/>
          <a:ea typeface="+mn-ea"/>
          <a:cs typeface="+mn-cs"/>
          <a:sym typeface="Helvetica Light"/>
        </a:defRPr>
      </a:lvl2pPr>
      <a:lvl3pPr marL="380905" marR="0" indent="-380905" algn="l" defTabSz="292027" rtl="0" eaLnBrk="1" latinLnBrk="0" hangingPunct="1">
        <a:lnSpc>
          <a:spcPct val="100000"/>
        </a:lnSpc>
        <a:spcBef>
          <a:spcPts val="1050"/>
        </a:spcBef>
        <a:spcAft>
          <a:spcPts val="0"/>
        </a:spcAft>
        <a:buClrTx/>
        <a:buSzPct val="75000"/>
        <a:buFont typeface="Arial" panose="020B0604020202020204" pitchFamily="34" charset="0"/>
        <a:buChar char="•"/>
        <a:tabLst/>
        <a:defRPr sz="2000" b="0" i="0" u="none" strike="noStrike" cap="none" spc="0" baseline="0">
          <a:ln>
            <a:noFill/>
          </a:ln>
          <a:solidFill>
            <a:schemeClr val="tx1"/>
          </a:solidFill>
          <a:uFillTx/>
          <a:latin typeface="+mn-lt"/>
          <a:ea typeface="+mn-ea"/>
          <a:cs typeface="+mn-cs"/>
          <a:sym typeface="Helvetica Light"/>
        </a:defRPr>
      </a:lvl3pPr>
      <a:lvl4pPr marL="381805" marR="0" indent="-380905" algn="l" defTabSz="89978" rtl="0" eaLnBrk="1" latinLnBrk="0" hangingPunct="1">
        <a:lnSpc>
          <a:spcPct val="100000"/>
        </a:lnSpc>
        <a:spcBef>
          <a:spcPts val="1050"/>
        </a:spcBef>
        <a:spcAft>
          <a:spcPts val="0"/>
        </a:spcAft>
        <a:buClr>
          <a:schemeClr val="tx1"/>
        </a:buClr>
        <a:buSzPct val="75000"/>
        <a:buFont typeface="Arial" panose="020B0604020202020204" pitchFamily="34" charset="0"/>
        <a:buChar char="•"/>
        <a:tabLst>
          <a:tab pos="89978" algn="l"/>
        </a:tabLst>
        <a:defRPr sz="2000" b="0" i="0" u="none" strike="noStrike" cap="none" spc="0" baseline="0">
          <a:ln>
            <a:noFill/>
          </a:ln>
          <a:solidFill>
            <a:schemeClr val="tx1"/>
          </a:solidFill>
          <a:uFillTx/>
          <a:latin typeface="+mn-lt"/>
          <a:ea typeface="+mn-ea"/>
          <a:cs typeface="+mn-cs"/>
          <a:sym typeface="Helvetica Light"/>
        </a:defRPr>
      </a:lvl4pPr>
      <a:lvl5pPr marL="380905" marR="0" indent="-380905" algn="l" defTabSz="292027" rtl="0" eaLnBrk="1" latinLnBrk="0" hangingPunct="1">
        <a:lnSpc>
          <a:spcPct val="100000"/>
        </a:lnSpc>
        <a:spcBef>
          <a:spcPts val="2099"/>
        </a:spcBef>
        <a:spcAft>
          <a:spcPts val="0"/>
        </a:spcAft>
        <a:buClrTx/>
        <a:buSzPct val="75000"/>
        <a:buFont typeface="Arial" panose="020B0604020202020204" pitchFamily="34" charset="0"/>
        <a:buChar char="•"/>
        <a:tabLst/>
        <a:defRPr sz="2000" b="0" i="0" u="none" strike="noStrike" cap="none" spc="0" baseline="0">
          <a:ln>
            <a:noFill/>
          </a:ln>
          <a:solidFill>
            <a:schemeClr val="tx1"/>
          </a:solidFill>
          <a:uFillTx/>
          <a:latin typeface="+mn-lt"/>
          <a:ea typeface="+mn-ea"/>
          <a:cs typeface="+mn-cs"/>
          <a:sym typeface="Helvetica Light"/>
        </a:defRPr>
      </a:lvl5pPr>
      <a:lvl6pPr marL="719820" marR="0" indent="-239940" algn="l" defTabSz="292027" rtl="0" eaLnBrk="1" latinLnBrk="0" hangingPunct="1">
        <a:lnSpc>
          <a:spcPct val="100000"/>
        </a:lnSpc>
        <a:spcBef>
          <a:spcPts val="0"/>
        </a:spcBef>
        <a:spcAft>
          <a:spcPts val="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6pPr>
      <a:lvl7pPr marL="1199700" marR="0" indent="-239940" algn="l" defTabSz="292027"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7pPr>
      <a:lvl8pPr marL="1679580" marR="0" indent="-239940" algn="l" defTabSz="292027"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8pPr>
      <a:lvl9pPr marL="2086160" marR="0" indent="-308604" algn="l" defTabSz="292027" rtl="0" eaLnBrk="1" latinLnBrk="0" hangingPunct="1">
        <a:lnSpc>
          <a:spcPct val="100000"/>
        </a:lnSpc>
        <a:spcBef>
          <a:spcPts val="2099"/>
        </a:spcBef>
        <a:spcAft>
          <a:spcPts val="0"/>
        </a:spcAft>
        <a:buClrTx/>
        <a:buSzPct val="75000"/>
        <a:buFontTx/>
        <a:buChar char="•"/>
        <a:tabLst/>
        <a:defRPr sz="2533"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92027"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271" algn="ctr" defTabSz="292027"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543" algn="ctr" defTabSz="292027"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814" algn="ctr" defTabSz="292027"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086" algn="ctr" defTabSz="292027"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357" algn="ctr" defTabSz="292027"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629" algn="ctr" defTabSz="292027"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799900" algn="ctr" defTabSz="292027"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171" algn="ctr" defTabSz="292027"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owerPoint_strip2.png"/>
          <p:cNvPicPr>
            <a:picLocks noChangeAspect="1"/>
          </p:cNvPicPr>
          <p:nvPr userDrawn="1"/>
        </p:nvPicPr>
        <p:blipFill>
          <a:blip r:embed="rId7"/>
          <a:stretch>
            <a:fillRect/>
          </a:stretch>
        </p:blipFill>
        <p:spPr>
          <a:xfrm>
            <a:off x="0" y="0"/>
            <a:ext cx="182880" cy="6858000"/>
          </a:xfrm>
          <a:prstGeom prst="rect">
            <a:avLst/>
          </a:prstGeom>
        </p:spPr>
      </p:pic>
    </p:spTree>
    <p:extLst>
      <p:ext uri="{BB962C8B-B14F-4D97-AF65-F5344CB8AC3E}">
        <p14:creationId xmlns:p14="http://schemas.microsoft.com/office/powerpoint/2010/main" val="93639213"/>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4095" r:id="rId5"/>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owerPoint_strip2.png"/>
          <p:cNvPicPr>
            <a:picLocks noChangeAspect="1"/>
          </p:cNvPicPr>
          <p:nvPr/>
        </p:nvPicPr>
        <p:blipFill>
          <a:blip r:embed="rId10"/>
          <a:stretch>
            <a:fillRect/>
          </a:stretch>
        </p:blipFill>
        <p:spPr>
          <a:xfrm>
            <a:off x="0" y="0"/>
            <a:ext cx="182880" cy="6858000"/>
          </a:xfrm>
          <a:prstGeom prst="rect">
            <a:avLst/>
          </a:prstGeom>
        </p:spPr>
      </p:pic>
    </p:spTree>
    <p:extLst>
      <p:ext uri="{BB962C8B-B14F-4D97-AF65-F5344CB8AC3E}">
        <p14:creationId xmlns:p14="http://schemas.microsoft.com/office/powerpoint/2010/main" val="3316884162"/>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283A5-B42B-4BD0-B394-258AC00CEEDE}" type="datetimeFigureOut">
              <a:rPr lang="en-GB" smtClean="0"/>
              <a:pPr/>
              <a:t>24/10/2020</a:t>
            </a:fld>
            <a:endParaRPr lang="en-GB"/>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5BA03-1B0B-423D-A997-1C251C7102B1}" type="slidenum">
              <a:rPr lang="en-GB" smtClean="0"/>
              <a:pPr/>
              <a:t>‹#›</a:t>
            </a:fld>
            <a:endParaRPr lang="en-GB"/>
          </a:p>
        </p:txBody>
      </p:sp>
    </p:spTree>
    <p:extLst>
      <p:ext uri="{BB962C8B-B14F-4D97-AF65-F5344CB8AC3E}">
        <p14:creationId xmlns:p14="http://schemas.microsoft.com/office/powerpoint/2010/main" val="371274867"/>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jpeg"/><Relationship Id="rId11" Type="http://schemas.openxmlformats.org/officeDocument/2006/relationships/image" Target="../media/image44.emf"/><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58.tiff"/><Relationship Id="rId4" Type="http://schemas.openxmlformats.org/officeDocument/2006/relationships/image" Target="../media/image57.tiff"/></Relationships>
</file>

<file path=ppt/slides/_rels/slide18.xml.rels><?xml version="1.0" encoding="UTF-8" standalone="yes"?>
<Relationships xmlns="http://schemas.openxmlformats.org/package/2006/relationships"><Relationship Id="rId3" Type="http://schemas.openxmlformats.org/officeDocument/2006/relationships/hyperlink" Target="https://progearthplanetsci.springeropen.com/articles/10.1186/s40645-019-0304-z" TargetMode="External"/><Relationship Id="rId2" Type="http://schemas.openxmlformats.org/officeDocument/2006/relationships/hyperlink" Target="https://www.cira.colostate.edu/imagery-data/ecmwf-nature-run/"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2.gif"/></Relationships>
</file>

<file path=ppt/slides/_rels/slide22.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emf"/><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6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3.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1255712" y="138506"/>
            <a:ext cx="9677400" cy="1025922"/>
          </a:xfrm>
        </p:spPr>
        <p:txBody>
          <a:bodyPr/>
          <a:lstStyle/>
          <a:p>
            <a:pPr algn="ctr"/>
            <a:r>
              <a:rPr lang="en-GB" dirty="0">
                <a:ea typeface="+mn-lt"/>
                <a:cs typeface="+mn-lt"/>
              </a:rPr>
              <a:t>A baseline for global weather and climate simulations at 1 km resolution</a:t>
            </a:r>
            <a:endParaRPr lang="en-GB" dirty="0">
              <a:cs typeface="Arial"/>
            </a:endParaRPr>
          </a:p>
        </p:txBody>
      </p:sp>
      <p:sp>
        <p:nvSpPr>
          <p:cNvPr id="14" name="Text Placeholder 13"/>
          <p:cNvSpPr>
            <a:spLocks noGrp="1"/>
          </p:cNvSpPr>
          <p:nvPr>
            <p:ph type="body" sz="quarter" idx="14"/>
          </p:nvPr>
        </p:nvSpPr>
        <p:spPr>
          <a:xfrm>
            <a:off x="415309" y="1221433"/>
            <a:ext cx="10863970" cy="692497"/>
          </a:xfrm>
        </p:spPr>
        <p:txBody>
          <a:bodyPr/>
          <a:lstStyle/>
          <a:p>
            <a:pPr algn="r"/>
            <a:endParaRPr lang="en-US" dirty="0"/>
          </a:p>
          <a:p>
            <a:pPr algn="r"/>
            <a:r>
              <a:rPr lang="en-US" dirty="0"/>
              <a:t>Nils P. Wedi </a:t>
            </a:r>
          </a:p>
          <a:p>
            <a:pPr algn="r"/>
            <a:r>
              <a:rPr lang="en-US" dirty="0"/>
              <a:t>European Centre for Medium-Range Weather Forecasts (ECMWF)</a:t>
            </a:r>
          </a:p>
        </p:txBody>
      </p:sp>
      <p:pic>
        <p:nvPicPr>
          <p:cNvPr id="7" name="Picture 6" descr="5_elements.png"/>
          <p:cNvPicPr>
            <a:picLocks noChangeAspect="1"/>
          </p:cNvPicPr>
          <p:nvPr/>
        </p:nvPicPr>
        <p:blipFill>
          <a:blip r:embed="rId3"/>
          <a:stretch>
            <a:fillRect/>
          </a:stretch>
        </p:blipFill>
        <p:spPr>
          <a:xfrm>
            <a:off x="4223279" y="1970936"/>
            <a:ext cx="7056000" cy="1458064"/>
          </a:xfrm>
          <a:prstGeom prst="rect">
            <a:avLst/>
          </a:prstGeom>
        </p:spPr>
      </p:pic>
    </p:spTree>
    <p:extLst>
      <p:ext uri="{BB962C8B-B14F-4D97-AF65-F5344CB8AC3E}">
        <p14:creationId xmlns:p14="http://schemas.microsoft.com/office/powerpoint/2010/main" val="98127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0FE26-AEB2-E34E-85A1-2073BCBF029F}"/>
              </a:ext>
            </a:extLst>
          </p:cNvPr>
          <p:cNvSpPr>
            <a:spLocks noGrp="1"/>
          </p:cNvSpPr>
          <p:nvPr>
            <p:ph type="title"/>
          </p:nvPr>
        </p:nvSpPr>
        <p:spPr/>
        <p:txBody>
          <a:bodyPr/>
          <a:lstStyle/>
          <a:p>
            <a:r>
              <a:rPr lang="en-US" dirty="0"/>
              <a:t>ECMWF Scalability Programme</a:t>
            </a:r>
          </a:p>
        </p:txBody>
      </p:sp>
      <p:sp>
        <p:nvSpPr>
          <p:cNvPr id="4" name="Slide Number Placeholder 3">
            <a:extLst>
              <a:ext uri="{FF2B5EF4-FFF2-40B4-BE49-F238E27FC236}">
                <a16:creationId xmlns:a16="http://schemas.microsoft.com/office/drawing/2014/main" id="{4DC26600-D580-E846-8D0B-71436E13A562}"/>
              </a:ext>
            </a:extLst>
          </p:cNvPr>
          <p:cNvSpPr>
            <a:spLocks noGrp="1"/>
          </p:cNvSpPr>
          <p:nvPr>
            <p:ph type="sldNum" sz="quarter" idx="10"/>
          </p:nvPr>
        </p:nvSpPr>
        <p:spPr/>
        <p:txBody>
          <a:bodyPr/>
          <a:lstStyle/>
          <a:p>
            <a:fld id="{E4AB80EA-DB86-D849-B86F-15DAF31F0474}" type="slidenum">
              <a:rPr lang="en-US" smtClean="0"/>
              <a:pPr/>
              <a:t>10</a:t>
            </a:fld>
            <a:endParaRPr lang="en-US" dirty="0"/>
          </a:p>
        </p:txBody>
      </p:sp>
      <p:pic>
        <p:nvPicPr>
          <p:cNvPr id="5" name="Picture 4">
            <a:extLst>
              <a:ext uri="{FF2B5EF4-FFF2-40B4-BE49-F238E27FC236}">
                <a16:creationId xmlns:a16="http://schemas.microsoft.com/office/drawing/2014/main" id="{2F8F6D20-8F48-6649-9491-A47197E3A8DD}"/>
              </a:ext>
            </a:extLst>
          </p:cNvPr>
          <p:cNvPicPr>
            <a:picLocks noChangeAspect="1"/>
          </p:cNvPicPr>
          <p:nvPr/>
        </p:nvPicPr>
        <p:blipFill>
          <a:blip r:embed="rId2"/>
          <a:stretch>
            <a:fillRect/>
          </a:stretch>
        </p:blipFill>
        <p:spPr>
          <a:xfrm>
            <a:off x="6210632" y="360000"/>
            <a:ext cx="5328049" cy="5943600"/>
          </a:xfrm>
          <a:prstGeom prst="rect">
            <a:avLst/>
          </a:prstGeom>
        </p:spPr>
      </p:pic>
      <p:pic>
        <p:nvPicPr>
          <p:cNvPr id="6" name="Picture 5">
            <a:extLst>
              <a:ext uri="{FF2B5EF4-FFF2-40B4-BE49-F238E27FC236}">
                <a16:creationId xmlns:a16="http://schemas.microsoft.com/office/drawing/2014/main" id="{B4D82869-9EE5-DB47-93CE-5DA7CC5D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66" y="3332169"/>
            <a:ext cx="2148832" cy="50697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CDE597D-0D21-4148-8ACA-5F3E5AE43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1276" y="1048252"/>
            <a:ext cx="2025278" cy="353933"/>
          </a:xfrm>
          <a:prstGeom prst="rect">
            <a:avLst/>
          </a:prstGeom>
        </p:spPr>
      </p:pic>
      <p:pic>
        <p:nvPicPr>
          <p:cNvPr id="8" name="Picture 7">
            <a:extLst>
              <a:ext uri="{FF2B5EF4-FFF2-40B4-BE49-F238E27FC236}">
                <a16:creationId xmlns:a16="http://schemas.microsoft.com/office/drawing/2014/main" id="{0ECF4D42-A857-EA41-9182-58DE4694158E}"/>
              </a:ext>
            </a:extLst>
          </p:cNvPr>
          <p:cNvPicPr>
            <a:picLocks noChangeAspect="1"/>
          </p:cNvPicPr>
          <p:nvPr/>
        </p:nvPicPr>
        <p:blipFill rotWithShape="1">
          <a:blip r:embed="rId5">
            <a:extLst>
              <a:ext uri="{28A0092B-C50C-407E-A947-70E740481C1C}">
                <a14:useLocalDpi xmlns:a14="http://schemas.microsoft.com/office/drawing/2010/main" val="0"/>
              </a:ext>
            </a:extLst>
          </a:blip>
          <a:srcRect r="2827"/>
          <a:stretch/>
        </p:blipFill>
        <p:spPr>
          <a:xfrm>
            <a:off x="317712" y="1577071"/>
            <a:ext cx="1201778" cy="703734"/>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2E8625E4-0F42-5C4D-88FB-CA2DCE2944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35" y="2530152"/>
            <a:ext cx="1524986" cy="55390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EC3EEEA4-150C-D84B-A523-F911C6F9B2F9}"/>
              </a:ext>
            </a:extLst>
          </p:cNvPr>
          <p:cNvPicPr>
            <a:picLocks noChangeAspect="1"/>
          </p:cNvPicPr>
          <p:nvPr/>
        </p:nvPicPr>
        <p:blipFill>
          <a:blip r:embed="rId7"/>
          <a:stretch>
            <a:fillRect/>
          </a:stretch>
        </p:blipFill>
        <p:spPr>
          <a:xfrm>
            <a:off x="2034734" y="2251466"/>
            <a:ext cx="1792128" cy="578238"/>
          </a:xfrm>
          <a:prstGeom prst="rect">
            <a:avLst/>
          </a:prstGeom>
        </p:spPr>
      </p:pic>
      <p:pic>
        <p:nvPicPr>
          <p:cNvPr id="11" name="Picture 10">
            <a:extLst>
              <a:ext uri="{FF2B5EF4-FFF2-40B4-BE49-F238E27FC236}">
                <a16:creationId xmlns:a16="http://schemas.microsoft.com/office/drawing/2014/main" id="{DC6D0023-5429-6546-9D09-52445748E595}"/>
              </a:ext>
            </a:extLst>
          </p:cNvPr>
          <p:cNvPicPr>
            <a:picLocks noChangeAspect="1"/>
          </p:cNvPicPr>
          <p:nvPr/>
        </p:nvPicPr>
        <p:blipFill>
          <a:blip r:embed="rId8"/>
          <a:stretch>
            <a:fillRect/>
          </a:stretch>
        </p:blipFill>
        <p:spPr>
          <a:xfrm rot="5400000">
            <a:off x="2992850" y="907671"/>
            <a:ext cx="448645" cy="1787446"/>
          </a:xfrm>
          <a:prstGeom prst="rect">
            <a:avLst/>
          </a:prstGeom>
          <a:effectLst>
            <a:outerShdw blurRad="50800" dist="38100" dir="2700000" algn="tl" rotWithShape="0">
              <a:prstClr val="black">
                <a:alpha val="40000"/>
              </a:prstClr>
            </a:outerShdw>
          </a:effectLst>
        </p:spPr>
      </p:pic>
      <p:pic>
        <p:nvPicPr>
          <p:cNvPr id="12" name="Grafik 2">
            <a:extLst>
              <a:ext uri="{FF2B5EF4-FFF2-40B4-BE49-F238E27FC236}">
                <a16:creationId xmlns:a16="http://schemas.microsoft.com/office/drawing/2014/main" id="{948B20AC-1878-B44B-A365-98221CBFDB0A}"/>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3419148" y="3070418"/>
            <a:ext cx="2303133" cy="515239"/>
          </a:xfrm>
          <a:prstGeom prst="rect">
            <a:avLst/>
          </a:prstGeom>
          <a:solidFill>
            <a:schemeClr val="bg1"/>
          </a:solidFill>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80E841FE-C95B-0C40-8C8A-0338D3AB47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10896" y="1091291"/>
            <a:ext cx="1524986" cy="663817"/>
          </a:xfrm>
          <a:prstGeom prst="rect">
            <a:avLst/>
          </a:prstGeom>
        </p:spPr>
      </p:pic>
      <p:pic>
        <p:nvPicPr>
          <p:cNvPr id="14" name="Picture 13">
            <a:extLst>
              <a:ext uri="{FF2B5EF4-FFF2-40B4-BE49-F238E27FC236}">
                <a16:creationId xmlns:a16="http://schemas.microsoft.com/office/drawing/2014/main" id="{8B28DE24-93D7-4E44-ADCE-ABA6E1DA45D8}"/>
              </a:ext>
            </a:extLst>
          </p:cNvPr>
          <p:cNvPicPr>
            <a:picLocks noChangeAspect="1"/>
          </p:cNvPicPr>
          <p:nvPr/>
        </p:nvPicPr>
        <p:blipFill>
          <a:blip r:embed="rId11"/>
          <a:stretch>
            <a:fillRect/>
          </a:stretch>
        </p:blipFill>
        <p:spPr>
          <a:xfrm>
            <a:off x="4017536" y="2345099"/>
            <a:ext cx="1811747" cy="370106"/>
          </a:xfrm>
          <a:prstGeom prst="rect">
            <a:avLst/>
          </a:prstGeom>
          <a:solidFill>
            <a:schemeClr val="bg1"/>
          </a:solidFill>
        </p:spPr>
      </p:pic>
      <p:pic>
        <p:nvPicPr>
          <p:cNvPr id="15" name="Picture 14">
            <a:extLst>
              <a:ext uri="{FF2B5EF4-FFF2-40B4-BE49-F238E27FC236}">
                <a16:creationId xmlns:a16="http://schemas.microsoft.com/office/drawing/2014/main" id="{36C3B98F-2C74-8142-9C2F-E1436C7DA2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23449" y="4087261"/>
            <a:ext cx="1374175" cy="797021"/>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96DA5CCD-DF1E-C248-A31F-64F854951FB0}"/>
              </a:ext>
            </a:extLst>
          </p:cNvPr>
          <p:cNvSpPr txBox="1"/>
          <p:nvPr/>
        </p:nvSpPr>
        <p:spPr>
          <a:xfrm>
            <a:off x="2050582" y="5399797"/>
            <a:ext cx="1924501" cy="369332"/>
          </a:xfrm>
          <a:prstGeom prst="rect">
            <a:avLst/>
          </a:prstGeom>
          <a:noFill/>
        </p:spPr>
        <p:txBody>
          <a:bodyPr wrap="none" rtlCol="0">
            <a:spAutoFit/>
          </a:bodyPr>
          <a:lstStyle/>
          <a:p>
            <a:r>
              <a:rPr lang="en-US" dirty="0"/>
              <a:t>DIGITAL TWINS</a:t>
            </a:r>
          </a:p>
        </p:txBody>
      </p:sp>
    </p:spTree>
    <p:extLst>
      <p:ext uri="{BB962C8B-B14F-4D97-AF65-F5344CB8AC3E}">
        <p14:creationId xmlns:p14="http://schemas.microsoft.com/office/powerpoint/2010/main" val="229515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049" y="362641"/>
            <a:ext cx="7524159" cy="369332"/>
          </a:xfrm>
        </p:spPr>
        <p:txBody>
          <a:bodyPr/>
          <a:lstStyle/>
          <a:p>
            <a:r>
              <a:rPr lang="en-GB" dirty="0"/>
              <a:t>Ensemble of assimilations and forecasts</a:t>
            </a:r>
          </a:p>
        </p:txBody>
      </p:sp>
      <p:sp>
        <p:nvSpPr>
          <p:cNvPr id="4" name="Slide Number Placeholder 3"/>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B3B0B0F-E794-1244-9699-107C60B9C23A}" type="slidenum">
              <a:rPr kumimoji="0" lang="en-US" sz="900" b="1" i="0" u="none" strike="noStrike" kern="1200" cap="none" spc="0" normalizeH="0" baseline="0" noProof="0" smtClean="0">
                <a:ln>
                  <a:noFill/>
                </a:ln>
                <a:solidFill>
                  <a:srgbClr val="064E83"/>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srgbClr val="064E83"/>
              </a:solidFill>
              <a:effectLst/>
              <a:uLnTx/>
              <a:uFillTx/>
              <a:latin typeface="Arial"/>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950" y="1265096"/>
            <a:ext cx="9010650" cy="4476750"/>
          </a:xfrm>
          <a:prstGeom prst="rect">
            <a:avLst/>
          </a:prstGeom>
        </p:spPr>
      </p:pic>
      <p:sp>
        <p:nvSpPr>
          <p:cNvPr id="3" name="TextBox 2">
            <a:extLst>
              <a:ext uri="{FF2B5EF4-FFF2-40B4-BE49-F238E27FC236}">
                <a16:creationId xmlns:a16="http://schemas.microsoft.com/office/drawing/2014/main" id="{190C016D-F14A-40EC-952B-AB60AE3493B2}"/>
              </a:ext>
            </a:extLst>
          </p:cNvPr>
          <p:cNvSpPr txBox="1"/>
          <p:nvPr/>
        </p:nvSpPr>
        <p:spPr>
          <a:xfrm>
            <a:off x="481262" y="4989095"/>
            <a:ext cx="2502569" cy="646331"/>
          </a:xfrm>
          <a:prstGeom prst="rect">
            <a:avLst/>
          </a:prstGeom>
          <a:noFill/>
        </p:spPr>
        <p:txBody>
          <a:bodyPr wrap="square" rtlCol="0">
            <a:spAutoFit/>
          </a:bodyPr>
          <a:lstStyle/>
          <a:p>
            <a:pPr marL="285750" indent="-285750">
              <a:buFontTx/>
              <a:buChar char="-"/>
            </a:pPr>
            <a:r>
              <a:rPr lang="en-GB" dirty="0"/>
              <a:t>EDA – 50 members</a:t>
            </a:r>
          </a:p>
          <a:p>
            <a:pPr marL="285750" indent="-285750">
              <a:buFontTx/>
              <a:buChar char="-"/>
            </a:pPr>
            <a:r>
              <a:rPr lang="en-GB" dirty="0"/>
              <a:t>ENS – 50 members</a:t>
            </a:r>
          </a:p>
        </p:txBody>
      </p:sp>
    </p:spTree>
    <p:extLst>
      <p:ext uri="{BB962C8B-B14F-4D97-AF65-F5344CB8AC3E}">
        <p14:creationId xmlns:p14="http://schemas.microsoft.com/office/powerpoint/2010/main" val="1296007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2A1B0A85-49D2-4843-8050-5E624C368AE7}"/>
              </a:ext>
            </a:extLst>
          </p:cNvPr>
          <p:cNvPicPr>
            <a:picLocks noChangeAspect="1"/>
          </p:cNvPicPr>
          <p:nvPr/>
        </p:nvPicPr>
        <p:blipFill rotWithShape="1">
          <a:blip r:embed="rId2"/>
          <a:srcRect l="-1" r="41811" b="33580"/>
          <a:stretch/>
        </p:blipFill>
        <p:spPr>
          <a:xfrm>
            <a:off x="3" y="893"/>
            <a:ext cx="5163081" cy="4553881"/>
          </a:xfrm>
          <a:prstGeom prst="rect">
            <a:avLst/>
          </a:prstGeom>
        </p:spPr>
      </p:pic>
      <p:pic>
        <p:nvPicPr>
          <p:cNvPr id="4" name="Picture 3" descr="A close up of a map&#10;&#10;Description automatically generated">
            <a:extLst>
              <a:ext uri="{FF2B5EF4-FFF2-40B4-BE49-F238E27FC236}">
                <a16:creationId xmlns:a16="http://schemas.microsoft.com/office/drawing/2014/main" id="{5F6ED2CA-C41A-E645-BF0C-4BF7FFC1B654}"/>
              </a:ext>
            </a:extLst>
          </p:cNvPr>
          <p:cNvPicPr>
            <a:picLocks noChangeAspect="1"/>
          </p:cNvPicPr>
          <p:nvPr/>
        </p:nvPicPr>
        <p:blipFill rotWithShape="1">
          <a:blip r:embed="rId2"/>
          <a:srcRect l="56296" t="60000" b="16543"/>
          <a:stretch/>
        </p:blipFill>
        <p:spPr>
          <a:xfrm>
            <a:off x="642684" y="4842566"/>
            <a:ext cx="3877718" cy="1608249"/>
          </a:xfrm>
          <a:prstGeom prst="rect">
            <a:avLst/>
          </a:prstGeom>
        </p:spPr>
      </p:pic>
      <p:pic>
        <p:nvPicPr>
          <p:cNvPr id="5" name="Picture 4" descr="A close up of a map&#10;&#10;Description automatically generated">
            <a:extLst>
              <a:ext uri="{FF2B5EF4-FFF2-40B4-BE49-F238E27FC236}">
                <a16:creationId xmlns:a16="http://schemas.microsoft.com/office/drawing/2014/main" id="{4BD918DB-67A1-C649-ABF9-3E5B7634E242}"/>
              </a:ext>
            </a:extLst>
          </p:cNvPr>
          <p:cNvPicPr>
            <a:picLocks noChangeAspect="1"/>
          </p:cNvPicPr>
          <p:nvPr/>
        </p:nvPicPr>
        <p:blipFill rotWithShape="1">
          <a:blip r:embed="rId3"/>
          <a:srcRect r="41810" b="33580"/>
          <a:stretch/>
        </p:blipFill>
        <p:spPr>
          <a:xfrm>
            <a:off x="7025741" y="893"/>
            <a:ext cx="5163081" cy="4553881"/>
          </a:xfrm>
          <a:prstGeom prst="rect">
            <a:avLst/>
          </a:prstGeom>
        </p:spPr>
      </p:pic>
      <p:pic>
        <p:nvPicPr>
          <p:cNvPr id="6" name="Picture 5" descr="A close up of a map&#10;&#10;Description automatically generated">
            <a:extLst>
              <a:ext uri="{FF2B5EF4-FFF2-40B4-BE49-F238E27FC236}">
                <a16:creationId xmlns:a16="http://schemas.microsoft.com/office/drawing/2014/main" id="{C0982437-1863-FC4C-8E59-6B1C0561C2F7}"/>
              </a:ext>
            </a:extLst>
          </p:cNvPr>
          <p:cNvPicPr>
            <a:picLocks noChangeAspect="1"/>
          </p:cNvPicPr>
          <p:nvPr/>
        </p:nvPicPr>
        <p:blipFill rotWithShape="1">
          <a:blip r:embed="rId3"/>
          <a:srcRect l="56296" t="59906" b="16637"/>
          <a:stretch/>
        </p:blipFill>
        <p:spPr>
          <a:xfrm>
            <a:off x="7668422" y="4842566"/>
            <a:ext cx="3877718" cy="1608249"/>
          </a:xfrm>
          <a:prstGeom prst="rect">
            <a:avLst/>
          </a:prstGeom>
        </p:spPr>
      </p:pic>
      <p:sp>
        <p:nvSpPr>
          <p:cNvPr id="7" name="TextBox 6">
            <a:extLst>
              <a:ext uri="{FF2B5EF4-FFF2-40B4-BE49-F238E27FC236}">
                <a16:creationId xmlns:a16="http://schemas.microsoft.com/office/drawing/2014/main" id="{56487DF7-91AE-C040-9AE4-A103595771CA}"/>
              </a:ext>
            </a:extLst>
          </p:cNvPr>
          <p:cNvSpPr txBox="1"/>
          <p:nvPr/>
        </p:nvSpPr>
        <p:spPr>
          <a:xfrm>
            <a:off x="1718999" y="893"/>
            <a:ext cx="2042117" cy="369204"/>
          </a:xfrm>
          <a:prstGeom prst="rect">
            <a:avLst/>
          </a:prstGeom>
          <a:noFill/>
        </p:spPr>
        <p:txBody>
          <a:bodyPr wrap="square" rtlCol="0">
            <a:spAutoFit/>
          </a:bodyPr>
          <a:lstStyle/>
          <a:p>
            <a:pPr defTabSz="914126"/>
            <a:r>
              <a:rPr lang="en-GB" sz="1799" b="1" dirty="0" err="1">
                <a:solidFill>
                  <a:prstClr val="black"/>
                </a:solidFill>
                <a:latin typeface="Calibri" panose="020F0502020204030204"/>
              </a:rPr>
              <a:t>Oper</a:t>
            </a:r>
            <a:r>
              <a:rPr lang="en-GB" sz="1799" b="1" dirty="0">
                <a:solidFill>
                  <a:prstClr val="black"/>
                </a:solidFill>
                <a:latin typeface="Calibri" panose="020F0502020204030204"/>
              </a:rPr>
              <a:t>, Tco639L91</a:t>
            </a:r>
          </a:p>
        </p:txBody>
      </p:sp>
      <p:sp>
        <p:nvSpPr>
          <p:cNvPr id="8" name="TextBox 7">
            <a:extLst>
              <a:ext uri="{FF2B5EF4-FFF2-40B4-BE49-F238E27FC236}">
                <a16:creationId xmlns:a16="http://schemas.microsoft.com/office/drawing/2014/main" id="{1D82A603-17D0-3F48-ABF4-805E22874301}"/>
              </a:ext>
            </a:extLst>
          </p:cNvPr>
          <p:cNvSpPr txBox="1"/>
          <p:nvPr/>
        </p:nvSpPr>
        <p:spPr>
          <a:xfrm>
            <a:off x="8581294" y="20921"/>
            <a:ext cx="2051737" cy="369236"/>
          </a:xfrm>
          <a:prstGeom prst="rect">
            <a:avLst/>
          </a:prstGeom>
          <a:noFill/>
        </p:spPr>
        <p:txBody>
          <a:bodyPr wrap="square" rtlCol="0">
            <a:spAutoFit/>
          </a:bodyPr>
          <a:lstStyle/>
          <a:p>
            <a:pPr defTabSz="914126"/>
            <a:r>
              <a:rPr lang="en-GB" sz="1799" b="1" dirty="0" err="1">
                <a:solidFill>
                  <a:prstClr val="black"/>
                </a:solidFill>
                <a:latin typeface="Calibri" panose="020F0502020204030204"/>
              </a:rPr>
              <a:t>Oper</a:t>
            </a:r>
            <a:r>
              <a:rPr lang="en-GB" sz="1799" b="1" dirty="0">
                <a:solidFill>
                  <a:prstClr val="black"/>
                </a:solidFill>
                <a:latin typeface="Calibri" panose="020F0502020204030204"/>
              </a:rPr>
              <a:t>, Tco1279L137</a:t>
            </a:r>
          </a:p>
        </p:txBody>
      </p:sp>
      <p:sp>
        <p:nvSpPr>
          <p:cNvPr id="9" name="TextBox 8">
            <a:extLst>
              <a:ext uri="{FF2B5EF4-FFF2-40B4-BE49-F238E27FC236}">
                <a16:creationId xmlns:a16="http://schemas.microsoft.com/office/drawing/2014/main" id="{14BCDE79-2E4C-DD4F-83B9-E84619643101}"/>
              </a:ext>
            </a:extLst>
          </p:cNvPr>
          <p:cNvSpPr txBox="1"/>
          <p:nvPr/>
        </p:nvSpPr>
        <p:spPr>
          <a:xfrm>
            <a:off x="5163321" y="5202074"/>
            <a:ext cx="2369095" cy="923090"/>
          </a:xfrm>
          <a:prstGeom prst="rect">
            <a:avLst/>
          </a:prstGeom>
          <a:noFill/>
        </p:spPr>
        <p:txBody>
          <a:bodyPr wrap="square" rtlCol="0">
            <a:spAutoFit/>
          </a:bodyPr>
          <a:lstStyle/>
          <a:p>
            <a:pPr defTabSz="914126"/>
            <a:r>
              <a:rPr lang="en-GB" sz="1200" dirty="0">
                <a:solidFill>
                  <a:prstClr val="black"/>
                </a:solidFill>
                <a:latin typeface="Calibri" panose="020F0502020204030204"/>
              </a:rPr>
              <a:t>Red dot : observed core pressure</a:t>
            </a:r>
          </a:p>
          <a:p>
            <a:pPr defTabSz="914126"/>
            <a:r>
              <a:rPr lang="en-GB" sz="1200" dirty="0">
                <a:solidFill>
                  <a:prstClr val="black"/>
                </a:solidFill>
                <a:latin typeface="Calibri" panose="020F0502020204030204"/>
              </a:rPr>
              <a:t>Solid black line : </a:t>
            </a:r>
            <a:r>
              <a:rPr lang="en-GB" sz="1200" dirty="0" err="1">
                <a:solidFill>
                  <a:prstClr val="black"/>
                </a:solidFill>
                <a:latin typeface="Calibri" panose="020F0502020204030204"/>
              </a:rPr>
              <a:t>Oper</a:t>
            </a:r>
            <a:r>
              <a:rPr lang="en-GB" sz="1200" dirty="0">
                <a:solidFill>
                  <a:prstClr val="black"/>
                </a:solidFill>
                <a:latin typeface="Calibri" panose="020F0502020204030204"/>
              </a:rPr>
              <a:t> HRES</a:t>
            </a:r>
          </a:p>
          <a:p>
            <a:pPr defTabSz="914126"/>
            <a:r>
              <a:rPr lang="en-GB" sz="1200" dirty="0">
                <a:solidFill>
                  <a:prstClr val="black"/>
                </a:solidFill>
                <a:latin typeface="Calibri" panose="020F0502020204030204"/>
              </a:rPr>
              <a:t>Box plot : ensemble distribution</a:t>
            </a:r>
          </a:p>
          <a:p>
            <a:pPr defTabSz="914126"/>
            <a:endParaRPr lang="en-GB" sz="1799"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71FFADD6-8783-AB4F-A575-247E49A3B0DB}"/>
              </a:ext>
            </a:extLst>
          </p:cNvPr>
          <p:cNvSpPr txBox="1"/>
          <p:nvPr/>
        </p:nvSpPr>
        <p:spPr>
          <a:xfrm>
            <a:off x="5163321" y="1276961"/>
            <a:ext cx="1995468" cy="923090"/>
          </a:xfrm>
          <a:prstGeom prst="rect">
            <a:avLst/>
          </a:prstGeom>
          <a:noFill/>
        </p:spPr>
        <p:txBody>
          <a:bodyPr wrap="square" rtlCol="0">
            <a:spAutoFit/>
          </a:bodyPr>
          <a:lstStyle/>
          <a:p>
            <a:pPr defTabSz="914126"/>
            <a:r>
              <a:rPr lang="en-GB" sz="1200" dirty="0">
                <a:solidFill>
                  <a:prstClr val="black"/>
                </a:solidFill>
                <a:latin typeface="Calibri" panose="020F0502020204030204"/>
              </a:rPr>
              <a:t>Crosses : observed position</a:t>
            </a:r>
          </a:p>
          <a:p>
            <a:pPr defTabSz="914126"/>
            <a:r>
              <a:rPr lang="en-GB" sz="1200" dirty="0">
                <a:solidFill>
                  <a:prstClr val="black"/>
                </a:solidFill>
                <a:latin typeface="Calibri" panose="020F0502020204030204"/>
              </a:rPr>
              <a:t>Circle : ensemble mean</a:t>
            </a:r>
          </a:p>
          <a:p>
            <a:pPr defTabSz="914126"/>
            <a:r>
              <a:rPr lang="en-GB" sz="1200" dirty="0">
                <a:solidFill>
                  <a:prstClr val="black"/>
                </a:solidFill>
                <a:latin typeface="Calibri" panose="020F0502020204030204"/>
              </a:rPr>
              <a:t>Diamonds : </a:t>
            </a:r>
            <a:r>
              <a:rPr lang="en-GB" sz="1200" dirty="0" err="1">
                <a:solidFill>
                  <a:prstClr val="black"/>
                </a:solidFill>
                <a:latin typeface="Calibri" panose="020F0502020204030204"/>
              </a:rPr>
              <a:t>Oper</a:t>
            </a:r>
            <a:r>
              <a:rPr lang="en-GB" sz="1200" dirty="0">
                <a:solidFill>
                  <a:prstClr val="black"/>
                </a:solidFill>
                <a:latin typeface="Calibri" panose="020F0502020204030204"/>
              </a:rPr>
              <a:t> HRES</a:t>
            </a:r>
          </a:p>
          <a:p>
            <a:pPr defTabSz="914126"/>
            <a:endParaRPr lang="en-GB" sz="1799" dirty="0">
              <a:solidFill>
                <a:prstClr val="black"/>
              </a:solidFill>
              <a:latin typeface="Calibri" panose="020F0502020204030204"/>
            </a:endParaRPr>
          </a:p>
        </p:txBody>
      </p:sp>
      <p:sp>
        <p:nvSpPr>
          <p:cNvPr id="2" name="TextBox 1">
            <a:extLst>
              <a:ext uri="{FF2B5EF4-FFF2-40B4-BE49-F238E27FC236}">
                <a16:creationId xmlns:a16="http://schemas.microsoft.com/office/drawing/2014/main" id="{109C7706-D2F8-584D-996B-4039A2DAF263}"/>
              </a:ext>
            </a:extLst>
          </p:cNvPr>
          <p:cNvSpPr txBox="1"/>
          <p:nvPr/>
        </p:nvSpPr>
        <p:spPr>
          <a:xfrm>
            <a:off x="207859" y="6450815"/>
            <a:ext cx="1263487" cy="369332"/>
          </a:xfrm>
          <a:prstGeom prst="rect">
            <a:avLst/>
          </a:prstGeom>
          <a:noFill/>
        </p:spPr>
        <p:txBody>
          <a:bodyPr wrap="none" rtlCol="0">
            <a:spAutoFit/>
          </a:bodyPr>
          <a:lstStyle/>
          <a:p>
            <a:r>
              <a:rPr lang="en-US" i="1" dirty="0"/>
              <a:t>Simon Lang</a:t>
            </a:r>
          </a:p>
        </p:txBody>
      </p:sp>
      <p:sp>
        <p:nvSpPr>
          <p:cNvPr id="13" name="TextBox 12">
            <a:extLst>
              <a:ext uri="{FF2B5EF4-FFF2-40B4-BE49-F238E27FC236}">
                <a16:creationId xmlns:a16="http://schemas.microsoft.com/office/drawing/2014/main" id="{F010556A-9D19-4D93-8507-0C620EAAA521}"/>
              </a:ext>
            </a:extLst>
          </p:cNvPr>
          <p:cNvSpPr txBox="1"/>
          <p:nvPr/>
        </p:nvSpPr>
        <p:spPr>
          <a:xfrm>
            <a:off x="4980585" y="627600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Troical Cyclone Laura</a:t>
            </a:r>
          </a:p>
        </p:txBody>
      </p:sp>
    </p:spTree>
    <p:extLst>
      <p:ext uri="{BB962C8B-B14F-4D97-AF65-F5344CB8AC3E}">
        <p14:creationId xmlns:p14="http://schemas.microsoft.com/office/powerpoint/2010/main" val="3801008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Ocean – Land – Atmosphere – Sea ice</a:t>
            </a:r>
          </a:p>
        </p:txBody>
      </p:sp>
      <p:sp>
        <p:nvSpPr>
          <p:cNvPr id="4" name="Slide Number Placeholder 3"/>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AB80EA-DB86-D849-B86F-15DAF31F0474}" type="slidenum">
              <a:rPr kumimoji="0" lang="en-US" sz="900" b="1" i="0" u="none" strike="noStrike" kern="1200" cap="none" spc="0" normalizeH="0" baseline="0" noProof="0" smtClean="0">
                <a:ln>
                  <a:noFill/>
                </a:ln>
                <a:solidFill>
                  <a:srgbClr val="064E83"/>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srgbClr val="064E83"/>
              </a:solidFill>
              <a:effectLst/>
              <a:uLnTx/>
              <a:uFillTx/>
              <a:latin typeface="Arial"/>
              <a:ea typeface="+mn-ea"/>
              <a:cs typeface="+mn-cs"/>
            </a:endParaRPr>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978401" y="1149451"/>
            <a:ext cx="8755178" cy="4377589"/>
          </a:xfrm>
          <a:prstGeom prst="rect">
            <a:avLst/>
          </a:prstGeom>
        </p:spPr>
      </p:pic>
    </p:spTree>
    <p:extLst>
      <p:ext uri="{BB962C8B-B14F-4D97-AF65-F5344CB8AC3E}">
        <p14:creationId xmlns:p14="http://schemas.microsoft.com/office/powerpoint/2010/main" val="2152337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5E78F-3B84-4816-A3AC-9FD1A04DCEFA}"/>
              </a:ext>
            </a:extLst>
          </p:cNvPr>
          <p:cNvSpPr>
            <a:spLocks noGrp="1"/>
          </p:cNvSpPr>
          <p:nvPr>
            <p:ph type="title"/>
          </p:nvPr>
        </p:nvSpPr>
        <p:spPr/>
        <p:txBody>
          <a:bodyPr/>
          <a:lstStyle/>
          <a:p>
            <a:r>
              <a:rPr lang="en-GB" dirty="0"/>
              <a:t>Ocean model - resolution</a:t>
            </a:r>
          </a:p>
        </p:txBody>
      </p:sp>
      <p:sp>
        <p:nvSpPr>
          <p:cNvPr id="4" name="Slide Number Placeholder 3">
            <a:extLst>
              <a:ext uri="{FF2B5EF4-FFF2-40B4-BE49-F238E27FC236}">
                <a16:creationId xmlns:a16="http://schemas.microsoft.com/office/drawing/2014/main" id="{59586975-BBE4-42AC-9B7D-C0F0FE3066B4}"/>
              </a:ext>
            </a:extLst>
          </p:cNvPr>
          <p:cNvSpPr>
            <a:spLocks noGrp="1"/>
          </p:cNvSpPr>
          <p:nvPr>
            <p:ph type="sldNum" sz="quarter" idx="10"/>
          </p:nvPr>
        </p:nvSpPr>
        <p:spPr/>
        <p:txBody>
          <a:bodyPr/>
          <a:lstStyle/>
          <a:p>
            <a:fld id="{E4AB80EA-DB86-D849-B86F-15DAF31F0474}" type="slidenum">
              <a:rPr lang="en-US" smtClean="0"/>
              <a:pPr/>
              <a:t>14</a:t>
            </a:fld>
            <a:endParaRPr lang="en-US" dirty="0"/>
          </a:p>
        </p:txBody>
      </p:sp>
      <p:sp>
        <p:nvSpPr>
          <p:cNvPr id="5" name="Footer Placeholder 4">
            <a:extLst>
              <a:ext uri="{FF2B5EF4-FFF2-40B4-BE49-F238E27FC236}">
                <a16:creationId xmlns:a16="http://schemas.microsoft.com/office/drawing/2014/main" id="{ED28D98B-19D7-4D86-90B9-EEB9F4983B07}"/>
              </a:ext>
            </a:extLst>
          </p:cNvPr>
          <p:cNvSpPr>
            <a:spLocks noGrp="1"/>
          </p:cNvSpPr>
          <p:nvPr>
            <p:ph type="ftr" sz="quarter" idx="3"/>
          </p:nvPr>
        </p:nvSpPr>
        <p:spPr/>
        <p:txBody>
          <a:bodyPr/>
          <a:lstStyle/>
          <a:p>
            <a:pPr algn="ctr"/>
            <a:r>
              <a:rPr lang="en-US"/>
              <a:t>European Centre for Medium-Range Weather Forecasts</a:t>
            </a:r>
            <a:endParaRPr lang="en-US" dirty="0"/>
          </a:p>
        </p:txBody>
      </p:sp>
      <p:grpSp>
        <p:nvGrpSpPr>
          <p:cNvPr id="6" name="Group 9">
            <a:extLst>
              <a:ext uri="{FF2B5EF4-FFF2-40B4-BE49-F238E27FC236}">
                <a16:creationId xmlns:a16="http://schemas.microsoft.com/office/drawing/2014/main" id="{6B5858C6-D152-4CD2-B80B-A3B8602A379E}"/>
              </a:ext>
            </a:extLst>
          </p:cNvPr>
          <p:cNvGrpSpPr>
            <a:grpSpLocks noChangeAspect="1"/>
          </p:cNvGrpSpPr>
          <p:nvPr/>
        </p:nvGrpSpPr>
        <p:grpSpPr>
          <a:xfrm>
            <a:off x="284928" y="1019932"/>
            <a:ext cx="6080084" cy="3878411"/>
            <a:chOff x="2339752" y="1124744"/>
            <a:chExt cx="5857999" cy="3389861"/>
          </a:xfrm>
        </p:grpSpPr>
        <p:pic>
          <p:nvPicPr>
            <p:cNvPr id="7" name="Picture 3">
              <a:extLst>
                <a:ext uri="{FF2B5EF4-FFF2-40B4-BE49-F238E27FC236}">
                  <a16:creationId xmlns:a16="http://schemas.microsoft.com/office/drawing/2014/main" id="{9E9F04A9-E0DB-411D-B0BB-5A358C78906C}"/>
                </a:ext>
              </a:extLst>
            </p:cNvPr>
            <p:cNvPicPr>
              <a:picLocks noChangeAspect="1" noChangeArrowheads="1"/>
            </p:cNvPicPr>
            <p:nvPr/>
          </p:nvPicPr>
          <p:blipFill>
            <a:blip r:embed="rId2" cstate="print"/>
            <a:srcRect/>
            <a:stretch>
              <a:fillRect/>
            </a:stretch>
          </p:blipFill>
          <p:spPr bwMode="auto">
            <a:xfrm>
              <a:off x="2339752" y="1412776"/>
              <a:ext cx="5857999" cy="3101829"/>
            </a:xfrm>
            <a:prstGeom prst="rect">
              <a:avLst/>
            </a:prstGeom>
            <a:noFill/>
            <a:ln w="9525">
              <a:noFill/>
              <a:miter lim="800000"/>
              <a:headEnd/>
              <a:tailEnd/>
            </a:ln>
            <a:effectLst/>
          </p:spPr>
        </p:pic>
        <p:sp>
          <p:nvSpPr>
            <p:cNvPr id="8" name="TextBox 7">
              <a:extLst>
                <a:ext uri="{FF2B5EF4-FFF2-40B4-BE49-F238E27FC236}">
                  <a16:creationId xmlns:a16="http://schemas.microsoft.com/office/drawing/2014/main" id="{88BDEE3B-6BD7-43AC-B2CA-9F68B471CEBC}"/>
                </a:ext>
              </a:extLst>
            </p:cNvPr>
            <p:cNvSpPr txBox="1"/>
            <p:nvPr/>
          </p:nvSpPr>
          <p:spPr>
            <a:xfrm>
              <a:off x="3059832" y="1124744"/>
              <a:ext cx="564543" cy="265745"/>
            </a:xfrm>
            <a:prstGeom prst="rect">
              <a:avLst/>
            </a:prstGeom>
            <a:noFill/>
          </p:spPr>
          <p:txBody>
            <a:bodyPr wrap="none" rtlCol="0">
              <a:spAutoFit/>
            </a:bodyPr>
            <a:lstStyle/>
            <a:p>
              <a:pPr defTabSz="914171"/>
              <a:r>
                <a:rPr lang="en-GB" sz="1866" b="1" dirty="0">
                  <a:solidFill>
                    <a:srgbClr val="2A2A2A"/>
                  </a:solidFill>
                  <a:latin typeface="Arial"/>
                </a:rPr>
                <a:t>1/12°</a:t>
              </a:r>
            </a:p>
          </p:txBody>
        </p:sp>
        <p:sp>
          <p:nvSpPr>
            <p:cNvPr id="9" name="TextBox 8">
              <a:extLst>
                <a:ext uri="{FF2B5EF4-FFF2-40B4-BE49-F238E27FC236}">
                  <a16:creationId xmlns:a16="http://schemas.microsoft.com/office/drawing/2014/main" id="{887917D1-BA02-4A77-96B2-546306289367}"/>
                </a:ext>
              </a:extLst>
            </p:cNvPr>
            <p:cNvSpPr txBox="1"/>
            <p:nvPr/>
          </p:nvSpPr>
          <p:spPr>
            <a:xfrm>
              <a:off x="4788024" y="1124744"/>
              <a:ext cx="461832" cy="265745"/>
            </a:xfrm>
            <a:prstGeom prst="rect">
              <a:avLst/>
            </a:prstGeom>
            <a:noFill/>
          </p:spPr>
          <p:txBody>
            <a:bodyPr wrap="none" rtlCol="0">
              <a:spAutoFit/>
            </a:bodyPr>
            <a:lstStyle/>
            <a:p>
              <a:pPr defTabSz="914171"/>
              <a:r>
                <a:rPr lang="en-GB" sz="1866" b="1" dirty="0">
                  <a:solidFill>
                    <a:srgbClr val="2A2A2A"/>
                  </a:solidFill>
                  <a:latin typeface="Arial"/>
                </a:rPr>
                <a:t>1/4°</a:t>
              </a:r>
            </a:p>
          </p:txBody>
        </p:sp>
        <p:sp>
          <p:nvSpPr>
            <p:cNvPr id="10" name="TextBox 9">
              <a:extLst>
                <a:ext uri="{FF2B5EF4-FFF2-40B4-BE49-F238E27FC236}">
                  <a16:creationId xmlns:a16="http://schemas.microsoft.com/office/drawing/2014/main" id="{CD1F44B3-5296-4282-A931-27DED571E543}"/>
                </a:ext>
              </a:extLst>
            </p:cNvPr>
            <p:cNvSpPr txBox="1"/>
            <p:nvPr/>
          </p:nvSpPr>
          <p:spPr>
            <a:xfrm>
              <a:off x="6516216" y="1124744"/>
              <a:ext cx="308382" cy="265745"/>
            </a:xfrm>
            <a:prstGeom prst="rect">
              <a:avLst/>
            </a:prstGeom>
            <a:noFill/>
          </p:spPr>
          <p:txBody>
            <a:bodyPr wrap="none" rtlCol="0">
              <a:spAutoFit/>
            </a:bodyPr>
            <a:lstStyle/>
            <a:p>
              <a:pPr defTabSz="914171"/>
              <a:r>
                <a:rPr lang="en-GB" sz="1866" b="1" dirty="0">
                  <a:solidFill>
                    <a:srgbClr val="2A2A2A"/>
                  </a:solidFill>
                  <a:latin typeface="Arial"/>
                </a:rPr>
                <a:t>1°</a:t>
              </a:r>
            </a:p>
          </p:txBody>
        </p:sp>
      </p:grpSp>
      <p:sp>
        <p:nvSpPr>
          <p:cNvPr id="11" name="TextBox 10">
            <a:extLst>
              <a:ext uri="{FF2B5EF4-FFF2-40B4-BE49-F238E27FC236}">
                <a16:creationId xmlns:a16="http://schemas.microsoft.com/office/drawing/2014/main" id="{BFE86CF2-B325-4EA8-8F2C-67C19BD30DEB}"/>
              </a:ext>
            </a:extLst>
          </p:cNvPr>
          <p:cNvSpPr txBox="1"/>
          <p:nvPr/>
        </p:nvSpPr>
        <p:spPr>
          <a:xfrm>
            <a:off x="571297" y="4971324"/>
            <a:ext cx="1907895" cy="338554"/>
          </a:xfrm>
          <a:prstGeom prst="rect">
            <a:avLst/>
          </a:prstGeom>
          <a:noFill/>
        </p:spPr>
        <p:txBody>
          <a:bodyPr wrap="none" rtlCol="0">
            <a:spAutoFit/>
          </a:bodyPr>
          <a:lstStyle/>
          <a:p>
            <a:pPr defTabSz="914171"/>
            <a:r>
              <a:rPr lang="en-GB" sz="1600" i="1" dirty="0">
                <a:solidFill>
                  <a:schemeClr val="accent1"/>
                </a:solidFill>
                <a:latin typeface="Arial"/>
              </a:rPr>
              <a:t>Hewitt et al. (2017)</a:t>
            </a:r>
          </a:p>
        </p:txBody>
      </p:sp>
      <p:pic>
        <p:nvPicPr>
          <p:cNvPr id="12" name="Picture 11" descr="http://ars.els-cdn.com/content/image/1-s2.0-S1463500313001601-gr1.jpg">
            <a:extLst>
              <a:ext uri="{FF2B5EF4-FFF2-40B4-BE49-F238E27FC236}">
                <a16:creationId xmlns:a16="http://schemas.microsoft.com/office/drawing/2014/main" id="{25C6B7FB-ACC6-4B57-98AC-FC80BE0031BD}"/>
              </a:ext>
            </a:extLst>
          </p:cNvPr>
          <p:cNvPicPr>
            <a:picLocks noChangeAspect="1" noChangeArrowheads="1"/>
          </p:cNvPicPr>
          <p:nvPr/>
        </p:nvPicPr>
        <p:blipFill>
          <a:blip r:embed="rId3" cstate="print"/>
          <a:srcRect/>
          <a:stretch>
            <a:fillRect/>
          </a:stretch>
        </p:blipFill>
        <p:spPr bwMode="auto">
          <a:xfrm>
            <a:off x="6275687" y="1349475"/>
            <a:ext cx="5567644" cy="3300579"/>
          </a:xfrm>
          <a:prstGeom prst="rect">
            <a:avLst/>
          </a:prstGeom>
          <a:noFill/>
        </p:spPr>
      </p:pic>
      <p:sp>
        <p:nvSpPr>
          <p:cNvPr id="13" name="TextBox 12">
            <a:extLst>
              <a:ext uri="{FF2B5EF4-FFF2-40B4-BE49-F238E27FC236}">
                <a16:creationId xmlns:a16="http://schemas.microsoft.com/office/drawing/2014/main" id="{7C32B999-7109-4927-A40C-16C7CD74D04B}"/>
              </a:ext>
            </a:extLst>
          </p:cNvPr>
          <p:cNvSpPr txBox="1"/>
          <p:nvPr/>
        </p:nvSpPr>
        <p:spPr>
          <a:xfrm>
            <a:off x="6505783" y="4947202"/>
            <a:ext cx="1596912" cy="338554"/>
          </a:xfrm>
          <a:prstGeom prst="rect">
            <a:avLst/>
          </a:prstGeom>
          <a:noFill/>
        </p:spPr>
        <p:txBody>
          <a:bodyPr wrap="none" rtlCol="0">
            <a:spAutoFit/>
          </a:bodyPr>
          <a:lstStyle/>
          <a:p>
            <a:pPr defTabSz="914171"/>
            <a:r>
              <a:rPr lang="en-GB" sz="1600" i="1" dirty="0">
                <a:solidFill>
                  <a:schemeClr val="accent1"/>
                </a:solidFill>
                <a:latin typeface="Arial"/>
              </a:rPr>
              <a:t>Hallberg (2013)</a:t>
            </a:r>
          </a:p>
        </p:txBody>
      </p:sp>
    </p:spTree>
    <p:extLst>
      <p:ext uri="{BB962C8B-B14F-4D97-AF65-F5344CB8AC3E}">
        <p14:creationId xmlns:p14="http://schemas.microsoft.com/office/powerpoint/2010/main" val="4286726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DA07-69FE-0243-9570-46101DB4D1E9}"/>
              </a:ext>
            </a:extLst>
          </p:cNvPr>
          <p:cNvSpPr>
            <a:spLocks noGrp="1"/>
          </p:cNvSpPr>
          <p:nvPr>
            <p:ph type="title"/>
          </p:nvPr>
        </p:nvSpPr>
        <p:spPr>
          <a:xfrm>
            <a:off x="355000" y="82669"/>
            <a:ext cx="11747351" cy="369332"/>
          </a:xfrm>
        </p:spPr>
        <p:txBody>
          <a:bodyPr/>
          <a:lstStyle/>
          <a:p>
            <a:r>
              <a:rPr lang="en-US" dirty="0"/>
              <a:t>Increased realism in water cycle reservoir representation at 1km</a:t>
            </a:r>
          </a:p>
        </p:txBody>
      </p:sp>
      <p:sp>
        <p:nvSpPr>
          <p:cNvPr id="4" name="Slide Number Placeholder 3">
            <a:extLst>
              <a:ext uri="{FF2B5EF4-FFF2-40B4-BE49-F238E27FC236}">
                <a16:creationId xmlns:a16="http://schemas.microsoft.com/office/drawing/2014/main" id="{C5E9B8C8-137E-ED48-9E5C-08C333D11D01}"/>
              </a:ext>
            </a:extLst>
          </p:cNvPr>
          <p:cNvSpPr>
            <a:spLocks noGrp="1"/>
          </p:cNvSpPr>
          <p:nvPr>
            <p:ph type="sldNum" sz="quarter" idx="10"/>
          </p:nvPr>
        </p:nvSpPr>
        <p:spPr>
          <a:xfrm>
            <a:off x="10029601" y="6642000"/>
            <a:ext cx="2159224" cy="216000"/>
          </a:xfrm>
        </p:spPr>
        <p:txBody>
          <a:bodyPr/>
          <a:lstStyle/>
          <a:p>
            <a:fld id="{6B3B0B0F-E794-1244-9699-107C60B9C23A}" type="slidenum">
              <a:rPr lang="en-US" smtClean="0"/>
              <a:pPr/>
              <a:t>15</a:t>
            </a:fld>
            <a:endParaRPr lang="en-US" dirty="0"/>
          </a:p>
        </p:txBody>
      </p:sp>
      <p:pic>
        <p:nvPicPr>
          <p:cNvPr id="11" name="Picture 10" descr="A close up of a logo&#10;&#10;Description automatically generated">
            <a:extLst>
              <a:ext uri="{FF2B5EF4-FFF2-40B4-BE49-F238E27FC236}">
                <a16:creationId xmlns:a16="http://schemas.microsoft.com/office/drawing/2014/main" id="{79C5E126-C0BD-D247-97E5-F5EDBFCFFE55}"/>
              </a:ext>
            </a:extLst>
          </p:cNvPr>
          <p:cNvPicPr>
            <a:picLocks noChangeAspect="1"/>
          </p:cNvPicPr>
          <p:nvPr/>
        </p:nvPicPr>
        <p:blipFill>
          <a:blip r:embed="rId2"/>
          <a:stretch>
            <a:fillRect/>
          </a:stretch>
        </p:blipFill>
        <p:spPr>
          <a:xfrm>
            <a:off x="6325191" y="3099696"/>
            <a:ext cx="5150201" cy="3205073"/>
          </a:xfrm>
          <a:prstGeom prst="rect">
            <a:avLst/>
          </a:prstGeom>
        </p:spPr>
      </p:pic>
      <p:pic>
        <p:nvPicPr>
          <p:cNvPr id="12" name="Picture 11" descr="A close up&#10;&#10;Description automatically generated">
            <a:extLst>
              <a:ext uri="{FF2B5EF4-FFF2-40B4-BE49-F238E27FC236}">
                <a16:creationId xmlns:a16="http://schemas.microsoft.com/office/drawing/2014/main" id="{411FFCA3-9480-4D43-BB5F-B7BAD1517082}"/>
              </a:ext>
            </a:extLst>
          </p:cNvPr>
          <p:cNvPicPr>
            <a:picLocks noChangeAspect="1"/>
          </p:cNvPicPr>
          <p:nvPr/>
        </p:nvPicPr>
        <p:blipFill>
          <a:blip r:embed="rId3"/>
          <a:stretch>
            <a:fillRect/>
          </a:stretch>
        </p:blipFill>
        <p:spPr>
          <a:xfrm>
            <a:off x="944212" y="3098786"/>
            <a:ext cx="5150200" cy="3205073"/>
          </a:xfrm>
          <a:prstGeom prst="rect">
            <a:avLst/>
          </a:prstGeom>
        </p:spPr>
      </p:pic>
      <p:sp>
        <p:nvSpPr>
          <p:cNvPr id="13" name="TextBox 12">
            <a:extLst>
              <a:ext uri="{FF2B5EF4-FFF2-40B4-BE49-F238E27FC236}">
                <a16:creationId xmlns:a16="http://schemas.microsoft.com/office/drawing/2014/main" id="{83DABF06-CDD7-214B-BB81-2DF727172FC0}"/>
              </a:ext>
            </a:extLst>
          </p:cNvPr>
          <p:cNvSpPr txBox="1"/>
          <p:nvPr/>
        </p:nvSpPr>
        <p:spPr>
          <a:xfrm>
            <a:off x="230591" y="1099527"/>
            <a:ext cx="6144204" cy="2308324"/>
          </a:xfrm>
          <a:prstGeom prst="rect">
            <a:avLst/>
          </a:prstGeom>
          <a:noFill/>
        </p:spPr>
        <p:txBody>
          <a:bodyPr wrap="square" lIns="91440" tIns="45720" rIns="91440" bIns="45720" rtlCol="0" anchor="t">
            <a:spAutoFit/>
          </a:bodyPr>
          <a:lstStyle/>
          <a:p>
            <a:r>
              <a:rPr lang="en-GB" i="1" dirty="0"/>
              <a:t>Increased realism </a:t>
            </a:r>
            <a:r>
              <a:rPr lang="en-GB" dirty="0"/>
              <a:t>of</a:t>
            </a:r>
          </a:p>
          <a:p>
            <a:pPr marL="285750" indent="-285750">
              <a:buFont typeface="Arial" panose="020B0604020202020204" pitchFamily="34" charset="0"/>
              <a:buChar char="•"/>
            </a:pPr>
            <a:r>
              <a:rPr lang="en-GB" dirty="0"/>
              <a:t>Land use and land cover (use of ESA-CCI)</a:t>
            </a:r>
          </a:p>
          <a:p>
            <a:pPr marL="285750" indent="-285750">
              <a:buFont typeface="Arial" panose="020B0604020202020204" pitchFamily="34" charset="0"/>
              <a:buChar char="•"/>
            </a:pPr>
            <a:r>
              <a:rPr lang="en-GB" dirty="0"/>
              <a:t>Coastal areas and lakes (use of GSWE)</a:t>
            </a:r>
          </a:p>
          <a:p>
            <a:pPr marL="285750" indent="-285750">
              <a:buFont typeface="Arial" panose="020B0604020202020204" pitchFamily="34" charset="0"/>
              <a:buChar char="•"/>
            </a:pPr>
            <a:r>
              <a:rPr lang="en-GB" dirty="0"/>
              <a:t>Snow over orography &amp; catchment hydrology</a:t>
            </a:r>
          </a:p>
          <a:p>
            <a:pPr marL="285750" indent="-285750">
              <a:buFont typeface="Arial" panose="020B0604020202020204" pitchFamily="34" charset="0"/>
              <a:buChar char="•"/>
            </a:pPr>
            <a:r>
              <a:rPr lang="en-GB" dirty="0"/>
              <a:t>Urban areas</a:t>
            </a:r>
          </a:p>
          <a:p>
            <a:r>
              <a:rPr lang="en-GB" i="1"/>
              <a:t>Prerequisite for improved analysis </a:t>
            </a:r>
            <a:r>
              <a:rPr lang="en-GB" dirty="0"/>
              <a:t>of</a:t>
            </a:r>
          </a:p>
          <a:p>
            <a:pPr marL="285750" indent="-285750">
              <a:buFont typeface="Arial" panose="020B0604020202020204" pitchFamily="34" charset="0"/>
              <a:buChar char="•"/>
            </a:pPr>
            <a:r>
              <a:rPr lang="en-GB" dirty="0"/>
              <a:t>skin temperature</a:t>
            </a:r>
            <a:endParaRPr lang="en-GB" dirty="0">
              <a:cs typeface="Arial"/>
            </a:endParaRPr>
          </a:p>
          <a:p>
            <a:pPr marL="285750" indent="-285750">
              <a:buFont typeface="Arial" panose="020B0604020202020204" pitchFamily="34" charset="0"/>
              <a:buChar char="•"/>
            </a:pPr>
            <a:r>
              <a:rPr lang="en-GB" dirty="0">
                <a:cs typeface="Arial"/>
              </a:rPr>
              <a:t>anthropogenic emissions</a:t>
            </a:r>
          </a:p>
        </p:txBody>
      </p:sp>
      <p:graphicFrame>
        <p:nvGraphicFramePr>
          <p:cNvPr id="14" name="Table 6">
            <a:extLst>
              <a:ext uri="{FF2B5EF4-FFF2-40B4-BE49-F238E27FC236}">
                <a16:creationId xmlns:a16="http://schemas.microsoft.com/office/drawing/2014/main" id="{528EDD17-29C9-7743-BBFE-9D676401EB06}"/>
              </a:ext>
            </a:extLst>
          </p:cNvPr>
          <p:cNvGraphicFramePr>
            <a:graphicFrameLocks noGrp="1"/>
          </p:cNvGraphicFramePr>
          <p:nvPr>
            <p:extLst>
              <p:ext uri="{D42A27DB-BD31-4B8C-83A1-F6EECF244321}">
                <p14:modId xmlns:p14="http://schemas.microsoft.com/office/powerpoint/2010/main" val="3356558443"/>
              </p:ext>
            </p:extLst>
          </p:nvPr>
        </p:nvGraphicFramePr>
        <p:xfrm>
          <a:off x="6246764" y="1380834"/>
          <a:ext cx="5150201" cy="1259840"/>
        </p:xfrm>
        <a:graphic>
          <a:graphicData uri="http://schemas.openxmlformats.org/drawingml/2006/table">
            <a:tbl>
              <a:tblPr firstRow="1" bandRow="1">
                <a:tableStyleId>{5C22544A-7EE6-4342-B048-85BDC9FD1C3A}</a:tableStyleId>
              </a:tblPr>
              <a:tblGrid>
                <a:gridCol w="1314000">
                  <a:extLst>
                    <a:ext uri="{9D8B030D-6E8A-4147-A177-3AD203B41FA5}">
                      <a16:colId xmlns:a16="http://schemas.microsoft.com/office/drawing/2014/main" val="4156084253"/>
                    </a:ext>
                  </a:extLst>
                </a:gridCol>
                <a:gridCol w="1357298">
                  <a:extLst>
                    <a:ext uri="{9D8B030D-6E8A-4147-A177-3AD203B41FA5}">
                      <a16:colId xmlns:a16="http://schemas.microsoft.com/office/drawing/2014/main" val="1954061942"/>
                    </a:ext>
                  </a:extLst>
                </a:gridCol>
                <a:gridCol w="2478903">
                  <a:extLst>
                    <a:ext uri="{9D8B030D-6E8A-4147-A177-3AD203B41FA5}">
                      <a16:colId xmlns:a16="http://schemas.microsoft.com/office/drawing/2014/main" val="3125323914"/>
                    </a:ext>
                  </a:extLst>
                </a:gridCol>
              </a:tblGrid>
              <a:tr h="370840">
                <a:tc>
                  <a:txBody>
                    <a:bodyPr/>
                    <a:lstStyle/>
                    <a:p>
                      <a:r>
                        <a:rPr lang="en-US" sz="1400" dirty="0"/>
                        <a:t>Resolution</a:t>
                      </a:r>
                    </a:p>
                  </a:txBody>
                  <a:tcPr/>
                </a:tc>
                <a:tc>
                  <a:txBody>
                    <a:bodyPr/>
                    <a:lstStyle/>
                    <a:p>
                      <a:r>
                        <a:rPr lang="en-US" sz="1400" dirty="0"/>
                        <a:t>Configuration </a:t>
                      </a:r>
                    </a:p>
                  </a:txBody>
                  <a:tcPr/>
                </a:tc>
                <a:tc>
                  <a:txBody>
                    <a:bodyPr/>
                    <a:lstStyle/>
                    <a:p>
                      <a:r>
                        <a:rPr lang="en-US" sz="1400" dirty="0"/>
                        <a:t>Performance SYPD</a:t>
                      </a:r>
                    </a:p>
                  </a:txBody>
                  <a:tcPr/>
                </a:tc>
                <a:extLst>
                  <a:ext uri="{0D108BD9-81ED-4DB2-BD59-A6C34878D82A}">
                    <a16:rowId xmlns:a16="http://schemas.microsoft.com/office/drawing/2014/main" val="3637752263"/>
                  </a:ext>
                </a:extLst>
              </a:tr>
              <a:tr h="370840">
                <a:tc>
                  <a:txBody>
                    <a:bodyPr/>
                    <a:lstStyle/>
                    <a:p>
                      <a:r>
                        <a:rPr lang="en-US" sz="1400" dirty="0"/>
                        <a:t>9km (</a:t>
                      </a:r>
                      <a:r>
                        <a:rPr lang="en-US" sz="1400" b="1" dirty="0"/>
                        <a:t>HRES</a:t>
                      </a:r>
                      <a:r>
                        <a:rPr lang="en-US" sz="1400" dirty="0"/>
                        <a:t>  &amp; ERA5Land)</a:t>
                      </a:r>
                    </a:p>
                  </a:txBody>
                  <a:tcPr/>
                </a:tc>
                <a:tc>
                  <a:txBody>
                    <a:bodyPr/>
                    <a:lstStyle/>
                    <a:p>
                      <a:r>
                        <a:rPr lang="en-US" sz="1400" dirty="0"/>
                        <a:t>TCo1279</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 8</a:t>
                      </a:r>
                      <a:endParaRPr lang="en-US" sz="1400" dirty="0"/>
                    </a:p>
                    <a:p>
                      <a:endParaRPr lang="en-US" sz="1400" dirty="0"/>
                    </a:p>
                  </a:txBody>
                  <a:tcPr/>
                </a:tc>
                <a:extLst>
                  <a:ext uri="{0D108BD9-81ED-4DB2-BD59-A6C34878D82A}">
                    <a16:rowId xmlns:a16="http://schemas.microsoft.com/office/drawing/2014/main" val="1660936149"/>
                  </a:ext>
                </a:extLst>
              </a:tr>
              <a:tr h="370840">
                <a:tc>
                  <a:txBody>
                    <a:bodyPr/>
                    <a:lstStyle/>
                    <a:p>
                      <a:r>
                        <a:rPr lang="en-US" sz="1400" dirty="0"/>
                        <a:t>1km (VHRES)</a:t>
                      </a:r>
                    </a:p>
                  </a:txBody>
                  <a:tcPr/>
                </a:tc>
                <a:tc>
                  <a:txBody>
                    <a:bodyPr/>
                    <a:lstStyle/>
                    <a:p>
                      <a:r>
                        <a:rPr lang="en-US" sz="1400" dirty="0"/>
                        <a:t>TCo7999</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FF0000"/>
                          </a:solidFill>
                        </a:rPr>
                        <a:t>~ 1</a:t>
                      </a:r>
                      <a:endParaRPr lang="en-US" sz="1400" dirty="0"/>
                    </a:p>
                  </a:txBody>
                  <a:tcPr/>
                </a:tc>
                <a:extLst>
                  <a:ext uri="{0D108BD9-81ED-4DB2-BD59-A6C34878D82A}">
                    <a16:rowId xmlns:a16="http://schemas.microsoft.com/office/drawing/2014/main" val="1888636567"/>
                  </a:ext>
                </a:extLst>
              </a:tr>
            </a:tbl>
          </a:graphicData>
        </a:graphic>
      </p:graphicFrame>
      <p:sp>
        <p:nvSpPr>
          <p:cNvPr id="15" name="TextBox 14">
            <a:extLst>
              <a:ext uri="{FF2B5EF4-FFF2-40B4-BE49-F238E27FC236}">
                <a16:creationId xmlns:a16="http://schemas.microsoft.com/office/drawing/2014/main" id="{28BECC1A-B040-3545-BC7A-2C716586897A}"/>
              </a:ext>
            </a:extLst>
          </p:cNvPr>
          <p:cNvSpPr txBox="1"/>
          <p:nvPr/>
        </p:nvSpPr>
        <p:spPr>
          <a:xfrm>
            <a:off x="944211" y="5996082"/>
            <a:ext cx="2976625" cy="307777"/>
          </a:xfrm>
          <a:prstGeom prst="rect">
            <a:avLst/>
          </a:prstGeom>
          <a:solidFill>
            <a:schemeClr val="bg1">
              <a:lumMod val="95000"/>
            </a:schemeClr>
          </a:solidFill>
        </p:spPr>
        <p:txBody>
          <a:bodyPr wrap="square" rtlCol="0">
            <a:spAutoFit/>
          </a:bodyPr>
          <a:lstStyle/>
          <a:p>
            <a:r>
              <a:rPr lang="en-GB" sz="1400" dirty="0"/>
              <a:t>VHRES 1 km – US snow depth</a:t>
            </a:r>
          </a:p>
        </p:txBody>
      </p:sp>
      <p:sp>
        <p:nvSpPr>
          <p:cNvPr id="16" name="TextBox 15">
            <a:extLst>
              <a:ext uri="{FF2B5EF4-FFF2-40B4-BE49-F238E27FC236}">
                <a16:creationId xmlns:a16="http://schemas.microsoft.com/office/drawing/2014/main" id="{86EA9FB6-C69F-3D40-8B86-B3A2FD690BBB}"/>
              </a:ext>
            </a:extLst>
          </p:cNvPr>
          <p:cNvSpPr txBox="1"/>
          <p:nvPr/>
        </p:nvSpPr>
        <p:spPr>
          <a:xfrm>
            <a:off x="304201" y="417215"/>
            <a:ext cx="9855799" cy="307777"/>
          </a:xfrm>
          <a:prstGeom prst="rect">
            <a:avLst/>
          </a:prstGeom>
          <a:noFill/>
        </p:spPr>
        <p:txBody>
          <a:bodyPr wrap="square" rtlCol="0">
            <a:spAutoFit/>
          </a:bodyPr>
          <a:lstStyle/>
          <a:p>
            <a:r>
              <a:rPr lang="en-GB" sz="1400" i="1" dirty="0" err="1">
                <a:solidFill>
                  <a:schemeClr val="accent1"/>
                </a:solidFill>
              </a:rPr>
              <a:t>Ioan</a:t>
            </a:r>
            <a:r>
              <a:rPr lang="en-GB" sz="1400" i="1" dirty="0">
                <a:solidFill>
                  <a:schemeClr val="accent1"/>
                </a:solidFill>
              </a:rPr>
              <a:t> </a:t>
            </a:r>
            <a:r>
              <a:rPr lang="en-GB" sz="1400" i="1" dirty="0" err="1">
                <a:solidFill>
                  <a:schemeClr val="accent1"/>
                </a:solidFill>
              </a:rPr>
              <a:t>Hadade</a:t>
            </a:r>
            <a:r>
              <a:rPr lang="en-GB" sz="1400" i="1" dirty="0">
                <a:solidFill>
                  <a:schemeClr val="accent1"/>
                </a:solidFill>
              </a:rPr>
              <a:t>, Gabriele </a:t>
            </a:r>
            <a:r>
              <a:rPr lang="en-GB" sz="1400" i="1" dirty="0" err="1">
                <a:solidFill>
                  <a:schemeClr val="accent1"/>
                </a:solidFill>
              </a:rPr>
              <a:t>Arduini</a:t>
            </a:r>
            <a:r>
              <a:rPr lang="en-GB" sz="1400" i="1" dirty="0">
                <a:solidFill>
                  <a:schemeClr val="accent1"/>
                </a:solidFill>
              </a:rPr>
              <a:t>, </a:t>
            </a:r>
            <a:r>
              <a:rPr lang="en-GB" sz="1400" i="1" dirty="0" err="1">
                <a:solidFill>
                  <a:schemeClr val="accent1"/>
                </a:solidFill>
              </a:rPr>
              <a:t>Souhail</a:t>
            </a:r>
            <a:r>
              <a:rPr lang="en-GB" sz="1400" i="1" dirty="0">
                <a:solidFill>
                  <a:schemeClr val="accent1"/>
                </a:solidFill>
              </a:rPr>
              <a:t> </a:t>
            </a:r>
            <a:r>
              <a:rPr lang="en-GB" sz="1400" i="1" dirty="0" err="1">
                <a:solidFill>
                  <a:schemeClr val="accent1"/>
                </a:solidFill>
              </a:rPr>
              <a:t>Boussetta</a:t>
            </a:r>
            <a:r>
              <a:rPr lang="en-GB" sz="1400" i="1" dirty="0">
                <a:solidFill>
                  <a:schemeClr val="accent1"/>
                </a:solidFill>
              </a:rPr>
              <a:t>, Joey McNorton, Margarita </a:t>
            </a:r>
            <a:r>
              <a:rPr lang="en-GB" sz="1400" i="1" dirty="0" err="1">
                <a:solidFill>
                  <a:schemeClr val="accent1"/>
                </a:solidFill>
              </a:rPr>
              <a:t>Choulga</a:t>
            </a:r>
            <a:r>
              <a:rPr lang="en-GB" sz="1400" i="1" dirty="0">
                <a:solidFill>
                  <a:schemeClr val="accent1"/>
                </a:solidFill>
              </a:rPr>
              <a:t>, Gianpaolo Balsamo, et al.</a:t>
            </a:r>
          </a:p>
        </p:txBody>
      </p:sp>
      <p:sp>
        <p:nvSpPr>
          <p:cNvPr id="17" name="TextBox 16">
            <a:extLst>
              <a:ext uri="{FF2B5EF4-FFF2-40B4-BE49-F238E27FC236}">
                <a16:creationId xmlns:a16="http://schemas.microsoft.com/office/drawing/2014/main" id="{725A6F5F-A9F6-EF47-BD64-73464AB6FBCB}"/>
              </a:ext>
            </a:extLst>
          </p:cNvPr>
          <p:cNvSpPr txBox="1"/>
          <p:nvPr/>
        </p:nvSpPr>
        <p:spPr>
          <a:xfrm>
            <a:off x="281390" y="827564"/>
            <a:ext cx="11297116" cy="369332"/>
          </a:xfrm>
          <a:prstGeom prst="rect">
            <a:avLst/>
          </a:prstGeom>
          <a:noFill/>
        </p:spPr>
        <p:txBody>
          <a:bodyPr wrap="square" rtlCol="0">
            <a:spAutoFit/>
          </a:bodyPr>
          <a:lstStyle/>
          <a:p>
            <a:r>
              <a:rPr lang="en-GB" dirty="0"/>
              <a:t>The </a:t>
            </a:r>
            <a:r>
              <a:rPr lang="en-GB" b="1" i="1" dirty="0"/>
              <a:t>Offline Surface </a:t>
            </a:r>
            <a:r>
              <a:rPr lang="en-GB" dirty="0"/>
              <a:t>Modelling (OSM) </a:t>
            </a:r>
            <a:r>
              <a:rPr lang="en-GB" b="1" dirty="0"/>
              <a:t>increased performance</a:t>
            </a:r>
            <a:r>
              <a:rPr lang="en-GB" dirty="0"/>
              <a:t> allows to run the surface at </a:t>
            </a:r>
            <a:r>
              <a:rPr lang="en-GB" b="1" dirty="0"/>
              <a:t>1km at ECMWF</a:t>
            </a:r>
          </a:p>
        </p:txBody>
      </p:sp>
      <p:sp>
        <p:nvSpPr>
          <p:cNvPr id="18" name="TextBox 17">
            <a:extLst>
              <a:ext uri="{FF2B5EF4-FFF2-40B4-BE49-F238E27FC236}">
                <a16:creationId xmlns:a16="http://schemas.microsoft.com/office/drawing/2014/main" id="{35AEB689-0918-D34E-8E62-87A50EAE7436}"/>
              </a:ext>
            </a:extLst>
          </p:cNvPr>
          <p:cNvSpPr txBox="1"/>
          <p:nvPr/>
        </p:nvSpPr>
        <p:spPr>
          <a:xfrm>
            <a:off x="6325191" y="5993146"/>
            <a:ext cx="3331427" cy="310713"/>
          </a:xfrm>
          <a:prstGeom prst="rect">
            <a:avLst/>
          </a:prstGeom>
          <a:solidFill>
            <a:schemeClr val="bg1">
              <a:lumMod val="95000"/>
            </a:schemeClr>
          </a:solidFill>
        </p:spPr>
        <p:txBody>
          <a:bodyPr wrap="square" rtlCol="0">
            <a:spAutoFit/>
          </a:bodyPr>
          <a:lstStyle/>
          <a:p>
            <a:r>
              <a:rPr lang="en-GB" sz="1400" dirty="0"/>
              <a:t>VHRES 1 km – Eurasia snow depth</a:t>
            </a:r>
          </a:p>
        </p:txBody>
      </p:sp>
    </p:spTree>
    <p:extLst>
      <p:ext uri="{BB962C8B-B14F-4D97-AF65-F5344CB8AC3E}">
        <p14:creationId xmlns:p14="http://schemas.microsoft.com/office/powerpoint/2010/main" val="2189752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5937E8-76DC-459E-A56D-E0F243BBF5E0}"/>
              </a:ext>
            </a:extLst>
          </p:cNvPr>
          <p:cNvSpPr>
            <a:spLocks noGrp="1"/>
          </p:cNvSpPr>
          <p:nvPr>
            <p:ph type="sldNum" sz="quarter" idx="12"/>
          </p:nvPr>
        </p:nvSpPr>
        <p:spPr/>
        <p:txBody>
          <a:bodyPr/>
          <a:lstStyle/>
          <a:p>
            <a:fld id="{1E6F7D49-625A-4DC0-89B0-0AC14CBD2779}" type="slidenum">
              <a:rPr lang="en-GB" smtClean="0"/>
              <a:t>16</a:t>
            </a:fld>
            <a:endParaRPr lang="en-GB"/>
          </a:p>
        </p:txBody>
      </p:sp>
      <p:pic>
        <p:nvPicPr>
          <p:cNvPr id="3" name="Picture 2">
            <a:extLst>
              <a:ext uri="{FF2B5EF4-FFF2-40B4-BE49-F238E27FC236}">
                <a16:creationId xmlns:a16="http://schemas.microsoft.com/office/drawing/2014/main" id="{B8B60520-10AB-46AA-BD0D-CBAE02DE57BC}"/>
              </a:ext>
            </a:extLst>
          </p:cNvPr>
          <p:cNvPicPr>
            <a:picLocks noChangeAspect="1"/>
          </p:cNvPicPr>
          <p:nvPr/>
        </p:nvPicPr>
        <p:blipFill>
          <a:blip r:embed="rId2"/>
          <a:stretch>
            <a:fillRect/>
          </a:stretch>
        </p:blipFill>
        <p:spPr>
          <a:xfrm>
            <a:off x="459433" y="310890"/>
            <a:ext cx="9288000" cy="5210484"/>
          </a:xfrm>
          <a:prstGeom prst="rect">
            <a:avLst/>
          </a:prstGeom>
        </p:spPr>
      </p:pic>
      <p:pic>
        <p:nvPicPr>
          <p:cNvPr id="4" name="Picture 3">
            <a:extLst>
              <a:ext uri="{FF2B5EF4-FFF2-40B4-BE49-F238E27FC236}">
                <a16:creationId xmlns:a16="http://schemas.microsoft.com/office/drawing/2014/main" id="{7AE621D3-5CA2-470F-BF5C-9B89336A0AC5}"/>
              </a:ext>
            </a:extLst>
          </p:cNvPr>
          <p:cNvPicPr>
            <a:picLocks noChangeAspect="1"/>
          </p:cNvPicPr>
          <p:nvPr/>
        </p:nvPicPr>
        <p:blipFill>
          <a:blip r:embed="rId3"/>
          <a:stretch>
            <a:fillRect/>
          </a:stretch>
        </p:blipFill>
        <p:spPr>
          <a:xfrm>
            <a:off x="9385779" y="5344404"/>
            <a:ext cx="2593350" cy="1011947"/>
          </a:xfrm>
          <a:prstGeom prst="rect">
            <a:avLst/>
          </a:prstGeom>
        </p:spPr>
      </p:pic>
      <p:sp>
        <p:nvSpPr>
          <p:cNvPr id="5" name="TextBox 4">
            <a:extLst>
              <a:ext uri="{FF2B5EF4-FFF2-40B4-BE49-F238E27FC236}">
                <a16:creationId xmlns:a16="http://schemas.microsoft.com/office/drawing/2014/main" id="{2DB655A2-CD19-47D3-A868-723983EABB68}"/>
              </a:ext>
            </a:extLst>
          </p:cNvPr>
          <p:cNvSpPr txBox="1"/>
          <p:nvPr/>
        </p:nvSpPr>
        <p:spPr>
          <a:xfrm>
            <a:off x="7972839" y="126224"/>
            <a:ext cx="4006290" cy="369332"/>
          </a:xfrm>
          <a:prstGeom prst="rect">
            <a:avLst/>
          </a:prstGeom>
          <a:noFill/>
        </p:spPr>
        <p:txBody>
          <a:bodyPr wrap="none" rtlCol="0">
            <a:spAutoFit/>
          </a:bodyPr>
          <a:lstStyle/>
          <a:p>
            <a:r>
              <a:rPr lang="en-GB" dirty="0"/>
              <a:t>A. </a:t>
            </a:r>
            <a:r>
              <a:rPr lang="en-GB" dirty="0" err="1"/>
              <a:t>Agusti-Panareda</a:t>
            </a:r>
            <a:r>
              <a:rPr lang="en-GB" dirty="0"/>
              <a:t>, G. Balsamo et al</a:t>
            </a:r>
          </a:p>
        </p:txBody>
      </p:sp>
      <p:sp>
        <p:nvSpPr>
          <p:cNvPr id="6" name="TextBox 5">
            <a:extLst>
              <a:ext uri="{FF2B5EF4-FFF2-40B4-BE49-F238E27FC236}">
                <a16:creationId xmlns:a16="http://schemas.microsoft.com/office/drawing/2014/main" id="{F8B9BF07-1760-6147-8E2C-F799513E3572}"/>
              </a:ext>
            </a:extLst>
          </p:cNvPr>
          <p:cNvSpPr txBox="1"/>
          <p:nvPr/>
        </p:nvSpPr>
        <p:spPr>
          <a:xfrm>
            <a:off x="586596" y="5521374"/>
            <a:ext cx="10063396" cy="1200329"/>
          </a:xfrm>
          <a:prstGeom prst="rect">
            <a:avLst/>
          </a:prstGeom>
          <a:noFill/>
        </p:spPr>
        <p:txBody>
          <a:bodyPr wrap="none" rtlCol="0">
            <a:spAutoFit/>
          </a:bodyPr>
          <a:lstStyle/>
          <a:p>
            <a:r>
              <a:rPr lang="en-US" b="1" dirty="0"/>
              <a:t>Key aspects for Numerical methods: </a:t>
            </a:r>
          </a:p>
          <a:p>
            <a:r>
              <a:rPr lang="en-US" dirty="0"/>
              <a:t>- Horizontal and vertical resolution at the scale of emission sources ( 100m - 1km ) </a:t>
            </a:r>
          </a:p>
          <a:p>
            <a:r>
              <a:rPr lang="en-US" dirty="0"/>
              <a:t>- Transport uncertainty and tracer conservation</a:t>
            </a:r>
          </a:p>
          <a:p>
            <a:r>
              <a:rPr lang="en-US" dirty="0"/>
              <a:t>- Cost of many advected tracers and shape preservation (e.g. monotonicity, positivity, thresholds)</a:t>
            </a:r>
          </a:p>
        </p:txBody>
      </p:sp>
    </p:spTree>
    <p:extLst>
      <p:ext uri="{BB962C8B-B14F-4D97-AF65-F5344CB8AC3E}">
        <p14:creationId xmlns:p14="http://schemas.microsoft.com/office/powerpoint/2010/main" val="95030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209B68-0C6B-4673-9535-467DC8A15EE7}"/>
              </a:ext>
            </a:extLst>
          </p:cNvPr>
          <p:cNvPicPr>
            <a:picLocks noChangeAspect="1"/>
          </p:cNvPicPr>
          <p:nvPr/>
        </p:nvPicPr>
        <p:blipFill rotWithShape="1">
          <a:blip r:embed="rId3"/>
          <a:srcRect t="15453"/>
          <a:stretch/>
        </p:blipFill>
        <p:spPr>
          <a:xfrm>
            <a:off x="324788" y="1975680"/>
            <a:ext cx="6401997" cy="2993555"/>
          </a:xfrm>
          <a:prstGeom prst="rect">
            <a:avLst/>
          </a:prstGeom>
        </p:spPr>
      </p:pic>
      <p:sp>
        <p:nvSpPr>
          <p:cNvPr id="3" name="TextBox 2">
            <a:extLst>
              <a:ext uri="{FF2B5EF4-FFF2-40B4-BE49-F238E27FC236}">
                <a16:creationId xmlns:a16="http://schemas.microsoft.com/office/drawing/2014/main" id="{0B36A469-402B-4426-A93F-7665805C4C18}"/>
              </a:ext>
            </a:extLst>
          </p:cNvPr>
          <p:cNvSpPr txBox="1"/>
          <p:nvPr/>
        </p:nvSpPr>
        <p:spPr>
          <a:xfrm>
            <a:off x="4965535" y="2090583"/>
            <a:ext cx="1441045" cy="646163"/>
          </a:xfrm>
          <a:prstGeom prst="rect">
            <a:avLst/>
          </a:prstGeom>
          <a:noFill/>
        </p:spPr>
        <p:txBody>
          <a:bodyPr wrap="none" rtlCol="0">
            <a:spAutoFit/>
          </a:bodyPr>
          <a:lstStyle/>
          <a:p>
            <a:r>
              <a:rPr lang="en-GB" sz="1799" dirty="0">
                <a:solidFill>
                  <a:srgbClr val="0000FF"/>
                </a:solidFill>
              </a:rPr>
              <a:t>ERA-Interim</a:t>
            </a:r>
          </a:p>
          <a:p>
            <a:r>
              <a:rPr lang="en-GB" sz="1799" dirty="0">
                <a:solidFill>
                  <a:srgbClr val="FF0000"/>
                </a:solidFill>
              </a:rPr>
              <a:t>ERA5</a:t>
            </a:r>
          </a:p>
        </p:txBody>
      </p:sp>
      <p:sp>
        <p:nvSpPr>
          <p:cNvPr id="4" name="TextBox 3">
            <a:extLst>
              <a:ext uri="{FF2B5EF4-FFF2-40B4-BE49-F238E27FC236}">
                <a16:creationId xmlns:a16="http://schemas.microsoft.com/office/drawing/2014/main" id="{3EA50EB0-4DBD-42B2-B1BE-22C753CF708C}"/>
              </a:ext>
            </a:extLst>
          </p:cNvPr>
          <p:cNvSpPr txBox="1"/>
          <p:nvPr/>
        </p:nvSpPr>
        <p:spPr>
          <a:xfrm>
            <a:off x="408869" y="654558"/>
            <a:ext cx="6664789" cy="923330"/>
          </a:xfrm>
          <a:prstGeom prst="rect">
            <a:avLst/>
          </a:prstGeom>
          <a:noFill/>
        </p:spPr>
        <p:txBody>
          <a:bodyPr wrap="square" rtlCol="0">
            <a:spAutoFit/>
          </a:bodyPr>
          <a:lstStyle/>
          <a:p>
            <a:r>
              <a:rPr lang="en-GB" dirty="0"/>
              <a:t>Much better representation of Sudden Stratospheric Warming events, due to changes in the Semi-</a:t>
            </a:r>
            <a:r>
              <a:rPr lang="en-GB" dirty="0" err="1"/>
              <a:t>Langrangian</a:t>
            </a:r>
            <a:r>
              <a:rPr lang="en-GB" dirty="0"/>
              <a:t> scheme (</a:t>
            </a:r>
            <a:r>
              <a:rPr lang="en-GB" i="1" dirty="0" err="1"/>
              <a:t>Diamantakis</a:t>
            </a:r>
            <a:r>
              <a:rPr lang="en-GB" i="1" dirty="0"/>
              <a:t>, 2014</a:t>
            </a:r>
            <a:r>
              <a:rPr lang="en-GB" dirty="0"/>
              <a:t>)</a:t>
            </a:r>
          </a:p>
        </p:txBody>
      </p:sp>
      <p:sp>
        <p:nvSpPr>
          <p:cNvPr id="6" name="TextBox 5">
            <a:extLst>
              <a:ext uri="{FF2B5EF4-FFF2-40B4-BE49-F238E27FC236}">
                <a16:creationId xmlns:a16="http://schemas.microsoft.com/office/drawing/2014/main" id="{83246CC7-AC5E-4992-8721-D780843C1500}"/>
              </a:ext>
            </a:extLst>
          </p:cNvPr>
          <p:cNvSpPr txBox="1"/>
          <p:nvPr/>
        </p:nvSpPr>
        <p:spPr>
          <a:xfrm>
            <a:off x="8727939" y="5012867"/>
            <a:ext cx="1339564" cy="369236"/>
          </a:xfrm>
          <a:prstGeom prst="rect">
            <a:avLst/>
          </a:prstGeom>
          <a:solidFill>
            <a:schemeClr val="bg1"/>
          </a:solidFill>
        </p:spPr>
        <p:txBody>
          <a:bodyPr wrap="square" rtlCol="0">
            <a:spAutoFit/>
          </a:bodyPr>
          <a:lstStyle/>
          <a:p>
            <a:endParaRPr lang="en-GB" sz="1799" dirty="0"/>
          </a:p>
        </p:txBody>
      </p:sp>
      <p:sp>
        <p:nvSpPr>
          <p:cNvPr id="16" name="Title 1">
            <a:extLst>
              <a:ext uri="{FF2B5EF4-FFF2-40B4-BE49-F238E27FC236}">
                <a16:creationId xmlns:a16="http://schemas.microsoft.com/office/drawing/2014/main" id="{1989D73F-031E-4E17-B58B-3951A36F0E4E}"/>
              </a:ext>
            </a:extLst>
          </p:cNvPr>
          <p:cNvSpPr txBox="1">
            <a:spLocks/>
          </p:cNvSpPr>
          <p:nvPr/>
        </p:nvSpPr>
        <p:spPr>
          <a:xfrm>
            <a:off x="409842" y="170646"/>
            <a:ext cx="11564490" cy="961341"/>
          </a:xfrm>
          <a:prstGeom prst="rect">
            <a:avLst/>
          </a:prstGeom>
        </p:spPr>
        <p:txBody>
          <a:bodyPr lIns="0" tIns="0" rIns="0" bIns="0" anchor="t"/>
          <a:lstStyle>
            <a:lvl1pPr algn="l" defTabSz="342991" rtl="0" eaLnBrk="1" latinLnBrk="0" hangingPunct="1">
              <a:lnSpc>
                <a:spcPts val="2101"/>
              </a:lnSpc>
              <a:spcBef>
                <a:spcPct val="0"/>
              </a:spcBef>
              <a:buNone/>
              <a:defRPr sz="2600" kern="1200">
                <a:solidFill>
                  <a:srgbClr val="064E83"/>
                </a:solidFill>
                <a:latin typeface="+mj-lt"/>
                <a:ea typeface="+mj-ea"/>
                <a:cs typeface="+mj-cs"/>
              </a:defRPr>
            </a:lvl1pPr>
          </a:lstStyle>
          <a:p>
            <a:pPr algn="ctr">
              <a:lnSpc>
                <a:spcPct val="100000"/>
              </a:lnSpc>
            </a:pPr>
            <a:r>
              <a:rPr lang="en-GB" sz="2350"/>
              <a:t>Improvements to NWP systems in the Stratosphere: better reanalysis &amp; monitoring</a:t>
            </a:r>
            <a:endParaRPr lang="en-GB" sz="2399" dirty="0"/>
          </a:p>
        </p:txBody>
      </p:sp>
      <p:pic>
        <p:nvPicPr>
          <p:cNvPr id="17" name="Picture 8">
            <a:extLst>
              <a:ext uri="{FF2B5EF4-FFF2-40B4-BE49-F238E27FC236}">
                <a16:creationId xmlns:a16="http://schemas.microsoft.com/office/drawing/2014/main" id="{E910C2A8-ADCE-4D9B-B828-5C88D27167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7173" y="5590294"/>
            <a:ext cx="3067124" cy="130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2C5292E5-A6C1-554E-8C36-A561B335028D}"/>
              </a:ext>
            </a:extLst>
          </p:cNvPr>
          <p:cNvSpPr/>
          <p:nvPr/>
        </p:nvSpPr>
        <p:spPr>
          <a:xfrm>
            <a:off x="624335" y="4781938"/>
            <a:ext cx="6092825" cy="120032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Standard deviation of MW radiances observed vs simulated temperature fields of ERA-Interim (blue) and ERA5 (red) using satellite channel (noaa15) peaking around 5hpa.</a:t>
            </a:r>
          </a:p>
        </p:txBody>
      </p:sp>
      <p:sp>
        <p:nvSpPr>
          <p:cNvPr id="22" name="TextBox 21">
            <a:extLst>
              <a:ext uri="{FF2B5EF4-FFF2-40B4-BE49-F238E27FC236}">
                <a16:creationId xmlns:a16="http://schemas.microsoft.com/office/drawing/2014/main" id="{24311FF9-164E-DE45-93FF-3153DE064933}"/>
              </a:ext>
            </a:extLst>
          </p:cNvPr>
          <p:cNvSpPr txBox="1"/>
          <p:nvPr/>
        </p:nvSpPr>
        <p:spPr>
          <a:xfrm>
            <a:off x="3741264" y="5903159"/>
            <a:ext cx="232499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Arial"/>
                <a:ea typeface="+mn-ea"/>
                <a:cs typeface="+mn-cs"/>
              </a:rPr>
              <a:t>T. McNally, A. Simmons</a:t>
            </a:r>
          </a:p>
        </p:txBody>
      </p:sp>
      <p:sp>
        <p:nvSpPr>
          <p:cNvPr id="23" name="Rectangle 22">
            <a:extLst>
              <a:ext uri="{FF2B5EF4-FFF2-40B4-BE49-F238E27FC236}">
                <a16:creationId xmlns:a16="http://schemas.microsoft.com/office/drawing/2014/main" id="{5F046432-369A-D244-A38D-9B59C676DA38}"/>
              </a:ext>
            </a:extLst>
          </p:cNvPr>
          <p:cNvSpPr/>
          <p:nvPr/>
        </p:nvSpPr>
        <p:spPr>
          <a:xfrm>
            <a:off x="958551" y="1572451"/>
            <a:ext cx="2022545"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NH winter SSWs</a:t>
            </a:r>
          </a:p>
        </p:txBody>
      </p:sp>
      <p:pic>
        <p:nvPicPr>
          <p:cNvPr id="7" name="Picture 6">
            <a:extLst>
              <a:ext uri="{FF2B5EF4-FFF2-40B4-BE49-F238E27FC236}">
                <a16:creationId xmlns:a16="http://schemas.microsoft.com/office/drawing/2014/main" id="{A606A7D5-648C-DA44-8626-8A519F451ED6}"/>
              </a:ext>
            </a:extLst>
          </p:cNvPr>
          <p:cNvPicPr>
            <a:picLocks noChangeAspect="1"/>
          </p:cNvPicPr>
          <p:nvPr/>
        </p:nvPicPr>
        <p:blipFill>
          <a:blip r:embed="rId5"/>
          <a:stretch>
            <a:fillRect/>
          </a:stretch>
        </p:blipFill>
        <p:spPr>
          <a:xfrm>
            <a:off x="6815042" y="1027862"/>
            <a:ext cx="5285526" cy="2290395"/>
          </a:xfrm>
          <a:prstGeom prst="rect">
            <a:avLst/>
          </a:prstGeom>
        </p:spPr>
      </p:pic>
    </p:spTree>
    <p:extLst>
      <p:ext uri="{BB962C8B-B14F-4D97-AF65-F5344CB8AC3E}">
        <p14:creationId xmlns:p14="http://schemas.microsoft.com/office/powerpoint/2010/main" val="395624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DD1EE-B461-2442-960F-41EB41ACF4A5}"/>
              </a:ext>
            </a:extLst>
          </p:cNvPr>
          <p:cNvSpPr>
            <a:spLocks noGrp="1"/>
          </p:cNvSpPr>
          <p:nvPr>
            <p:ph type="title"/>
          </p:nvPr>
        </p:nvSpPr>
        <p:spPr/>
        <p:txBody>
          <a:bodyPr/>
          <a:lstStyle/>
          <a:p>
            <a:r>
              <a:rPr lang="en-US" dirty="0"/>
              <a:t>Towards increasing realism with storm-scale resolving simulations</a:t>
            </a:r>
          </a:p>
        </p:txBody>
      </p:sp>
      <p:sp>
        <p:nvSpPr>
          <p:cNvPr id="3" name="Content Placeholder 2">
            <a:extLst>
              <a:ext uri="{FF2B5EF4-FFF2-40B4-BE49-F238E27FC236}">
                <a16:creationId xmlns:a16="http://schemas.microsoft.com/office/drawing/2014/main" id="{75E2CE58-8CA0-4B47-A7D4-1CA29CC4347A}"/>
              </a:ext>
            </a:extLst>
          </p:cNvPr>
          <p:cNvSpPr>
            <a:spLocks noGrp="1"/>
          </p:cNvSpPr>
          <p:nvPr>
            <p:ph sz="quarter" idx="14"/>
          </p:nvPr>
        </p:nvSpPr>
        <p:spPr>
          <a:xfrm>
            <a:off x="1080001" y="936000"/>
            <a:ext cx="10838196" cy="4550400"/>
          </a:xfrm>
        </p:spPr>
        <p:txBody>
          <a:bodyPr/>
          <a:lstStyle/>
          <a:p>
            <a:r>
              <a:rPr lang="en-US" dirty="0"/>
              <a:t>The ECMWF Cubic Octahedral (</a:t>
            </a:r>
            <a:r>
              <a:rPr lang="en-US" b="1" dirty="0"/>
              <a:t>ECO1280</a:t>
            </a:r>
            <a:r>
              <a:rPr lang="en-US" dirty="0"/>
              <a:t>) Nature Run (</a:t>
            </a:r>
            <a:r>
              <a:rPr lang="en-US" i="1" dirty="0"/>
              <a:t>Ross Hoffman, </a:t>
            </a:r>
            <a:r>
              <a:rPr lang="en-GB" i="1" dirty="0"/>
              <a:t>Tanya </a:t>
            </a:r>
            <a:r>
              <a:rPr lang="en-GB" i="1" dirty="0" err="1"/>
              <a:t>Peevey</a:t>
            </a:r>
            <a:r>
              <a:rPr lang="en-GB" i="1" dirty="0"/>
              <a:t>, </a:t>
            </a:r>
            <a:r>
              <a:rPr lang="en-US" i="1" dirty="0"/>
              <a:t>S. </a:t>
            </a:r>
            <a:r>
              <a:rPr lang="en-US" i="1" dirty="0" err="1"/>
              <a:t>Malardel</a:t>
            </a:r>
            <a:r>
              <a:rPr lang="en-US" i="1" dirty="0"/>
              <a:t>, …)</a:t>
            </a:r>
          </a:p>
          <a:p>
            <a:pPr lvl="1"/>
            <a:r>
              <a:rPr lang="en-GB" dirty="0">
                <a:hlinkClick r:id="rId2"/>
              </a:rPr>
              <a:t>https://www.cira.colostate.edu/imagery-data/ecmwf-nature-run/</a:t>
            </a:r>
            <a:endParaRPr lang="en-US" dirty="0"/>
          </a:p>
          <a:p>
            <a:r>
              <a:rPr lang="en-GB" b="1" dirty="0"/>
              <a:t>DYAMOND</a:t>
            </a:r>
            <a:r>
              <a:rPr lang="en-GB" dirty="0"/>
              <a:t>: the </a:t>
            </a:r>
            <a:r>
              <a:rPr lang="en-GB" dirty="0" err="1"/>
              <a:t>DYnamics</a:t>
            </a:r>
            <a:r>
              <a:rPr lang="en-GB" dirty="0"/>
              <a:t> of the Atmospheric general circulation Modelled On Non-hydrostatic Domains </a:t>
            </a:r>
          </a:p>
          <a:p>
            <a:pPr lvl="1"/>
            <a:r>
              <a:rPr lang="en-GB" dirty="0"/>
              <a:t>Stevens et al, 2019 </a:t>
            </a:r>
            <a:r>
              <a:rPr lang="en-GB" dirty="0">
                <a:hlinkClick r:id="rId3"/>
              </a:rPr>
              <a:t>https://progearthplanetsci.springeropen.com/articles/10.1186/s40645-019-0304-z</a:t>
            </a:r>
            <a:endParaRPr lang="en-GB" dirty="0"/>
          </a:p>
          <a:p>
            <a:r>
              <a:rPr lang="en-US" b="1" dirty="0"/>
              <a:t>DYAMOND II </a:t>
            </a:r>
            <a:r>
              <a:rPr lang="en-US" dirty="0"/>
              <a:t>(ongoing)</a:t>
            </a:r>
          </a:p>
          <a:p>
            <a:pPr lvl="1"/>
            <a:r>
              <a:rPr lang="en-US" dirty="0"/>
              <a:t>Simulation period Jan – Mar 2020 (40 days), shadowing EURECA campaign, including coupled simulations</a:t>
            </a:r>
          </a:p>
          <a:p>
            <a:pPr lvl="2"/>
            <a:r>
              <a:rPr lang="en-US" dirty="0"/>
              <a:t>IFS at 4km coupled to NEMO</a:t>
            </a:r>
          </a:p>
          <a:p>
            <a:pPr lvl="2"/>
            <a:r>
              <a:rPr lang="en-US" dirty="0"/>
              <a:t>IFS at 4km coupled to FESOM2</a:t>
            </a:r>
          </a:p>
          <a:p>
            <a:pPr lvl="2"/>
            <a:r>
              <a:rPr lang="en-US" dirty="0"/>
              <a:t>Additional: NH-IFS with </a:t>
            </a:r>
            <a:r>
              <a:rPr lang="en-US" dirty="0" err="1"/>
              <a:t>Arome</a:t>
            </a:r>
            <a:r>
              <a:rPr lang="en-US" dirty="0"/>
              <a:t> and IFS physics at 2.5km</a:t>
            </a:r>
          </a:p>
          <a:p>
            <a:r>
              <a:rPr lang="en-GB" dirty="0"/>
              <a:t>Global simulations of the atmosphere at 1.4 km grid-spacing with the Integrated Forecasting System (</a:t>
            </a:r>
            <a:r>
              <a:rPr lang="en-GB" i="1" dirty="0" err="1"/>
              <a:t>Dueben</a:t>
            </a:r>
            <a:r>
              <a:rPr lang="en-GB" i="1" dirty="0"/>
              <a:t>, Wedi, Saarinen, Zeman, JMSJ 2020</a:t>
            </a:r>
            <a:r>
              <a:rPr lang="en-GB" dirty="0"/>
              <a:t>)</a:t>
            </a:r>
          </a:p>
          <a:p>
            <a:pPr lvl="1"/>
            <a:r>
              <a:rPr lang="en-GB" dirty="0"/>
              <a:t>First runs on </a:t>
            </a:r>
            <a:r>
              <a:rPr lang="en-GB" dirty="0" err="1"/>
              <a:t>PizDaint</a:t>
            </a:r>
            <a:r>
              <a:rPr lang="en-GB" dirty="0"/>
              <a:t> (Europe’s biggest computer), NH-IFS and H-IFS comparisons</a:t>
            </a:r>
          </a:p>
        </p:txBody>
      </p:sp>
      <p:sp>
        <p:nvSpPr>
          <p:cNvPr id="4" name="Slide Number Placeholder 3">
            <a:extLst>
              <a:ext uri="{FF2B5EF4-FFF2-40B4-BE49-F238E27FC236}">
                <a16:creationId xmlns:a16="http://schemas.microsoft.com/office/drawing/2014/main" id="{C632048C-EC26-E042-A350-34CB4375613C}"/>
              </a:ext>
            </a:extLst>
          </p:cNvPr>
          <p:cNvSpPr>
            <a:spLocks noGrp="1"/>
          </p:cNvSpPr>
          <p:nvPr>
            <p:ph type="sldNum" sz="quarter" idx="10"/>
          </p:nvPr>
        </p:nvSpPr>
        <p:spPr/>
        <p:txBody>
          <a:bodyPr/>
          <a:lstStyle/>
          <a:p>
            <a:fld id="{E4AB80EA-DB86-D849-B86F-15DAF31F0474}" type="slidenum">
              <a:rPr lang="en-US" smtClean="0"/>
              <a:pPr/>
              <a:t>18</a:t>
            </a:fld>
            <a:endParaRPr lang="en-US" dirty="0"/>
          </a:p>
        </p:txBody>
      </p:sp>
    </p:spTree>
    <p:extLst>
      <p:ext uri="{BB962C8B-B14F-4D97-AF65-F5344CB8AC3E}">
        <p14:creationId xmlns:p14="http://schemas.microsoft.com/office/powerpoint/2010/main" val="3047593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77CCC-0114-C140-9393-B57D515A1616}"/>
              </a:ext>
            </a:extLst>
          </p:cNvPr>
          <p:cNvSpPr>
            <a:spLocks noGrp="1"/>
          </p:cNvSpPr>
          <p:nvPr>
            <p:ph type="title"/>
          </p:nvPr>
        </p:nvSpPr>
        <p:spPr>
          <a:xfrm>
            <a:off x="749654" y="323563"/>
            <a:ext cx="11044555" cy="702229"/>
          </a:xfrm>
        </p:spPr>
        <p:txBody>
          <a:bodyPr/>
          <a:lstStyle/>
          <a:p>
            <a:r>
              <a:rPr lang="en-US" dirty="0"/>
              <a:t>INCITE </a:t>
            </a:r>
            <a:r>
              <a:rPr lang="en-GB" dirty="0"/>
              <a:t>awards computing time on the 2</a:t>
            </a:r>
            <a:r>
              <a:rPr lang="en-GB" baseline="30000" dirty="0"/>
              <a:t>nd</a:t>
            </a:r>
            <a:r>
              <a:rPr lang="en-GB" dirty="0"/>
              <a:t> largest supercomputer in the world (Summit, top500 June 2020) at the Oak Ridge Leadership Computing Facility (OLCF), Oakridge, Tennessee, US</a:t>
            </a:r>
            <a:br>
              <a:rPr lang="en-US" dirty="0"/>
            </a:br>
            <a:endParaRPr lang="en-US" dirty="0"/>
          </a:p>
        </p:txBody>
      </p:sp>
      <p:sp>
        <p:nvSpPr>
          <p:cNvPr id="4" name="Slide Number Placeholder 3">
            <a:extLst>
              <a:ext uri="{FF2B5EF4-FFF2-40B4-BE49-F238E27FC236}">
                <a16:creationId xmlns:a16="http://schemas.microsoft.com/office/drawing/2014/main" id="{FD84F78E-27B5-3045-BF03-91D422C964A3}"/>
              </a:ext>
            </a:extLst>
          </p:cNvPr>
          <p:cNvSpPr>
            <a:spLocks noGrp="1"/>
          </p:cNvSpPr>
          <p:nvPr>
            <p:ph type="sldNum" sz="quarter" idx="10"/>
          </p:nvPr>
        </p:nvSpPr>
        <p:spPr/>
        <p:txBody>
          <a:bodyPr/>
          <a:lstStyle/>
          <a:p>
            <a:fld id="{6B3B0B0F-E794-1244-9699-107C60B9C23A}" type="slidenum">
              <a:rPr lang="en-US" smtClean="0"/>
              <a:pPr/>
              <a:t>19</a:t>
            </a:fld>
            <a:endParaRPr lang="en-US" dirty="0"/>
          </a:p>
        </p:txBody>
      </p:sp>
      <p:sp>
        <p:nvSpPr>
          <p:cNvPr id="5" name="Footer Placeholder 4">
            <a:extLst>
              <a:ext uri="{FF2B5EF4-FFF2-40B4-BE49-F238E27FC236}">
                <a16:creationId xmlns:a16="http://schemas.microsoft.com/office/drawing/2014/main" id="{D924B6B7-754B-D04A-BC39-29116C8BE923}"/>
              </a:ext>
            </a:extLst>
          </p:cNvPr>
          <p:cNvSpPr>
            <a:spLocks noGrp="1"/>
          </p:cNvSpPr>
          <p:nvPr>
            <p:ph type="ftr" sz="quarter" idx="3"/>
          </p:nvPr>
        </p:nvSpPr>
        <p:spPr/>
        <p:txBody>
          <a:bodyPr/>
          <a:lstStyle/>
          <a:p>
            <a:pPr algn="ctr"/>
            <a:r>
              <a:rPr lang="en-US" dirty="0"/>
              <a:t>European Centre for Medium-Range Weather Forecasts</a:t>
            </a:r>
          </a:p>
        </p:txBody>
      </p:sp>
      <p:pic>
        <p:nvPicPr>
          <p:cNvPr id="6" name="Picture 5">
            <a:extLst>
              <a:ext uri="{FF2B5EF4-FFF2-40B4-BE49-F238E27FC236}">
                <a16:creationId xmlns:a16="http://schemas.microsoft.com/office/drawing/2014/main" id="{9E26E9A1-2D4E-E645-9E22-15F6E66EDAD0}"/>
              </a:ext>
            </a:extLst>
          </p:cNvPr>
          <p:cNvPicPr>
            <a:picLocks noChangeAspect="1"/>
          </p:cNvPicPr>
          <p:nvPr/>
        </p:nvPicPr>
        <p:blipFill>
          <a:blip r:embed="rId2"/>
          <a:stretch>
            <a:fillRect/>
          </a:stretch>
        </p:blipFill>
        <p:spPr>
          <a:xfrm>
            <a:off x="635431" y="1436880"/>
            <a:ext cx="8266692" cy="3138947"/>
          </a:xfrm>
          <a:prstGeom prst="rect">
            <a:avLst/>
          </a:prstGeom>
        </p:spPr>
      </p:pic>
      <p:sp>
        <p:nvSpPr>
          <p:cNvPr id="7" name="TextBox 6">
            <a:extLst>
              <a:ext uri="{FF2B5EF4-FFF2-40B4-BE49-F238E27FC236}">
                <a16:creationId xmlns:a16="http://schemas.microsoft.com/office/drawing/2014/main" id="{ABB780F4-2323-D24F-AEA3-389C7C7EBF8E}"/>
              </a:ext>
            </a:extLst>
          </p:cNvPr>
          <p:cNvSpPr txBox="1"/>
          <p:nvPr/>
        </p:nvSpPr>
        <p:spPr>
          <a:xfrm>
            <a:off x="7051154" y="4677500"/>
            <a:ext cx="5134739" cy="2092881"/>
          </a:xfrm>
          <a:prstGeom prst="rect">
            <a:avLst/>
          </a:prstGeom>
          <a:noFill/>
        </p:spPr>
        <p:txBody>
          <a:bodyPr wrap="none" rtlCol="0">
            <a:spAutoFit/>
          </a:bodyPr>
          <a:lstStyle/>
          <a:p>
            <a:pPr lvl="1"/>
            <a:r>
              <a:rPr lang="en-US" sz="2000" dirty="0"/>
              <a:t>Motivations:</a:t>
            </a:r>
          </a:p>
          <a:p>
            <a:pPr lvl="1"/>
            <a:r>
              <a:rPr lang="en-US" sz="2000" dirty="0"/>
              <a:t>	- </a:t>
            </a:r>
            <a:r>
              <a:rPr lang="en-US" dirty="0"/>
              <a:t>Push accelerator readiness</a:t>
            </a:r>
          </a:p>
          <a:p>
            <a:pPr lvl="1"/>
            <a:r>
              <a:rPr lang="en-US" dirty="0"/>
              <a:t>	- Status and capability of the IFS model</a:t>
            </a:r>
          </a:p>
          <a:p>
            <a:pPr lvl="1"/>
            <a:r>
              <a:rPr lang="en-US" dirty="0"/>
              <a:t>	- Comparison of dynamical cores </a:t>
            </a:r>
          </a:p>
          <a:p>
            <a:pPr lvl="1"/>
            <a:r>
              <a:rPr lang="en-US" dirty="0"/>
              <a:t>	- Explicitly simulating deep convection</a:t>
            </a:r>
          </a:p>
          <a:p>
            <a:pPr lvl="1"/>
            <a:r>
              <a:rPr lang="en-US" dirty="0"/>
              <a:t>	- Explore impact on longer time scales</a:t>
            </a:r>
          </a:p>
          <a:p>
            <a:pPr lvl="1"/>
            <a:r>
              <a:rPr lang="en-US" dirty="0"/>
              <a:t>	- Support for OSSEs</a:t>
            </a:r>
          </a:p>
        </p:txBody>
      </p:sp>
      <p:sp>
        <p:nvSpPr>
          <p:cNvPr id="8" name="TextBox 7">
            <a:extLst>
              <a:ext uri="{FF2B5EF4-FFF2-40B4-BE49-F238E27FC236}">
                <a16:creationId xmlns:a16="http://schemas.microsoft.com/office/drawing/2014/main" id="{AD731A11-A98D-DB4B-B7FC-5B7095FFEBF0}"/>
              </a:ext>
            </a:extLst>
          </p:cNvPr>
          <p:cNvSpPr txBox="1"/>
          <p:nvPr/>
        </p:nvSpPr>
        <p:spPr>
          <a:xfrm>
            <a:off x="9051010" y="1436880"/>
            <a:ext cx="2916183" cy="1754326"/>
          </a:xfrm>
          <a:prstGeom prst="rect">
            <a:avLst/>
          </a:prstGeom>
          <a:noFill/>
        </p:spPr>
        <p:txBody>
          <a:bodyPr wrap="none" rtlCol="0">
            <a:spAutoFit/>
          </a:bodyPr>
          <a:lstStyle/>
          <a:p>
            <a:r>
              <a:rPr lang="en-US" dirty="0"/>
              <a:t>~4600 nodes: </a:t>
            </a:r>
          </a:p>
          <a:p>
            <a:r>
              <a:rPr lang="en-US" dirty="0"/>
              <a:t>2 x ibm_power9 (42 cores)</a:t>
            </a:r>
          </a:p>
          <a:p>
            <a:r>
              <a:rPr lang="en-US" dirty="0"/>
              <a:t>6 x NVIDIA V100 GPUs</a:t>
            </a:r>
          </a:p>
          <a:p>
            <a:r>
              <a:rPr lang="en-US" dirty="0"/>
              <a:t>512 GB DDR4 memory</a:t>
            </a:r>
          </a:p>
          <a:p>
            <a:r>
              <a:rPr lang="en-US" dirty="0"/>
              <a:t>1.6 TB </a:t>
            </a:r>
            <a:r>
              <a:rPr lang="en-US" dirty="0" err="1"/>
              <a:t>NVMe</a:t>
            </a:r>
            <a:endParaRPr lang="en-US" dirty="0"/>
          </a:p>
          <a:p>
            <a:r>
              <a:rPr lang="en-US" dirty="0"/>
              <a:t>96 GB HBM2 (GPU only)</a:t>
            </a:r>
          </a:p>
        </p:txBody>
      </p:sp>
      <p:sp>
        <p:nvSpPr>
          <p:cNvPr id="12" name="TextBox 11">
            <a:extLst>
              <a:ext uri="{FF2B5EF4-FFF2-40B4-BE49-F238E27FC236}">
                <a16:creationId xmlns:a16="http://schemas.microsoft.com/office/drawing/2014/main" id="{885C76FD-5472-4274-ABE1-73759BB756D9}"/>
              </a:ext>
            </a:extLst>
          </p:cNvPr>
          <p:cNvSpPr txBox="1"/>
          <p:nvPr/>
        </p:nvSpPr>
        <p:spPr>
          <a:xfrm>
            <a:off x="563344" y="4877392"/>
            <a:ext cx="570359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This research used resources of the Oak Ridge Leadership Computing Facility, which is a DOE office of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Science User Facility supported under contract DE-AC05-00OR22725.</a:t>
            </a:r>
          </a:p>
        </p:txBody>
      </p:sp>
    </p:spTree>
    <p:extLst>
      <p:ext uri="{BB962C8B-B14F-4D97-AF65-F5344CB8AC3E}">
        <p14:creationId xmlns:p14="http://schemas.microsoft.com/office/powerpoint/2010/main" val="23599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Outline </a:t>
            </a:r>
          </a:p>
        </p:txBody>
      </p:sp>
      <p:sp>
        <p:nvSpPr>
          <p:cNvPr id="3" name="Content Placeholder 2"/>
          <p:cNvSpPr>
            <a:spLocks noGrp="1"/>
          </p:cNvSpPr>
          <p:nvPr>
            <p:ph sz="quarter" idx="14"/>
          </p:nvPr>
        </p:nvSpPr>
        <p:spPr>
          <a:xfrm>
            <a:off x="841876" y="957601"/>
            <a:ext cx="10788149" cy="2002140"/>
          </a:xfrm>
        </p:spPr>
        <p:txBody>
          <a:bodyPr lIns="0" tIns="0" rIns="0" bIns="0" anchor="t"/>
          <a:lstStyle/>
          <a:p>
            <a:pPr indent="0">
              <a:buNone/>
            </a:pPr>
            <a:endParaRPr lang="en-GB" sz="2000" dirty="0">
              <a:cs typeface="Arial"/>
            </a:endParaRPr>
          </a:p>
          <a:p>
            <a:pPr indent="-179705"/>
            <a:r>
              <a:rPr lang="en-GB" sz="2000" dirty="0"/>
              <a:t>Performance, Portability and Complexity evolution of the Integrated Forecasting System (IFS)</a:t>
            </a:r>
            <a:endParaRPr lang="en-GB" sz="2000" dirty="0">
              <a:cs typeface="Arial"/>
            </a:endParaRPr>
          </a:p>
          <a:p>
            <a:pPr indent="-179705"/>
            <a:r>
              <a:rPr lang="en-GB" sz="2000" dirty="0"/>
              <a:t>Towards increasing realism with storm-scale resolving simulations</a:t>
            </a:r>
            <a:endParaRPr lang="en-GB" sz="2000" dirty="0">
              <a:cs typeface="Arial"/>
            </a:endParaRPr>
          </a:p>
          <a:p>
            <a:pPr indent="-179705"/>
            <a:r>
              <a:rPr lang="en-GB" sz="2000" dirty="0"/>
              <a:t>A first digital twin prototype: a global seasonal simulation with 1.4 km grid-spacing on Summit</a:t>
            </a:r>
            <a:endParaRPr lang="en-GB" sz="2000" dirty="0">
              <a:cs typeface="Arial"/>
            </a:endParaRPr>
          </a:p>
        </p:txBody>
      </p:sp>
      <p:sp>
        <p:nvSpPr>
          <p:cNvPr id="4" name="Slide Number Placeholder 3"/>
          <p:cNvSpPr>
            <a:spLocks noGrp="1"/>
          </p:cNvSpPr>
          <p:nvPr>
            <p:ph type="sldNum" sz="quarter" idx="10"/>
          </p:nvPr>
        </p:nvSpPr>
        <p:spPr/>
        <p:txBody>
          <a:bodyPr/>
          <a:lstStyle/>
          <a:p>
            <a:fld id="{E4AB80EA-DB86-D849-B86F-15DAF31F0474}" type="slidenum">
              <a:rPr lang="en-US" smtClean="0"/>
              <a:pPr/>
              <a:t>2</a:t>
            </a:fld>
            <a:endParaRPr lang="en-US" dirty="0"/>
          </a:p>
        </p:txBody>
      </p:sp>
    </p:spTree>
    <p:extLst>
      <p:ext uri="{BB962C8B-B14F-4D97-AF65-F5344CB8AC3E}">
        <p14:creationId xmlns:p14="http://schemas.microsoft.com/office/powerpoint/2010/main" val="1358370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2470A4-57E0-D741-B5FD-F02E4ECF2FFC}"/>
              </a:ext>
            </a:extLst>
          </p:cNvPr>
          <p:cNvSpPr>
            <a:spLocks noGrp="1"/>
          </p:cNvSpPr>
          <p:nvPr>
            <p:ph type="title"/>
          </p:nvPr>
        </p:nvSpPr>
        <p:spPr>
          <a:xfrm>
            <a:off x="658506" y="193400"/>
            <a:ext cx="10029599" cy="369332"/>
          </a:xfrm>
        </p:spPr>
        <p:txBody>
          <a:bodyPr/>
          <a:lstStyle/>
          <a:p>
            <a:r>
              <a:rPr lang="en-US" dirty="0"/>
              <a:t>3-hourly accumulated radiative fluxes at the top of the atmosphere</a:t>
            </a:r>
          </a:p>
        </p:txBody>
      </p:sp>
      <p:pic>
        <p:nvPicPr>
          <p:cNvPr id="6" name="Picture 5">
            <a:extLst>
              <a:ext uri="{FF2B5EF4-FFF2-40B4-BE49-F238E27FC236}">
                <a16:creationId xmlns:a16="http://schemas.microsoft.com/office/drawing/2014/main" id="{F693290A-65D8-EE43-B87E-A38BD64AF45F}"/>
              </a:ext>
            </a:extLst>
          </p:cNvPr>
          <p:cNvPicPr>
            <a:picLocks noChangeAspect="1"/>
          </p:cNvPicPr>
          <p:nvPr/>
        </p:nvPicPr>
        <p:blipFill>
          <a:blip r:embed="rId2"/>
          <a:stretch>
            <a:fillRect/>
          </a:stretch>
        </p:blipFill>
        <p:spPr>
          <a:xfrm>
            <a:off x="369566" y="554511"/>
            <a:ext cx="10160000" cy="3390900"/>
          </a:xfrm>
          <a:prstGeom prst="rect">
            <a:avLst/>
          </a:prstGeom>
        </p:spPr>
      </p:pic>
      <p:sp>
        <p:nvSpPr>
          <p:cNvPr id="7" name="TextBox 6">
            <a:extLst>
              <a:ext uri="{FF2B5EF4-FFF2-40B4-BE49-F238E27FC236}">
                <a16:creationId xmlns:a16="http://schemas.microsoft.com/office/drawing/2014/main" id="{F60C3FA6-AA6F-B84F-A16D-8DA2866C868A}"/>
              </a:ext>
            </a:extLst>
          </p:cNvPr>
          <p:cNvSpPr txBox="1"/>
          <p:nvPr/>
        </p:nvSpPr>
        <p:spPr>
          <a:xfrm>
            <a:off x="1811547" y="4048048"/>
            <a:ext cx="966931" cy="369332"/>
          </a:xfrm>
          <a:prstGeom prst="rect">
            <a:avLst/>
          </a:prstGeom>
          <a:noFill/>
        </p:spPr>
        <p:txBody>
          <a:bodyPr wrap="none" rtlCol="0">
            <a:spAutoFit/>
          </a:bodyPr>
          <a:lstStyle/>
          <a:p>
            <a:r>
              <a:rPr lang="en-US" b="1" dirty="0"/>
              <a:t>1.4 km </a:t>
            </a:r>
          </a:p>
        </p:txBody>
      </p:sp>
      <p:sp>
        <p:nvSpPr>
          <p:cNvPr id="8" name="TextBox 7">
            <a:extLst>
              <a:ext uri="{FF2B5EF4-FFF2-40B4-BE49-F238E27FC236}">
                <a16:creationId xmlns:a16="http://schemas.microsoft.com/office/drawing/2014/main" id="{B7824831-CDEE-F74E-A963-C0A5759A21B3}"/>
              </a:ext>
            </a:extLst>
          </p:cNvPr>
          <p:cNvSpPr txBox="1"/>
          <p:nvPr/>
        </p:nvSpPr>
        <p:spPr>
          <a:xfrm>
            <a:off x="5449019" y="4031154"/>
            <a:ext cx="774571" cy="369332"/>
          </a:xfrm>
          <a:prstGeom prst="rect">
            <a:avLst/>
          </a:prstGeom>
          <a:noFill/>
        </p:spPr>
        <p:txBody>
          <a:bodyPr wrap="none" rtlCol="0">
            <a:spAutoFit/>
          </a:bodyPr>
          <a:lstStyle/>
          <a:p>
            <a:r>
              <a:rPr lang="en-US" b="1" dirty="0"/>
              <a:t>9 km </a:t>
            </a:r>
          </a:p>
        </p:txBody>
      </p:sp>
      <p:sp>
        <p:nvSpPr>
          <p:cNvPr id="9" name="TextBox 8">
            <a:extLst>
              <a:ext uri="{FF2B5EF4-FFF2-40B4-BE49-F238E27FC236}">
                <a16:creationId xmlns:a16="http://schemas.microsoft.com/office/drawing/2014/main" id="{05F6F5D0-2CFC-F844-933C-709C6FEB5D14}"/>
              </a:ext>
            </a:extLst>
          </p:cNvPr>
          <p:cNvSpPr txBox="1"/>
          <p:nvPr/>
        </p:nvSpPr>
        <p:spPr>
          <a:xfrm>
            <a:off x="8413631" y="4048048"/>
            <a:ext cx="1890261" cy="369332"/>
          </a:xfrm>
          <a:prstGeom prst="rect">
            <a:avLst/>
          </a:prstGeom>
          <a:noFill/>
        </p:spPr>
        <p:txBody>
          <a:bodyPr wrap="none" rtlCol="0">
            <a:spAutoFit/>
          </a:bodyPr>
          <a:lstStyle/>
          <a:p>
            <a:r>
              <a:rPr lang="en-US" b="1" dirty="0"/>
              <a:t>9 km w/o deep  </a:t>
            </a:r>
          </a:p>
        </p:txBody>
      </p:sp>
      <p:sp>
        <p:nvSpPr>
          <p:cNvPr id="10" name="Rectangle 9">
            <a:extLst>
              <a:ext uri="{FF2B5EF4-FFF2-40B4-BE49-F238E27FC236}">
                <a16:creationId xmlns:a16="http://schemas.microsoft.com/office/drawing/2014/main" id="{886FFCEA-91FE-554E-ADE1-88EDB02DF452}"/>
              </a:ext>
            </a:extLst>
          </p:cNvPr>
          <p:cNvSpPr/>
          <p:nvPr/>
        </p:nvSpPr>
        <p:spPr>
          <a:xfrm>
            <a:off x="55955" y="4293708"/>
            <a:ext cx="12188825" cy="1415772"/>
          </a:xfrm>
          <a:prstGeom prst="rect">
            <a:avLst/>
          </a:prstGeom>
        </p:spPr>
        <p:txBody>
          <a:bodyPr wrap="square">
            <a:spAutoFit/>
          </a:bodyPr>
          <a:lstStyle/>
          <a:p>
            <a:r>
              <a:rPr lang="en-GB" sz="3200" dirty="0">
                <a:latin typeface="CMBX12"/>
              </a:rPr>
              <a:t>A baseline for global weather and climate simulations at 1 km resolution </a:t>
            </a:r>
            <a:endParaRPr lang="en-GB" dirty="0"/>
          </a:p>
          <a:p>
            <a:r>
              <a:rPr lang="en-GB" dirty="0">
                <a:latin typeface="CMBX10"/>
              </a:rPr>
              <a:t>Nils P. Wedi</a:t>
            </a:r>
            <a:r>
              <a:rPr lang="en-GB" sz="800" dirty="0">
                <a:latin typeface="CMR7"/>
              </a:rPr>
              <a:t>1</a:t>
            </a:r>
            <a:r>
              <a:rPr lang="en-GB" dirty="0">
                <a:latin typeface="CMBX10"/>
              </a:rPr>
              <a:t>, Inna Polichtchouk</a:t>
            </a:r>
            <a:r>
              <a:rPr lang="en-GB" sz="800" dirty="0">
                <a:latin typeface="CMR7"/>
              </a:rPr>
              <a:t>1</a:t>
            </a:r>
            <a:r>
              <a:rPr lang="en-GB" dirty="0">
                <a:latin typeface="CMBX10"/>
              </a:rPr>
              <a:t>, Peter Dueben</a:t>
            </a:r>
            <a:r>
              <a:rPr lang="en-GB" sz="800" dirty="0">
                <a:latin typeface="CMR7"/>
              </a:rPr>
              <a:t>1</a:t>
            </a:r>
            <a:r>
              <a:rPr lang="en-GB" dirty="0">
                <a:latin typeface="CMBX10"/>
              </a:rPr>
              <a:t>, Valentine G. Anantharaj</a:t>
            </a:r>
            <a:r>
              <a:rPr lang="en-GB" sz="800" dirty="0">
                <a:latin typeface="CMR7"/>
              </a:rPr>
              <a:t>2</a:t>
            </a:r>
            <a:r>
              <a:rPr lang="en-GB" dirty="0">
                <a:latin typeface="CMBX10"/>
              </a:rPr>
              <a:t>, Peter Bauer</a:t>
            </a:r>
            <a:r>
              <a:rPr lang="en-GB" sz="800" dirty="0">
                <a:latin typeface="CMR7"/>
              </a:rPr>
              <a:t>1</a:t>
            </a:r>
            <a:r>
              <a:rPr lang="en-GB" dirty="0">
                <a:latin typeface="CMBX10"/>
              </a:rPr>
              <a:t>, </a:t>
            </a:r>
            <a:r>
              <a:rPr lang="en-GB" dirty="0" err="1">
                <a:latin typeface="CMBX10"/>
              </a:rPr>
              <a:t>Souhail</a:t>
            </a:r>
            <a:r>
              <a:rPr lang="en-GB" dirty="0">
                <a:latin typeface="CMBX10"/>
              </a:rPr>
              <a:t> Boussetta</a:t>
            </a:r>
            <a:r>
              <a:rPr lang="en-GB" sz="800" dirty="0">
                <a:latin typeface="CMR7"/>
              </a:rPr>
              <a:t>1</a:t>
            </a:r>
            <a:r>
              <a:rPr lang="en-GB" dirty="0">
                <a:latin typeface="CMBX10"/>
              </a:rPr>
              <a:t>, Philip Browne</a:t>
            </a:r>
            <a:r>
              <a:rPr lang="en-GB" sz="800" dirty="0">
                <a:latin typeface="CMR7"/>
              </a:rPr>
              <a:t>1</a:t>
            </a:r>
            <a:r>
              <a:rPr lang="en-GB" dirty="0">
                <a:latin typeface="CMBX10"/>
              </a:rPr>
              <a:t>, Willem Deconinck</a:t>
            </a:r>
            <a:r>
              <a:rPr lang="en-GB" sz="800" dirty="0">
                <a:latin typeface="CMR7"/>
              </a:rPr>
              <a:t>1</a:t>
            </a:r>
            <a:r>
              <a:rPr lang="en-GB" dirty="0">
                <a:latin typeface="CMBX10"/>
              </a:rPr>
              <a:t>, Wayne Gaudin</a:t>
            </a:r>
            <a:r>
              <a:rPr lang="en-GB" sz="800" dirty="0">
                <a:latin typeface="CMR7"/>
              </a:rPr>
              <a:t>3</a:t>
            </a:r>
            <a:r>
              <a:rPr lang="en-GB" dirty="0">
                <a:latin typeface="CMBX10"/>
              </a:rPr>
              <a:t>, </a:t>
            </a:r>
            <a:r>
              <a:rPr lang="en-GB" dirty="0" err="1">
                <a:latin typeface="CMBX10"/>
              </a:rPr>
              <a:t>Ioan</a:t>
            </a:r>
            <a:r>
              <a:rPr lang="en-GB" dirty="0">
                <a:latin typeface="CMBX10"/>
              </a:rPr>
              <a:t> Hadade</a:t>
            </a:r>
            <a:r>
              <a:rPr lang="en-GB" sz="800" dirty="0">
                <a:latin typeface="CMR7"/>
              </a:rPr>
              <a:t>1</a:t>
            </a:r>
            <a:r>
              <a:rPr lang="en-GB" dirty="0">
                <a:latin typeface="CMBX10"/>
              </a:rPr>
              <a:t>, Sam Hatfield</a:t>
            </a:r>
            <a:r>
              <a:rPr lang="en-GB" sz="800" dirty="0">
                <a:latin typeface="CMR7"/>
              </a:rPr>
              <a:t>1</a:t>
            </a:r>
            <a:r>
              <a:rPr lang="en-GB" dirty="0">
                <a:latin typeface="CMBX10"/>
              </a:rPr>
              <a:t>, Olivier Iffrig</a:t>
            </a:r>
            <a:r>
              <a:rPr lang="en-GB" sz="800" dirty="0">
                <a:latin typeface="CMR7"/>
              </a:rPr>
              <a:t>1</a:t>
            </a:r>
            <a:r>
              <a:rPr lang="en-GB" dirty="0">
                <a:latin typeface="CMBX10"/>
              </a:rPr>
              <a:t>, Philippe Lopez</a:t>
            </a:r>
            <a:r>
              <a:rPr lang="en-GB" sz="800" dirty="0">
                <a:latin typeface="CMR7"/>
              </a:rPr>
              <a:t>1</a:t>
            </a:r>
            <a:r>
              <a:rPr lang="en-GB" dirty="0">
                <a:latin typeface="CMBX10"/>
              </a:rPr>
              <a:t>, Pedro Maciel</a:t>
            </a:r>
            <a:r>
              <a:rPr lang="en-GB" sz="800" dirty="0">
                <a:latin typeface="CMR7"/>
              </a:rPr>
              <a:t>1</a:t>
            </a:r>
            <a:r>
              <a:rPr lang="en-GB" dirty="0">
                <a:latin typeface="CMBX10"/>
              </a:rPr>
              <a:t>, Andreas Mueller</a:t>
            </a:r>
            <a:r>
              <a:rPr lang="en-GB" sz="800" dirty="0">
                <a:latin typeface="CMR7"/>
              </a:rPr>
              <a:t>1</a:t>
            </a:r>
            <a:r>
              <a:rPr lang="en-GB" dirty="0">
                <a:latin typeface="CMBX10"/>
              </a:rPr>
              <a:t>, Sami Saarinen</a:t>
            </a:r>
            <a:r>
              <a:rPr lang="en-GB" sz="800" dirty="0">
                <a:latin typeface="CMR7"/>
              </a:rPr>
              <a:t>1</a:t>
            </a:r>
            <a:r>
              <a:rPr lang="en-GB" dirty="0">
                <a:latin typeface="CMBX10"/>
              </a:rPr>
              <a:t>, Irina Sandu</a:t>
            </a:r>
            <a:r>
              <a:rPr lang="en-GB" sz="800" dirty="0">
                <a:latin typeface="CMR7"/>
              </a:rPr>
              <a:t>1</a:t>
            </a:r>
            <a:r>
              <a:rPr lang="en-GB" dirty="0">
                <a:latin typeface="CMBX10"/>
              </a:rPr>
              <a:t>, Tiago Quintino</a:t>
            </a:r>
            <a:r>
              <a:rPr lang="en-GB" sz="800" dirty="0">
                <a:latin typeface="CMR7"/>
              </a:rPr>
              <a:t>1</a:t>
            </a:r>
            <a:r>
              <a:rPr lang="en-GB" dirty="0">
                <a:latin typeface="CMBX10"/>
              </a:rPr>
              <a:t>, Frederic Vitart</a:t>
            </a:r>
            <a:r>
              <a:rPr lang="en-GB" sz="800" dirty="0">
                <a:latin typeface="CMR7"/>
              </a:rPr>
              <a:t>1</a:t>
            </a:r>
            <a:endParaRPr lang="en-GB" dirty="0"/>
          </a:p>
        </p:txBody>
      </p:sp>
      <p:sp>
        <p:nvSpPr>
          <p:cNvPr id="11" name="TextBox 10">
            <a:extLst>
              <a:ext uri="{FF2B5EF4-FFF2-40B4-BE49-F238E27FC236}">
                <a16:creationId xmlns:a16="http://schemas.microsoft.com/office/drawing/2014/main" id="{0CF36149-F9EB-2047-96E5-70484CFB7C9B}"/>
              </a:ext>
            </a:extLst>
          </p:cNvPr>
          <p:cNvSpPr txBox="1"/>
          <p:nvPr/>
        </p:nvSpPr>
        <p:spPr>
          <a:xfrm>
            <a:off x="1896355" y="4873617"/>
            <a:ext cx="3031599" cy="369332"/>
          </a:xfrm>
          <a:prstGeom prst="rect">
            <a:avLst/>
          </a:prstGeom>
          <a:noFill/>
        </p:spPr>
        <p:txBody>
          <a:bodyPr wrap="none" lIns="91440" tIns="45720" rIns="91440" bIns="45720" rtlCol="0" anchor="t">
            <a:spAutoFit/>
          </a:bodyPr>
          <a:lstStyle/>
          <a:p>
            <a:r>
              <a:rPr lang="en-US" i="1" dirty="0"/>
              <a:t>(JAMES, 2020, avail online)</a:t>
            </a:r>
            <a:endParaRPr lang="en-US" dirty="0"/>
          </a:p>
        </p:txBody>
      </p:sp>
    </p:spTree>
    <p:extLst>
      <p:ext uri="{BB962C8B-B14F-4D97-AF65-F5344CB8AC3E}">
        <p14:creationId xmlns:p14="http://schemas.microsoft.com/office/powerpoint/2010/main" val="4237220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3FA01D-7C37-8446-B4CE-2D0A001E7474}"/>
              </a:ext>
            </a:extLst>
          </p:cNvPr>
          <p:cNvPicPr>
            <a:picLocks noChangeAspect="1"/>
          </p:cNvPicPr>
          <p:nvPr/>
        </p:nvPicPr>
        <p:blipFill>
          <a:blip r:embed="rId3"/>
          <a:stretch>
            <a:fillRect/>
          </a:stretch>
        </p:blipFill>
        <p:spPr>
          <a:xfrm>
            <a:off x="5313571" y="0"/>
            <a:ext cx="6858000" cy="6858000"/>
          </a:xfrm>
          <a:prstGeom prst="rect">
            <a:avLst/>
          </a:prstGeom>
        </p:spPr>
      </p:pic>
      <p:pic>
        <p:nvPicPr>
          <p:cNvPr id="8" name="Picture 7">
            <a:extLst>
              <a:ext uri="{FF2B5EF4-FFF2-40B4-BE49-F238E27FC236}">
                <a16:creationId xmlns:a16="http://schemas.microsoft.com/office/drawing/2014/main" id="{DFBCE591-2B2B-FC42-9AA4-76F7D9E28064}"/>
              </a:ext>
            </a:extLst>
          </p:cNvPr>
          <p:cNvPicPr>
            <a:picLocks noChangeAspect="1"/>
          </p:cNvPicPr>
          <p:nvPr/>
        </p:nvPicPr>
        <p:blipFill>
          <a:blip r:embed="rId4"/>
          <a:stretch>
            <a:fillRect/>
          </a:stretch>
        </p:blipFill>
        <p:spPr>
          <a:xfrm>
            <a:off x="-706129" y="0"/>
            <a:ext cx="6858000" cy="6858000"/>
          </a:xfrm>
          <a:prstGeom prst="rect">
            <a:avLst/>
          </a:prstGeom>
        </p:spPr>
      </p:pic>
      <p:sp>
        <p:nvSpPr>
          <p:cNvPr id="2" name="Title 1">
            <a:extLst>
              <a:ext uri="{FF2B5EF4-FFF2-40B4-BE49-F238E27FC236}">
                <a16:creationId xmlns:a16="http://schemas.microsoft.com/office/drawing/2014/main" id="{AC7F81C8-D6F3-EC4E-A576-D8938E653425}"/>
              </a:ext>
            </a:extLst>
          </p:cNvPr>
          <p:cNvSpPr>
            <a:spLocks noGrp="1"/>
          </p:cNvSpPr>
          <p:nvPr>
            <p:ph type="title"/>
          </p:nvPr>
        </p:nvSpPr>
        <p:spPr>
          <a:xfrm>
            <a:off x="1080001" y="446265"/>
            <a:ext cx="10029599" cy="369332"/>
          </a:xfrm>
        </p:spPr>
        <p:txBody>
          <a:bodyPr/>
          <a:lstStyle/>
          <a:p>
            <a:r>
              <a:rPr lang="en-US" b="1" dirty="0">
                <a:solidFill>
                  <a:schemeClr val="bg1"/>
                </a:solidFill>
              </a:rPr>
              <a:t>1.4 km</a:t>
            </a:r>
            <a:r>
              <a:rPr lang="en-US" dirty="0">
                <a:solidFill>
                  <a:schemeClr val="bg1"/>
                </a:solidFill>
              </a:rPr>
              <a:t> </a:t>
            </a:r>
          </a:p>
        </p:txBody>
      </p:sp>
      <p:sp>
        <p:nvSpPr>
          <p:cNvPr id="4" name="Slide Number Placeholder 3">
            <a:extLst>
              <a:ext uri="{FF2B5EF4-FFF2-40B4-BE49-F238E27FC236}">
                <a16:creationId xmlns:a16="http://schemas.microsoft.com/office/drawing/2014/main" id="{7607EA4A-D31E-374E-AB37-25AF6EB6D7B0}"/>
              </a:ext>
            </a:extLst>
          </p:cNvPr>
          <p:cNvSpPr>
            <a:spLocks noGrp="1"/>
          </p:cNvSpPr>
          <p:nvPr>
            <p:ph type="sldNum" sz="quarter" idx="10"/>
          </p:nvPr>
        </p:nvSpPr>
        <p:spPr/>
        <p:txBody>
          <a:bodyPr/>
          <a:lstStyle/>
          <a:p>
            <a:fld id="{E4AB80EA-DB86-D849-B86F-15DAF31F0474}" type="slidenum">
              <a:rPr lang="en-US" smtClean="0"/>
              <a:pPr/>
              <a:t>21</a:t>
            </a:fld>
            <a:endParaRPr lang="en-US" dirty="0"/>
          </a:p>
        </p:txBody>
      </p:sp>
      <p:sp>
        <p:nvSpPr>
          <p:cNvPr id="14" name="TextBox 13">
            <a:extLst>
              <a:ext uri="{FF2B5EF4-FFF2-40B4-BE49-F238E27FC236}">
                <a16:creationId xmlns:a16="http://schemas.microsoft.com/office/drawing/2014/main" id="{2BF7C0E4-B194-4C40-A6A7-1D9EDAA65979}"/>
              </a:ext>
            </a:extLst>
          </p:cNvPr>
          <p:cNvSpPr txBox="1"/>
          <p:nvPr/>
        </p:nvSpPr>
        <p:spPr>
          <a:xfrm>
            <a:off x="7922624" y="6018906"/>
            <a:ext cx="3339376" cy="369332"/>
          </a:xfrm>
          <a:prstGeom prst="rect">
            <a:avLst/>
          </a:prstGeom>
          <a:noFill/>
        </p:spPr>
        <p:txBody>
          <a:bodyPr wrap="none" rtlCol="0">
            <a:spAutoFit/>
          </a:bodyPr>
          <a:lstStyle/>
          <a:p>
            <a:r>
              <a:rPr lang="en-US" i="1" dirty="0">
                <a:solidFill>
                  <a:schemeClr val="bg1"/>
                </a:solidFill>
              </a:rPr>
              <a:t>Philippe Lopez &amp; Cristina </a:t>
            </a:r>
            <a:r>
              <a:rPr lang="en-US" i="1" dirty="0" err="1">
                <a:solidFill>
                  <a:schemeClr val="bg1"/>
                </a:solidFill>
              </a:rPr>
              <a:t>Lupu</a:t>
            </a:r>
            <a:endParaRPr lang="en-US" i="1" dirty="0">
              <a:solidFill>
                <a:schemeClr val="bg1"/>
              </a:solidFill>
            </a:endParaRPr>
          </a:p>
        </p:txBody>
      </p:sp>
      <p:sp>
        <p:nvSpPr>
          <p:cNvPr id="15" name="TextBox 14">
            <a:extLst>
              <a:ext uri="{FF2B5EF4-FFF2-40B4-BE49-F238E27FC236}">
                <a16:creationId xmlns:a16="http://schemas.microsoft.com/office/drawing/2014/main" id="{B615AA8E-12B2-224D-8C93-7409DFF9A30B}"/>
              </a:ext>
            </a:extLst>
          </p:cNvPr>
          <p:cNvSpPr txBox="1"/>
          <p:nvPr/>
        </p:nvSpPr>
        <p:spPr>
          <a:xfrm>
            <a:off x="6619778" y="1279880"/>
            <a:ext cx="4245586" cy="646331"/>
          </a:xfrm>
          <a:prstGeom prst="rect">
            <a:avLst/>
          </a:prstGeom>
          <a:noFill/>
        </p:spPr>
        <p:txBody>
          <a:bodyPr wrap="none" rtlCol="0">
            <a:spAutoFit/>
          </a:bodyPr>
          <a:lstStyle/>
          <a:p>
            <a:r>
              <a:rPr lang="en-GB" dirty="0">
                <a:solidFill>
                  <a:schemeClr val="bg1"/>
                </a:solidFill>
              </a:rPr>
              <a:t>Meteosat-8, Meteosat-11 and GOES-15</a:t>
            </a:r>
          </a:p>
          <a:p>
            <a:endParaRPr lang="en-US" dirty="0"/>
          </a:p>
        </p:txBody>
      </p:sp>
    </p:spTree>
    <p:extLst>
      <p:ext uri="{BB962C8B-B14F-4D97-AF65-F5344CB8AC3E}">
        <p14:creationId xmlns:p14="http://schemas.microsoft.com/office/powerpoint/2010/main" val="3354012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3FA01D-7C37-8446-B4CE-2D0A001E7474}"/>
              </a:ext>
            </a:extLst>
          </p:cNvPr>
          <p:cNvPicPr>
            <a:picLocks noChangeAspect="1"/>
          </p:cNvPicPr>
          <p:nvPr/>
        </p:nvPicPr>
        <p:blipFill>
          <a:blip r:embed="rId2"/>
          <a:stretch>
            <a:fillRect/>
          </a:stretch>
        </p:blipFill>
        <p:spPr>
          <a:xfrm>
            <a:off x="5313571" y="0"/>
            <a:ext cx="6858000" cy="6858000"/>
          </a:xfrm>
          <a:prstGeom prst="rect">
            <a:avLst/>
          </a:prstGeom>
        </p:spPr>
      </p:pic>
      <p:sp>
        <p:nvSpPr>
          <p:cNvPr id="4" name="Slide Number Placeholder 3">
            <a:extLst>
              <a:ext uri="{FF2B5EF4-FFF2-40B4-BE49-F238E27FC236}">
                <a16:creationId xmlns:a16="http://schemas.microsoft.com/office/drawing/2014/main" id="{7607EA4A-D31E-374E-AB37-25AF6EB6D7B0}"/>
              </a:ext>
            </a:extLst>
          </p:cNvPr>
          <p:cNvSpPr>
            <a:spLocks noGrp="1"/>
          </p:cNvSpPr>
          <p:nvPr>
            <p:ph type="sldNum" sz="quarter" idx="10"/>
          </p:nvPr>
        </p:nvSpPr>
        <p:spPr/>
        <p:txBody>
          <a:bodyPr/>
          <a:lstStyle/>
          <a:p>
            <a:fld id="{E4AB80EA-DB86-D849-B86F-15DAF31F0474}" type="slidenum">
              <a:rPr lang="en-US" smtClean="0"/>
              <a:pPr/>
              <a:t>22</a:t>
            </a:fld>
            <a:endParaRPr lang="en-US" dirty="0"/>
          </a:p>
        </p:txBody>
      </p:sp>
      <p:pic>
        <p:nvPicPr>
          <p:cNvPr id="12" name="Picture 11">
            <a:extLst>
              <a:ext uri="{FF2B5EF4-FFF2-40B4-BE49-F238E27FC236}">
                <a16:creationId xmlns:a16="http://schemas.microsoft.com/office/drawing/2014/main" id="{8EF5E538-9478-A240-98FA-C9DD6B1E8CC7}"/>
              </a:ext>
            </a:extLst>
          </p:cNvPr>
          <p:cNvPicPr>
            <a:picLocks noChangeAspect="1"/>
          </p:cNvPicPr>
          <p:nvPr/>
        </p:nvPicPr>
        <p:blipFill>
          <a:blip r:embed="rId3"/>
          <a:stretch>
            <a:fillRect/>
          </a:stretch>
        </p:blipFill>
        <p:spPr>
          <a:xfrm>
            <a:off x="-697065" y="0"/>
            <a:ext cx="6858000" cy="6858000"/>
          </a:xfrm>
          <a:prstGeom prst="rect">
            <a:avLst/>
          </a:prstGeom>
        </p:spPr>
      </p:pic>
      <p:sp>
        <p:nvSpPr>
          <p:cNvPr id="9" name="Title 1">
            <a:extLst>
              <a:ext uri="{FF2B5EF4-FFF2-40B4-BE49-F238E27FC236}">
                <a16:creationId xmlns:a16="http://schemas.microsoft.com/office/drawing/2014/main" id="{27271329-DC94-1D4C-B0A3-1424267EEFB8}"/>
              </a:ext>
            </a:extLst>
          </p:cNvPr>
          <p:cNvSpPr txBox="1">
            <a:spLocks/>
          </p:cNvSpPr>
          <p:nvPr/>
        </p:nvSpPr>
        <p:spPr>
          <a:xfrm>
            <a:off x="1232401" y="477894"/>
            <a:ext cx="10029599" cy="369332"/>
          </a:xfrm>
          <a:prstGeom prst="rect">
            <a:avLst/>
          </a:prstGeom>
        </p:spPr>
        <p:txBody>
          <a:bodyPr lIns="0" tIns="0" rIns="0" bIns="0"/>
          <a:lstStyle>
            <a:lvl1pPr algn="l" defTabSz="457200" rtl="0" eaLnBrk="1" latinLnBrk="0" hangingPunct="1">
              <a:lnSpc>
                <a:spcPts val="2800"/>
              </a:lnSpc>
              <a:spcBef>
                <a:spcPct val="0"/>
              </a:spcBef>
              <a:buNone/>
              <a:defRPr sz="2400" kern="1200">
                <a:solidFill>
                  <a:srgbClr val="064E83"/>
                </a:solidFill>
                <a:latin typeface="+mj-lt"/>
                <a:ea typeface="+mj-ea"/>
                <a:cs typeface="+mj-cs"/>
              </a:defRPr>
            </a:lvl1pPr>
          </a:lstStyle>
          <a:p>
            <a:r>
              <a:rPr lang="en-US" b="1" dirty="0">
                <a:solidFill>
                  <a:schemeClr val="bg1"/>
                </a:solidFill>
              </a:rPr>
              <a:t>9 km</a:t>
            </a:r>
            <a:r>
              <a:rPr lang="en-US" dirty="0">
                <a:solidFill>
                  <a:schemeClr val="bg1"/>
                </a:solidFill>
              </a:rPr>
              <a:t> </a:t>
            </a:r>
          </a:p>
        </p:txBody>
      </p:sp>
      <p:sp>
        <p:nvSpPr>
          <p:cNvPr id="13" name="TextBox 12">
            <a:extLst>
              <a:ext uri="{FF2B5EF4-FFF2-40B4-BE49-F238E27FC236}">
                <a16:creationId xmlns:a16="http://schemas.microsoft.com/office/drawing/2014/main" id="{7CEA821C-C6E1-D745-8E7E-C0E7A845C090}"/>
              </a:ext>
            </a:extLst>
          </p:cNvPr>
          <p:cNvSpPr txBox="1"/>
          <p:nvPr/>
        </p:nvSpPr>
        <p:spPr>
          <a:xfrm>
            <a:off x="7922624" y="6018906"/>
            <a:ext cx="3339376" cy="369332"/>
          </a:xfrm>
          <a:prstGeom prst="rect">
            <a:avLst/>
          </a:prstGeom>
          <a:noFill/>
        </p:spPr>
        <p:txBody>
          <a:bodyPr wrap="none" rtlCol="0">
            <a:spAutoFit/>
          </a:bodyPr>
          <a:lstStyle/>
          <a:p>
            <a:r>
              <a:rPr lang="en-US" i="1" dirty="0">
                <a:solidFill>
                  <a:schemeClr val="bg1"/>
                </a:solidFill>
              </a:rPr>
              <a:t>Philippe Lopez &amp; Cristina </a:t>
            </a:r>
            <a:r>
              <a:rPr lang="en-US" i="1" dirty="0" err="1">
                <a:solidFill>
                  <a:schemeClr val="bg1"/>
                </a:solidFill>
              </a:rPr>
              <a:t>Lupu</a:t>
            </a:r>
            <a:endParaRPr lang="en-US" i="1" dirty="0">
              <a:solidFill>
                <a:schemeClr val="bg1"/>
              </a:solidFill>
            </a:endParaRPr>
          </a:p>
        </p:txBody>
      </p:sp>
      <p:sp>
        <p:nvSpPr>
          <p:cNvPr id="14" name="TextBox 13">
            <a:extLst>
              <a:ext uri="{FF2B5EF4-FFF2-40B4-BE49-F238E27FC236}">
                <a16:creationId xmlns:a16="http://schemas.microsoft.com/office/drawing/2014/main" id="{FA844E54-98E1-2041-900E-B8D8F03C3D7A}"/>
              </a:ext>
            </a:extLst>
          </p:cNvPr>
          <p:cNvSpPr txBox="1"/>
          <p:nvPr/>
        </p:nvSpPr>
        <p:spPr>
          <a:xfrm>
            <a:off x="6619778" y="1279880"/>
            <a:ext cx="4245586" cy="646331"/>
          </a:xfrm>
          <a:prstGeom prst="rect">
            <a:avLst/>
          </a:prstGeom>
          <a:noFill/>
        </p:spPr>
        <p:txBody>
          <a:bodyPr wrap="none" rtlCol="0">
            <a:spAutoFit/>
          </a:bodyPr>
          <a:lstStyle/>
          <a:p>
            <a:r>
              <a:rPr lang="en-GB" dirty="0">
                <a:solidFill>
                  <a:schemeClr val="bg1"/>
                </a:solidFill>
              </a:rPr>
              <a:t>Meteosat-8, Meteosat-11 and GOES-15</a:t>
            </a:r>
          </a:p>
          <a:p>
            <a:endParaRPr lang="en-US" dirty="0"/>
          </a:p>
        </p:txBody>
      </p:sp>
    </p:spTree>
    <p:extLst>
      <p:ext uri="{BB962C8B-B14F-4D97-AF65-F5344CB8AC3E}">
        <p14:creationId xmlns:p14="http://schemas.microsoft.com/office/powerpoint/2010/main" val="3940896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F81C8-D6F3-EC4E-A576-D8938E653425}"/>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607EA4A-D31E-374E-AB37-25AF6EB6D7B0}"/>
              </a:ext>
            </a:extLst>
          </p:cNvPr>
          <p:cNvSpPr>
            <a:spLocks noGrp="1"/>
          </p:cNvSpPr>
          <p:nvPr>
            <p:ph type="sldNum" sz="quarter" idx="10"/>
          </p:nvPr>
        </p:nvSpPr>
        <p:spPr/>
        <p:txBody>
          <a:bodyPr/>
          <a:lstStyle/>
          <a:p>
            <a:fld id="{E4AB80EA-DB86-D849-B86F-15DAF31F0474}" type="slidenum">
              <a:rPr lang="en-US" smtClean="0"/>
              <a:pPr/>
              <a:t>23</a:t>
            </a:fld>
            <a:endParaRPr lang="en-US" dirty="0"/>
          </a:p>
        </p:txBody>
      </p:sp>
      <p:pic>
        <p:nvPicPr>
          <p:cNvPr id="6" name="Picture 5">
            <a:extLst>
              <a:ext uri="{FF2B5EF4-FFF2-40B4-BE49-F238E27FC236}">
                <a16:creationId xmlns:a16="http://schemas.microsoft.com/office/drawing/2014/main" id="{283FA01D-7C37-8446-B4CE-2D0A001E7474}"/>
              </a:ext>
            </a:extLst>
          </p:cNvPr>
          <p:cNvPicPr>
            <a:picLocks noChangeAspect="1"/>
          </p:cNvPicPr>
          <p:nvPr/>
        </p:nvPicPr>
        <p:blipFill>
          <a:blip r:embed="rId2"/>
          <a:stretch>
            <a:fillRect/>
          </a:stretch>
        </p:blipFill>
        <p:spPr>
          <a:xfrm>
            <a:off x="5313571" y="0"/>
            <a:ext cx="6858000" cy="6858000"/>
          </a:xfrm>
          <a:prstGeom prst="rect">
            <a:avLst/>
          </a:prstGeom>
        </p:spPr>
      </p:pic>
      <p:pic>
        <p:nvPicPr>
          <p:cNvPr id="10" name="Picture 9">
            <a:extLst>
              <a:ext uri="{FF2B5EF4-FFF2-40B4-BE49-F238E27FC236}">
                <a16:creationId xmlns:a16="http://schemas.microsoft.com/office/drawing/2014/main" id="{95B76597-2C98-8F46-9356-A1A9DB52DCF1}"/>
              </a:ext>
            </a:extLst>
          </p:cNvPr>
          <p:cNvPicPr>
            <a:picLocks noChangeAspect="1"/>
          </p:cNvPicPr>
          <p:nvPr/>
        </p:nvPicPr>
        <p:blipFill>
          <a:blip r:embed="rId3"/>
          <a:stretch>
            <a:fillRect/>
          </a:stretch>
        </p:blipFill>
        <p:spPr>
          <a:xfrm>
            <a:off x="-706128" y="-5496"/>
            <a:ext cx="6858000" cy="6863496"/>
          </a:xfrm>
          <a:prstGeom prst="rect">
            <a:avLst/>
          </a:prstGeom>
        </p:spPr>
      </p:pic>
      <p:sp>
        <p:nvSpPr>
          <p:cNvPr id="9" name="Title 1">
            <a:extLst>
              <a:ext uri="{FF2B5EF4-FFF2-40B4-BE49-F238E27FC236}">
                <a16:creationId xmlns:a16="http://schemas.microsoft.com/office/drawing/2014/main" id="{E6DEEBF1-F3F0-454C-BA4C-5657DDFF5204}"/>
              </a:ext>
            </a:extLst>
          </p:cNvPr>
          <p:cNvSpPr txBox="1">
            <a:spLocks/>
          </p:cNvSpPr>
          <p:nvPr/>
        </p:nvSpPr>
        <p:spPr>
          <a:xfrm>
            <a:off x="1232401" y="512400"/>
            <a:ext cx="10029599" cy="369332"/>
          </a:xfrm>
          <a:prstGeom prst="rect">
            <a:avLst/>
          </a:prstGeom>
        </p:spPr>
        <p:txBody>
          <a:bodyPr lIns="0" tIns="0" rIns="0" bIns="0"/>
          <a:lstStyle>
            <a:lvl1pPr algn="l" defTabSz="457200" rtl="0" eaLnBrk="1" latinLnBrk="0" hangingPunct="1">
              <a:lnSpc>
                <a:spcPts val="2800"/>
              </a:lnSpc>
              <a:spcBef>
                <a:spcPct val="0"/>
              </a:spcBef>
              <a:buNone/>
              <a:defRPr sz="2400" kern="1200">
                <a:solidFill>
                  <a:srgbClr val="064E83"/>
                </a:solidFill>
                <a:latin typeface="+mj-lt"/>
                <a:ea typeface="+mj-ea"/>
                <a:cs typeface="+mj-cs"/>
              </a:defRPr>
            </a:lvl1pPr>
          </a:lstStyle>
          <a:p>
            <a:r>
              <a:rPr lang="en-US" b="1" dirty="0">
                <a:solidFill>
                  <a:schemeClr val="bg1"/>
                </a:solidFill>
              </a:rPr>
              <a:t>9 km</a:t>
            </a:r>
            <a:r>
              <a:rPr lang="en-US" dirty="0">
                <a:solidFill>
                  <a:schemeClr val="bg1"/>
                </a:solidFill>
              </a:rPr>
              <a:t>  </a:t>
            </a:r>
            <a:r>
              <a:rPr lang="en-US" b="1" dirty="0">
                <a:solidFill>
                  <a:schemeClr val="bg1"/>
                </a:solidFill>
              </a:rPr>
              <a:t>w/o deep</a:t>
            </a:r>
          </a:p>
        </p:txBody>
      </p:sp>
      <p:sp>
        <p:nvSpPr>
          <p:cNvPr id="11" name="TextBox 10">
            <a:extLst>
              <a:ext uri="{FF2B5EF4-FFF2-40B4-BE49-F238E27FC236}">
                <a16:creationId xmlns:a16="http://schemas.microsoft.com/office/drawing/2014/main" id="{41932E28-976A-E348-A36C-AB35CE625536}"/>
              </a:ext>
            </a:extLst>
          </p:cNvPr>
          <p:cNvSpPr txBox="1"/>
          <p:nvPr/>
        </p:nvSpPr>
        <p:spPr>
          <a:xfrm>
            <a:off x="7922624" y="6018906"/>
            <a:ext cx="3339376" cy="369332"/>
          </a:xfrm>
          <a:prstGeom prst="rect">
            <a:avLst/>
          </a:prstGeom>
          <a:noFill/>
        </p:spPr>
        <p:txBody>
          <a:bodyPr wrap="none" rtlCol="0">
            <a:spAutoFit/>
          </a:bodyPr>
          <a:lstStyle/>
          <a:p>
            <a:r>
              <a:rPr lang="en-US" i="1" dirty="0">
                <a:solidFill>
                  <a:schemeClr val="bg1"/>
                </a:solidFill>
              </a:rPr>
              <a:t>Philippe Lopez &amp; Cristina </a:t>
            </a:r>
            <a:r>
              <a:rPr lang="en-US" i="1" dirty="0" err="1">
                <a:solidFill>
                  <a:schemeClr val="bg1"/>
                </a:solidFill>
              </a:rPr>
              <a:t>Lupu</a:t>
            </a:r>
            <a:endParaRPr lang="en-US" i="1" dirty="0">
              <a:solidFill>
                <a:schemeClr val="bg1"/>
              </a:solidFill>
            </a:endParaRPr>
          </a:p>
        </p:txBody>
      </p:sp>
      <p:sp>
        <p:nvSpPr>
          <p:cNvPr id="13" name="TextBox 12">
            <a:extLst>
              <a:ext uri="{FF2B5EF4-FFF2-40B4-BE49-F238E27FC236}">
                <a16:creationId xmlns:a16="http://schemas.microsoft.com/office/drawing/2014/main" id="{F6C32E79-90C1-4846-A611-DC7D9DF7BFED}"/>
              </a:ext>
            </a:extLst>
          </p:cNvPr>
          <p:cNvSpPr txBox="1"/>
          <p:nvPr/>
        </p:nvSpPr>
        <p:spPr>
          <a:xfrm>
            <a:off x="6619778" y="1279880"/>
            <a:ext cx="4245586" cy="646331"/>
          </a:xfrm>
          <a:prstGeom prst="rect">
            <a:avLst/>
          </a:prstGeom>
          <a:noFill/>
        </p:spPr>
        <p:txBody>
          <a:bodyPr wrap="none" rtlCol="0">
            <a:spAutoFit/>
          </a:bodyPr>
          <a:lstStyle/>
          <a:p>
            <a:r>
              <a:rPr lang="en-GB" dirty="0">
                <a:solidFill>
                  <a:schemeClr val="bg1"/>
                </a:solidFill>
              </a:rPr>
              <a:t>Meteosat-8, Meteosat-11 and GOES-15</a:t>
            </a:r>
          </a:p>
          <a:p>
            <a:endParaRPr lang="en-US" dirty="0"/>
          </a:p>
        </p:txBody>
      </p:sp>
    </p:spTree>
    <p:extLst>
      <p:ext uri="{BB962C8B-B14F-4D97-AF65-F5344CB8AC3E}">
        <p14:creationId xmlns:p14="http://schemas.microsoft.com/office/powerpoint/2010/main" val="1086159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7B8A8-371C-1049-B43D-AAB4A4887E88}"/>
              </a:ext>
            </a:extLst>
          </p:cNvPr>
          <p:cNvSpPr>
            <a:spLocks noGrp="1"/>
          </p:cNvSpPr>
          <p:nvPr>
            <p:ph type="title"/>
          </p:nvPr>
        </p:nvSpPr>
        <p:spPr>
          <a:xfrm>
            <a:off x="251865" y="239231"/>
            <a:ext cx="1870233" cy="933962"/>
          </a:xfrm>
        </p:spPr>
        <p:txBody>
          <a:bodyPr/>
          <a:lstStyle/>
          <a:p>
            <a:r>
              <a:rPr lang="en-US" dirty="0"/>
              <a:t>Zonal-mean</a:t>
            </a:r>
            <a:br>
              <a:rPr lang="en-US" dirty="0"/>
            </a:br>
            <a:r>
              <a:rPr lang="en-US" dirty="0"/>
              <a:t>zonal wind</a:t>
            </a:r>
          </a:p>
        </p:txBody>
      </p:sp>
      <p:sp>
        <p:nvSpPr>
          <p:cNvPr id="4" name="Slide Number Placeholder 3">
            <a:extLst>
              <a:ext uri="{FF2B5EF4-FFF2-40B4-BE49-F238E27FC236}">
                <a16:creationId xmlns:a16="http://schemas.microsoft.com/office/drawing/2014/main" id="{8322FF33-A8A5-074E-A1A1-35250EEACB56}"/>
              </a:ext>
            </a:extLst>
          </p:cNvPr>
          <p:cNvSpPr>
            <a:spLocks noGrp="1"/>
          </p:cNvSpPr>
          <p:nvPr>
            <p:ph type="sldNum" sz="quarter" idx="10"/>
          </p:nvPr>
        </p:nvSpPr>
        <p:spPr/>
        <p:txBody>
          <a:bodyPr/>
          <a:lstStyle/>
          <a:p>
            <a:fld id="{E4AB80EA-DB86-D849-B86F-15DAF31F0474}" type="slidenum">
              <a:rPr lang="en-US" smtClean="0"/>
              <a:pPr/>
              <a:t>24</a:t>
            </a:fld>
            <a:endParaRPr lang="en-US" dirty="0"/>
          </a:p>
        </p:txBody>
      </p:sp>
      <p:pic>
        <p:nvPicPr>
          <p:cNvPr id="6" name="Picture 5">
            <a:extLst>
              <a:ext uri="{FF2B5EF4-FFF2-40B4-BE49-F238E27FC236}">
                <a16:creationId xmlns:a16="http://schemas.microsoft.com/office/drawing/2014/main" id="{F0C061C3-BE38-EB45-9C36-B2E1BE68DA21}"/>
              </a:ext>
            </a:extLst>
          </p:cNvPr>
          <p:cNvPicPr>
            <a:picLocks noChangeAspect="1"/>
          </p:cNvPicPr>
          <p:nvPr/>
        </p:nvPicPr>
        <p:blipFill>
          <a:blip r:embed="rId2"/>
          <a:stretch>
            <a:fillRect/>
          </a:stretch>
        </p:blipFill>
        <p:spPr>
          <a:xfrm>
            <a:off x="3286456" y="0"/>
            <a:ext cx="8902368" cy="6858000"/>
          </a:xfrm>
          <a:prstGeom prst="rect">
            <a:avLst/>
          </a:prstGeom>
        </p:spPr>
      </p:pic>
    </p:spTree>
    <p:extLst>
      <p:ext uri="{BB962C8B-B14F-4D97-AF65-F5344CB8AC3E}">
        <p14:creationId xmlns:p14="http://schemas.microsoft.com/office/powerpoint/2010/main" val="298695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8A70-CB41-F84E-82D4-1790CC3AD8AA}"/>
              </a:ext>
            </a:extLst>
          </p:cNvPr>
          <p:cNvSpPr>
            <a:spLocks noGrp="1"/>
          </p:cNvSpPr>
          <p:nvPr>
            <p:ph type="title"/>
          </p:nvPr>
        </p:nvSpPr>
        <p:spPr>
          <a:xfrm>
            <a:off x="717691" y="66870"/>
            <a:ext cx="10029599" cy="369332"/>
          </a:xfrm>
        </p:spPr>
        <p:txBody>
          <a:bodyPr/>
          <a:lstStyle/>
          <a:p>
            <a:r>
              <a:rPr lang="en-US" dirty="0"/>
              <a:t>And what you don’t see in the satellite pics … </a:t>
            </a:r>
          </a:p>
        </p:txBody>
      </p:sp>
      <p:sp>
        <p:nvSpPr>
          <p:cNvPr id="4" name="Slide Number Placeholder 3">
            <a:extLst>
              <a:ext uri="{FF2B5EF4-FFF2-40B4-BE49-F238E27FC236}">
                <a16:creationId xmlns:a16="http://schemas.microsoft.com/office/drawing/2014/main" id="{7CE86124-AC64-2143-8A32-B76B553B4E27}"/>
              </a:ext>
            </a:extLst>
          </p:cNvPr>
          <p:cNvSpPr>
            <a:spLocks noGrp="1"/>
          </p:cNvSpPr>
          <p:nvPr>
            <p:ph type="sldNum" sz="quarter" idx="10"/>
          </p:nvPr>
        </p:nvSpPr>
        <p:spPr/>
        <p:txBody>
          <a:bodyPr/>
          <a:lstStyle/>
          <a:p>
            <a:fld id="{E4AB80EA-DB86-D849-B86F-15DAF31F0474}" type="slidenum">
              <a:rPr lang="en-US" smtClean="0"/>
              <a:pPr/>
              <a:t>25</a:t>
            </a:fld>
            <a:endParaRPr lang="en-US" dirty="0"/>
          </a:p>
        </p:txBody>
      </p:sp>
      <p:pic>
        <p:nvPicPr>
          <p:cNvPr id="6" name="Picture 5">
            <a:extLst>
              <a:ext uri="{FF2B5EF4-FFF2-40B4-BE49-F238E27FC236}">
                <a16:creationId xmlns:a16="http://schemas.microsoft.com/office/drawing/2014/main" id="{B56F7691-678B-DC48-B0D7-39ED645FC9B1}"/>
              </a:ext>
            </a:extLst>
          </p:cNvPr>
          <p:cNvPicPr>
            <a:picLocks noChangeAspect="1"/>
          </p:cNvPicPr>
          <p:nvPr/>
        </p:nvPicPr>
        <p:blipFill>
          <a:blip r:embed="rId2"/>
          <a:stretch>
            <a:fillRect/>
          </a:stretch>
        </p:blipFill>
        <p:spPr>
          <a:xfrm>
            <a:off x="460686" y="436202"/>
            <a:ext cx="10842609" cy="5072390"/>
          </a:xfrm>
          <a:prstGeom prst="rect">
            <a:avLst/>
          </a:prstGeom>
        </p:spPr>
      </p:pic>
      <p:sp>
        <p:nvSpPr>
          <p:cNvPr id="7" name="TextBox 6">
            <a:extLst>
              <a:ext uri="{FF2B5EF4-FFF2-40B4-BE49-F238E27FC236}">
                <a16:creationId xmlns:a16="http://schemas.microsoft.com/office/drawing/2014/main" id="{12270C54-B58B-FF48-A185-96E1530659E8}"/>
              </a:ext>
            </a:extLst>
          </p:cNvPr>
          <p:cNvSpPr txBox="1"/>
          <p:nvPr/>
        </p:nvSpPr>
        <p:spPr>
          <a:xfrm>
            <a:off x="575681" y="5427267"/>
            <a:ext cx="10612617" cy="1200329"/>
          </a:xfrm>
          <a:prstGeom prst="rect">
            <a:avLst/>
          </a:prstGeom>
          <a:noFill/>
        </p:spPr>
        <p:txBody>
          <a:bodyPr wrap="square" rtlCol="0">
            <a:spAutoFit/>
          </a:bodyPr>
          <a:lstStyle/>
          <a:p>
            <a:r>
              <a:rPr lang="en-GB" dirty="0"/>
              <a:t>Zonal-mean absolute gravity wave momentum flux [mPa], computed from the total wave numbers 42-1279 for November 2018 at 50 </a:t>
            </a:r>
            <a:r>
              <a:rPr lang="en-GB" dirty="0" err="1"/>
              <a:t>hPa</a:t>
            </a:r>
            <a:r>
              <a:rPr lang="en-GB" dirty="0"/>
              <a:t> enhanced in convectively active regions, visibly much stronger with explicitly simulated convection at 9 km grid spacing.</a:t>
            </a:r>
            <a:br>
              <a:rPr lang="en-GB" dirty="0"/>
            </a:br>
            <a:endParaRPr lang="en-GB" dirty="0"/>
          </a:p>
        </p:txBody>
      </p:sp>
    </p:spTree>
    <p:extLst>
      <p:ext uri="{BB962C8B-B14F-4D97-AF65-F5344CB8AC3E}">
        <p14:creationId xmlns:p14="http://schemas.microsoft.com/office/powerpoint/2010/main" val="2897459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3739A4-CCBD-F246-A5DC-FCA08E3FF156}"/>
              </a:ext>
            </a:extLst>
          </p:cNvPr>
          <p:cNvSpPr>
            <a:spLocks noGrp="1"/>
          </p:cNvSpPr>
          <p:nvPr>
            <p:ph type="title"/>
          </p:nvPr>
        </p:nvSpPr>
        <p:spPr/>
        <p:txBody>
          <a:bodyPr/>
          <a:lstStyle/>
          <a:p>
            <a:r>
              <a:rPr lang="en-US" dirty="0"/>
              <a:t>Summary</a:t>
            </a:r>
          </a:p>
        </p:txBody>
      </p:sp>
      <p:sp>
        <p:nvSpPr>
          <p:cNvPr id="5" name="Content Placeholder 4">
            <a:extLst>
              <a:ext uri="{FF2B5EF4-FFF2-40B4-BE49-F238E27FC236}">
                <a16:creationId xmlns:a16="http://schemas.microsoft.com/office/drawing/2014/main" id="{8A5B76ED-F79D-B04E-8CC3-6C1F5D4366F6}"/>
              </a:ext>
            </a:extLst>
          </p:cNvPr>
          <p:cNvSpPr>
            <a:spLocks noGrp="1"/>
          </p:cNvSpPr>
          <p:nvPr>
            <p:ph sz="quarter" idx="14"/>
          </p:nvPr>
        </p:nvSpPr>
        <p:spPr>
          <a:xfrm>
            <a:off x="1080001" y="935999"/>
            <a:ext cx="10029599" cy="3066657"/>
          </a:xfrm>
        </p:spPr>
        <p:txBody>
          <a:bodyPr/>
          <a:lstStyle/>
          <a:p>
            <a:r>
              <a:rPr lang="en-GB" dirty="0"/>
              <a:t>The spectral transform method continues to be competitive for global models at km-scales</a:t>
            </a:r>
          </a:p>
          <a:p>
            <a:r>
              <a:rPr lang="en-GB" dirty="0"/>
              <a:t>A first digital twin prototype has been presented with a global seasonal simulation at 1.4 km grid-spacing on Summit</a:t>
            </a:r>
          </a:p>
          <a:p>
            <a:r>
              <a:rPr lang="en-GB" dirty="0"/>
              <a:t>Advancing numerical methods continues to be a key contribution towards time and energy efficiency and towards realising the ambitious goal of routine global km-scale data assimilation and prediction of the coupled Earth System</a:t>
            </a:r>
          </a:p>
          <a:p>
            <a:r>
              <a:rPr lang="en-GB" dirty="0"/>
              <a:t>Big data handling, unsupervised learning, and near-real time tailored impact sector interaction (e.g. </a:t>
            </a:r>
            <a:r>
              <a:rPr lang="en-GB" dirty="0" err="1"/>
              <a:t>Energy,Health,Hydrology,Biodiversity</a:t>
            </a:r>
            <a:r>
              <a:rPr lang="en-GB" dirty="0"/>
              <a:t>) forms an integral part of future km-scale coupled model development</a:t>
            </a:r>
          </a:p>
          <a:p>
            <a:endParaRPr lang="en-US" dirty="0"/>
          </a:p>
        </p:txBody>
      </p:sp>
    </p:spTree>
    <p:extLst>
      <p:ext uri="{BB962C8B-B14F-4D97-AF65-F5344CB8AC3E}">
        <p14:creationId xmlns:p14="http://schemas.microsoft.com/office/powerpoint/2010/main" val="244208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1" y="-150778"/>
            <a:ext cx="10512862" cy="1325218"/>
          </a:xfrm>
        </p:spPr>
        <p:txBody>
          <a:bodyPr/>
          <a:lstStyle/>
          <a:p>
            <a:pPr algn="ctr"/>
            <a:r>
              <a:rPr lang="en-GB" dirty="0"/>
              <a:t>Machine learning at ECMWF</a:t>
            </a:r>
          </a:p>
        </p:txBody>
      </p:sp>
      <p:sp>
        <p:nvSpPr>
          <p:cNvPr id="3" name="Content Placeholder 2"/>
          <p:cNvSpPr>
            <a:spLocks noGrp="1"/>
          </p:cNvSpPr>
          <p:nvPr>
            <p:ph idx="1"/>
          </p:nvPr>
        </p:nvSpPr>
        <p:spPr>
          <a:xfrm>
            <a:off x="163342" y="3366344"/>
            <a:ext cx="4002056" cy="3491657"/>
          </a:xfrm>
        </p:spPr>
        <p:txBody>
          <a:bodyPr/>
          <a:lstStyle/>
          <a:p>
            <a:pPr marL="0" indent="0">
              <a:buNone/>
            </a:pPr>
            <a:r>
              <a:rPr lang="en-GB" sz="1999" b="1" dirty="0"/>
              <a:t>Observation processing:</a:t>
            </a:r>
          </a:p>
          <a:p>
            <a:r>
              <a:rPr lang="en-GB" sz="1999" dirty="0"/>
              <a:t>Real-time quality control of observations</a:t>
            </a:r>
          </a:p>
          <a:p>
            <a:r>
              <a:rPr lang="en-GB" sz="1999" dirty="0"/>
              <a:t>Detection of unrealistic weather situations and discrepancies between products</a:t>
            </a:r>
          </a:p>
          <a:p>
            <a:r>
              <a:rPr lang="en-GB" sz="1999" dirty="0"/>
              <a:t>Bias correction</a:t>
            </a:r>
          </a:p>
          <a:p>
            <a:r>
              <a:rPr lang="en-GB" sz="1999" dirty="0"/>
              <a:t>Feature detection to reduce data volume</a:t>
            </a:r>
          </a:p>
          <a:p>
            <a:r>
              <a:rPr lang="en-GB" sz="1999" dirty="0"/>
              <a:t>…</a:t>
            </a:r>
          </a:p>
          <a:p>
            <a:endParaRPr lang="en-GB" sz="1999" dirty="0"/>
          </a:p>
        </p:txBody>
      </p:sp>
      <p:pic>
        <p:nvPicPr>
          <p:cNvPr id="6" name="Picture 5">
            <a:extLst>
              <a:ext uri="{FF2B5EF4-FFF2-40B4-BE49-F238E27FC236}">
                <a16:creationId xmlns:a16="http://schemas.microsoft.com/office/drawing/2014/main" id="{125F1626-D192-46AB-B5A4-3BB7D2BAEC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342" y="303089"/>
            <a:ext cx="3143539" cy="2807181"/>
          </a:xfrm>
          <a:prstGeom prst="rect">
            <a:avLst/>
          </a:prstGeom>
        </p:spPr>
      </p:pic>
      <p:sp>
        <p:nvSpPr>
          <p:cNvPr id="7" name="TextBox 6">
            <a:extLst>
              <a:ext uri="{FF2B5EF4-FFF2-40B4-BE49-F238E27FC236}">
                <a16:creationId xmlns:a16="http://schemas.microsoft.com/office/drawing/2014/main" id="{0F149F6E-0434-4889-B0B5-5C8780960457}"/>
              </a:ext>
            </a:extLst>
          </p:cNvPr>
          <p:cNvSpPr txBox="1"/>
          <p:nvPr/>
        </p:nvSpPr>
        <p:spPr>
          <a:xfrm>
            <a:off x="3565017" y="1035688"/>
            <a:ext cx="5687228" cy="2030796"/>
          </a:xfrm>
          <a:prstGeom prst="rect">
            <a:avLst/>
          </a:prstGeom>
          <a:noFill/>
        </p:spPr>
        <p:txBody>
          <a:bodyPr wrap="square" rtlCol="0">
            <a:spAutoFit/>
          </a:bodyPr>
          <a:lstStyle/>
          <a:p>
            <a:pPr marL="285664" indent="-285664" defTabSz="914126">
              <a:buFont typeface="Arial" panose="020B0604020202020204" pitchFamily="34" charset="0"/>
              <a:buChar char="•"/>
            </a:pPr>
            <a:r>
              <a:rPr lang="en-GB" sz="1799" dirty="0">
                <a:solidFill>
                  <a:prstClr val="black"/>
                </a:solidFill>
                <a:latin typeface="Calibri" panose="020F0502020204030204"/>
              </a:rPr>
              <a:t>Neural Networks can learn from input/output pairs to emulate a non-linear process.</a:t>
            </a:r>
          </a:p>
          <a:p>
            <a:pPr marL="285664" indent="-285664" defTabSz="914126">
              <a:buFont typeface="Arial" panose="020B0604020202020204" pitchFamily="34" charset="0"/>
              <a:buChar char="•"/>
            </a:pPr>
            <a:r>
              <a:rPr lang="en-GB" sz="1799" dirty="0">
                <a:solidFill>
                  <a:prstClr val="black"/>
                </a:solidFill>
                <a:latin typeface="Calibri" panose="020F0502020204030204"/>
              </a:rPr>
              <a:t>Neurons have weighted connections to each other and the weights are trained to produce the optimal results.</a:t>
            </a:r>
          </a:p>
          <a:p>
            <a:pPr marL="285664" indent="-285664" defTabSz="914126">
              <a:buFont typeface="Arial" panose="020B0604020202020204" pitchFamily="34" charset="0"/>
              <a:buChar char="•"/>
            </a:pPr>
            <a:r>
              <a:rPr lang="en-GB" sz="1799" dirty="0">
                <a:solidFill>
                  <a:prstClr val="black"/>
                </a:solidFill>
                <a:latin typeface="Calibri" panose="020F0502020204030204"/>
              </a:rPr>
              <a:t>There are plenty of model components in Earth System models that show non-linear behaviour that can serve as applications for neural networks.</a:t>
            </a:r>
          </a:p>
        </p:txBody>
      </p:sp>
      <p:sp>
        <p:nvSpPr>
          <p:cNvPr id="8" name="TextBox 7">
            <a:extLst>
              <a:ext uri="{FF2B5EF4-FFF2-40B4-BE49-F238E27FC236}">
                <a16:creationId xmlns:a16="http://schemas.microsoft.com/office/drawing/2014/main" id="{6756AD70-1E76-412B-96F0-FF2604BC02C3}"/>
              </a:ext>
            </a:extLst>
          </p:cNvPr>
          <p:cNvSpPr txBox="1"/>
          <p:nvPr/>
        </p:nvSpPr>
        <p:spPr>
          <a:xfrm>
            <a:off x="237111" y="2963261"/>
            <a:ext cx="2996002" cy="307697"/>
          </a:xfrm>
          <a:prstGeom prst="rect">
            <a:avLst/>
          </a:prstGeom>
          <a:noFill/>
        </p:spPr>
        <p:txBody>
          <a:bodyPr wrap="none" rtlCol="0">
            <a:spAutoFit/>
          </a:bodyPr>
          <a:lstStyle/>
          <a:p>
            <a:pPr defTabSz="914126"/>
            <a:r>
              <a:rPr lang="en-GB" sz="1400" dirty="0">
                <a:solidFill>
                  <a:prstClr val="black"/>
                </a:solidFill>
                <a:latin typeface="Calibri" panose="020F0502020204030204"/>
              </a:rPr>
              <a:t>Figure copied from www.wikipedia.org</a:t>
            </a:r>
          </a:p>
        </p:txBody>
      </p:sp>
      <p:sp>
        <p:nvSpPr>
          <p:cNvPr id="10" name="Content Placeholder 2">
            <a:extLst>
              <a:ext uri="{FF2B5EF4-FFF2-40B4-BE49-F238E27FC236}">
                <a16:creationId xmlns:a16="http://schemas.microsoft.com/office/drawing/2014/main" id="{D0CF225C-C828-40AE-A0F5-076D405C887D}"/>
              </a:ext>
            </a:extLst>
          </p:cNvPr>
          <p:cNvSpPr txBox="1">
            <a:spLocks/>
          </p:cNvSpPr>
          <p:nvPr/>
        </p:nvSpPr>
        <p:spPr>
          <a:xfrm>
            <a:off x="4165397" y="3366345"/>
            <a:ext cx="4002056" cy="3491656"/>
          </a:xfrm>
          <a:prstGeom prst="rect">
            <a:avLst/>
          </a:prstGeom>
        </p:spPr>
        <p:txBody>
          <a:bodyPr vert="horz" lIns="91416" tIns="45708" rIns="91416" bIns="45708"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126">
              <a:buNone/>
            </a:pPr>
            <a:r>
              <a:rPr lang="en-GB" sz="1999" b="1" dirty="0">
                <a:solidFill>
                  <a:srgbClr val="FF0000"/>
                </a:solidFill>
                <a:latin typeface="Calibri" panose="020F0502020204030204"/>
              </a:rPr>
              <a:t>Numerical modelling:</a:t>
            </a:r>
            <a:endParaRPr lang="en-GB" sz="1999" dirty="0">
              <a:solidFill>
                <a:srgbClr val="FF0000"/>
              </a:solidFill>
              <a:latin typeface="Calibri" panose="020F0502020204030204"/>
            </a:endParaRPr>
          </a:p>
          <a:p>
            <a:pPr marL="228531" indent="-228531" defTabSz="914126"/>
            <a:r>
              <a:rPr lang="en-GB" sz="1999" dirty="0">
                <a:solidFill>
                  <a:srgbClr val="FF0000"/>
                </a:solidFill>
                <a:latin typeface="Calibri" panose="020F0502020204030204"/>
              </a:rPr>
              <a:t>Emulation for efficiency</a:t>
            </a:r>
          </a:p>
          <a:p>
            <a:pPr marL="228531" indent="-228531" defTabSz="914126"/>
            <a:r>
              <a:rPr lang="en-GB" sz="1999" dirty="0">
                <a:solidFill>
                  <a:srgbClr val="FF0000"/>
                </a:solidFill>
                <a:latin typeface="Calibri" panose="020F0502020204030204"/>
              </a:rPr>
              <a:t>Emulation for portability</a:t>
            </a:r>
          </a:p>
          <a:p>
            <a:pPr marL="228531" indent="-228531" defTabSz="914126"/>
            <a:r>
              <a:rPr lang="en-GB" sz="1999" dirty="0">
                <a:solidFill>
                  <a:srgbClr val="FF0000"/>
                </a:solidFill>
                <a:latin typeface="Calibri" panose="020F0502020204030204"/>
              </a:rPr>
              <a:t>Emulation for generation of TL/AD code</a:t>
            </a:r>
          </a:p>
          <a:p>
            <a:pPr marL="228531" indent="-228531" defTabSz="914126"/>
            <a:r>
              <a:rPr lang="en-GB" sz="1999" dirty="0">
                <a:solidFill>
                  <a:prstClr val="black"/>
                </a:solidFill>
                <a:latin typeface="Calibri" panose="020F0502020204030204"/>
              </a:rPr>
              <a:t>Estimation of model bias in data assimilation</a:t>
            </a:r>
          </a:p>
          <a:p>
            <a:pPr marL="228531" indent="-228531" defTabSz="914126"/>
            <a:r>
              <a:rPr lang="en-GB" sz="1999" dirty="0">
                <a:solidFill>
                  <a:prstClr val="black"/>
                </a:solidFill>
                <a:latin typeface="Calibri" panose="020F0502020204030204"/>
              </a:rPr>
              <a:t>Improvement of parametrisation schemes</a:t>
            </a:r>
          </a:p>
          <a:p>
            <a:pPr marL="228531" indent="-228531" defTabSz="914126"/>
            <a:r>
              <a:rPr lang="en-GB" sz="1999" dirty="0">
                <a:solidFill>
                  <a:prstClr val="black"/>
                </a:solidFill>
                <a:latin typeface="Calibri" panose="020F0502020204030204"/>
              </a:rPr>
              <a:t>…</a:t>
            </a:r>
          </a:p>
          <a:p>
            <a:pPr marL="228531" indent="-228531" defTabSz="914126"/>
            <a:endParaRPr lang="en-GB" sz="1999" dirty="0">
              <a:solidFill>
                <a:prstClr val="black"/>
              </a:solidFill>
              <a:latin typeface="Calibri" panose="020F0502020204030204"/>
            </a:endParaRPr>
          </a:p>
          <a:p>
            <a:pPr marL="228531" indent="-228531" defTabSz="914126"/>
            <a:endParaRPr lang="en-GB" sz="1999" dirty="0">
              <a:solidFill>
                <a:prstClr val="black"/>
              </a:solidFill>
              <a:latin typeface="Calibri" panose="020F0502020204030204"/>
            </a:endParaRPr>
          </a:p>
        </p:txBody>
      </p:sp>
      <p:sp>
        <p:nvSpPr>
          <p:cNvPr id="11" name="Content Placeholder 2">
            <a:extLst>
              <a:ext uri="{FF2B5EF4-FFF2-40B4-BE49-F238E27FC236}">
                <a16:creationId xmlns:a16="http://schemas.microsoft.com/office/drawing/2014/main" id="{0E3D8CA6-8CA4-44BD-9BF1-AE4982D32D51}"/>
              </a:ext>
            </a:extLst>
          </p:cNvPr>
          <p:cNvSpPr txBox="1">
            <a:spLocks/>
          </p:cNvSpPr>
          <p:nvPr/>
        </p:nvSpPr>
        <p:spPr>
          <a:xfrm>
            <a:off x="8167453" y="3366345"/>
            <a:ext cx="4002056" cy="3491656"/>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126">
              <a:buNone/>
            </a:pPr>
            <a:r>
              <a:rPr lang="en-GB" sz="1999" b="1" dirty="0">
                <a:solidFill>
                  <a:prstClr val="black"/>
                </a:solidFill>
                <a:latin typeface="Calibri" panose="020F0502020204030204"/>
              </a:rPr>
              <a:t>Post-processing:</a:t>
            </a:r>
          </a:p>
          <a:p>
            <a:pPr marL="228531" indent="-228531" defTabSz="914126"/>
            <a:r>
              <a:rPr lang="en-GB" sz="1999" dirty="0">
                <a:solidFill>
                  <a:prstClr val="black"/>
                </a:solidFill>
                <a:latin typeface="Calibri" panose="020F0502020204030204"/>
              </a:rPr>
              <a:t>Real time adjustments</a:t>
            </a:r>
          </a:p>
          <a:p>
            <a:pPr marL="228531" indent="-228531" defTabSz="914126"/>
            <a:r>
              <a:rPr lang="en-GB" sz="1999" dirty="0">
                <a:solidFill>
                  <a:prstClr val="black"/>
                </a:solidFill>
                <a:latin typeface="Calibri" panose="020F0502020204030204"/>
              </a:rPr>
              <a:t>Bias correction</a:t>
            </a:r>
          </a:p>
          <a:p>
            <a:pPr marL="228531" indent="-228531" defTabSz="914126"/>
            <a:r>
              <a:rPr lang="en-GB" sz="1999" dirty="0">
                <a:solidFill>
                  <a:prstClr val="black"/>
                </a:solidFill>
                <a:latin typeface="Calibri" panose="020F0502020204030204"/>
              </a:rPr>
              <a:t>Local Downscaling</a:t>
            </a:r>
          </a:p>
          <a:p>
            <a:pPr marL="228531" indent="-228531" defTabSz="914126"/>
            <a:r>
              <a:rPr lang="en-GB" sz="1999" dirty="0">
                <a:solidFill>
                  <a:prstClr val="black"/>
                </a:solidFill>
                <a:latin typeface="Calibri" panose="020F0502020204030204"/>
              </a:rPr>
              <a:t>Feature detection</a:t>
            </a:r>
          </a:p>
          <a:p>
            <a:pPr marL="228531" indent="-228531" defTabSz="914126"/>
            <a:r>
              <a:rPr lang="en-GB" sz="1999" dirty="0">
                <a:solidFill>
                  <a:srgbClr val="FF0000"/>
                </a:solidFill>
                <a:latin typeface="Calibri" panose="020F0502020204030204"/>
              </a:rPr>
              <a:t>Uncertainty quantification</a:t>
            </a:r>
          </a:p>
          <a:p>
            <a:pPr marL="228531" indent="-228531" defTabSz="914126"/>
            <a:r>
              <a:rPr lang="en-GB" sz="1999" dirty="0">
                <a:solidFill>
                  <a:prstClr val="black"/>
                </a:solidFill>
                <a:latin typeface="Calibri" panose="020F0502020204030204"/>
              </a:rPr>
              <a:t>Error correction for seasonal predictions</a:t>
            </a:r>
          </a:p>
          <a:p>
            <a:pPr marL="228531" indent="-228531" defTabSz="914126"/>
            <a:r>
              <a:rPr lang="en-GB" sz="1999" dirty="0">
                <a:solidFill>
                  <a:prstClr val="black"/>
                </a:solidFill>
                <a:latin typeface="Calibri" panose="020F0502020204030204"/>
              </a:rPr>
              <a:t>…</a:t>
            </a:r>
          </a:p>
        </p:txBody>
      </p:sp>
      <p:sp>
        <p:nvSpPr>
          <p:cNvPr id="4" name="TextBox 3">
            <a:extLst>
              <a:ext uri="{FF2B5EF4-FFF2-40B4-BE49-F238E27FC236}">
                <a16:creationId xmlns:a16="http://schemas.microsoft.com/office/drawing/2014/main" id="{551F667B-0EBC-9249-A7AE-7CDFB1E57E46}"/>
              </a:ext>
            </a:extLst>
          </p:cNvPr>
          <p:cNvSpPr txBox="1"/>
          <p:nvPr/>
        </p:nvSpPr>
        <p:spPr>
          <a:xfrm>
            <a:off x="10006641" y="327165"/>
            <a:ext cx="1123449" cy="369332"/>
          </a:xfrm>
          <a:prstGeom prst="rect">
            <a:avLst/>
          </a:prstGeom>
          <a:noFill/>
        </p:spPr>
        <p:txBody>
          <a:bodyPr wrap="none" rtlCol="0">
            <a:spAutoFit/>
          </a:bodyPr>
          <a:lstStyle/>
          <a:p>
            <a:r>
              <a:rPr lang="en-US" i="1" dirty="0"/>
              <a:t>P. </a:t>
            </a:r>
            <a:r>
              <a:rPr lang="en-US" i="1" dirty="0" err="1"/>
              <a:t>Dueben</a:t>
            </a:r>
            <a:endParaRPr lang="en-US" i="1" dirty="0"/>
          </a:p>
        </p:txBody>
      </p:sp>
    </p:spTree>
    <p:extLst>
      <p:ext uri="{BB962C8B-B14F-4D97-AF65-F5344CB8AC3E}">
        <p14:creationId xmlns:p14="http://schemas.microsoft.com/office/powerpoint/2010/main" val="685625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3A777F-0F36-D047-9AE7-8ED51B869961}"/>
              </a:ext>
            </a:extLst>
          </p:cNvPr>
          <p:cNvSpPr>
            <a:spLocks noGrp="1"/>
          </p:cNvSpPr>
          <p:nvPr>
            <p:ph type="sldNum" sz="quarter" idx="10"/>
          </p:nvPr>
        </p:nvSpPr>
        <p:spPr/>
        <p:txBody>
          <a:bodyPr/>
          <a:lstStyle/>
          <a:p>
            <a:fld id="{E4AB80EA-DB86-D849-B86F-15DAF31F0474}" type="slidenum">
              <a:rPr lang="en-US" smtClean="0"/>
              <a:pPr/>
              <a:t>28</a:t>
            </a:fld>
            <a:endParaRPr lang="en-US" dirty="0"/>
          </a:p>
        </p:txBody>
      </p:sp>
      <p:pic>
        <p:nvPicPr>
          <p:cNvPr id="6" name="Picture 5">
            <a:extLst>
              <a:ext uri="{FF2B5EF4-FFF2-40B4-BE49-F238E27FC236}">
                <a16:creationId xmlns:a16="http://schemas.microsoft.com/office/drawing/2014/main" id="{1C0C5378-1C13-C643-990B-BE5698E8ED6B}"/>
              </a:ext>
            </a:extLst>
          </p:cNvPr>
          <p:cNvPicPr>
            <a:picLocks noChangeAspect="1"/>
          </p:cNvPicPr>
          <p:nvPr/>
        </p:nvPicPr>
        <p:blipFill>
          <a:blip r:embed="rId2"/>
          <a:stretch>
            <a:fillRect/>
          </a:stretch>
        </p:blipFill>
        <p:spPr>
          <a:xfrm>
            <a:off x="4578137" y="621102"/>
            <a:ext cx="6531075" cy="4615132"/>
          </a:xfrm>
          <a:prstGeom prst="rect">
            <a:avLst/>
          </a:prstGeom>
        </p:spPr>
      </p:pic>
      <p:sp>
        <p:nvSpPr>
          <p:cNvPr id="7" name="TextBox 6">
            <a:extLst>
              <a:ext uri="{FF2B5EF4-FFF2-40B4-BE49-F238E27FC236}">
                <a16:creationId xmlns:a16="http://schemas.microsoft.com/office/drawing/2014/main" id="{F446834B-88BA-8C42-8DF6-045960CFB1F4}"/>
              </a:ext>
            </a:extLst>
          </p:cNvPr>
          <p:cNvSpPr txBox="1"/>
          <p:nvPr/>
        </p:nvSpPr>
        <p:spPr>
          <a:xfrm>
            <a:off x="949883" y="5659579"/>
            <a:ext cx="842673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This research used resources of the Oak Ridge Leadership Computing Facility, which is a DOE office of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Science User Facility supported under contract DE-AC05-00OR22725.</a:t>
            </a:r>
          </a:p>
        </p:txBody>
      </p:sp>
      <p:pic>
        <p:nvPicPr>
          <p:cNvPr id="8" name="Picture 7">
            <a:extLst>
              <a:ext uri="{FF2B5EF4-FFF2-40B4-BE49-F238E27FC236}">
                <a16:creationId xmlns:a16="http://schemas.microsoft.com/office/drawing/2014/main" id="{1C34E116-7669-1041-BCC3-85C1F4A6A4C3}"/>
              </a:ext>
            </a:extLst>
          </p:cNvPr>
          <p:cNvPicPr>
            <a:picLocks noChangeAspect="1"/>
          </p:cNvPicPr>
          <p:nvPr/>
        </p:nvPicPr>
        <p:blipFill>
          <a:blip r:embed="rId3"/>
          <a:stretch>
            <a:fillRect/>
          </a:stretch>
        </p:blipFill>
        <p:spPr>
          <a:xfrm>
            <a:off x="1156094" y="776626"/>
            <a:ext cx="2576820" cy="1090364"/>
          </a:xfrm>
          <a:prstGeom prst="rect">
            <a:avLst/>
          </a:prstGeom>
        </p:spPr>
      </p:pic>
      <p:sp>
        <p:nvSpPr>
          <p:cNvPr id="2" name="TextBox 1">
            <a:extLst>
              <a:ext uri="{FF2B5EF4-FFF2-40B4-BE49-F238E27FC236}">
                <a16:creationId xmlns:a16="http://schemas.microsoft.com/office/drawing/2014/main" id="{35970A9D-5F42-E849-8190-3B0F0D5B0621}"/>
              </a:ext>
            </a:extLst>
          </p:cNvPr>
          <p:cNvSpPr txBox="1"/>
          <p:nvPr/>
        </p:nvSpPr>
        <p:spPr>
          <a:xfrm>
            <a:off x="1073212" y="1921003"/>
            <a:ext cx="2659702" cy="369332"/>
          </a:xfrm>
          <a:prstGeom prst="rect">
            <a:avLst/>
          </a:prstGeom>
          <a:noFill/>
        </p:spPr>
        <p:txBody>
          <a:bodyPr wrap="none" rtlCol="0">
            <a:spAutoFit/>
          </a:bodyPr>
          <a:lstStyle/>
          <a:p>
            <a:r>
              <a:rPr lang="en-US" dirty="0"/>
              <a:t>Strong scaling at 1.4 km</a:t>
            </a:r>
          </a:p>
        </p:txBody>
      </p:sp>
    </p:spTree>
    <p:extLst>
      <p:ext uri="{BB962C8B-B14F-4D97-AF65-F5344CB8AC3E}">
        <p14:creationId xmlns:p14="http://schemas.microsoft.com/office/powerpoint/2010/main" val="87886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A07A29-9F51-4905-A24C-C0BA9C9EA1CA}"/>
              </a:ext>
            </a:extLst>
          </p:cNvPr>
          <p:cNvSpPr>
            <a:spLocks noGrp="1"/>
          </p:cNvSpPr>
          <p:nvPr>
            <p:ph type="title"/>
          </p:nvPr>
        </p:nvSpPr>
        <p:spPr>
          <a:xfrm>
            <a:off x="279901" y="175334"/>
            <a:ext cx="10029599" cy="369332"/>
          </a:xfrm>
        </p:spPr>
        <p:txBody>
          <a:bodyPr/>
          <a:lstStyle/>
          <a:p>
            <a:r>
              <a:rPr lang="en-GB" dirty="0"/>
              <a:t>GPU Spectral transform dwarf</a:t>
            </a:r>
          </a:p>
        </p:txBody>
      </p:sp>
      <p:pic>
        <p:nvPicPr>
          <p:cNvPr id="3" name="Picture 2">
            <a:extLst>
              <a:ext uri="{FF2B5EF4-FFF2-40B4-BE49-F238E27FC236}">
                <a16:creationId xmlns:a16="http://schemas.microsoft.com/office/drawing/2014/main" id="{FEAD2466-1F9F-4AAF-9D69-2007BD3C0457}"/>
              </a:ext>
            </a:extLst>
          </p:cNvPr>
          <p:cNvPicPr>
            <a:picLocks noChangeAspect="1"/>
          </p:cNvPicPr>
          <p:nvPr/>
        </p:nvPicPr>
        <p:blipFill>
          <a:blip r:embed="rId2"/>
          <a:stretch>
            <a:fillRect/>
          </a:stretch>
        </p:blipFill>
        <p:spPr>
          <a:xfrm>
            <a:off x="3606635" y="564289"/>
            <a:ext cx="8520351" cy="5484431"/>
          </a:xfrm>
          <a:prstGeom prst="rect">
            <a:avLst/>
          </a:prstGeom>
        </p:spPr>
      </p:pic>
      <p:pic>
        <p:nvPicPr>
          <p:cNvPr id="6" name="Picture 5">
            <a:extLst>
              <a:ext uri="{FF2B5EF4-FFF2-40B4-BE49-F238E27FC236}">
                <a16:creationId xmlns:a16="http://schemas.microsoft.com/office/drawing/2014/main" id="{0FC9120F-4792-4440-8126-BFD5AE742167}"/>
              </a:ext>
            </a:extLst>
          </p:cNvPr>
          <p:cNvPicPr>
            <a:picLocks noChangeAspect="1"/>
          </p:cNvPicPr>
          <p:nvPr/>
        </p:nvPicPr>
        <p:blipFill>
          <a:blip r:embed="rId3"/>
          <a:stretch>
            <a:fillRect/>
          </a:stretch>
        </p:blipFill>
        <p:spPr>
          <a:xfrm>
            <a:off x="552245" y="707615"/>
            <a:ext cx="2576820" cy="1090364"/>
          </a:xfrm>
          <a:prstGeom prst="rect">
            <a:avLst/>
          </a:prstGeom>
        </p:spPr>
      </p:pic>
      <p:sp>
        <p:nvSpPr>
          <p:cNvPr id="7" name="TextBox 6">
            <a:extLst>
              <a:ext uri="{FF2B5EF4-FFF2-40B4-BE49-F238E27FC236}">
                <a16:creationId xmlns:a16="http://schemas.microsoft.com/office/drawing/2014/main" id="{22BE1AF0-F43D-4CC2-B0F8-915BD0898715}"/>
              </a:ext>
            </a:extLst>
          </p:cNvPr>
          <p:cNvSpPr txBox="1"/>
          <p:nvPr/>
        </p:nvSpPr>
        <p:spPr>
          <a:xfrm>
            <a:off x="999800" y="4848391"/>
            <a:ext cx="2762295"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At 2.9km resolution, less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than 1s per time-step fits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operational needs.</a:t>
            </a:r>
          </a:p>
        </p:txBody>
      </p:sp>
      <p:sp>
        <p:nvSpPr>
          <p:cNvPr id="8" name="TextBox 7">
            <a:extLst>
              <a:ext uri="{FF2B5EF4-FFF2-40B4-BE49-F238E27FC236}">
                <a16:creationId xmlns:a16="http://schemas.microsoft.com/office/drawing/2014/main" id="{D9079749-CC76-4EFE-9837-D3DA8CB20471}"/>
              </a:ext>
            </a:extLst>
          </p:cNvPr>
          <p:cNvSpPr txBox="1"/>
          <p:nvPr/>
        </p:nvSpPr>
        <p:spPr>
          <a:xfrm>
            <a:off x="3762095" y="6211669"/>
            <a:ext cx="842673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This research used resources of the Oak Ridge Leadership Computing Facility, which is a DOE office of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Science User Facility supported under contract DE-AC05-00OR22725.</a:t>
            </a:r>
          </a:p>
        </p:txBody>
      </p:sp>
      <p:sp>
        <p:nvSpPr>
          <p:cNvPr id="2" name="TextBox 1">
            <a:extLst>
              <a:ext uri="{FF2B5EF4-FFF2-40B4-BE49-F238E27FC236}">
                <a16:creationId xmlns:a16="http://schemas.microsoft.com/office/drawing/2014/main" id="{50043A44-AF51-4609-86F5-81777C3E3875}"/>
              </a:ext>
            </a:extLst>
          </p:cNvPr>
          <p:cNvSpPr txBox="1"/>
          <p:nvPr/>
        </p:nvSpPr>
        <p:spPr>
          <a:xfrm>
            <a:off x="6101748" y="-6449"/>
            <a:ext cx="5677645" cy="646331"/>
          </a:xfrm>
          <a:prstGeom prst="rect">
            <a:avLst/>
          </a:prstGeom>
          <a:noFill/>
        </p:spPr>
        <p:txBody>
          <a:bodyPr wrap="none" lIns="91440" tIns="45720" rIns="91440" bIns="45720" rtlCol="0" anchor="t">
            <a:spAutoFit/>
          </a:bodyPr>
          <a:lstStyle/>
          <a:p>
            <a:pPr>
              <a:defRPr/>
            </a:pPr>
            <a:r>
              <a:rPr lang="en-GB" i="1">
                <a:latin typeface="Arial"/>
              </a:rPr>
              <a:t>Andreas </a:t>
            </a:r>
            <a:r>
              <a:rPr kumimoji="0" lang="en-GB" sz="1800" b="0" i="1" u="none" strike="noStrike" kern="1200" cap="none" spc="0" normalizeH="0" baseline="0" noProof="0">
                <a:ln>
                  <a:noFill/>
                </a:ln>
                <a:effectLst/>
                <a:uLnTx/>
                <a:uFillTx/>
                <a:latin typeface="Arial"/>
                <a:ea typeface="+mn-ea"/>
                <a:cs typeface="+mn-cs"/>
              </a:rPr>
              <a:t>Mueller, based on initial work by</a:t>
            </a:r>
            <a:r>
              <a:rPr lang="en-GB" i="1">
                <a:latin typeface="Arial"/>
              </a:rPr>
              <a:t> </a:t>
            </a:r>
            <a:endParaRPr kumimoji="0" lang="en-GB" sz="1800" b="0" i="1" u="none" strike="noStrike" kern="1200" cap="none" spc="0" normalizeH="0" baseline="0" noProof="0" dirty="0">
              <a:ln>
                <a:noFill/>
              </a:ln>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effectLst/>
                <a:uLnTx/>
                <a:uFillTx/>
                <a:latin typeface="Arial"/>
                <a:ea typeface="+mn-ea"/>
                <a:cs typeface="+mn-cs"/>
              </a:rPr>
              <a:t>Alan Gray</a:t>
            </a:r>
            <a:r>
              <a:rPr lang="en-GB" i="1" dirty="0">
                <a:latin typeface="Arial"/>
              </a:rPr>
              <a:t> and recently also Wayne Gaudin</a:t>
            </a:r>
            <a:r>
              <a:rPr kumimoji="0" lang="en-GB" sz="1800" b="0" i="1" u="none" strike="noStrike" kern="1200" cap="none" spc="0" normalizeH="0" baseline="0" noProof="0" dirty="0">
                <a:ln>
                  <a:noFill/>
                </a:ln>
                <a:effectLst/>
                <a:uLnTx/>
                <a:uFillTx/>
                <a:latin typeface="Arial"/>
                <a:ea typeface="+mn-ea"/>
                <a:cs typeface="+mn-cs"/>
              </a:rPr>
              <a:t> (NVIDIA)</a:t>
            </a:r>
            <a:endParaRPr lang="en-GB" sz="1800" b="0" i="1" u="none" strike="noStrike" kern="1200" cap="none" spc="0" normalizeH="0" baseline="0" noProof="0" dirty="0">
              <a:ln>
                <a:noFill/>
              </a:ln>
              <a:effectLst/>
              <a:uLnTx/>
              <a:uFillTx/>
              <a:latin typeface="Arial"/>
              <a:cs typeface="Arial"/>
            </a:endParaRPr>
          </a:p>
        </p:txBody>
      </p:sp>
      <p:sp>
        <p:nvSpPr>
          <p:cNvPr id="9" name="TextBox 8">
            <a:extLst>
              <a:ext uri="{FF2B5EF4-FFF2-40B4-BE49-F238E27FC236}">
                <a16:creationId xmlns:a16="http://schemas.microsoft.com/office/drawing/2014/main" id="{DF575FB8-0BE2-0B47-A97C-748113D1D568}"/>
              </a:ext>
            </a:extLst>
          </p:cNvPr>
          <p:cNvSpPr txBox="1"/>
          <p:nvPr/>
        </p:nvSpPr>
        <p:spPr>
          <a:xfrm>
            <a:off x="0" y="2934509"/>
            <a:ext cx="387798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Choices: PGI, GNU,XL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MPI/OpenMP/</a:t>
            </a:r>
            <a:r>
              <a:rPr kumimoji="0" lang="en-US" sz="1800" b="0" i="0" u="none" strike="noStrike" kern="1200" cap="none" spc="0" normalizeH="0" baseline="0" noProof="0" dirty="0" err="1">
                <a:ln>
                  <a:noFill/>
                </a:ln>
                <a:solidFill>
                  <a:prstClr val="black"/>
                </a:solidFill>
                <a:effectLst/>
                <a:uLnTx/>
                <a:uFillTx/>
                <a:latin typeface="Arial"/>
                <a:ea typeface="+mn-ea"/>
                <a:cs typeface="+mn-cs"/>
              </a:rPr>
              <a:t>OpenACC</a:t>
            </a:r>
            <a:r>
              <a:rPr kumimoji="0" lang="en-US" sz="1800" b="0" i="0" u="none" strike="noStrike" kern="1200" cap="none" spc="0" normalizeH="0" baseline="0" noProof="0" dirty="0">
                <a:ln>
                  <a:noFill/>
                </a:ln>
                <a:solidFill>
                  <a:prstClr val="black"/>
                </a:solidFill>
                <a:effectLst/>
                <a:uLnTx/>
                <a:uFillTx/>
                <a:latin typeface="Arial"/>
                <a:ea typeface="+mn-ea"/>
                <a:cs typeface="+mn-cs"/>
              </a:rPr>
              <a:t>/</a:t>
            </a:r>
            <a:r>
              <a:rPr kumimoji="0" lang="en-US" sz="1800" b="0" i="0" u="none" strike="noStrike" kern="1200" cap="none" spc="0" normalizeH="0" baseline="0" noProof="0" dirty="0" err="1">
                <a:ln>
                  <a:noFill/>
                </a:ln>
                <a:solidFill>
                  <a:prstClr val="black"/>
                </a:solidFill>
                <a:effectLst/>
                <a:uLnTx/>
                <a:uFillTx/>
                <a:latin typeface="Arial"/>
                <a:ea typeface="+mn-ea"/>
                <a:cs typeface="+mn-cs"/>
              </a:rPr>
              <a:t>cuLibraries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BE5FD749-AE64-FE49-B957-97A84BF9F1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4551" y="2023783"/>
            <a:ext cx="1524986" cy="553901"/>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CF436B4-DD0F-FA4F-BDE6-1D7F31FD2F9E}"/>
              </a:ext>
            </a:extLst>
          </p:cNvPr>
          <p:cNvPicPr>
            <a:picLocks noChangeAspect="1"/>
          </p:cNvPicPr>
          <p:nvPr/>
        </p:nvPicPr>
        <p:blipFill rotWithShape="1">
          <a:blip r:embed="rId5">
            <a:extLst>
              <a:ext uri="{28A0092B-C50C-407E-A947-70E740481C1C}">
                <a14:useLocalDpi xmlns:a14="http://schemas.microsoft.com/office/drawing/2010/main" val="0"/>
              </a:ext>
            </a:extLst>
          </a:blip>
          <a:srcRect r="2827"/>
          <a:stretch/>
        </p:blipFill>
        <p:spPr>
          <a:xfrm>
            <a:off x="355988" y="1948866"/>
            <a:ext cx="1201778" cy="70373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697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10F3C4-CB8E-4C27-8D4A-C30174BDD025}"/>
              </a:ext>
            </a:extLst>
          </p:cNvPr>
          <p:cNvSpPr>
            <a:spLocks noGrp="1"/>
          </p:cNvSpPr>
          <p:nvPr>
            <p:ph type="sldNum" sz="quarter" idx="10"/>
          </p:nvPr>
        </p:nvSpPr>
        <p:spPr/>
        <p:txBody>
          <a:bodyPr/>
          <a:lstStyle/>
          <a:p>
            <a:fld id="{E4AB80EA-DB86-D849-B86F-15DAF31F0474}" type="slidenum">
              <a:rPr lang="en-US" smtClean="0"/>
              <a:pPr/>
              <a:t>3</a:t>
            </a:fld>
            <a:endParaRPr lang="en-US" dirty="0"/>
          </a:p>
        </p:txBody>
      </p:sp>
      <p:sp>
        <p:nvSpPr>
          <p:cNvPr id="6" name="TextBox 5">
            <a:extLst>
              <a:ext uri="{FF2B5EF4-FFF2-40B4-BE49-F238E27FC236}">
                <a16:creationId xmlns:a16="http://schemas.microsoft.com/office/drawing/2014/main" id="{CFF72BA5-8E23-4229-B747-AEBC29B4CE79}"/>
              </a:ext>
            </a:extLst>
          </p:cNvPr>
          <p:cNvSpPr txBox="1"/>
          <p:nvPr/>
        </p:nvSpPr>
        <p:spPr>
          <a:xfrm>
            <a:off x="6914541" y="5795324"/>
            <a:ext cx="4839786" cy="646331"/>
          </a:xfrm>
          <a:prstGeom prst="rect">
            <a:avLst/>
          </a:prstGeom>
          <a:noFill/>
        </p:spPr>
        <p:txBody>
          <a:bodyPr wrap="none" rtlCol="0">
            <a:spAutoFit/>
          </a:bodyPr>
          <a:lstStyle/>
          <a:p>
            <a:r>
              <a:rPr lang="en-GB" b="1" dirty="0"/>
              <a:t>ECMWF’s progress in degrees of freedom </a:t>
            </a:r>
          </a:p>
          <a:p>
            <a:r>
              <a:rPr lang="en-GB" dirty="0"/>
              <a:t>(levels x grid columns x  prognostic variables)</a:t>
            </a:r>
          </a:p>
        </p:txBody>
      </p:sp>
      <p:sp>
        <p:nvSpPr>
          <p:cNvPr id="7" name="TextBox 6">
            <a:extLst>
              <a:ext uri="{FF2B5EF4-FFF2-40B4-BE49-F238E27FC236}">
                <a16:creationId xmlns:a16="http://schemas.microsoft.com/office/drawing/2014/main" id="{0E999793-0B86-4451-8D91-53D983DF4BC9}"/>
              </a:ext>
            </a:extLst>
          </p:cNvPr>
          <p:cNvSpPr txBox="1"/>
          <p:nvPr/>
        </p:nvSpPr>
        <p:spPr>
          <a:xfrm>
            <a:off x="1872026" y="5610658"/>
            <a:ext cx="2608406" cy="369332"/>
          </a:xfrm>
          <a:prstGeom prst="rect">
            <a:avLst/>
          </a:prstGeom>
          <a:noFill/>
        </p:spPr>
        <p:txBody>
          <a:bodyPr wrap="none" rtlCol="0">
            <a:spAutoFit/>
          </a:bodyPr>
          <a:lstStyle/>
          <a:p>
            <a:r>
              <a:rPr lang="en-GB" i="1" dirty="0">
                <a:solidFill>
                  <a:srgbClr val="6C8AAF"/>
                </a:solidFill>
              </a:rPr>
              <a:t>(</a:t>
            </a:r>
            <a:r>
              <a:rPr lang="en-GB" i="1" dirty="0" err="1">
                <a:solidFill>
                  <a:srgbClr val="6C8AAF"/>
                </a:solidFill>
              </a:rPr>
              <a:t>Schulthess</a:t>
            </a:r>
            <a:r>
              <a:rPr lang="en-GB" i="1" dirty="0">
                <a:solidFill>
                  <a:srgbClr val="6C8AAF"/>
                </a:solidFill>
              </a:rPr>
              <a:t> et al, 2019)</a:t>
            </a:r>
          </a:p>
        </p:txBody>
      </p:sp>
      <p:pic>
        <p:nvPicPr>
          <p:cNvPr id="9" name="Picture 8">
            <a:extLst>
              <a:ext uri="{FF2B5EF4-FFF2-40B4-BE49-F238E27FC236}">
                <a16:creationId xmlns:a16="http://schemas.microsoft.com/office/drawing/2014/main" id="{36B6E02F-8D6A-4EE4-90CA-EC452B6269F0}"/>
              </a:ext>
            </a:extLst>
          </p:cNvPr>
          <p:cNvPicPr/>
          <p:nvPr/>
        </p:nvPicPr>
        <p:blipFill>
          <a:blip r:embed="rId3"/>
          <a:stretch>
            <a:fillRect/>
          </a:stretch>
        </p:blipFill>
        <p:spPr>
          <a:xfrm>
            <a:off x="1872026" y="91441"/>
            <a:ext cx="7872866" cy="5460479"/>
          </a:xfrm>
          <a:prstGeom prst="rect">
            <a:avLst/>
          </a:prstGeom>
        </p:spPr>
      </p:pic>
    </p:spTree>
    <p:extLst>
      <p:ext uri="{BB962C8B-B14F-4D97-AF65-F5344CB8AC3E}">
        <p14:creationId xmlns:p14="http://schemas.microsoft.com/office/powerpoint/2010/main" val="1774907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Spectral transform based model at global average 1.4 km grid spacing</a:t>
            </a:r>
          </a:p>
        </p:txBody>
      </p:sp>
      <p:pic>
        <p:nvPicPr>
          <p:cNvPr id="5" name="Content Placeholder 4" descr="H:\wp\ecmwfreports\SAC2015\graphs\oct_N1280_p1600.png"/>
          <p:cNvPicPr>
            <a:picLocks noGrp="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2332623" y="936625"/>
            <a:ext cx="4984750" cy="4984750"/>
          </a:xfrm>
          <a:prstGeom prst="rect">
            <a:avLst/>
          </a:prstGeom>
          <a:noFill/>
          <a:ln>
            <a:noFill/>
          </a:ln>
        </p:spPr>
      </p:pic>
      <p:sp>
        <p:nvSpPr>
          <p:cNvPr id="4" name="Slide Number Placeholder 3"/>
          <p:cNvSpPr>
            <a:spLocks noGrp="1"/>
          </p:cNvSpPr>
          <p:nvPr>
            <p:ph type="sldNum" sz="quarter" idx="10"/>
          </p:nvPr>
        </p:nvSpPr>
        <p:spPr/>
        <p:txBody>
          <a:bodyPr/>
          <a:lstStyle/>
          <a:p>
            <a:fld id="{6B3B0B0F-E794-1244-9699-107C60B9C23A}" type="slidenum">
              <a:rPr lang="en-US" smtClean="0"/>
              <a:pPr/>
              <a:t>4</a:t>
            </a:fld>
            <a:endParaRPr lang="en-US" dirty="0"/>
          </a:p>
        </p:txBody>
      </p:sp>
      <p:sp>
        <p:nvSpPr>
          <p:cNvPr id="3" name="TextBox 2"/>
          <p:cNvSpPr txBox="1"/>
          <p:nvPr/>
        </p:nvSpPr>
        <p:spPr>
          <a:xfrm>
            <a:off x="6395714" y="1015637"/>
            <a:ext cx="4641014" cy="646331"/>
          </a:xfrm>
          <a:prstGeom prst="rect">
            <a:avLst/>
          </a:prstGeom>
          <a:noFill/>
        </p:spPr>
        <p:txBody>
          <a:bodyPr wrap="none" rtlCol="0">
            <a:spAutoFit/>
          </a:bodyPr>
          <a:lstStyle/>
          <a:p>
            <a:r>
              <a:rPr lang="en-GB" dirty="0"/>
              <a:t>6,599,680 points x 137 levels x 10 </a:t>
            </a:r>
            <a:r>
              <a:rPr lang="en-GB" dirty="0" err="1"/>
              <a:t>vars</a:t>
            </a:r>
            <a:endParaRPr lang="en-GB" dirty="0"/>
          </a:p>
          <a:p>
            <a:r>
              <a:rPr lang="en-GB" dirty="0"/>
              <a:t>at ~9km ~ </a:t>
            </a:r>
            <a:r>
              <a:rPr lang="en-GB" b="1" dirty="0"/>
              <a:t>9 Billion points or ~100TB/day </a:t>
            </a:r>
          </a:p>
        </p:txBody>
      </p:sp>
      <p:sp>
        <p:nvSpPr>
          <p:cNvPr id="6" name="Rectangle 5"/>
          <p:cNvSpPr/>
          <p:nvPr/>
        </p:nvSpPr>
        <p:spPr>
          <a:xfrm>
            <a:off x="6960596" y="4661929"/>
            <a:ext cx="4869454" cy="1754326"/>
          </a:xfrm>
          <a:prstGeom prst="rect">
            <a:avLst/>
          </a:prstGeom>
        </p:spPr>
        <p:txBody>
          <a:bodyPr wrap="square">
            <a:spAutoFit/>
          </a:bodyPr>
          <a:lstStyle/>
          <a:p>
            <a:r>
              <a:rPr lang="en-GB" b="1" dirty="0">
                <a:solidFill>
                  <a:schemeClr val="tx2"/>
                </a:solidFill>
                <a:latin typeface="Arial" panose="020B0604020202020204" pitchFamily="34" charset="0"/>
              </a:rPr>
              <a:t>TCo7999 L137</a:t>
            </a:r>
          </a:p>
          <a:p>
            <a:r>
              <a:rPr lang="en-GB" dirty="0">
                <a:solidFill>
                  <a:schemeClr val="tx2"/>
                </a:solidFill>
                <a:latin typeface="Arial" panose="020B0604020202020204" pitchFamily="34" charset="0"/>
              </a:rPr>
              <a:t>256,800,000 points x 137 levels</a:t>
            </a:r>
            <a:r>
              <a:rPr lang="en-GB" dirty="0">
                <a:solidFill>
                  <a:schemeClr val="tx2"/>
                </a:solidFill>
                <a:latin typeface="Droid Sans Devanagari"/>
              </a:rPr>
              <a:t> x 10 variables </a:t>
            </a:r>
            <a:r>
              <a:rPr lang="en-GB" dirty="0">
                <a:solidFill>
                  <a:schemeClr val="tx2"/>
                </a:solidFill>
                <a:latin typeface="Arial" panose="020B0604020202020204" pitchFamily="34" charset="0"/>
              </a:rPr>
              <a:t>at ~1,4km</a:t>
            </a:r>
          </a:p>
          <a:p>
            <a:r>
              <a:rPr lang="en-GB" b="1" dirty="0">
                <a:solidFill>
                  <a:srgbClr val="FF0000"/>
                </a:solidFill>
                <a:latin typeface="Arial" panose="020B0604020202020204" pitchFamily="34" charset="0"/>
              </a:rPr>
              <a:t>352 billion points x 960 pp steps == ~100TB/simulated month</a:t>
            </a:r>
          </a:p>
          <a:p>
            <a:r>
              <a:rPr lang="en-GB" b="1" dirty="0">
                <a:solidFill>
                  <a:srgbClr val="FF0000"/>
                </a:solidFill>
                <a:latin typeface="Arial" panose="020B0604020202020204" pitchFamily="34" charset="0"/>
              </a:rPr>
              <a:t>Summit SIMULATION</a:t>
            </a:r>
            <a:endParaRPr lang="en-GB" b="1" dirty="0">
              <a:solidFill>
                <a:srgbClr val="FF0000"/>
              </a:solidFill>
              <a:latin typeface="Droid Sans Devanagari"/>
            </a:endParaRPr>
          </a:p>
        </p:txBody>
      </p:sp>
      <p:cxnSp>
        <p:nvCxnSpPr>
          <p:cNvPr id="8" name="Straight Arrow Connector 7"/>
          <p:cNvCxnSpPr/>
          <p:nvPr/>
        </p:nvCxnSpPr>
        <p:spPr>
          <a:xfrm>
            <a:off x="8395485" y="1778559"/>
            <a:ext cx="10048" cy="27130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152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E4D60-102E-F541-9ABA-261CA104F18F}"/>
              </a:ext>
            </a:extLst>
          </p:cNvPr>
          <p:cNvSpPr>
            <a:spLocks noGrp="1"/>
          </p:cNvSpPr>
          <p:nvPr>
            <p:ph type="title"/>
          </p:nvPr>
        </p:nvSpPr>
        <p:spPr>
          <a:xfrm>
            <a:off x="1080000" y="304017"/>
            <a:ext cx="10029600" cy="369332"/>
          </a:xfrm>
        </p:spPr>
        <p:txBody>
          <a:bodyPr/>
          <a:lstStyle/>
          <a:p>
            <a:r>
              <a:rPr lang="de-DE"/>
              <a:t>IFS dynamical core options at ECMWF</a:t>
            </a:r>
          </a:p>
        </p:txBody>
      </p:sp>
      <p:sp>
        <p:nvSpPr>
          <p:cNvPr id="4" name="Slide Number Placeholder 3">
            <a:extLst>
              <a:ext uri="{FF2B5EF4-FFF2-40B4-BE49-F238E27FC236}">
                <a16:creationId xmlns:a16="http://schemas.microsoft.com/office/drawing/2014/main" id="{B3A02A52-583A-174C-A8EE-9EB081270C3E}"/>
              </a:ext>
            </a:extLst>
          </p:cNvPr>
          <p:cNvSpPr>
            <a:spLocks noGrp="1"/>
          </p:cNvSpPr>
          <p:nvPr>
            <p:ph type="sldNum" sz="quarter" idx="10"/>
          </p:nvPr>
        </p:nvSpPr>
        <p:spPr/>
        <p:txBody>
          <a:bodyPr/>
          <a:lstStyle/>
          <a:p>
            <a:fld id="{E4AB80EA-DB86-D849-B86F-15DAF31F0474}" type="slidenum">
              <a:rPr lang="en-US" smtClean="0"/>
              <a:pPr/>
              <a:t>5</a:t>
            </a:fld>
            <a:endParaRPr lang="en-US" dirty="0"/>
          </a:p>
        </p:txBody>
      </p:sp>
      <p:pic>
        <p:nvPicPr>
          <p:cNvPr id="8" name="Content Placeholder 7" descr="A screenshot of a cell phone&#10;&#10;Description automatically generated">
            <a:extLst>
              <a:ext uri="{FF2B5EF4-FFF2-40B4-BE49-F238E27FC236}">
                <a16:creationId xmlns:a16="http://schemas.microsoft.com/office/drawing/2014/main" id="{0E2793B8-5971-0441-BD5C-2F50BFAF2A7E}"/>
              </a:ext>
            </a:extLst>
          </p:cNvPr>
          <p:cNvPicPr>
            <a:picLocks noGrp="1" noChangeAspect="1"/>
          </p:cNvPicPr>
          <p:nvPr>
            <p:ph sz="quarter" idx="14"/>
          </p:nvPr>
        </p:nvPicPr>
        <p:blipFill>
          <a:blip r:embed="rId2"/>
          <a:stretch>
            <a:fillRect/>
          </a:stretch>
        </p:blipFill>
        <p:spPr>
          <a:xfrm>
            <a:off x="197468" y="1348285"/>
            <a:ext cx="11991356" cy="3580916"/>
          </a:xfrm>
        </p:spPr>
      </p:pic>
      <p:sp>
        <p:nvSpPr>
          <p:cNvPr id="3" name="TextBox 2">
            <a:extLst>
              <a:ext uri="{FF2B5EF4-FFF2-40B4-BE49-F238E27FC236}">
                <a16:creationId xmlns:a16="http://schemas.microsoft.com/office/drawing/2014/main" id="{D928DC00-60AB-804B-8B10-41DF0A5113AF}"/>
              </a:ext>
            </a:extLst>
          </p:cNvPr>
          <p:cNvSpPr txBox="1"/>
          <p:nvPr/>
        </p:nvSpPr>
        <p:spPr>
          <a:xfrm>
            <a:off x="5775468" y="1119375"/>
            <a:ext cx="2585964" cy="369332"/>
          </a:xfrm>
          <a:prstGeom prst="rect">
            <a:avLst/>
          </a:prstGeom>
          <a:noFill/>
        </p:spPr>
        <p:txBody>
          <a:bodyPr wrap="none" rtlCol="0">
            <a:spAutoFit/>
          </a:bodyPr>
          <a:lstStyle/>
          <a:p>
            <a:r>
              <a:rPr lang="de-DE">
                <a:solidFill>
                  <a:srgbClr val="0070C0"/>
                </a:solidFill>
              </a:rPr>
              <a:t>|  currently operational |</a:t>
            </a:r>
          </a:p>
        </p:txBody>
      </p:sp>
      <p:sp>
        <p:nvSpPr>
          <p:cNvPr id="10" name="TextBox 9">
            <a:extLst>
              <a:ext uri="{FF2B5EF4-FFF2-40B4-BE49-F238E27FC236}">
                <a16:creationId xmlns:a16="http://schemas.microsoft.com/office/drawing/2014/main" id="{162893BC-ADEC-A648-9D57-4398E573A893}"/>
              </a:ext>
            </a:extLst>
          </p:cNvPr>
          <p:cNvSpPr txBox="1"/>
          <p:nvPr/>
        </p:nvSpPr>
        <p:spPr>
          <a:xfrm>
            <a:off x="490636" y="5142472"/>
            <a:ext cx="11208327" cy="923330"/>
          </a:xfrm>
          <a:prstGeom prst="rect">
            <a:avLst/>
          </a:prstGeom>
          <a:noFill/>
        </p:spPr>
        <p:txBody>
          <a:bodyPr wrap="square" rtlCol="0">
            <a:spAutoFit/>
          </a:bodyPr>
          <a:lstStyle/>
          <a:p>
            <a:r>
              <a:rPr lang="de-DE" dirty="0">
                <a:solidFill>
                  <a:schemeClr val="accent1"/>
                </a:solidFill>
              </a:rPr>
              <a:t>The Finite-Volume Module </a:t>
            </a:r>
            <a:r>
              <a:rPr lang="de-DE" dirty="0" err="1">
                <a:solidFill>
                  <a:schemeClr val="accent1"/>
                </a:solidFill>
              </a:rPr>
              <a:t>of</a:t>
            </a:r>
            <a:r>
              <a:rPr lang="de-DE" dirty="0">
                <a:solidFill>
                  <a:schemeClr val="accent1"/>
                </a:solidFill>
              </a:rPr>
              <a:t> </a:t>
            </a:r>
            <a:r>
              <a:rPr lang="de-DE" dirty="0" err="1">
                <a:solidFill>
                  <a:schemeClr val="accent1"/>
                </a:solidFill>
              </a:rPr>
              <a:t>the</a:t>
            </a:r>
            <a:r>
              <a:rPr lang="de-DE" dirty="0">
                <a:solidFill>
                  <a:schemeClr val="accent1"/>
                </a:solidFill>
              </a:rPr>
              <a:t> IFS (IFS-FVM) </a:t>
            </a:r>
            <a:r>
              <a:rPr lang="de-DE" dirty="0" err="1">
                <a:solidFill>
                  <a:schemeClr val="accent1"/>
                </a:solidFill>
              </a:rPr>
              <a:t>provides</a:t>
            </a:r>
            <a:r>
              <a:rPr lang="de-DE" dirty="0">
                <a:solidFill>
                  <a:schemeClr val="accent1"/>
                </a:solidFill>
              </a:rPr>
              <a:t> </a:t>
            </a:r>
            <a:r>
              <a:rPr lang="de-DE" b="1" dirty="0" err="1">
                <a:solidFill>
                  <a:schemeClr val="accent1"/>
                </a:solidFill>
              </a:rPr>
              <a:t>complementary</a:t>
            </a:r>
            <a:r>
              <a:rPr lang="de-DE" b="1" dirty="0">
                <a:solidFill>
                  <a:schemeClr val="accent1"/>
                </a:solidFill>
              </a:rPr>
              <a:t> </a:t>
            </a:r>
            <a:r>
              <a:rPr lang="de-DE" b="1" dirty="0" err="1">
                <a:solidFill>
                  <a:schemeClr val="accent1"/>
                </a:solidFill>
              </a:rPr>
              <a:t>features</a:t>
            </a:r>
            <a:r>
              <a:rPr lang="de-DE" dirty="0">
                <a:solidFill>
                  <a:schemeClr val="accent1"/>
                </a:solidFill>
              </a:rPr>
              <a:t>, </a:t>
            </a:r>
            <a:r>
              <a:rPr lang="de-DE" i="1" dirty="0">
                <a:solidFill>
                  <a:schemeClr val="accent1"/>
                </a:solidFill>
              </a:rPr>
              <a:t>e.g. </a:t>
            </a:r>
            <a:r>
              <a:rPr lang="de-DE" i="1" dirty="0" err="1">
                <a:solidFill>
                  <a:schemeClr val="accent1"/>
                </a:solidFill>
              </a:rPr>
              <a:t>local</a:t>
            </a:r>
            <a:r>
              <a:rPr lang="de-DE" i="1" dirty="0">
                <a:solidFill>
                  <a:schemeClr val="accent1"/>
                </a:solidFill>
              </a:rPr>
              <a:t> </a:t>
            </a:r>
            <a:r>
              <a:rPr lang="de-DE" i="1" dirty="0" err="1">
                <a:solidFill>
                  <a:schemeClr val="accent1"/>
                </a:solidFill>
              </a:rPr>
              <a:t>computational</a:t>
            </a:r>
            <a:r>
              <a:rPr lang="de-DE" i="1" dirty="0">
                <a:solidFill>
                  <a:schemeClr val="accent1"/>
                </a:solidFill>
              </a:rPr>
              <a:t> </a:t>
            </a:r>
            <a:r>
              <a:rPr lang="de-DE" i="1" dirty="0" err="1">
                <a:solidFill>
                  <a:schemeClr val="accent1"/>
                </a:solidFill>
              </a:rPr>
              <a:t>patterns</a:t>
            </a:r>
            <a:r>
              <a:rPr lang="de-DE" i="1" dirty="0">
                <a:solidFill>
                  <a:schemeClr val="accent1"/>
                </a:solidFill>
              </a:rPr>
              <a:t> </a:t>
            </a:r>
            <a:r>
              <a:rPr lang="de-DE" i="1" dirty="0" err="1">
                <a:solidFill>
                  <a:schemeClr val="accent1"/>
                </a:solidFill>
              </a:rPr>
              <a:t>and</a:t>
            </a:r>
            <a:r>
              <a:rPr lang="de-DE" i="1" dirty="0">
                <a:solidFill>
                  <a:schemeClr val="accent1"/>
                </a:solidFill>
              </a:rPr>
              <a:t> </a:t>
            </a:r>
            <a:r>
              <a:rPr lang="de-DE" i="1" dirty="0" err="1">
                <a:solidFill>
                  <a:schemeClr val="accent1"/>
                </a:solidFill>
              </a:rPr>
              <a:t>predominantly</a:t>
            </a:r>
            <a:r>
              <a:rPr lang="de-DE" i="1" dirty="0">
                <a:solidFill>
                  <a:schemeClr val="accent1"/>
                </a:solidFill>
              </a:rPr>
              <a:t> </a:t>
            </a:r>
            <a:r>
              <a:rPr lang="de-DE" i="1" dirty="0" err="1">
                <a:solidFill>
                  <a:schemeClr val="accent1"/>
                </a:solidFill>
              </a:rPr>
              <a:t>nearest</a:t>
            </a:r>
            <a:r>
              <a:rPr lang="de-DE" i="1" dirty="0">
                <a:solidFill>
                  <a:schemeClr val="accent1"/>
                </a:solidFill>
              </a:rPr>
              <a:t> </a:t>
            </a:r>
            <a:r>
              <a:rPr lang="de-DE" i="1" dirty="0" err="1">
                <a:solidFill>
                  <a:schemeClr val="accent1"/>
                </a:solidFill>
              </a:rPr>
              <a:t>neighbour</a:t>
            </a:r>
            <a:r>
              <a:rPr lang="de-DE" i="1" dirty="0">
                <a:solidFill>
                  <a:schemeClr val="accent1"/>
                </a:solidFill>
              </a:rPr>
              <a:t>, non-</a:t>
            </a:r>
            <a:r>
              <a:rPr lang="de-DE" i="1" dirty="0" err="1">
                <a:solidFill>
                  <a:schemeClr val="accent1"/>
                </a:solidFill>
              </a:rPr>
              <a:t>hydrostatic</a:t>
            </a:r>
            <a:r>
              <a:rPr lang="de-DE" i="1" dirty="0">
                <a:solidFill>
                  <a:schemeClr val="accent1"/>
                </a:solidFill>
              </a:rPr>
              <a:t>, </a:t>
            </a:r>
            <a:r>
              <a:rPr lang="de-DE" i="1" dirty="0" err="1">
                <a:solidFill>
                  <a:schemeClr val="accent1"/>
                </a:solidFill>
              </a:rPr>
              <a:t>complex</a:t>
            </a:r>
            <a:r>
              <a:rPr lang="de-DE" i="1" dirty="0">
                <a:solidFill>
                  <a:schemeClr val="accent1"/>
                </a:solidFill>
              </a:rPr>
              <a:t> </a:t>
            </a:r>
            <a:r>
              <a:rPr lang="de-DE" i="1" dirty="0" err="1">
                <a:solidFill>
                  <a:schemeClr val="accent1"/>
                </a:solidFill>
              </a:rPr>
              <a:t>and</a:t>
            </a:r>
            <a:r>
              <a:rPr lang="de-DE" i="1" dirty="0">
                <a:solidFill>
                  <a:schemeClr val="accent1"/>
                </a:solidFill>
              </a:rPr>
              <a:t> </a:t>
            </a:r>
            <a:r>
              <a:rPr lang="de-DE" i="1" dirty="0" err="1">
                <a:solidFill>
                  <a:schemeClr val="accent1"/>
                </a:solidFill>
              </a:rPr>
              <a:t>steep</a:t>
            </a:r>
            <a:r>
              <a:rPr lang="de-DE" i="1" dirty="0">
                <a:solidFill>
                  <a:schemeClr val="accent1"/>
                </a:solidFill>
              </a:rPr>
              <a:t> </a:t>
            </a:r>
            <a:r>
              <a:rPr lang="de-DE" i="1" dirty="0" err="1">
                <a:solidFill>
                  <a:schemeClr val="accent1"/>
                </a:solidFill>
              </a:rPr>
              <a:t>orography</a:t>
            </a:r>
            <a:r>
              <a:rPr lang="de-DE" i="1" dirty="0">
                <a:solidFill>
                  <a:schemeClr val="accent1"/>
                </a:solidFill>
              </a:rPr>
              <a:t>, </a:t>
            </a:r>
            <a:r>
              <a:rPr lang="de-DE" i="1" dirty="0" err="1">
                <a:solidFill>
                  <a:schemeClr val="accent1"/>
                </a:solidFill>
              </a:rPr>
              <a:t>conservation</a:t>
            </a:r>
            <a:r>
              <a:rPr lang="de-DE" i="1" dirty="0">
                <a:solidFill>
                  <a:schemeClr val="accent1"/>
                </a:solidFill>
              </a:rPr>
              <a:t>, </a:t>
            </a:r>
            <a:r>
              <a:rPr lang="de-DE" i="1" dirty="0" err="1">
                <a:solidFill>
                  <a:schemeClr val="accent1"/>
                </a:solidFill>
              </a:rPr>
              <a:t>mesh</a:t>
            </a:r>
            <a:r>
              <a:rPr lang="de-DE" i="1" dirty="0">
                <a:solidFill>
                  <a:schemeClr val="accent1"/>
                </a:solidFill>
              </a:rPr>
              <a:t> </a:t>
            </a:r>
            <a:r>
              <a:rPr lang="de-DE" i="1" dirty="0" err="1">
                <a:solidFill>
                  <a:schemeClr val="accent1"/>
                </a:solidFill>
              </a:rPr>
              <a:t>adaptation</a:t>
            </a:r>
            <a:r>
              <a:rPr lang="de-DE" dirty="0">
                <a:solidFill>
                  <a:schemeClr val="accent1"/>
                </a:solidFill>
              </a:rPr>
              <a:t>. </a:t>
            </a:r>
          </a:p>
        </p:txBody>
      </p:sp>
      <p:sp>
        <p:nvSpPr>
          <p:cNvPr id="5" name="TextBox 4">
            <a:extLst>
              <a:ext uri="{FF2B5EF4-FFF2-40B4-BE49-F238E27FC236}">
                <a16:creationId xmlns:a16="http://schemas.microsoft.com/office/drawing/2014/main" id="{E98069B4-59B8-9D4F-AB20-8965D192C3E5}"/>
              </a:ext>
            </a:extLst>
          </p:cNvPr>
          <p:cNvSpPr txBox="1"/>
          <p:nvPr/>
        </p:nvSpPr>
        <p:spPr>
          <a:xfrm>
            <a:off x="8637123" y="303946"/>
            <a:ext cx="2582758" cy="369332"/>
          </a:xfrm>
          <a:prstGeom prst="rect">
            <a:avLst/>
          </a:prstGeom>
          <a:noFill/>
        </p:spPr>
        <p:txBody>
          <a:bodyPr wrap="none" lIns="91440" tIns="45720" rIns="91440" bIns="45720" rtlCol="0" anchor="t">
            <a:spAutoFit/>
          </a:bodyPr>
          <a:lstStyle/>
          <a:p>
            <a:r>
              <a:rPr lang="en-US" i="1">
                <a:solidFill>
                  <a:schemeClr val="accent1"/>
                </a:solidFill>
              </a:rPr>
              <a:t>C. Kuehnlein et al 2019</a:t>
            </a:r>
            <a:endParaRPr lang="en-US" i="1">
              <a:solidFill>
                <a:schemeClr val="accent1"/>
              </a:solidFill>
              <a:cs typeface="Arial"/>
            </a:endParaRPr>
          </a:p>
        </p:txBody>
      </p:sp>
    </p:spTree>
    <p:extLst>
      <p:ext uri="{BB962C8B-B14F-4D97-AF65-F5344CB8AC3E}">
        <p14:creationId xmlns:p14="http://schemas.microsoft.com/office/powerpoint/2010/main" val="8567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394" y="339411"/>
            <a:ext cx="9726669" cy="369332"/>
          </a:xfrm>
        </p:spPr>
        <p:txBody>
          <a:bodyPr/>
          <a:lstStyle/>
          <a:p>
            <a:r>
              <a:rPr lang="en-GB" dirty="0"/>
              <a:t>A ”non-disruptive” evolutionary approach in dynamical core development</a:t>
            </a:r>
            <a:endParaRPr lang="en-GB" b="1" dirty="0">
              <a:solidFill>
                <a:schemeClr val="accent1"/>
              </a:solidFill>
            </a:endParaRPr>
          </a:p>
        </p:txBody>
      </p:sp>
      <p:sp>
        <p:nvSpPr>
          <p:cNvPr id="4" name="Slide Number Placeholder 3"/>
          <p:cNvSpPr>
            <a:spLocks noGrp="1"/>
          </p:cNvSpPr>
          <p:nvPr>
            <p:ph type="sldNum" sz="quarter" idx="10"/>
          </p:nvPr>
        </p:nvSpPr>
        <p:spPr/>
        <p:txBody>
          <a:bodyPr/>
          <a:lstStyle/>
          <a:p>
            <a:fld id="{6B3B0B0F-E794-1244-9699-107C60B9C23A}" type="slidenum">
              <a:rPr lang="en-US" smtClean="0"/>
              <a:pPr/>
              <a:t>6</a:t>
            </a:fld>
            <a:endParaRPr lang="en-US" dirty="0"/>
          </a:p>
        </p:txBody>
      </p:sp>
      <p:sp>
        <p:nvSpPr>
          <p:cNvPr id="5" name="Footer Placeholder 4"/>
          <p:cNvSpPr>
            <a:spLocks noGrp="1"/>
          </p:cNvSpPr>
          <p:nvPr>
            <p:ph type="ftr" sz="quarter" idx="3"/>
          </p:nvPr>
        </p:nvSpPr>
        <p:spPr/>
        <p:txBody>
          <a:bodyPr/>
          <a:lstStyle/>
          <a:p>
            <a:pPr algn="ctr"/>
            <a:r>
              <a:rPr lang="en-US" dirty="0"/>
              <a:t>European Centre for Medium-Range Weather Forecasts</a:t>
            </a:r>
          </a:p>
        </p:txBody>
      </p:sp>
      <p:graphicFrame>
        <p:nvGraphicFramePr>
          <p:cNvPr id="12" name="Diagram 11">
            <a:extLst>
              <a:ext uri="{FF2B5EF4-FFF2-40B4-BE49-F238E27FC236}">
                <a16:creationId xmlns:a16="http://schemas.microsoft.com/office/drawing/2014/main" id="{7463CF7A-6719-47DE-AE25-F6D34950174A}"/>
              </a:ext>
            </a:extLst>
          </p:cNvPr>
          <p:cNvGraphicFramePr/>
          <p:nvPr>
            <p:extLst>
              <p:ext uri="{D42A27DB-BD31-4B8C-83A1-F6EECF244321}">
                <p14:modId xmlns:p14="http://schemas.microsoft.com/office/powerpoint/2010/main" val="3875954185"/>
              </p:ext>
            </p:extLst>
          </p:nvPr>
        </p:nvGraphicFramePr>
        <p:xfrm>
          <a:off x="3718490" y="1015488"/>
          <a:ext cx="9701280" cy="4934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D3E80317-22D0-405F-AF1E-4553CE003187}"/>
              </a:ext>
            </a:extLst>
          </p:cNvPr>
          <p:cNvSpPr txBox="1"/>
          <p:nvPr/>
        </p:nvSpPr>
        <p:spPr>
          <a:xfrm>
            <a:off x="3916929" y="1820562"/>
            <a:ext cx="3149600" cy="369332"/>
          </a:xfrm>
          <a:prstGeom prst="rect">
            <a:avLst/>
          </a:prstGeom>
          <a:noFill/>
        </p:spPr>
        <p:txBody>
          <a:bodyPr wrap="square" rtlCol="0">
            <a:spAutoFit/>
          </a:bodyPr>
          <a:lstStyle/>
          <a:p>
            <a:r>
              <a:rPr lang="en-GB" dirty="0"/>
              <a:t>The next 10 years …</a:t>
            </a:r>
          </a:p>
        </p:txBody>
      </p:sp>
      <p:pic>
        <p:nvPicPr>
          <p:cNvPr id="15" name="Picture 14">
            <a:extLst>
              <a:ext uri="{FF2B5EF4-FFF2-40B4-BE49-F238E27FC236}">
                <a16:creationId xmlns:a16="http://schemas.microsoft.com/office/drawing/2014/main" id="{CDDB244B-538A-49CD-B5DD-93EF05B6C1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6992" y="1808791"/>
            <a:ext cx="2137410" cy="2143125"/>
          </a:xfrm>
          <a:prstGeom prst="rect">
            <a:avLst/>
          </a:prstGeom>
        </p:spPr>
      </p:pic>
      <p:pic>
        <p:nvPicPr>
          <p:cNvPr id="17" name="Picture 16">
            <a:extLst>
              <a:ext uri="{FF2B5EF4-FFF2-40B4-BE49-F238E27FC236}">
                <a16:creationId xmlns:a16="http://schemas.microsoft.com/office/drawing/2014/main" id="{899B3937-55B2-4181-9697-22A9ACF3FB96}"/>
              </a:ext>
            </a:extLst>
          </p:cNvPr>
          <p:cNvPicPr>
            <a:picLocks noChangeAspect="1"/>
          </p:cNvPicPr>
          <p:nvPr/>
        </p:nvPicPr>
        <p:blipFill rotWithShape="1">
          <a:blip r:embed="rId8"/>
          <a:srcRect l="48197" t="7171" r="26458" b="75007"/>
          <a:stretch/>
        </p:blipFill>
        <p:spPr>
          <a:xfrm>
            <a:off x="256281" y="4726811"/>
            <a:ext cx="2574730" cy="1021116"/>
          </a:xfrm>
          <a:prstGeom prst="rect">
            <a:avLst/>
          </a:prstGeom>
        </p:spPr>
      </p:pic>
      <p:sp>
        <p:nvSpPr>
          <p:cNvPr id="18" name="TextBox 17">
            <a:extLst>
              <a:ext uri="{FF2B5EF4-FFF2-40B4-BE49-F238E27FC236}">
                <a16:creationId xmlns:a16="http://schemas.microsoft.com/office/drawing/2014/main" id="{E0AC44BE-3F0D-450C-A10C-D5D1B8D105DA}"/>
              </a:ext>
            </a:extLst>
          </p:cNvPr>
          <p:cNvSpPr txBox="1"/>
          <p:nvPr/>
        </p:nvSpPr>
        <p:spPr>
          <a:xfrm>
            <a:off x="402528" y="1554629"/>
            <a:ext cx="2988109" cy="338554"/>
          </a:xfrm>
          <a:prstGeom prst="rect">
            <a:avLst/>
          </a:prstGeom>
          <a:noFill/>
        </p:spPr>
        <p:txBody>
          <a:bodyPr wrap="square" rtlCol="0">
            <a:spAutoFit/>
          </a:bodyPr>
          <a:lstStyle/>
          <a:p>
            <a:r>
              <a:rPr lang="en-GB" sz="1600" dirty="0"/>
              <a:t>Target: Octahedral grid O8000</a:t>
            </a:r>
          </a:p>
        </p:txBody>
      </p:sp>
      <p:sp>
        <p:nvSpPr>
          <p:cNvPr id="19" name="TextBox 18">
            <a:extLst>
              <a:ext uri="{FF2B5EF4-FFF2-40B4-BE49-F238E27FC236}">
                <a16:creationId xmlns:a16="http://schemas.microsoft.com/office/drawing/2014/main" id="{E5C3EE90-D627-4712-ACB3-0AF246533830}"/>
              </a:ext>
            </a:extLst>
          </p:cNvPr>
          <p:cNvSpPr txBox="1"/>
          <p:nvPr/>
        </p:nvSpPr>
        <p:spPr>
          <a:xfrm>
            <a:off x="286657" y="4088147"/>
            <a:ext cx="3431834" cy="584775"/>
          </a:xfrm>
          <a:prstGeom prst="rect">
            <a:avLst/>
          </a:prstGeom>
          <a:noFill/>
        </p:spPr>
        <p:txBody>
          <a:bodyPr wrap="square" rtlCol="0">
            <a:spAutoFit/>
          </a:bodyPr>
          <a:lstStyle/>
          <a:p>
            <a:r>
              <a:rPr lang="en-GB" sz="1600" dirty="0"/>
              <a:t>Atlas mesh generation and flexibility </a:t>
            </a:r>
          </a:p>
          <a:p>
            <a:r>
              <a:rPr lang="en-GB" sz="1600" dirty="0"/>
              <a:t>through alternative function spaces</a:t>
            </a:r>
          </a:p>
        </p:txBody>
      </p:sp>
      <p:pic>
        <p:nvPicPr>
          <p:cNvPr id="7" name="Picture 6">
            <a:extLst>
              <a:ext uri="{FF2B5EF4-FFF2-40B4-BE49-F238E27FC236}">
                <a16:creationId xmlns:a16="http://schemas.microsoft.com/office/drawing/2014/main" id="{77EFD240-8D1D-BB48-8626-7B38303C7B24}"/>
              </a:ext>
            </a:extLst>
          </p:cNvPr>
          <p:cNvPicPr>
            <a:picLocks noChangeAspect="1"/>
          </p:cNvPicPr>
          <p:nvPr/>
        </p:nvPicPr>
        <p:blipFill>
          <a:blip r:embed="rId9"/>
          <a:stretch>
            <a:fillRect/>
          </a:stretch>
        </p:blipFill>
        <p:spPr>
          <a:xfrm>
            <a:off x="2727224" y="4642815"/>
            <a:ext cx="1137596" cy="1034519"/>
          </a:xfrm>
          <a:prstGeom prst="rect">
            <a:avLst/>
          </a:prstGeom>
        </p:spPr>
      </p:pic>
      <p:sp>
        <p:nvSpPr>
          <p:cNvPr id="8" name="TextBox 7">
            <a:extLst>
              <a:ext uri="{FF2B5EF4-FFF2-40B4-BE49-F238E27FC236}">
                <a16:creationId xmlns:a16="http://schemas.microsoft.com/office/drawing/2014/main" id="{DC43C4AD-2C1C-364B-877C-61DD15EAAB6B}"/>
              </a:ext>
            </a:extLst>
          </p:cNvPr>
          <p:cNvSpPr txBox="1"/>
          <p:nvPr/>
        </p:nvSpPr>
        <p:spPr>
          <a:xfrm>
            <a:off x="3213868" y="5303843"/>
            <a:ext cx="577970" cy="338554"/>
          </a:xfrm>
          <a:prstGeom prst="rect">
            <a:avLst/>
          </a:prstGeom>
          <a:noFill/>
        </p:spPr>
        <p:txBody>
          <a:bodyPr wrap="square" rtlCol="0">
            <a:spAutoFit/>
          </a:bodyPr>
          <a:lstStyle/>
          <a:p>
            <a:r>
              <a:rPr lang="en-US" sz="1600" dirty="0"/>
              <a:t>DG</a:t>
            </a:r>
          </a:p>
        </p:txBody>
      </p:sp>
      <p:sp>
        <p:nvSpPr>
          <p:cNvPr id="10" name="TextBox 9">
            <a:extLst>
              <a:ext uri="{FF2B5EF4-FFF2-40B4-BE49-F238E27FC236}">
                <a16:creationId xmlns:a16="http://schemas.microsoft.com/office/drawing/2014/main" id="{2640EB58-8292-594A-B279-3C4E9AA9A5E1}"/>
              </a:ext>
            </a:extLst>
          </p:cNvPr>
          <p:cNvSpPr txBox="1"/>
          <p:nvPr/>
        </p:nvSpPr>
        <p:spPr>
          <a:xfrm>
            <a:off x="8402128" y="6169580"/>
            <a:ext cx="2236510" cy="369332"/>
          </a:xfrm>
          <a:prstGeom prst="rect">
            <a:avLst/>
          </a:prstGeom>
          <a:noFill/>
        </p:spPr>
        <p:txBody>
          <a:bodyPr wrap="none" rtlCol="0">
            <a:spAutoFit/>
          </a:bodyPr>
          <a:lstStyle/>
          <a:p>
            <a:r>
              <a:rPr lang="en-US" i="1" dirty="0" err="1"/>
              <a:t>Michail</a:t>
            </a:r>
            <a:r>
              <a:rPr lang="en-US" i="1" dirty="0"/>
              <a:t> </a:t>
            </a:r>
            <a:r>
              <a:rPr lang="en-US" i="1" dirty="0" err="1"/>
              <a:t>Diamantakis</a:t>
            </a:r>
            <a:endParaRPr lang="en-US" i="1" dirty="0"/>
          </a:p>
        </p:txBody>
      </p:sp>
    </p:spTree>
    <p:extLst>
      <p:ext uri="{BB962C8B-B14F-4D97-AF65-F5344CB8AC3E}">
        <p14:creationId xmlns:p14="http://schemas.microsoft.com/office/powerpoint/2010/main" val="3067986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172" y="218851"/>
            <a:ext cx="8949601" cy="561196"/>
          </a:xfrm>
        </p:spPr>
        <p:txBody>
          <a:bodyPr/>
          <a:lstStyle/>
          <a:p>
            <a:pPr algn="l"/>
            <a:r>
              <a:rPr lang="en-GB" sz="3599" dirty="0">
                <a:solidFill>
                  <a:schemeClr val="accent5"/>
                </a:solidFill>
              </a:rPr>
              <a:t>Atlas: a library for NWP and climate modelling</a:t>
            </a:r>
            <a:endParaRPr lang="en-GB" sz="1999" i="1" dirty="0">
              <a:solidFill>
                <a:schemeClr val="accent5"/>
              </a:solidFill>
            </a:endParaRPr>
          </a:p>
        </p:txBody>
      </p:sp>
      <p:sp>
        <p:nvSpPr>
          <p:cNvPr id="5" name="Slide Number Placeholder 4"/>
          <p:cNvSpPr>
            <a:spLocks noGrp="1"/>
          </p:cNvSpPr>
          <p:nvPr>
            <p:ph type="sldNum" sz="quarter" idx="10"/>
          </p:nvPr>
        </p:nvSpPr>
        <p:spPr/>
        <p:txBody>
          <a:bodyPr/>
          <a:lstStyle/>
          <a:p>
            <a:pPr marL="0" marR="0" lvl="0" indent="0" algn="ctr" defTabSz="457063" rtl="0" eaLnBrk="1" fontAlgn="auto" latinLnBrk="0" hangingPunct="1">
              <a:lnSpc>
                <a:spcPct val="100000"/>
              </a:lnSpc>
              <a:spcBef>
                <a:spcPts val="0"/>
              </a:spcBef>
              <a:spcAft>
                <a:spcPts val="0"/>
              </a:spcAft>
              <a:buClrTx/>
              <a:buSzTx/>
              <a:buFontTx/>
              <a:buNone/>
              <a:tabLst/>
              <a:defRPr/>
            </a:pPr>
            <a:fld id="{E4AB80EA-DB86-D849-B86F-15DAF31F0474}" type="slidenum">
              <a:rPr kumimoji="0" lang="en-US" sz="900" b="1" i="0" u="none" strike="noStrike" kern="1200" cap="none" spc="0" normalizeH="0" baseline="0" noProof="0" smtClean="0">
                <a:ln>
                  <a:noFill/>
                </a:ln>
                <a:solidFill>
                  <a:srgbClr val="002060"/>
                </a:solidFill>
                <a:effectLst/>
                <a:uLnTx/>
                <a:uFillTx/>
                <a:latin typeface="Calibri"/>
                <a:ea typeface="+mn-ea"/>
                <a:cs typeface="+mn-cs"/>
              </a:rPr>
              <a:pPr marL="0" marR="0" lvl="0" indent="0" algn="ctr" defTabSz="457063"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8" name="Picture 7"/>
          <p:cNvPicPr>
            <a:picLocks noChangeAspect="1"/>
          </p:cNvPicPr>
          <p:nvPr/>
        </p:nvPicPr>
        <p:blipFill>
          <a:blip r:embed="rId3"/>
          <a:stretch>
            <a:fillRect/>
          </a:stretch>
        </p:blipFill>
        <p:spPr>
          <a:xfrm>
            <a:off x="387380" y="889044"/>
            <a:ext cx="10649185" cy="6008047"/>
          </a:xfrm>
          <a:prstGeom prst="rect">
            <a:avLst/>
          </a:prstGeom>
        </p:spPr>
      </p:pic>
      <p:sp>
        <p:nvSpPr>
          <p:cNvPr id="9" name="Rectangle 8"/>
          <p:cNvSpPr/>
          <p:nvPr/>
        </p:nvSpPr>
        <p:spPr>
          <a:xfrm>
            <a:off x="9621717" y="6131481"/>
            <a:ext cx="2400866" cy="400006"/>
          </a:xfrm>
          <a:prstGeom prst="rect">
            <a:avLst/>
          </a:prstGeom>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1999" b="0" i="1" u="none" strike="noStrike" kern="1200" cap="none" spc="0" normalizeH="0" baseline="0" noProof="0" dirty="0" err="1">
                <a:ln>
                  <a:noFill/>
                </a:ln>
                <a:solidFill>
                  <a:srgbClr val="4472C4"/>
                </a:solidFill>
                <a:effectLst/>
                <a:uLnTx/>
                <a:uFillTx/>
                <a:latin typeface="Calibri"/>
                <a:ea typeface="+mn-ea"/>
                <a:cs typeface="+mn-cs"/>
              </a:rPr>
              <a:t>Deconinck</a:t>
            </a:r>
            <a:r>
              <a:rPr kumimoji="0" lang="en-GB" sz="1999" b="0" i="1" u="none" strike="noStrike" kern="1200" cap="none" spc="0" normalizeH="0" baseline="0" noProof="0" dirty="0">
                <a:ln>
                  <a:noFill/>
                </a:ln>
                <a:solidFill>
                  <a:srgbClr val="4472C4"/>
                </a:solidFill>
                <a:effectLst/>
                <a:uLnTx/>
                <a:uFillTx/>
                <a:latin typeface="Calibri"/>
                <a:ea typeface="+mn-ea"/>
                <a:cs typeface="+mn-cs"/>
              </a:rPr>
              <a:t> et al. 2017</a:t>
            </a:r>
            <a:endParaRPr kumimoji="0" lang="en-US" sz="1999" b="0" i="0"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2698309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9FE975-A2B6-4902-970D-BB49E24F0255}"/>
              </a:ext>
            </a:extLst>
          </p:cNvPr>
          <p:cNvSpPr>
            <a:spLocks noGrp="1"/>
          </p:cNvSpPr>
          <p:nvPr>
            <p:ph type="title"/>
          </p:nvPr>
        </p:nvSpPr>
        <p:spPr>
          <a:xfrm>
            <a:off x="500118" y="186807"/>
            <a:ext cx="10029600" cy="369332"/>
          </a:xfrm>
        </p:spPr>
        <p:txBody>
          <a:bodyPr/>
          <a:lstStyle/>
          <a:p>
            <a:r>
              <a:rPr lang="en-GB" dirty="0"/>
              <a:t>Performance and portability</a:t>
            </a:r>
          </a:p>
        </p:txBody>
      </p:sp>
      <p:pic>
        <p:nvPicPr>
          <p:cNvPr id="5" name="Content Placeholder 4">
            <a:extLst>
              <a:ext uri="{FF2B5EF4-FFF2-40B4-BE49-F238E27FC236}">
                <a16:creationId xmlns:a16="http://schemas.microsoft.com/office/drawing/2014/main" id="{83670032-E044-45A2-8CAC-10BBDC4ADB7C}"/>
              </a:ext>
            </a:extLst>
          </p:cNvPr>
          <p:cNvPicPr>
            <a:picLocks noGrp="1" noChangeAspect="1"/>
          </p:cNvPicPr>
          <p:nvPr>
            <p:ph sz="quarter" idx="14"/>
          </p:nvPr>
        </p:nvPicPr>
        <p:blipFill>
          <a:blip r:embed="rId2"/>
          <a:stretch>
            <a:fillRect/>
          </a:stretch>
        </p:blipFill>
        <p:spPr>
          <a:xfrm>
            <a:off x="1426243" y="835253"/>
            <a:ext cx="8841039" cy="4864327"/>
          </a:xfrm>
          <a:prstGeom prst="rect">
            <a:avLst/>
          </a:prstGeom>
        </p:spPr>
      </p:pic>
      <p:sp>
        <p:nvSpPr>
          <p:cNvPr id="10" name="TextBox 9">
            <a:extLst>
              <a:ext uri="{FF2B5EF4-FFF2-40B4-BE49-F238E27FC236}">
                <a16:creationId xmlns:a16="http://schemas.microsoft.com/office/drawing/2014/main" id="{B5AAB509-7C25-4BB5-BEB1-F2F7490F827F}"/>
              </a:ext>
            </a:extLst>
          </p:cNvPr>
          <p:cNvSpPr txBox="1"/>
          <p:nvPr/>
        </p:nvSpPr>
        <p:spPr>
          <a:xfrm>
            <a:off x="2675164" y="5517029"/>
            <a:ext cx="8007320" cy="646331"/>
          </a:xfrm>
          <a:prstGeom prst="rect">
            <a:avLst/>
          </a:prstGeom>
          <a:noFill/>
        </p:spPr>
        <p:txBody>
          <a:bodyPr wrap="none" rtlCol="0">
            <a:spAutoFit/>
          </a:bodyPr>
          <a:lstStyle/>
          <a:p>
            <a:r>
              <a:rPr lang="en-GB" dirty="0"/>
              <a:t>Structure and components necessary for the transition of the IFS to separate </a:t>
            </a:r>
          </a:p>
          <a:p>
            <a:r>
              <a:rPr lang="en-GB" dirty="0"/>
              <a:t>applied science from hardware sensitive code level</a:t>
            </a:r>
          </a:p>
        </p:txBody>
      </p:sp>
      <p:sp>
        <p:nvSpPr>
          <p:cNvPr id="6" name="TextBox 5">
            <a:extLst>
              <a:ext uri="{FF2B5EF4-FFF2-40B4-BE49-F238E27FC236}">
                <a16:creationId xmlns:a16="http://schemas.microsoft.com/office/drawing/2014/main" id="{37066502-C830-420A-8BE5-67F715AD075D}"/>
              </a:ext>
            </a:extLst>
          </p:cNvPr>
          <p:cNvSpPr txBox="1"/>
          <p:nvPr/>
        </p:nvSpPr>
        <p:spPr>
          <a:xfrm>
            <a:off x="500118" y="493168"/>
            <a:ext cx="3583032" cy="369332"/>
          </a:xfrm>
          <a:prstGeom prst="rect">
            <a:avLst/>
          </a:prstGeom>
          <a:noFill/>
        </p:spPr>
        <p:txBody>
          <a:bodyPr wrap="none" rtlCol="0">
            <a:spAutoFit/>
          </a:bodyPr>
          <a:lstStyle/>
          <a:p>
            <a:r>
              <a:rPr lang="en-GB" i="1" dirty="0"/>
              <a:t>M. Lange, O. Marsden, B. Reuter</a:t>
            </a:r>
          </a:p>
        </p:txBody>
      </p:sp>
    </p:spTree>
    <p:extLst>
      <p:ext uri="{BB962C8B-B14F-4D97-AF65-F5344CB8AC3E}">
        <p14:creationId xmlns:p14="http://schemas.microsoft.com/office/powerpoint/2010/main" val="351080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8D0A-00D2-4850-B354-BE918791DD9E}"/>
              </a:ext>
            </a:extLst>
          </p:cNvPr>
          <p:cNvSpPr>
            <a:spLocks noGrp="1"/>
          </p:cNvSpPr>
          <p:nvPr>
            <p:ph type="title"/>
          </p:nvPr>
        </p:nvSpPr>
        <p:spPr>
          <a:xfrm>
            <a:off x="837981" y="-17531"/>
            <a:ext cx="10512862" cy="422266"/>
          </a:xfrm>
        </p:spPr>
        <p:txBody>
          <a:bodyPr>
            <a:noAutofit/>
          </a:bodyPr>
          <a:lstStyle/>
          <a:p>
            <a:r>
              <a:rPr lang="en-GB" sz="2800" b="1" dirty="0">
                <a:solidFill>
                  <a:srgbClr val="FF0000"/>
                </a:solidFill>
                <a:latin typeface="+mn-lt"/>
              </a:rPr>
              <a:t>Single</a:t>
            </a:r>
            <a:r>
              <a:rPr lang="en-GB" sz="2800" b="1" dirty="0">
                <a:latin typeface="+mn-lt"/>
              </a:rPr>
              <a:t> versus </a:t>
            </a:r>
            <a:r>
              <a:rPr lang="en-GB" sz="2800" b="1" dirty="0">
                <a:solidFill>
                  <a:srgbClr val="0000FF"/>
                </a:solidFill>
                <a:latin typeface="+mn-lt"/>
              </a:rPr>
              <a:t>double</a:t>
            </a:r>
            <a:r>
              <a:rPr lang="en-GB" sz="2800" b="1">
                <a:latin typeface="+mn-lt"/>
              </a:rPr>
              <a:t> precision tropical Cyclone error measures</a:t>
            </a:r>
            <a:endParaRPr lang="en-GB" sz="2800" b="1" dirty="0">
              <a:latin typeface="+mn-lt"/>
            </a:endParaRPr>
          </a:p>
        </p:txBody>
      </p:sp>
      <p:pic>
        <p:nvPicPr>
          <p:cNvPr id="4" name="Picture 3">
            <a:extLst>
              <a:ext uri="{FF2B5EF4-FFF2-40B4-BE49-F238E27FC236}">
                <a16:creationId xmlns:a16="http://schemas.microsoft.com/office/drawing/2014/main" id="{73F28B2F-701B-4AA4-B958-6281FFE155B2}"/>
              </a:ext>
            </a:extLst>
          </p:cNvPr>
          <p:cNvPicPr>
            <a:picLocks noChangeAspect="1"/>
          </p:cNvPicPr>
          <p:nvPr/>
        </p:nvPicPr>
        <p:blipFill rotWithShape="1">
          <a:blip r:embed="rId2">
            <a:extLst>
              <a:ext uri="{28A0092B-C50C-407E-A947-70E740481C1C}">
                <a14:useLocalDpi xmlns:a14="http://schemas.microsoft.com/office/drawing/2010/main" val="0"/>
              </a:ext>
            </a:extLst>
          </a:blip>
          <a:srcRect l="2545" t="5676" r="9007"/>
          <a:stretch/>
        </p:blipFill>
        <p:spPr>
          <a:xfrm>
            <a:off x="6238149" y="599899"/>
            <a:ext cx="3623290" cy="2898001"/>
          </a:xfrm>
          <a:prstGeom prst="rect">
            <a:avLst/>
          </a:prstGeom>
        </p:spPr>
      </p:pic>
      <p:pic>
        <p:nvPicPr>
          <p:cNvPr id="6" name="Picture 5">
            <a:extLst>
              <a:ext uri="{FF2B5EF4-FFF2-40B4-BE49-F238E27FC236}">
                <a16:creationId xmlns:a16="http://schemas.microsoft.com/office/drawing/2014/main" id="{2CBFA81C-8CC3-4ACF-8285-63E5E18F0F4B}"/>
              </a:ext>
            </a:extLst>
          </p:cNvPr>
          <p:cNvPicPr>
            <a:picLocks noChangeAspect="1"/>
          </p:cNvPicPr>
          <p:nvPr/>
        </p:nvPicPr>
        <p:blipFill rotWithShape="1">
          <a:blip r:embed="rId3">
            <a:extLst>
              <a:ext uri="{28A0092B-C50C-407E-A947-70E740481C1C}">
                <a14:useLocalDpi xmlns:a14="http://schemas.microsoft.com/office/drawing/2010/main" val="0"/>
              </a:ext>
            </a:extLst>
          </a:blip>
          <a:srcRect l="3498" t="4465" r="6994"/>
          <a:stretch/>
        </p:blipFill>
        <p:spPr>
          <a:xfrm>
            <a:off x="6238153" y="3642551"/>
            <a:ext cx="3666714" cy="2935208"/>
          </a:xfrm>
          <a:prstGeom prst="rect">
            <a:avLst/>
          </a:prstGeom>
        </p:spPr>
      </p:pic>
      <p:sp>
        <p:nvSpPr>
          <p:cNvPr id="9" name="TextBox 8">
            <a:extLst>
              <a:ext uri="{FF2B5EF4-FFF2-40B4-BE49-F238E27FC236}">
                <a16:creationId xmlns:a16="http://schemas.microsoft.com/office/drawing/2014/main" id="{DB55BDF4-4E5F-4CAE-8C2C-A79A07170BDD}"/>
              </a:ext>
            </a:extLst>
          </p:cNvPr>
          <p:cNvSpPr txBox="1"/>
          <p:nvPr/>
        </p:nvSpPr>
        <p:spPr>
          <a:xfrm rot="16200000">
            <a:off x="1082544" y="1680161"/>
            <a:ext cx="577252" cy="338466"/>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(km)</a:t>
            </a:r>
          </a:p>
        </p:txBody>
      </p:sp>
      <p:sp>
        <p:nvSpPr>
          <p:cNvPr id="10" name="TextBox 9">
            <a:extLst>
              <a:ext uri="{FF2B5EF4-FFF2-40B4-BE49-F238E27FC236}">
                <a16:creationId xmlns:a16="http://schemas.microsoft.com/office/drawing/2014/main" id="{9FAC5810-4824-4D9F-B9BA-146AF905A9D5}"/>
              </a:ext>
            </a:extLst>
          </p:cNvPr>
          <p:cNvSpPr txBox="1"/>
          <p:nvPr/>
        </p:nvSpPr>
        <p:spPr>
          <a:xfrm rot="16200000">
            <a:off x="1087809" y="4878904"/>
            <a:ext cx="629304" cy="338466"/>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600" b="1" i="0" u="none" strike="noStrike" kern="1200" cap="none" spc="0" normalizeH="0" baseline="0" noProof="0" dirty="0" err="1">
                <a:ln>
                  <a:noFill/>
                </a:ln>
                <a:solidFill>
                  <a:prstClr val="black"/>
                </a:solidFill>
                <a:effectLst/>
                <a:uLnTx/>
                <a:uFillTx/>
                <a:latin typeface="Calibri" panose="020F0502020204030204"/>
                <a:ea typeface="+mn-ea"/>
                <a:cs typeface="+mn-cs"/>
              </a:rPr>
              <a:t>hPa</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2D37779C-FF6F-4CA7-8B8B-0C5FCCE0BE58}"/>
              </a:ext>
            </a:extLst>
          </p:cNvPr>
          <p:cNvSpPr txBox="1"/>
          <p:nvPr/>
        </p:nvSpPr>
        <p:spPr>
          <a:xfrm>
            <a:off x="7004424" y="1234580"/>
            <a:ext cx="868655" cy="584775"/>
          </a:xfrm>
          <a:prstGeom prst="rect">
            <a:avLst/>
          </a:prstGeom>
          <a:noFill/>
          <a:ln>
            <a:solidFill>
              <a:schemeClr val="tx1"/>
            </a:solidFill>
          </a:ln>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0000"/>
                </a:solidFill>
                <a:effectLst/>
                <a:uLnTx/>
                <a:uFillTx/>
                <a:latin typeface="Calibri" panose="020F0502020204030204"/>
                <a:ea typeface="+mn-ea"/>
                <a:cs typeface="+mn-cs"/>
              </a:rPr>
              <a:t>single</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FF"/>
                </a:solidFill>
                <a:effectLst/>
                <a:uLnTx/>
                <a:uFillTx/>
                <a:latin typeface="Calibri" panose="020F0502020204030204"/>
                <a:ea typeface="+mn-ea"/>
                <a:cs typeface="+mn-cs"/>
              </a:rPr>
              <a:t>double</a:t>
            </a:r>
          </a:p>
        </p:txBody>
      </p:sp>
      <p:sp>
        <p:nvSpPr>
          <p:cNvPr id="13" name="TextBox 12">
            <a:extLst>
              <a:ext uri="{FF2B5EF4-FFF2-40B4-BE49-F238E27FC236}">
                <a16:creationId xmlns:a16="http://schemas.microsoft.com/office/drawing/2014/main" id="{D95E66D7-03BC-4F70-BCFE-9AA4582E2D3E}"/>
              </a:ext>
            </a:extLst>
          </p:cNvPr>
          <p:cNvSpPr txBox="1"/>
          <p:nvPr/>
        </p:nvSpPr>
        <p:spPr>
          <a:xfrm>
            <a:off x="10084601" y="4909056"/>
            <a:ext cx="1929321" cy="338466"/>
          </a:xfrm>
          <a:prstGeom prst="rect">
            <a:avLst/>
          </a:prstGeom>
          <a:solidFill>
            <a:schemeClr val="bg1">
              <a:lumMod val="85000"/>
            </a:schemeClr>
          </a:solid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mean intensity error</a:t>
            </a:r>
          </a:p>
        </p:txBody>
      </p:sp>
      <p:sp>
        <p:nvSpPr>
          <p:cNvPr id="15" name="TextBox 14">
            <a:extLst>
              <a:ext uri="{FF2B5EF4-FFF2-40B4-BE49-F238E27FC236}">
                <a16:creationId xmlns:a16="http://schemas.microsoft.com/office/drawing/2014/main" id="{56029B30-E2D1-4182-8A61-40B8FF086E4A}"/>
              </a:ext>
            </a:extLst>
          </p:cNvPr>
          <p:cNvSpPr txBox="1"/>
          <p:nvPr/>
        </p:nvSpPr>
        <p:spPr>
          <a:xfrm>
            <a:off x="10084548" y="2078029"/>
            <a:ext cx="1884064" cy="338466"/>
          </a:xfrm>
          <a:prstGeom prst="rect">
            <a:avLst/>
          </a:prstGeom>
          <a:solidFill>
            <a:schemeClr val="bg1">
              <a:lumMod val="85000"/>
            </a:schemeClr>
          </a:solid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mean position error</a:t>
            </a:r>
          </a:p>
        </p:txBody>
      </p:sp>
      <p:pic>
        <p:nvPicPr>
          <p:cNvPr id="18" name="Picture 17">
            <a:extLst>
              <a:ext uri="{FF2B5EF4-FFF2-40B4-BE49-F238E27FC236}">
                <a16:creationId xmlns:a16="http://schemas.microsoft.com/office/drawing/2014/main" id="{F3AEED97-5787-4998-A67C-5D6F5100A5D7}"/>
              </a:ext>
            </a:extLst>
          </p:cNvPr>
          <p:cNvPicPr>
            <a:picLocks noChangeAspect="1"/>
          </p:cNvPicPr>
          <p:nvPr/>
        </p:nvPicPr>
        <p:blipFill rotWithShape="1">
          <a:blip r:embed="rId4">
            <a:extLst>
              <a:ext uri="{28A0092B-C50C-407E-A947-70E740481C1C}">
                <a14:useLocalDpi xmlns:a14="http://schemas.microsoft.com/office/drawing/2010/main" val="0"/>
              </a:ext>
            </a:extLst>
          </a:blip>
          <a:srcRect l="3256"/>
          <a:stretch/>
        </p:blipFill>
        <p:spPr>
          <a:xfrm>
            <a:off x="1772012" y="392074"/>
            <a:ext cx="3963138" cy="3072390"/>
          </a:xfrm>
          <a:prstGeom prst="rect">
            <a:avLst/>
          </a:prstGeom>
        </p:spPr>
      </p:pic>
      <p:sp>
        <p:nvSpPr>
          <p:cNvPr id="19" name="TextBox 18">
            <a:extLst>
              <a:ext uri="{FF2B5EF4-FFF2-40B4-BE49-F238E27FC236}">
                <a16:creationId xmlns:a16="http://schemas.microsoft.com/office/drawing/2014/main" id="{10D8699A-6651-4D07-8A08-1BDE7324B443}"/>
              </a:ext>
            </a:extLst>
          </p:cNvPr>
          <p:cNvSpPr txBox="1"/>
          <p:nvPr/>
        </p:nvSpPr>
        <p:spPr>
          <a:xfrm>
            <a:off x="2550885" y="1124721"/>
            <a:ext cx="570990" cy="584775"/>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0000"/>
                </a:solidFill>
                <a:effectLst/>
                <a:uLnTx/>
                <a:uFillTx/>
                <a:latin typeface="Calibri"/>
                <a:ea typeface="+mn-ea"/>
                <a:cs typeface="+mn-cs"/>
              </a:rPr>
              <a:t>46r1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FF"/>
                </a:solidFill>
                <a:effectLst/>
                <a:uLnTx/>
                <a:uFillTx/>
                <a:latin typeface="Calibri"/>
                <a:ea typeface="+mn-ea"/>
                <a:cs typeface="+mn-cs"/>
              </a:rPr>
              <a:t>45r1</a:t>
            </a:r>
          </a:p>
        </p:txBody>
      </p:sp>
      <p:pic>
        <p:nvPicPr>
          <p:cNvPr id="20" name="Picture 19">
            <a:extLst>
              <a:ext uri="{FF2B5EF4-FFF2-40B4-BE49-F238E27FC236}">
                <a16:creationId xmlns:a16="http://schemas.microsoft.com/office/drawing/2014/main" id="{39C1B0DE-3128-430D-BA36-8AF8946E1054}"/>
              </a:ext>
            </a:extLst>
          </p:cNvPr>
          <p:cNvPicPr>
            <a:picLocks noChangeAspect="1"/>
          </p:cNvPicPr>
          <p:nvPr/>
        </p:nvPicPr>
        <p:blipFill rotWithShape="1">
          <a:blip r:embed="rId5">
            <a:extLst>
              <a:ext uri="{28A0092B-C50C-407E-A947-70E740481C1C}">
                <a14:useLocalDpi xmlns:a14="http://schemas.microsoft.com/office/drawing/2010/main" val="0"/>
              </a:ext>
            </a:extLst>
          </a:blip>
          <a:srcRect l="4167" r="7456"/>
          <a:stretch/>
        </p:blipFill>
        <p:spPr>
          <a:xfrm>
            <a:off x="1870650" y="3587129"/>
            <a:ext cx="3620382" cy="3072390"/>
          </a:xfrm>
          <a:prstGeom prst="rect">
            <a:avLst/>
          </a:prstGeom>
        </p:spPr>
      </p:pic>
      <p:sp>
        <p:nvSpPr>
          <p:cNvPr id="3" name="TextBox 2">
            <a:extLst>
              <a:ext uri="{FF2B5EF4-FFF2-40B4-BE49-F238E27FC236}">
                <a16:creationId xmlns:a16="http://schemas.microsoft.com/office/drawing/2014/main" id="{95BB4F9C-22E4-CB4A-B77A-0B51F416D20E}"/>
              </a:ext>
            </a:extLst>
          </p:cNvPr>
          <p:cNvSpPr txBox="1"/>
          <p:nvPr/>
        </p:nvSpPr>
        <p:spPr>
          <a:xfrm>
            <a:off x="9480536" y="6474853"/>
            <a:ext cx="2533386" cy="369332"/>
          </a:xfrm>
          <a:prstGeom prst="rect">
            <a:avLst/>
          </a:prstGeom>
          <a:noFill/>
        </p:spPr>
        <p:txBody>
          <a:bodyPr wrap="none" rtlCol="0">
            <a:spAutoFit/>
          </a:bodyPr>
          <a:lstStyle/>
          <a:p>
            <a:r>
              <a:rPr lang="en-US" i="1" dirty="0" err="1"/>
              <a:t>Vana</a:t>
            </a:r>
            <a:r>
              <a:rPr lang="en-US" i="1" dirty="0"/>
              <a:t>, </a:t>
            </a:r>
            <a:r>
              <a:rPr lang="en-US" i="1" dirty="0" err="1"/>
              <a:t>Dueben</a:t>
            </a:r>
            <a:r>
              <a:rPr lang="en-US" i="1" dirty="0"/>
              <a:t> et al, 2017</a:t>
            </a:r>
          </a:p>
        </p:txBody>
      </p:sp>
    </p:spTree>
    <p:extLst>
      <p:ext uri="{BB962C8B-B14F-4D97-AF65-F5344CB8AC3E}">
        <p14:creationId xmlns:p14="http://schemas.microsoft.com/office/powerpoint/2010/main" val="3851230913"/>
      </p:ext>
    </p:extLst>
  </p:cSld>
  <p:clrMapOvr>
    <a:masterClrMapping/>
  </p:clrMapOvr>
</p:sld>
</file>

<file path=ppt/theme/theme1.xml><?xml version="1.0" encoding="utf-8"?>
<a:theme xmlns:a="http://schemas.openxmlformats.org/drawingml/2006/main" name="1_ECMWF Light 16:9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CMWF_16.9_light_blue.potx" id="{6E553A05-1FF4-41A6-8DCD-4A16C4C52284}" vid="{CB9C2DB0-F904-43F7-8D0F-6F373F3FC06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ECMWF Light 16:9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CMWF_16.9_light_blue.potx" id="{6E553A05-1FF4-41A6-8DCD-4A16C4C52284}" vid="{CB9C2DB0-F904-43F7-8D0F-6F373F3FC069}"/>
    </a:ext>
  </a:extLst>
</a:theme>
</file>

<file path=ppt/theme/theme3.xml><?xml version="1.0" encoding="utf-8"?>
<a:theme xmlns:a="http://schemas.openxmlformats.org/drawingml/2006/main" name="Atmospher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ECMWF Light 16:9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ECMWF_widesc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JMMP_intro">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7.xml><?xml version="1.0" encoding="utf-8"?>
<a:theme xmlns:a="http://schemas.openxmlformats.org/drawingml/2006/main" name="5_ECMWF Light 16:9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CMWF_16.9_light_blue.potx" id="{6E553A05-1FF4-41A6-8DCD-4A16C4C52284}" vid="{CB9C2DB0-F904-43F7-8D0F-6F373F3FC069}"/>
    </a:ext>
  </a:extLst>
</a:theme>
</file>

<file path=ppt/theme/theme8.xml><?xml version="1.0" encoding="utf-8"?>
<a:theme xmlns:a="http://schemas.openxmlformats.org/drawingml/2006/main" name="1_ECMWF_widesc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Apex.thmx</Template>
  <TotalTime>50053</TotalTime>
  <Words>2922</Words>
  <Application>Microsoft Office PowerPoint</Application>
  <PresentationFormat>Custom</PresentationFormat>
  <Paragraphs>415</Paragraphs>
  <Slides>29</Slides>
  <Notes>5</Notes>
  <HiddenSlides>0</HiddenSlides>
  <MMClips>0</MMClips>
  <ScaleCrop>false</ScaleCrop>
  <HeadingPairs>
    <vt:vector size="4" baseType="variant">
      <vt:variant>
        <vt:lpstr>Theme</vt:lpstr>
      </vt:variant>
      <vt:variant>
        <vt:i4>11</vt:i4>
      </vt:variant>
      <vt:variant>
        <vt:lpstr>Slide Titles</vt:lpstr>
      </vt:variant>
      <vt:variant>
        <vt:i4>29</vt:i4>
      </vt:variant>
    </vt:vector>
  </HeadingPairs>
  <TitlesOfParts>
    <vt:vector size="40" baseType="lpstr">
      <vt:lpstr>1_ECMWF Light 16:9 blue</vt:lpstr>
      <vt:lpstr>3_ECMWF Light 16:9 blue</vt:lpstr>
      <vt:lpstr>Atmosphere</vt:lpstr>
      <vt:lpstr>4_ECMWF Light 16:9 blue</vt:lpstr>
      <vt:lpstr>ECMWF_widescreen</vt:lpstr>
      <vt:lpstr>JMMP_intro</vt:lpstr>
      <vt:lpstr>5_ECMWF Light 16:9 blue</vt:lpstr>
      <vt:lpstr>1_ECMWF_widescreen</vt:lpstr>
      <vt:lpstr>2_Office Theme</vt:lpstr>
      <vt:lpstr>Office Theme</vt:lpstr>
      <vt:lpstr>6_Office Theme</vt:lpstr>
      <vt:lpstr>PowerPoint Presentation</vt:lpstr>
      <vt:lpstr>Outline </vt:lpstr>
      <vt:lpstr>PowerPoint Presentation</vt:lpstr>
      <vt:lpstr>Spectral transform based model at global average 1.4 km grid spacing</vt:lpstr>
      <vt:lpstr>IFS dynamical core options at ECMWF</vt:lpstr>
      <vt:lpstr>A ”non-disruptive” evolutionary approach in dynamical core development</vt:lpstr>
      <vt:lpstr>Atlas: a library for NWP and climate modelling</vt:lpstr>
      <vt:lpstr>Performance and portability</vt:lpstr>
      <vt:lpstr>Single versus double precision tropical Cyclone error measures</vt:lpstr>
      <vt:lpstr>ECMWF Scalability Programme</vt:lpstr>
      <vt:lpstr>Ensemble of assimilations and forecasts</vt:lpstr>
      <vt:lpstr>PowerPoint Presentation</vt:lpstr>
      <vt:lpstr>Ocean – Land – Atmosphere – Sea ice</vt:lpstr>
      <vt:lpstr>Ocean model - resolution</vt:lpstr>
      <vt:lpstr>Increased realism in water cycle reservoir representation at 1km</vt:lpstr>
      <vt:lpstr>PowerPoint Presentation</vt:lpstr>
      <vt:lpstr>PowerPoint Presentation</vt:lpstr>
      <vt:lpstr>Towards increasing realism with storm-scale resolving simulations</vt:lpstr>
      <vt:lpstr>INCITE awards computing time on the 2nd largest supercomputer in the world (Summit, top500 June 2020) at the Oak Ridge Leadership Computing Facility (OLCF), Oakridge, Tennessee, US </vt:lpstr>
      <vt:lpstr>3-hourly accumulated radiative fluxes at the top of the atmosphere</vt:lpstr>
      <vt:lpstr>1.4 km </vt:lpstr>
      <vt:lpstr>PowerPoint Presentation</vt:lpstr>
      <vt:lpstr>PowerPoint Presentation</vt:lpstr>
      <vt:lpstr>Zonal-mean zonal wind</vt:lpstr>
      <vt:lpstr>And what you don’t see in the satellite pics … </vt:lpstr>
      <vt:lpstr>Summary</vt:lpstr>
      <vt:lpstr>Machine learning at ECMWF</vt:lpstr>
      <vt:lpstr>PowerPoint Presentation</vt:lpstr>
      <vt:lpstr>GPU Spectral transform dwarf</vt:lpstr>
    </vt:vector>
  </TitlesOfParts>
  <Company>ECMWF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Hine</dc:creator>
  <cp:lastModifiedBy>Nils Wedi</cp:lastModifiedBy>
  <cp:revision>1663</cp:revision>
  <cp:lastPrinted>2020-09-13T15:48:41Z</cp:lastPrinted>
  <dcterms:created xsi:type="dcterms:W3CDTF">2016-05-06T17:06:09Z</dcterms:created>
  <dcterms:modified xsi:type="dcterms:W3CDTF">2020-10-24T09:43:55Z</dcterms:modified>
</cp:coreProperties>
</file>