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25"/>
  </p:notesMasterIdLst>
  <p:handoutMasterIdLst>
    <p:handoutMasterId r:id="rId26"/>
  </p:handoutMasterIdLst>
  <p:sldIdLst>
    <p:sldId id="260" r:id="rId2"/>
    <p:sldId id="280" r:id="rId3"/>
    <p:sldId id="449" r:id="rId4"/>
    <p:sldId id="273" r:id="rId5"/>
    <p:sldId id="430" r:id="rId6"/>
    <p:sldId id="450" r:id="rId7"/>
    <p:sldId id="272" r:id="rId8"/>
    <p:sldId id="431" r:id="rId9"/>
    <p:sldId id="278" r:id="rId10"/>
    <p:sldId id="432" r:id="rId11"/>
    <p:sldId id="282" r:id="rId12"/>
    <p:sldId id="433" r:id="rId13"/>
    <p:sldId id="424" r:id="rId14"/>
    <p:sldId id="425" r:id="rId15"/>
    <p:sldId id="277" r:id="rId16"/>
    <p:sldId id="268" r:id="rId17"/>
    <p:sldId id="263" r:id="rId18"/>
    <p:sldId id="270" r:id="rId19"/>
    <p:sldId id="429" r:id="rId20"/>
    <p:sldId id="426" r:id="rId21"/>
    <p:sldId id="427" r:id="rId22"/>
    <p:sldId id="281" r:id="rId23"/>
    <p:sldId id="428" r:id="rId24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432FF"/>
    <a:srgbClr val="FFFFFF"/>
    <a:srgbClr val="719500"/>
    <a:srgbClr val="007836"/>
    <a:srgbClr val="BE0F34"/>
    <a:srgbClr val="820150"/>
    <a:srgbClr val="502D7F"/>
    <a:srgbClr val="00338E"/>
    <a:srgbClr val="008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83946"/>
  </p:normalViewPr>
  <p:slideViewPr>
    <p:cSldViewPr snapToGrid="0" snapToObjects="1">
      <p:cViewPr varScale="1">
        <p:scale>
          <a:sx n="65" d="100"/>
          <a:sy n="65" d="100"/>
        </p:scale>
        <p:origin x="23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 image of cloud 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Mode Treatment</a:t>
            </a:r>
          </a:p>
          <a:p>
            <a:r>
              <a:rPr lang="en-US" dirty="0"/>
              <a:t>Overestimation</a:t>
            </a:r>
          </a:p>
          <a:p>
            <a:r>
              <a:rPr lang="en-US" dirty="0"/>
              <a:t>Sampling – comprehensive vs…</a:t>
            </a:r>
          </a:p>
          <a:p>
            <a:endParaRPr lang="en-US" dirty="0"/>
          </a:p>
          <a:p>
            <a:r>
              <a:rPr lang="en-US" dirty="0"/>
              <a:t>Framework makes this easy</a:t>
            </a:r>
          </a:p>
          <a:p>
            <a:r>
              <a:rPr lang="en-US" dirty="0"/>
              <a:t>Facilitate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5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10/26/20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559" y="2743200"/>
            <a:ext cx="13300410" cy="1828800"/>
          </a:xfrm>
          <a:solidFill>
            <a:srgbClr val="FFFFFF">
              <a:alpha val="74902"/>
            </a:srgbClr>
          </a:solidFill>
          <a:effectLst>
            <a:softEdge rad="50800"/>
          </a:effectLst>
        </p:spPr>
        <p:txBody>
          <a:bodyPr anchor="ctr"/>
          <a:lstStyle/>
          <a:p>
            <a:pPr algn="ctr"/>
            <a:r>
              <a:rPr lang="en-US" dirty="0"/>
              <a:t>Physically Regularized Machine Learning Emulators of Aerosol Activation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2954" y="5669278"/>
            <a:ext cx="4624753" cy="766691"/>
          </a:xfrm>
        </p:spPr>
        <p:txBody>
          <a:bodyPr wrap="square"/>
          <a:lstStyle/>
          <a:p>
            <a:r>
              <a:rPr lang="en-US" dirty="0"/>
              <a:t>Sam Silva, Po-</a:t>
            </a:r>
            <a:r>
              <a:rPr lang="en-US" dirty="0" err="1"/>
              <a:t>Lun</a:t>
            </a:r>
            <a:r>
              <a:rPr lang="en-US" dirty="0"/>
              <a:t> Ma, Joseph Hardin, Daniel Rothenberg, </a:t>
            </a:r>
            <a:r>
              <a:rPr lang="en-US" dirty="0" err="1"/>
              <a:t>Balwinder</a:t>
            </a:r>
            <a:r>
              <a:rPr lang="en-US" dirty="0"/>
              <a:t> Singh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86819" y="5231128"/>
            <a:ext cx="3290888" cy="438150"/>
          </a:xfrm>
        </p:spPr>
        <p:txBody>
          <a:bodyPr/>
          <a:lstStyle/>
          <a:p>
            <a:fld id="{4E130ED9-0C27-4EF1-9F86-D29E4EA507BE}" type="datetime4">
              <a:rPr lang="en-US" smtClean="0"/>
              <a:t>October 26,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F872DB27-7FBD-D341-BB3A-79B5BDB40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72509"/>
            <a:ext cx="6400800" cy="4923692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8F0578BC-50ED-524F-A2DC-4A521CD58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107" y="2681302"/>
            <a:ext cx="6400800" cy="4923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82D67-B5C2-AA49-A5D0-C85A7A7573A3}"/>
              </a:ext>
            </a:extLst>
          </p:cNvPr>
          <p:cNvSpPr txBox="1"/>
          <p:nvPr/>
        </p:nvSpPr>
        <p:spPr>
          <a:xfrm>
            <a:off x="1899141" y="2202044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Base DNN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9B524-A389-DF42-89BB-2D213DB803D4}"/>
              </a:ext>
            </a:extLst>
          </p:cNvPr>
          <p:cNvSpPr txBox="1"/>
          <p:nvPr/>
        </p:nvSpPr>
        <p:spPr>
          <a:xfrm>
            <a:off x="8565298" y="2202044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ARG-Regularized DNN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64688-979A-8141-A477-2A75B3A6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CFACE4-653F-1044-9653-3BCC2D32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 performance improves drastically with physical information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7C5E41-32A9-894C-95F7-312A16376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225" y="7596201"/>
            <a:ext cx="4044563" cy="640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D565C0-E06E-3E49-9335-00B0A7E90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363" y="7589520"/>
            <a:ext cx="292007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C2750E65-AC75-E140-805B-E55ACF2A2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81302"/>
            <a:ext cx="6400800" cy="4923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5FDCF5-D714-5F43-B3DD-11113BD306F5}"/>
              </a:ext>
            </a:extLst>
          </p:cNvPr>
          <p:cNvSpPr txBox="1"/>
          <p:nvPr/>
        </p:nvSpPr>
        <p:spPr>
          <a:xfrm>
            <a:off x="1899141" y="2202044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Base DNN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13F12-A712-CA4C-94A1-1A91B25D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DA3EA9-7112-C14B-B21A-468BD046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Regularization improves emulator generalizability in +4K test 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C9E746-6F1B-C841-99AE-1ADF210B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363" y="7589520"/>
            <a:ext cx="292007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C2750E65-AC75-E140-805B-E55ACF2A2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81302"/>
            <a:ext cx="6400800" cy="4923692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A873FABC-9E71-1E4F-BD5D-F3FD15EA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570" y="2681302"/>
            <a:ext cx="6400800" cy="4923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5FDCF5-D714-5F43-B3DD-11113BD306F5}"/>
              </a:ext>
            </a:extLst>
          </p:cNvPr>
          <p:cNvSpPr txBox="1"/>
          <p:nvPr/>
        </p:nvSpPr>
        <p:spPr>
          <a:xfrm>
            <a:off x="1899141" y="2202044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Base DNN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85647-6F1A-074C-99DA-26B73FABF4E7}"/>
              </a:ext>
            </a:extLst>
          </p:cNvPr>
          <p:cNvSpPr txBox="1"/>
          <p:nvPr/>
        </p:nvSpPr>
        <p:spPr>
          <a:xfrm>
            <a:off x="8565298" y="2202044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ARG-Regularized DNN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13F12-A712-CA4C-94A1-1A91B25D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DA3EA9-7112-C14B-B21A-468BD046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Regularization improves emulator generalizability in +4K test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0B0BB-ECB6-9144-B99E-18EE0F8A20CA}"/>
              </a:ext>
            </a:extLst>
          </p:cNvPr>
          <p:cNvSpPr txBox="1"/>
          <p:nvPr/>
        </p:nvSpPr>
        <p:spPr>
          <a:xfrm>
            <a:off x="3876846" y="4669616"/>
            <a:ext cx="887775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What does this look like in a real Earth System Model?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CC2B3-B623-0347-BFCE-7107C968D768}"/>
              </a:ext>
            </a:extLst>
          </p:cNvPr>
          <p:cNvSpPr/>
          <p:nvPr/>
        </p:nvSpPr>
        <p:spPr>
          <a:xfrm>
            <a:off x="1899141" y="2185691"/>
            <a:ext cx="1923924" cy="495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2DD010-081B-4B4B-9421-4F38F9A0B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225" y="7596201"/>
            <a:ext cx="4044563" cy="6400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D84F73-4A72-E54B-B0C3-71468DA3C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363" y="7589520"/>
            <a:ext cx="292007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B35E20-1CD7-F04C-8558-A020F91CE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1" t="38708" r="27809" b="33473"/>
          <a:stretch/>
        </p:blipFill>
        <p:spPr>
          <a:xfrm>
            <a:off x="4843402" y="5029200"/>
            <a:ext cx="6262401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7227D6-953F-FB47-8630-5E28E42F0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1" t="5855" r="27809" b="66326"/>
          <a:stretch/>
        </p:blipFill>
        <p:spPr>
          <a:xfrm>
            <a:off x="4843399" y="1956876"/>
            <a:ext cx="6262404" cy="3200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97A1B9-BB46-554C-9CDB-D7436EEB6AED}"/>
              </a:ext>
            </a:extLst>
          </p:cNvPr>
          <p:cNvSpPr txBox="1"/>
          <p:nvPr/>
        </p:nvSpPr>
        <p:spPr>
          <a:xfrm>
            <a:off x="4908601" y="4665620"/>
            <a:ext cx="1528057" cy="4247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Base DNN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37378"/>
            <a:ext cx="10972800" cy="1310979"/>
          </a:xfrm>
        </p:spPr>
        <p:txBody>
          <a:bodyPr/>
          <a:lstStyle/>
          <a:p>
            <a:r>
              <a:rPr lang="en-US" sz="3200" dirty="0"/>
              <a:t>Base DNN activation runs smoothly in E3SM. We don’t crash in a real Earth System simulation!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02D2B-932B-9B4E-A735-BC44011EAFE9}"/>
              </a:ext>
            </a:extLst>
          </p:cNvPr>
          <p:cNvSpPr txBox="1"/>
          <p:nvPr/>
        </p:nvSpPr>
        <p:spPr>
          <a:xfrm>
            <a:off x="4903036" y="7772400"/>
            <a:ext cx="980930" cy="43732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E3SM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F15DF9-D6DD-5746-868F-CFACF45D2ABA}"/>
              </a:ext>
            </a:extLst>
          </p:cNvPr>
          <p:cNvSpPr txBox="1"/>
          <p:nvPr/>
        </p:nvSpPr>
        <p:spPr>
          <a:xfrm>
            <a:off x="4903036" y="2016510"/>
            <a:ext cx="4930837" cy="4247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Precipitation Rate – Annual Average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0DB258-6859-B24B-8626-8D35699FF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34" t="9962" r="11292" b="64466"/>
          <a:stretch/>
        </p:blipFill>
        <p:spPr>
          <a:xfrm>
            <a:off x="11221572" y="3254615"/>
            <a:ext cx="1325694" cy="3549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B9641-F2C9-844C-B0B4-6FF06E593D4E}"/>
              </a:ext>
            </a:extLst>
          </p:cNvPr>
          <p:cNvSpPr txBox="1"/>
          <p:nvPr/>
        </p:nvSpPr>
        <p:spPr>
          <a:xfrm>
            <a:off x="11380762" y="3165668"/>
            <a:ext cx="82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mm day</a:t>
            </a:r>
            <a:r>
              <a:rPr lang="en-US" sz="1200" baseline="30000" dirty="0">
                <a:solidFill>
                  <a:schemeClr val="accent2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204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DF8AAB-543A-E54A-8696-69DC85CA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9EE4E3-8C01-374B-9DA5-8B22A641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performance in a E3SM leads to way too many cloud droplets!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E7488-9583-4843-AB86-C2A880230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174" y="1972733"/>
            <a:ext cx="3785146" cy="5799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58526D-2432-0046-9B1E-BF62FEC25ED5}"/>
              </a:ext>
            </a:extLst>
          </p:cNvPr>
          <p:cNvSpPr txBox="1"/>
          <p:nvPr/>
        </p:nvSpPr>
        <p:spPr>
          <a:xfrm>
            <a:off x="4173450" y="1667609"/>
            <a:ext cx="30350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Column integrated droplet number concentration (x10</a:t>
            </a:r>
            <a:r>
              <a:rPr lang="en-US" sz="1400" b="1" baseline="30000" dirty="0">
                <a:solidFill>
                  <a:srgbClr val="000000"/>
                </a:solidFill>
              </a:rPr>
              <a:t>9</a:t>
            </a:r>
            <a:r>
              <a:rPr lang="en-US" sz="1400" b="1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96C4AB-3E3C-B94F-94E9-BCEB35827F6C}"/>
              </a:ext>
            </a:extLst>
          </p:cNvPr>
          <p:cNvSpPr txBox="1"/>
          <p:nvPr/>
        </p:nvSpPr>
        <p:spPr>
          <a:xfrm>
            <a:off x="1757081" y="2632794"/>
            <a:ext cx="157778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Base DNN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48B291-6F02-164D-8147-8A149DCD1BF1}"/>
              </a:ext>
            </a:extLst>
          </p:cNvPr>
          <p:cNvSpPr txBox="1"/>
          <p:nvPr/>
        </p:nvSpPr>
        <p:spPr>
          <a:xfrm>
            <a:off x="2156143" y="4622694"/>
            <a:ext cx="10442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E3SM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E0BCD3-31AF-F04C-9C7F-8B57670D0144}"/>
              </a:ext>
            </a:extLst>
          </p:cNvPr>
          <p:cNvSpPr txBox="1"/>
          <p:nvPr/>
        </p:nvSpPr>
        <p:spPr>
          <a:xfrm>
            <a:off x="2387600" y="6700170"/>
            <a:ext cx="812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Diff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A2EDD-D5E2-5344-BCAC-C97132DDFAFD}"/>
              </a:ext>
            </a:extLst>
          </p:cNvPr>
          <p:cNvSpPr txBox="1"/>
          <p:nvPr/>
        </p:nvSpPr>
        <p:spPr>
          <a:xfrm>
            <a:off x="8686800" y="3749181"/>
            <a:ext cx="4714001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Likely Causes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Training data 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Low value overestimation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Lack of multiple size distribution treatment.</a:t>
            </a:r>
          </a:p>
        </p:txBody>
      </p:sp>
    </p:spTree>
    <p:extLst>
      <p:ext uri="{BB962C8B-B14F-4D97-AF65-F5344CB8AC3E}">
        <p14:creationId xmlns:p14="http://schemas.microsoft.com/office/powerpoint/2010/main" val="6388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D8D889-F723-7F43-B31F-3A84A036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1B3FB7-6461-2E44-907E-4754E98C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and future outlook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5FC5B-E616-4840-9C36-A9F4843BEB9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2613075"/>
          </a:xfrm>
        </p:spPr>
        <p:txBody>
          <a:bodyPr/>
          <a:lstStyle/>
          <a:p>
            <a:r>
              <a:rPr lang="en-US" dirty="0"/>
              <a:t>Physical regularization is a simple and effective strategy for improving emulator performance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important to carefully consider the use case of the emulator prior to design.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8007B0-470E-B740-B4B2-255F2ADA8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34" y="4290646"/>
            <a:ext cx="8434766" cy="39389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6BE9B1-0191-404C-A938-7D0513208061}"/>
              </a:ext>
            </a:extLst>
          </p:cNvPr>
          <p:cNvSpPr txBox="1"/>
          <p:nvPr/>
        </p:nvSpPr>
        <p:spPr>
          <a:xfrm>
            <a:off x="1082692" y="5264260"/>
            <a:ext cx="4867941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Next steps </a:t>
            </a:r>
          </a:p>
          <a:p>
            <a:pPr lvl="1"/>
            <a:r>
              <a:rPr lang="en-US" sz="2800" dirty="0"/>
              <a:t>Address the cloud droplet overestimation behavior in the emulator</a:t>
            </a:r>
          </a:p>
        </p:txBody>
      </p:sp>
    </p:spTree>
    <p:extLst>
      <p:ext uri="{BB962C8B-B14F-4D97-AF65-F5344CB8AC3E}">
        <p14:creationId xmlns:p14="http://schemas.microsoft.com/office/powerpoint/2010/main" val="18296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2B1CB-D9CF-6749-94B6-E6217F43C3CF}"/>
              </a:ext>
            </a:extLst>
          </p:cNvPr>
          <p:cNvSpPr txBox="1"/>
          <p:nvPr/>
        </p:nvSpPr>
        <p:spPr>
          <a:xfrm>
            <a:off x="1364564" y="5609492"/>
            <a:ext cx="3408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sam.silva@pnnl.gov</a:t>
            </a:r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8-15-1.jpg">
            <a:extLst>
              <a:ext uri="{FF2B5EF4-FFF2-40B4-BE49-F238E27FC236}">
                <a16:creationId xmlns:a16="http://schemas.microsoft.com/office/drawing/2014/main" id="{011677FA-2719-DB47-BC64-41B3D6089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"/>
          <a:stretch/>
        </p:blipFill>
        <p:spPr>
          <a:xfrm>
            <a:off x="2683669" y="1561711"/>
            <a:ext cx="10757479" cy="664857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Aerosol-cloud interactions are a large uncertainty in the Earth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841CD4-CAE3-A34C-907B-F9E0EBD787F9}"/>
              </a:ext>
            </a:extLst>
          </p:cNvPr>
          <p:cNvSpPr/>
          <p:nvPr/>
        </p:nvSpPr>
        <p:spPr>
          <a:xfrm>
            <a:off x="3567448" y="6065949"/>
            <a:ext cx="4752304" cy="496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5C819-7F5C-4C46-99D7-07DE5EE5AD7F}"/>
              </a:ext>
            </a:extLst>
          </p:cNvPr>
          <p:cNvSpPr txBox="1"/>
          <p:nvPr/>
        </p:nvSpPr>
        <p:spPr>
          <a:xfrm>
            <a:off x="12791090" y="7871728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(IPCC, 2013)</a:t>
            </a:r>
          </a:p>
        </p:txBody>
      </p:sp>
    </p:spTree>
    <p:extLst>
      <p:ext uri="{BB962C8B-B14F-4D97-AF65-F5344CB8AC3E}">
        <p14:creationId xmlns:p14="http://schemas.microsoft.com/office/powerpoint/2010/main" val="126010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CD0FA-F8BE-F647-A15A-57B28F8F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AEBE8E-AB58-AD45-BD61-A7B6D985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regularization offers a potential simple emulator constraint with known physics.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A3A6A-D17B-8A40-AE31-87053908DF88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Regularization</a:t>
            </a:r>
            <a:r>
              <a:rPr lang="en-US" dirty="0"/>
              <a:t> – “the process of adding information in order to solve an ill-posed problem or to prevent overfitting"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C1921D-A5D0-E843-A8DC-B27D2E81A276}"/>
                  </a:ext>
                </a:extLst>
              </p:cNvPr>
              <p:cNvSpPr/>
              <p:nvPr/>
            </p:nvSpPr>
            <p:spPr>
              <a:xfrm>
                <a:off x="3200400" y="5799292"/>
                <a:ext cx="976786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44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𝐴𝑐𝑡𝐹𝑟𝑎𝑐</m:t>
                      </m:r>
                      <m:r>
                        <a:rPr lang="en-US" sz="4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𝐴𝑐𝑡𝐹𝑟𝑎𝑐</m:t>
                          </m:r>
                        </m:e>
                        <m:sub>
                          <m:r>
                            <a:rPr lang="en-US" sz="4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𝐴𝑅𝐺</m:t>
                          </m:r>
                        </m:sub>
                      </m:sSub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𝑀𝐿</m:t>
                          </m:r>
                        </m:e>
                        <m:sub>
                          <m:r>
                            <a:rPr lang="en-US" sz="4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𝑅𝑒𝑔</m:t>
                          </m:r>
                        </m:sub>
                      </m:sSub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C1921D-A5D0-E843-A8DC-B27D2E81A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799292"/>
                <a:ext cx="9767867" cy="1070549"/>
              </a:xfrm>
              <a:prstGeom prst="rect">
                <a:avLst/>
              </a:prstGeom>
              <a:blipFill>
                <a:blip r:embed="rId2"/>
                <a:stretch>
                  <a:fillRect r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6BBA280-15BC-E841-834E-822D3CF8DC87}"/>
                  </a:ext>
                </a:extLst>
              </p:cNvPr>
              <p:cNvSpPr/>
              <p:nvPr/>
            </p:nvSpPr>
            <p:spPr>
              <a:xfrm>
                <a:off x="3200400" y="4114800"/>
                <a:ext cx="5078763" cy="1010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44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𝐴𝑐𝑡𝐹𝑟𝑎𝑐</m:t>
                      </m:r>
                      <m:r>
                        <a:rPr lang="en-US" sz="4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𝑀𝐿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6BBA280-15BC-E841-834E-822D3CF8D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114800"/>
                <a:ext cx="5078763" cy="1010533"/>
              </a:xfrm>
              <a:prstGeom prst="rect">
                <a:avLst/>
              </a:prstGeom>
              <a:blipFill>
                <a:blip r:embed="rId3"/>
                <a:stretch>
                  <a:fillRect l="-500" r="-2000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4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D8D889-F723-7F43-B31F-3A84A036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1B3FB7-6461-2E44-907E-4754E98C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 and Training Space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F9F6DC-E6B3-3542-93EE-08E2C56AA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00" y="2842358"/>
            <a:ext cx="4847621" cy="3224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59574C-FE19-0C45-870D-259AF6BAC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837" y="2227063"/>
            <a:ext cx="7603070" cy="44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4257354-981F-9D4B-82EC-17F26E0F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0483FA-B0ED-6740-AD37-6EC2A486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7C3C8D-0FEF-584D-8186-DB928C1D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58055"/>
            <a:ext cx="10972800" cy="1310979"/>
          </a:xfr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anchor="ctr"/>
          <a:lstStyle/>
          <a:p>
            <a:pPr algn="ctr"/>
            <a:r>
              <a:rPr lang="en-US" dirty="0"/>
              <a:t>Aerosol activation is a critical component of aerosol cloud interactions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6C0A3-F4F1-6D47-9285-6477D887F2E8}"/>
              </a:ext>
            </a:extLst>
          </p:cNvPr>
          <p:cNvSpPr txBox="1"/>
          <p:nvPr/>
        </p:nvSpPr>
        <p:spPr>
          <a:xfrm>
            <a:off x="4524375" y="6637803"/>
            <a:ext cx="5676900" cy="4247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can we develop high quality emulators?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62EE5-E2D1-4341-B262-BB7CD2FFB0AB}"/>
              </a:ext>
            </a:extLst>
          </p:cNvPr>
          <p:cNvSpPr txBox="1"/>
          <p:nvPr/>
        </p:nvSpPr>
        <p:spPr>
          <a:xfrm>
            <a:off x="2779019" y="3144991"/>
            <a:ext cx="9644261" cy="7571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Numerical simulations that explicitly resolve these processes are too computationally expensive to routinely use in Earth System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9B03B-A663-F749-9E9B-6EFBD4B4C600}"/>
              </a:ext>
            </a:extLst>
          </p:cNvPr>
          <p:cNvSpPr txBox="1"/>
          <p:nvPr/>
        </p:nvSpPr>
        <p:spPr>
          <a:xfrm>
            <a:off x="2779019" y="4720948"/>
            <a:ext cx="9644261" cy="7571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Existing parameterizations (e.g. ARG, 2000) are skillful and fast, but have known limitations</a:t>
            </a:r>
          </a:p>
        </p:txBody>
      </p:sp>
    </p:spTree>
    <p:extLst>
      <p:ext uri="{BB962C8B-B14F-4D97-AF65-F5344CB8AC3E}">
        <p14:creationId xmlns:p14="http://schemas.microsoft.com/office/powerpoint/2010/main" val="17483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37F7F0-AF5B-2F44-A076-F7C792C4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FD6044-4B23-854E-AA1D-8456EE60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physical information improves emulator predictive skill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C345B47-9051-3342-B944-AEF693922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2" y="1714837"/>
            <a:ext cx="9973697" cy="65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64688-979A-8141-A477-2A75B3A6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CFACE4-653F-1044-9653-3BCC2D32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 performance improves drastically with physical information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FC6720D-392A-0A41-99DE-EEBC39CDE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504661"/>
            <a:ext cx="12375535" cy="48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2CA003-7637-264C-9077-71D91091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E367BD-E7B0-E143-8893-8F1178D9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the regularization decreases with model complexity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F03CFA1-B189-FD4C-A7A6-9D163AF666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b="5461"/>
          <a:stretch/>
        </p:blipFill>
        <p:spPr>
          <a:xfrm>
            <a:off x="3975652" y="1626394"/>
            <a:ext cx="7000462" cy="5768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1336F2-10C0-3D42-9955-414DD16A0795}"/>
              </a:ext>
            </a:extLst>
          </p:cNvPr>
          <p:cNvSpPr txBox="1"/>
          <p:nvPr/>
        </p:nvSpPr>
        <p:spPr>
          <a:xfrm>
            <a:off x="4692442" y="7474225"/>
            <a:ext cx="6004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 Complexity (here, Number of Trees)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F9C1B-0D04-6A4F-B1DE-4070B45C7DD7}"/>
              </a:ext>
            </a:extLst>
          </p:cNvPr>
          <p:cNvSpPr txBox="1"/>
          <p:nvPr/>
        </p:nvSpPr>
        <p:spPr>
          <a:xfrm rot="16200000">
            <a:off x="2166538" y="4279720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Squared Error</a:t>
            </a:r>
          </a:p>
        </p:txBody>
      </p:sp>
    </p:spTree>
    <p:extLst>
      <p:ext uri="{BB962C8B-B14F-4D97-AF65-F5344CB8AC3E}">
        <p14:creationId xmlns:p14="http://schemas.microsoft.com/office/powerpoint/2010/main" val="8331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37378"/>
            <a:ext cx="10972800" cy="1310979"/>
          </a:xfrm>
        </p:spPr>
        <p:txBody>
          <a:bodyPr/>
          <a:lstStyle/>
          <a:p>
            <a:r>
              <a:rPr lang="en-US" sz="3200" dirty="0"/>
              <a:t>Low hygroscopicity is where the problem is</a:t>
            </a:r>
            <a:endParaRPr lang="en-US" sz="200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29F2369-8F9A-D745-B41D-CA40419532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41" y="1974870"/>
            <a:ext cx="11081289" cy="601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C17A1-6E2B-8542-8240-A001AA8F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650016-E9F4-3245-B903-014E6D7F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develop useful machine learning emulators of this process?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4FD21-C7E5-A045-A3C3-892745B7BC85}"/>
              </a:ext>
            </a:extLst>
          </p:cNvPr>
          <p:cNvSpPr txBox="1"/>
          <p:nvPr/>
        </p:nvSpPr>
        <p:spPr>
          <a:xfrm>
            <a:off x="1577861" y="1876388"/>
            <a:ext cx="11263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Training Strategy</a:t>
            </a:r>
          </a:p>
          <a:p>
            <a:r>
              <a:rPr lang="en-US" sz="2800" dirty="0"/>
              <a:t>Test a variety of M.L. regression methods</a:t>
            </a:r>
          </a:p>
          <a:p>
            <a:r>
              <a:rPr lang="en-US" sz="2800" dirty="0"/>
              <a:t>	</a:t>
            </a:r>
            <a:r>
              <a:rPr lang="en-US" sz="2800" b="1" dirty="0"/>
              <a:t>Target</a:t>
            </a:r>
            <a:r>
              <a:rPr lang="en-US" sz="2800" dirty="0"/>
              <a:t>: Numerical parcel model activation fraction predictions</a:t>
            </a:r>
          </a:p>
          <a:p>
            <a:r>
              <a:rPr lang="en-US" sz="2800" b="1" dirty="0"/>
              <a:t>	Input</a:t>
            </a:r>
            <a:r>
              <a:rPr lang="en-US" sz="2800" dirty="0"/>
              <a:t>: Aerosol and Meteorological Parameters </a:t>
            </a:r>
          </a:p>
          <a:p>
            <a:r>
              <a:rPr lang="en-US" sz="2800" dirty="0"/>
              <a:t>	</a:t>
            </a:r>
            <a:r>
              <a:rPr lang="en-US" sz="2800" b="1" dirty="0"/>
              <a:t>Training dataset</a:t>
            </a:r>
            <a:r>
              <a:rPr lang="en-US" sz="2800" dirty="0"/>
              <a:t>: 20,000 realizations L.H.S. </a:t>
            </a:r>
          </a:p>
          <a:p>
            <a:endParaRPr lang="en-US" sz="2800" dirty="0"/>
          </a:p>
          <a:p>
            <a:r>
              <a:rPr lang="en-US" sz="2800" b="1" u="sng" dirty="0"/>
              <a:t>Assessment</a:t>
            </a:r>
          </a:p>
          <a:p>
            <a:r>
              <a:rPr lang="en-US" sz="2800" dirty="0"/>
              <a:t>Objective skill scores: R</a:t>
            </a:r>
            <a:r>
              <a:rPr lang="en-US" sz="2800" baseline="30000" dirty="0"/>
              <a:t>2</a:t>
            </a:r>
            <a:r>
              <a:rPr lang="en-US" sz="2800" dirty="0"/>
              <a:t> &amp; MSE</a:t>
            </a:r>
          </a:p>
          <a:p>
            <a:r>
              <a:rPr lang="en-US" sz="2800" dirty="0"/>
              <a:t>Comparison with existing ARG scheme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6E510-1CEA-9D4E-9CFC-41C534108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371" y="4204168"/>
            <a:ext cx="4718181" cy="40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5809D3E6-C6D8-6543-AEB5-50B910B3C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155" y="2668113"/>
            <a:ext cx="6400800" cy="4923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420AC8-93BD-1343-8AE2-43575907DE93}"/>
              </a:ext>
            </a:extLst>
          </p:cNvPr>
          <p:cNvSpPr txBox="1"/>
          <p:nvPr/>
        </p:nvSpPr>
        <p:spPr>
          <a:xfrm>
            <a:off x="8565298" y="2202044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ARG Scheme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82B456-9FBB-8741-954E-85B44D8B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8CFE85-4B82-9F4A-860D-23E263C6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parameterization skill is reasonably good.</a:t>
            </a:r>
          </a:p>
        </p:txBody>
      </p:sp>
    </p:spTree>
    <p:extLst>
      <p:ext uri="{BB962C8B-B14F-4D97-AF65-F5344CB8AC3E}">
        <p14:creationId xmlns:p14="http://schemas.microsoft.com/office/powerpoint/2010/main" val="17716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5809D3E6-C6D8-6543-AEB5-50B910B3C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155" y="2668113"/>
            <a:ext cx="6400800" cy="4923692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DF82B5C7-9379-CA40-A81D-35AE312D1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68113"/>
            <a:ext cx="6400800" cy="4923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C24962-7102-8048-A47C-65CC939D7297}"/>
              </a:ext>
            </a:extLst>
          </p:cNvPr>
          <p:cNvSpPr txBox="1"/>
          <p:nvPr/>
        </p:nvSpPr>
        <p:spPr>
          <a:xfrm>
            <a:off x="1899141" y="2202044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Base DNN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20AC8-93BD-1343-8AE2-43575907DE93}"/>
              </a:ext>
            </a:extLst>
          </p:cNvPr>
          <p:cNvSpPr txBox="1"/>
          <p:nvPr/>
        </p:nvSpPr>
        <p:spPr>
          <a:xfrm>
            <a:off x="8565298" y="2202044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ARG Scheme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82B456-9FBB-8741-954E-85B44D8B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8CFE85-4B82-9F4A-860D-23E263C6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methods can provide a potential path forward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F96C1-C4A8-C545-8C0E-98EDDBD00A68}"/>
              </a:ext>
            </a:extLst>
          </p:cNvPr>
          <p:cNvSpPr txBox="1"/>
          <p:nvPr/>
        </p:nvSpPr>
        <p:spPr>
          <a:xfrm>
            <a:off x="914400" y="7772400"/>
            <a:ext cx="964558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Note</a:t>
            </a:r>
            <a:r>
              <a:rPr lang="en-US" dirty="0"/>
              <a:t>: we’ve tried other M.L. emulator methods as well (e.g. Ridge, </a:t>
            </a:r>
            <a:r>
              <a:rPr lang="en-US" dirty="0" err="1"/>
              <a:t>XGBoost</a:t>
            </a:r>
            <a:r>
              <a:rPr lang="en-US" dirty="0"/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E05CF-D030-904C-8BA6-D7206C43CFFF}"/>
              </a:ext>
            </a:extLst>
          </p:cNvPr>
          <p:cNvSpPr txBox="1"/>
          <p:nvPr/>
        </p:nvSpPr>
        <p:spPr>
          <a:xfrm>
            <a:off x="5058985" y="4733802"/>
            <a:ext cx="4969630" cy="4247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How can we improve accuracy further?</a:t>
            </a:r>
          </a:p>
        </p:txBody>
      </p:sp>
    </p:spTree>
    <p:extLst>
      <p:ext uri="{BB962C8B-B14F-4D97-AF65-F5344CB8AC3E}">
        <p14:creationId xmlns:p14="http://schemas.microsoft.com/office/powerpoint/2010/main" val="35893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CD0FA-F8BE-F647-A15A-57B28F8F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AEBE8E-AB58-AD45-BD61-A7B6D985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regularization offers a potential simple emulator constraint with known physics.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A3A6A-D17B-8A40-AE31-87053908DF88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Regularization</a:t>
            </a:r>
            <a:r>
              <a:rPr lang="en-US" dirty="0"/>
              <a:t> – “the process of adding information in order to solve an ill-posed problem or to prevent overfitting"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1573D-F89E-8F4E-9951-9F4E5B254F0E}"/>
              </a:ext>
            </a:extLst>
          </p:cNvPr>
          <p:cNvSpPr txBox="1"/>
          <p:nvPr/>
        </p:nvSpPr>
        <p:spPr>
          <a:xfrm>
            <a:off x="1703307" y="7456112"/>
            <a:ext cx="1129027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Also: residual learning | bias correction | augmentation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E78D38-EFC8-0146-8B6D-77551587072A}"/>
              </a:ext>
            </a:extLst>
          </p:cNvPr>
          <p:cNvGrpSpPr/>
          <p:nvPr/>
        </p:nvGrpSpPr>
        <p:grpSpPr>
          <a:xfrm>
            <a:off x="3945011" y="3448821"/>
            <a:ext cx="7856523" cy="1577356"/>
            <a:chOff x="3945011" y="3448821"/>
            <a:chExt cx="7856523" cy="15773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F7E1A5-14ED-824B-9730-DABB6A89D247}"/>
                </a:ext>
              </a:extLst>
            </p:cNvPr>
            <p:cNvSpPr/>
            <p:nvPr/>
          </p:nvSpPr>
          <p:spPr>
            <a:xfrm>
              <a:off x="4165882" y="3730092"/>
              <a:ext cx="1463040" cy="8649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Inputs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5FC50F-1EBD-D44B-9A34-142B56108251}"/>
                </a:ext>
              </a:extLst>
            </p:cNvPr>
            <p:cNvSpPr/>
            <p:nvPr/>
          </p:nvSpPr>
          <p:spPr>
            <a:xfrm>
              <a:off x="7259190" y="3730092"/>
              <a:ext cx="1463040" cy="8649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Machine Learning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D125E9-295C-884D-8B16-592E36C77DF7}"/>
                </a:ext>
              </a:extLst>
            </p:cNvPr>
            <p:cNvSpPr/>
            <p:nvPr/>
          </p:nvSpPr>
          <p:spPr>
            <a:xfrm>
              <a:off x="10261882" y="3730091"/>
              <a:ext cx="1539652" cy="8649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Prediction: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𝐴𝑐𝑡𝐹𝑟𝑎𝑐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8A7AF15-B672-9546-9886-3E80A5BA34D8}"/>
                </a:ext>
              </a:extLst>
            </p:cNvPr>
            <p:cNvCxnSpPr>
              <a:stCxn id="18" idx="3"/>
              <a:endCxn id="21" idx="1"/>
            </p:cNvCxnSpPr>
            <p:nvPr/>
          </p:nvCxnSpPr>
          <p:spPr>
            <a:xfrm>
              <a:off x="5628922" y="4162579"/>
              <a:ext cx="163026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3D84D91-85DA-E442-B123-C0C76088368D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 flipV="1">
              <a:off x="8722230" y="4162578"/>
              <a:ext cx="1539652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719F53-717C-C441-92BF-0E13BD6265A1}"/>
                </a:ext>
              </a:extLst>
            </p:cNvPr>
            <p:cNvSpPr/>
            <p:nvPr/>
          </p:nvSpPr>
          <p:spPr>
            <a:xfrm>
              <a:off x="3945011" y="3448821"/>
              <a:ext cx="5452534" cy="1577356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FDDE01-E3A7-9243-8066-90D61EFAB202}"/>
                </a:ext>
              </a:extLst>
            </p:cNvPr>
            <p:cNvSpPr txBox="1"/>
            <p:nvPr/>
          </p:nvSpPr>
          <p:spPr>
            <a:xfrm>
              <a:off x="3990167" y="4611086"/>
              <a:ext cx="1717778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/>
                <a:t>Physically Naïve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81EA77-072E-2647-8FFD-6DE0C94F9154}"/>
              </a:ext>
            </a:extLst>
          </p:cNvPr>
          <p:cNvGrpSpPr/>
          <p:nvPr/>
        </p:nvGrpSpPr>
        <p:grpSpPr>
          <a:xfrm>
            <a:off x="2286461" y="5603970"/>
            <a:ext cx="10972339" cy="1577356"/>
            <a:chOff x="2286461" y="5603970"/>
            <a:chExt cx="10972339" cy="15773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6D00CA2-032C-D245-AEE2-79D588C2FC61}"/>
                    </a:ext>
                  </a:extLst>
                </p:cNvPr>
                <p:cNvSpPr/>
                <p:nvPr/>
              </p:nvSpPr>
              <p:spPr>
                <a:xfrm>
                  <a:off x="2571122" y="6135526"/>
                  <a:ext cx="1652824" cy="4247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𝐴𝑐𝑡𝐹𝑟𝑎𝑐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𝐴𝑅𝐺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6D00CA2-032C-D245-AEE2-79D588C2FC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122" y="6135526"/>
                  <a:ext cx="1652824" cy="4247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7C9386A-6A4A-1348-A7F4-CA0321D500E0}"/>
                </a:ext>
              </a:extLst>
            </p:cNvPr>
            <p:cNvSpPr/>
            <p:nvPr/>
          </p:nvSpPr>
          <p:spPr>
            <a:xfrm>
              <a:off x="5628922" y="5915410"/>
              <a:ext cx="1463040" cy="8649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Inputs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F274CE-CAEE-F642-926C-1B5CE899D549}"/>
                </a:ext>
              </a:extLst>
            </p:cNvPr>
            <p:cNvSpPr/>
            <p:nvPr/>
          </p:nvSpPr>
          <p:spPr>
            <a:xfrm>
              <a:off x="8722230" y="5915410"/>
              <a:ext cx="1463040" cy="8649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Machine Learning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BE15A63-AF0B-5D4B-9000-4E75B97504BC}"/>
                </a:ext>
              </a:extLst>
            </p:cNvPr>
            <p:cNvSpPr/>
            <p:nvPr/>
          </p:nvSpPr>
          <p:spPr>
            <a:xfrm>
              <a:off x="11724922" y="5915409"/>
              <a:ext cx="1533878" cy="8649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Prediction: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𝐴𝑐𝑡𝐹𝑟𝑎𝑐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DC82A21-1F0D-6E43-8D48-C4ECE541268A}"/>
                </a:ext>
              </a:extLst>
            </p:cNvPr>
            <p:cNvCxnSpPr>
              <a:stCxn id="31" idx="3"/>
              <a:endCxn id="32" idx="1"/>
            </p:cNvCxnSpPr>
            <p:nvPr/>
          </p:nvCxnSpPr>
          <p:spPr>
            <a:xfrm>
              <a:off x="7091962" y="6347897"/>
              <a:ext cx="163026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9D72E59-91F9-B842-B10C-9873C5E015DD}"/>
                </a:ext>
              </a:extLst>
            </p:cNvPr>
            <p:cNvCxnSpPr>
              <a:cxnSpLocks/>
              <a:stCxn id="32" idx="3"/>
              <a:endCxn id="33" idx="1"/>
            </p:cNvCxnSpPr>
            <p:nvPr/>
          </p:nvCxnSpPr>
          <p:spPr>
            <a:xfrm flipV="1">
              <a:off x="10185270" y="6347896"/>
              <a:ext cx="1539652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2A7A516-228B-4D4A-BB22-616B3B54C554}"/>
                </a:ext>
              </a:extLst>
            </p:cNvPr>
            <p:cNvSpPr txBox="1"/>
            <p:nvPr/>
          </p:nvSpPr>
          <p:spPr>
            <a:xfrm>
              <a:off x="4734824" y="5963172"/>
              <a:ext cx="465192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+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48F7623-CF07-A144-9B4D-8C8DC9AF2C75}"/>
                </a:ext>
              </a:extLst>
            </p:cNvPr>
            <p:cNvSpPr/>
            <p:nvPr/>
          </p:nvSpPr>
          <p:spPr>
            <a:xfrm>
              <a:off x="2286461" y="5603970"/>
              <a:ext cx="8562639" cy="1577356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337C26-4E70-3A46-91FB-D9C14D90736A}"/>
                </a:ext>
              </a:extLst>
            </p:cNvPr>
            <p:cNvSpPr txBox="1"/>
            <p:nvPr/>
          </p:nvSpPr>
          <p:spPr>
            <a:xfrm>
              <a:off x="2317885" y="6768719"/>
              <a:ext cx="2222147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/>
                <a:t>Physically Regularized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7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37F7F0-AF5B-2F44-A076-F7C792C4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FD6044-4B23-854E-AA1D-8456EE60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physical information improves emulator predictive skill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2482C385-D7B2-6B48-B7EF-514133E3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72509"/>
            <a:ext cx="6400800" cy="4923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A7D7F-D317-D04A-B6FF-774571550D6A}"/>
              </a:ext>
            </a:extLst>
          </p:cNvPr>
          <p:cNvSpPr txBox="1"/>
          <p:nvPr/>
        </p:nvSpPr>
        <p:spPr>
          <a:xfrm>
            <a:off x="1899141" y="2202044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Base DNN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549031-20B5-164F-8A4C-B05E10C1D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363" y="7589520"/>
            <a:ext cx="292007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37F7F0-AF5B-2F44-A076-F7C792C4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FD6044-4B23-854E-AA1D-8456EE60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physical information improves emulator predictive skill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FFCA5A7-67C4-264F-8DB4-4B56E8854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107" y="2672509"/>
            <a:ext cx="6400800" cy="4923692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2482C385-D7B2-6B48-B7EF-514133E3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72509"/>
            <a:ext cx="6400800" cy="4923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A7D7F-D317-D04A-B6FF-774571550D6A}"/>
              </a:ext>
            </a:extLst>
          </p:cNvPr>
          <p:cNvSpPr txBox="1"/>
          <p:nvPr/>
        </p:nvSpPr>
        <p:spPr>
          <a:xfrm>
            <a:off x="1899141" y="2202044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Base DNN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0643F3-F0C8-8E4A-A0BB-BEEDDDBA0210}"/>
              </a:ext>
            </a:extLst>
          </p:cNvPr>
          <p:cNvSpPr txBox="1"/>
          <p:nvPr/>
        </p:nvSpPr>
        <p:spPr>
          <a:xfrm>
            <a:off x="8565298" y="2202044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ARG-Regularized DNN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68A3C-BBD5-7842-AFB1-F00389A94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225" y="7596201"/>
            <a:ext cx="4044563" cy="6400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760434-0F27-694D-95EE-753C60E5A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363" y="7589520"/>
            <a:ext cx="292007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F872DB27-7FBD-D341-BB3A-79B5BDB40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72509"/>
            <a:ext cx="6400800" cy="4923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82D67-B5C2-AA49-A5D0-C85A7A7573A3}"/>
              </a:ext>
            </a:extLst>
          </p:cNvPr>
          <p:cNvSpPr txBox="1"/>
          <p:nvPr/>
        </p:nvSpPr>
        <p:spPr>
          <a:xfrm>
            <a:off x="1899141" y="2202044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Base DNN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64688-979A-8141-A477-2A75B3A6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CFACE4-653F-1044-9653-3BCC2D32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 performance improves drastically with physical 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D3DDEF-F87F-BD40-A52B-C1E8A351D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363" y="7589520"/>
            <a:ext cx="292007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3.potx" id="{BCBC73A8-371F-474A-B8C1-26262A6B9152}" vid="{9127C93A-8C49-4036-BD05-3A3B6DCD0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4282</TotalTime>
  <Words>604</Words>
  <Application>Microsoft Macintosh PowerPoint</Application>
  <PresentationFormat>Custom</PresentationFormat>
  <Paragraphs>120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Wingdings</vt:lpstr>
      <vt:lpstr>PNNL_Option_4</vt:lpstr>
      <vt:lpstr>Physically Regularized Machine Learning Emulators of Aerosol Activation</vt:lpstr>
      <vt:lpstr>Aerosol activation is a critical component of aerosol cloud interactions </vt:lpstr>
      <vt:lpstr>Can we develop useful machine learning emulators of this process?</vt:lpstr>
      <vt:lpstr>Base parameterization skill is reasonably good.</vt:lpstr>
      <vt:lpstr>Machine learning methods can provide a potential path forward </vt:lpstr>
      <vt:lpstr>Physical regularization offers a potential simple emulator constraint with known physics.</vt:lpstr>
      <vt:lpstr>Adding physical information improves emulator predictive skill</vt:lpstr>
      <vt:lpstr>Adding physical information improves emulator predictive skill</vt:lpstr>
      <vt:lpstr>Edge case performance improves drastically with physical information</vt:lpstr>
      <vt:lpstr>Edge case performance improves drastically with physical information</vt:lpstr>
      <vt:lpstr>Physical Regularization improves emulator generalizability in +4K test case</vt:lpstr>
      <vt:lpstr>Physical Regularization improves emulator generalizability in +4K test case</vt:lpstr>
      <vt:lpstr>Base DNN activation runs smoothly in E3SM. We don’t crash in a real Earth System simulation!</vt:lpstr>
      <vt:lpstr>DNN performance in a E3SM leads to way too many cloud droplets!</vt:lpstr>
      <vt:lpstr>Lessons learned and future outlook</vt:lpstr>
      <vt:lpstr>PowerPoint Presentation</vt:lpstr>
      <vt:lpstr>Aerosol-cloud interactions are a large uncertainty in the Earth System</vt:lpstr>
      <vt:lpstr>Physical regularization offers a potential simple emulator constraint with known physics.</vt:lpstr>
      <vt:lpstr>Hyperparameters and Training Space</vt:lpstr>
      <vt:lpstr>Adding physical information improves emulator predictive skill</vt:lpstr>
      <vt:lpstr>Edge case performance improves drastically with physical information</vt:lpstr>
      <vt:lpstr>The impact of the regularization decreases with model complexity</vt:lpstr>
      <vt:lpstr>Low hygroscopicity is where the problem 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Physically Regularized Machine Learning Emulators of Aerosol Activation</dc:title>
  <dc:creator>Silva, Sam J</dc:creator>
  <cp:lastModifiedBy>Silva, Sam J</cp:lastModifiedBy>
  <cp:revision>56</cp:revision>
  <dcterms:created xsi:type="dcterms:W3CDTF">2020-10-10T16:40:34Z</dcterms:created>
  <dcterms:modified xsi:type="dcterms:W3CDTF">2020-10-27T00:05:29Z</dcterms:modified>
</cp:coreProperties>
</file>