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07" r:id="rId3"/>
    <p:sldId id="258" r:id="rId4"/>
    <p:sldId id="367" r:id="rId5"/>
    <p:sldId id="370" r:id="rId6"/>
    <p:sldId id="403" r:id="rId7"/>
    <p:sldId id="404" r:id="rId8"/>
    <p:sldId id="334" r:id="rId9"/>
    <p:sldId id="407" r:id="rId10"/>
    <p:sldId id="408" r:id="rId11"/>
    <p:sldId id="409" r:id="rId12"/>
    <p:sldId id="410" r:id="rId13"/>
    <p:sldId id="257" r:id="rId14"/>
    <p:sldId id="411" r:id="rId15"/>
    <p:sldId id="313" r:id="rId16"/>
    <p:sldId id="418" r:id="rId17"/>
    <p:sldId id="417" r:id="rId18"/>
    <p:sldId id="413" r:id="rId19"/>
    <p:sldId id="414" r:id="rId20"/>
    <p:sldId id="415" r:id="rId21"/>
    <p:sldId id="41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thod,Sagar" initials="R" lastIdx="1" clrIdx="0">
    <p:extLst>
      <p:ext uri="{19B8F6BF-5375-455C-9EA6-DF929625EA0E}">
        <p15:presenceInfo xmlns:p15="http://schemas.microsoft.com/office/powerpoint/2012/main" userId="S::srathod2@colostate.edu::c13e9e0e-803e-44a6-9d80-6b54857018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CSU_current\IRON\_LITERATURE\Spreadsheets\SPEW_input_dir\Citations_mineral_v1_base_with_uncertainty\Speciation_base_file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5277305942038"/>
          <c:y val="1.9025299971918277E-2"/>
          <c:w val="0.56747537054471664"/>
          <c:h val="0.7036021756739436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Hematite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Sheet1!$D$4:$D$9</c:f>
              <c:numCache>
                <c:formatCode>General</c:formatCode>
                <c:ptCount val="6"/>
                <c:pt idx="0">
                  <c:v>10</c:v>
                </c:pt>
                <c:pt idx="1">
                  <c:v>21</c:v>
                </c:pt>
                <c:pt idx="2">
                  <c:v>40</c:v>
                </c:pt>
                <c:pt idx="3">
                  <c:v>0</c:v>
                </c:pt>
                <c:pt idx="4">
                  <c:v>12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18-4CF1-9789-052524036036}"/>
            </c:ext>
          </c:extLst>
        </c:ser>
        <c:ser>
          <c:idx val="1"/>
          <c:order val="1"/>
          <c:tx>
            <c:strRef>
              <c:f>Sheet1!$E$3</c:f>
              <c:strCache>
                <c:ptCount val="1"/>
                <c:pt idx="0">
                  <c:v>Magnetite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Sheet1!$E$4:$E$9</c:f>
              <c:numCache>
                <c:formatCode>General</c:formatCode>
                <c:ptCount val="6"/>
                <c:pt idx="0">
                  <c:v>90</c:v>
                </c:pt>
                <c:pt idx="1">
                  <c:v>43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18-4CF1-9789-052524036036}"/>
            </c:ext>
          </c:extLst>
        </c:ser>
        <c:ser>
          <c:idx val="2"/>
          <c:order val="2"/>
          <c:tx>
            <c:strRef>
              <c:f>Sheet1!$F$3</c:f>
              <c:strCache>
                <c:ptCount val="1"/>
                <c:pt idx="0">
                  <c:v>Clays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Sheet1!$F$4:$F$9</c:f>
              <c:numCache>
                <c:formatCode>General</c:formatCode>
                <c:ptCount val="6"/>
                <c:pt idx="0">
                  <c:v>0</c:v>
                </c:pt>
                <c:pt idx="1">
                  <c:v>19</c:v>
                </c:pt>
                <c:pt idx="2">
                  <c:v>35</c:v>
                </c:pt>
                <c:pt idx="3">
                  <c:v>27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18-4CF1-9789-052524036036}"/>
            </c:ext>
          </c:extLst>
        </c:ser>
        <c:ser>
          <c:idx val="3"/>
          <c:order val="3"/>
          <c:tx>
            <c:strRef>
              <c:f>Sheet1!$G$3</c:f>
              <c:strCache>
                <c:ptCount val="1"/>
                <c:pt idx="0">
                  <c:v>Sulfates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Sheet1!$G$4:$G$9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15</c:v>
                </c:pt>
                <c:pt idx="3">
                  <c:v>16</c:v>
                </c:pt>
                <c:pt idx="4">
                  <c:v>88</c:v>
                </c:pt>
                <c:pt idx="5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18-4CF1-9789-052524036036}"/>
            </c:ext>
          </c:extLst>
        </c:ser>
        <c:ser>
          <c:idx val="4"/>
          <c:order val="4"/>
          <c:tx>
            <c:strRef>
              <c:f>Sheet1!$H$3</c:f>
              <c:strCache>
                <c:ptCount val="1"/>
                <c:pt idx="0">
                  <c:v>Oxyhydrides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Sheet1!$H$4:$H$9</c:f>
              <c:numCache>
                <c:formatCode>General</c:formatCode>
                <c:ptCount val="6"/>
                <c:pt idx="0">
                  <c:v>0</c:v>
                </c:pt>
                <c:pt idx="1">
                  <c:v>17</c:v>
                </c:pt>
                <c:pt idx="2">
                  <c:v>0</c:v>
                </c:pt>
                <c:pt idx="3">
                  <c:v>57</c:v>
                </c:pt>
                <c:pt idx="4">
                  <c:v>0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18-4CF1-9789-052524036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3180800"/>
        <c:axId val="1259682448"/>
      </c:barChart>
      <c:catAx>
        <c:axId val="1263180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682448"/>
        <c:crosses val="autoZero"/>
        <c:auto val="1"/>
        <c:lblAlgn val="ctr"/>
        <c:lblOffset val="100"/>
        <c:tickLblSkip val="1"/>
        <c:noMultiLvlLbl val="0"/>
      </c:catAx>
      <c:valAx>
        <c:axId val="1259682448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3180800"/>
        <c:crosses val="autoZero"/>
        <c:crossBetween val="between"/>
        <c:majorUnit val="25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4270603716757078"/>
          <c:y val="0.19221937781811274"/>
          <c:w val="0.24670989743457256"/>
          <c:h val="0.40147898383245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6BD7A-75F3-4A0A-8C46-C71F69B192CD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A51B9-22F3-438B-A609-2122EAC60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6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105EE0-A97E-4F3E-AB45-7662B36E081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49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2B81-77EA-4490-88B1-4B7D68173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97254-91AD-4481-93F4-FE7F283D9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E1058-AB17-4810-9712-380122767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4C41-BDED-4568-AAC1-9FE6032DDF86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E46B0-36F9-4D7B-A707-79EA30FB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1D5D2-227F-4F83-9305-DD4A61CA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E878-9B6F-4751-8BAE-491107DB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B618B-1496-4E92-AEDB-3DEEF31CA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E5DA7-A3EA-44E6-B8BA-5EF9652F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912A5-A537-45C7-A08A-06520564A794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B10BD-DC94-4B79-9164-23F0D461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419D6-0CE9-4533-B99D-7134DA38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D78AE-422A-40AC-97E8-242D8E32C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2EDB3-9F44-4A44-920B-611D8671A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81E0F-E71F-4F02-9573-2F70EE69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49D26-32C9-4BED-A8CF-400B0E88F333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871A-0A5B-4FDC-B593-BF8FEC12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F5DF5-35D9-4C85-BB95-8D3C289A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8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1349-D248-4963-8238-E3B0EC81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54DEA-6F72-4EE9-B46C-B2C5E5F86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E4441-1F23-4D35-9D08-C979F97F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A5E05-7128-4020-892A-C6CED3CCDC43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2F81B-4489-480E-A5ED-49A3C49B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41318-B887-442F-B4ED-366BB342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95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5F1F-DB27-49E5-B2E9-356D89C6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62BF9-1283-4B36-8FE4-BE62694A1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242BF-B213-45D9-B8D0-705FBFA3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BBB70-D2EF-4363-B8BF-E0073EC7710B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8FFD5-7AF5-4DD7-9484-9FFF445C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BFD7D-636E-4EC3-B255-77D064C4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660F-8AED-4A4E-9B40-5481844C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70142-62EC-44D5-8407-749DB4BD3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6D4FD-E2F5-4223-8A63-F11E59564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FBE82-BCA0-4030-B18E-850C69382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A40C-ABF5-425C-8229-EFCA346F640C}" type="datetime1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F78DF-73D5-4172-A923-D6280DF3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12D60-DC1D-4FF9-A602-6CAEF5DE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7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9C35-09F3-44BB-8F10-F2B57C70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21F2E-8CFC-48A7-842B-975821C17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3B00F-7A5C-4694-9FD5-35428ADFB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6D674-5717-4327-AEA2-21A18102E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829AE-CB56-4B69-879E-17484B9A9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26B77-D0F2-465E-A719-3E80E62C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F603-7055-4985-91F1-353CAC4ADF10}" type="datetime1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15F96-3DD1-4B89-8175-101A7D33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FE2C28-D7A4-4D94-A73A-06D59E8C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3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A98A-227C-4D7A-835E-61511F98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48E7D-9372-4690-BEFA-BD2FBB4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8A85-78C0-4CFF-91C6-726E1F88CE83}" type="datetime1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16858-7BA6-43F9-B2ED-B0F8FCB4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FE7EE-1C10-424E-A302-097E7AE6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4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FDDEC4-D715-46D2-BCA4-729D233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E7C7-96B7-48B2-A1B7-BD00E5193B36}" type="datetime1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DC8D3F-07E1-41B8-B8D7-FFFEDEFDB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5D78B-0B29-4CC8-BEFF-64F63584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1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2FE70-F036-4F0E-8225-E0479583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AAFFB-5324-4D4D-814E-829F3EB98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AD589-BA05-4146-AAFC-377DFCAF7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A1B9F-277F-4216-B6ED-115A4B14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D39E-41DC-4213-B2CE-619F294203D5}" type="datetime1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47DF6-01A9-4152-A633-99D36737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EADE8-1ECF-460B-BA51-644DF335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8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B0F7-0E0B-43FB-B195-2A300E07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AEF73-D985-47FA-B045-ED086022D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636E3-0886-4E05-8A61-055232BD0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531E7-5A4F-4E2B-BD3B-D0D1B7CC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6D3B-1329-4BA9-9992-49791544E9BC}" type="datetime1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CE943-8A25-48EA-A2A5-DB0F446C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4034A-F6E4-44C4-9A1F-B634E0EC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D92640-03C8-4B75-BF76-027FE0A6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20E91-DC2C-4439-A2DA-728525A3F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E0342-61BF-417B-A34D-B081FC978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8DBE1-1CDD-4DBB-9E06-6EEA1E326C4C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5DF18-1790-4F6E-BBB3-2D6A58CDC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C38E2-B44E-4A9A-BABE-D82FB48DF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F2AF4D1-AF2D-4A1A-BCE3-53B543A04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5022" r="4800" b="6404"/>
          <a:stretch/>
        </p:blipFill>
        <p:spPr bwMode="auto">
          <a:xfrm>
            <a:off x="3008306" y="184557"/>
            <a:ext cx="61753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E98E20-2CB6-45C8-8523-943C2EF48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8896" y="3842157"/>
            <a:ext cx="10326849" cy="1479623"/>
          </a:xfrm>
          <a:solidFill>
            <a:srgbClr val="FFFFFF">
              <a:alpha val="47843"/>
            </a:srgbClr>
          </a:solidFill>
        </p:spPr>
        <p:txBody>
          <a:bodyPr>
            <a:noAutofit/>
          </a:bodyPr>
          <a:lstStyle/>
          <a:p>
            <a:r>
              <a:rPr lang="en-US" sz="3200" b="0" i="0" dirty="0">
                <a:effectLst/>
                <a:latin typeface="-apple-system"/>
              </a:rPr>
              <a:t>Atmospheric radiative and oceanic biological productivity responses to anthropogenic combustion-iron emission in the 1850-2000 period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7DB4C-D39C-41B1-999E-98081313C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255" y="5429803"/>
            <a:ext cx="10599490" cy="1381023"/>
          </a:xfrm>
        </p:spPr>
        <p:txBody>
          <a:bodyPr>
            <a:normAutofit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Sagar Rathod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1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Douglas Hamilton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2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Longlei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 Li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2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Natalie Mahowald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2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Hitoshi Matsui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3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Jeffrey Pierce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1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and Tami Bond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1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Colorado State University, Fort Collins, CO, USA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2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Cornell University, Ithaca, NY, USA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3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Nagoya University, Japan</a:t>
            </a:r>
            <a:endParaRPr lang="en-US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Shrut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7AA55-48D3-452B-8FF2-96FF87D1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69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0624-07A0-4AB4-A57F-4DC3FD4D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estimated the radiative effects with a better inventory and a physically-based mineralogy representation.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552DA0-1778-40CF-961B-06CFAD5E4157}"/>
              </a:ext>
            </a:extLst>
          </p:cNvPr>
          <p:cNvSpPr txBox="1"/>
          <p:nvPr/>
        </p:nvSpPr>
        <p:spPr>
          <a:xfrm>
            <a:off x="1998608" y="2321004"/>
            <a:ext cx="847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Emissions   </a:t>
            </a:r>
            <a:r>
              <a:rPr lang="en-US" sz="6600" dirty="0">
                <a:sym typeface="Wingdings" panose="05000000000000000000" pitchFamily="2" charset="2"/>
              </a:rPr>
              <a:t>   Model</a:t>
            </a:r>
            <a:endParaRPr lang="en-US" sz="6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9C025-76F3-4FD1-911D-2D5D99DC8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2" t="13134" r="4058" b="3489"/>
          <a:stretch/>
        </p:blipFill>
        <p:spPr>
          <a:xfrm>
            <a:off x="1998608" y="3525835"/>
            <a:ext cx="3820067" cy="2162770"/>
          </a:xfrm>
          <a:prstGeom prst="rect">
            <a:avLst/>
          </a:prstGeom>
        </p:spPr>
      </p:pic>
      <p:pic>
        <p:nvPicPr>
          <p:cNvPr id="1026" name="Picture 2" descr="The Energy Exascale Earth System Model (E3SM): Journal of Geophysical  Research: Atmospheres">
            <a:extLst>
              <a:ext uri="{FF2B5EF4-FFF2-40B4-BE49-F238E27FC236}">
                <a16:creationId xmlns:a16="http://schemas.microsoft.com/office/drawing/2014/main" id="{59A5CCAE-99E2-41D8-9556-52426D37B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r="17235"/>
          <a:stretch/>
        </p:blipFill>
        <p:spPr bwMode="auto">
          <a:xfrm>
            <a:off x="7119258" y="3335694"/>
            <a:ext cx="3172407" cy="27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A5B31-3182-4426-BF39-F4CAD320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83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B08C91-6D28-49E0-9338-DD8CB92F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67" y="1744565"/>
            <a:ext cx="5462015" cy="32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4469F-9443-4830-BCC1-32AFBDE15169}"/>
              </a:ext>
            </a:extLst>
          </p:cNvPr>
          <p:cNvSpPr txBox="1"/>
          <p:nvPr/>
        </p:nvSpPr>
        <p:spPr>
          <a:xfrm>
            <a:off x="184557" y="4944965"/>
            <a:ext cx="64952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All minerals (cooling clays, warming oxides)</a:t>
            </a:r>
          </a:p>
          <a:p>
            <a:pPr algn="ctr"/>
            <a:r>
              <a:rPr lang="en-US" sz="2800" dirty="0"/>
              <a:t>+0.015 W/m2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FA3CA-3BB8-419C-82EC-A7A92A877E53}"/>
              </a:ext>
            </a:extLst>
          </p:cNvPr>
          <p:cNvSpPr txBox="1"/>
          <p:nvPr/>
        </p:nvSpPr>
        <p:spPr>
          <a:xfrm>
            <a:off x="2888271" y="438121"/>
            <a:ext cx="721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1850-2000 Direct Radiative Forcing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6BFF21-9CA3-4910-B976-339D69D37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627" y="1744565"/>
            <a:ext cx="5210629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E0B0A5-CA6C-4B86-8CE3-C3CF8A3E361F}"/>
              </a:ext>
            </a:extLst>
          </p:cNvPr>
          <p:cNvSpPr txBox="1"/>
          <p:nvPr/>
        </p:nvSpPr>
        <p:spPr>
          <a:xfrm>
            <a:off x="8176033" y="4944965"/>
            <a:ext cx="26384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Only iron oxides</a:t>
            </a:r>
          </a:p>
          <a:p>
            <a:pPr algn="ctr"/>
            <a:r>
              <a:rPr lang="en-US" sz="2800" dirty="0"/>
              <a:t>+0.03 W/m2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2E5E1-3545-4FED-91F3-6D418E64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8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CCFF-2F80-4C15-8428-639AEC108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2" y="104963"/>
            <a:ext cx="10515600" cy="1325563"/>
          </a:xfrm>
        </p:spPr>
        <p:txBody>
          <a:bodyPr/>
          <a:lstStyle/>
          <a:p>
            <a:r>
              <a:rPr lang="en-US" dirty="0"/>
              <a:t>Putting the numbers into perspective</a:t>
            </a:r>
          </a:p>
        </p:txBody>
      </p:sp>
      <p:pic>
        <p:nvPicPr>
          <p:cNvPr id="1026" name="Picture 2" descr="Radiative forcing estimates in 2011 relative to 1750 and aggregated  uncertainties for the main drivers of climate change — European Environment  Agency">
            <a:extLst>
              <a:ext uri="{FF2B5EF4-FFF2-40B4-BE49-F238E27FC236}">
                <a16:creationId xmlns:a16="http://schemas.microsoft.com/office/drawing/2014/main" id="{FD570CF5-0873-4A73-8884-2D7D3CF8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3" y="1157680"/>
            <a:ext cx="6454703" cy="54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C8525-41F5-467A-ABD7-DA99179D99B1}"/>
              </a:ext>
            </a:extLst>
          </p:cNvPr>
          <p:cNvSpPr txBox="1"/>
          <p:nvPr/>
        </p:nvSpPr>
        <p:spPr>
          <a:xfrm>
            <a:off x="7637550" y="1828494"/>
            <a:ext cx="38218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Iron oxides</a:t>
            </a:r>
          </a:p>
          <a:p>
            <a:r>
              <a:rPr lang="en-US" sz="2400" dirty="0"/>
              <a:t>--2% of CO2 direct forcing.</a:t>
            </a:r>
          </a:p>
          <a:p>
            <a:endParaRPr lang="en-US" sz="2400" dirty="0"/>
          </a:p>
          <a:p>
            <a:r>
              <a:rPr lang="en-US" sz="2400" dirty="0"/>
              <a:t>--10% in magnitude of all aerosol direct forcing.</a:t>
            </a:r>
          </a:p>
          <a:p>
            <a:endParaRPr lang="en-US" sz="2400" dirty="0"/>
          </a:p>
          <a:p>
            <a:r>
              <a:rPr lang="en-US" sz="2400" dirty="0"/>
              <a:t>--1.5% of ALL forcing.</a:t>
            </a:r>
          </a:p>
          <a:p>
            <a:endParaRPr lang="en-US" sz="2400" dirty="0"/>
          </a:p>
          <a:p>
            <a:r>
              <a:rPr lang="en-US" sz="2400" dirty="0"/>
              <a:t>These numbers are smaller than the uncertainties in each of those </a:t>
            </a:r>
            <a:r>
              <a:rPr lang="en-US" sz="2400" dirty="0" err="1"/>
              <a:t>forcings</a:t>
            </a:r>
            <a:r>
              <a:rPr lang="en-US" sz="24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1500F8-6A3E-47E1-A823-E5874867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0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AFCD01-BDBF-4C50-B569-7B958DB2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95634-7E9D-468E-9B11-F59D99385AFF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1A62E-511C-4F8D-A8F0-0467208D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272" y="375447"/>
            <a:ext cx="7631456" cy="736632"/>
          </a:xfrm>
        </p:spPr>
        <p:txBody>
          <a:bodyPr>
            <a:normAutofit/>
          </a:bodyPr>
          <a:lstStyle/>
          <a:p>
            <a:r>
              <a:rPr lang="en-US" dirty="0"/>
              <a:t>2. Oceanic biological productivity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CFA8151-0EFF-4CB1-BE28-ACBE55475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38" y="1388583"/>
            <a:ext cx="9382524" cy="46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674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3c1703fe8d.site.internapcdn.net/newman/gfx/news/hires/2013/2-increasingto.jpg">
            <a:extLst>
              <a:ext uri="{FF2B5EF4-FFF2-40B4-BE49-F238E27FC236}">
                <a16:creationId xmlns:a16="http://schemas.microsoft.com/office/drawing/2014/main" id="{FD6A8D8F-4300-4512-BDA6-9C64A25C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2" y="1970826"/>
            <a:ext cx="7182678" cy="38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AFCD01-BDBF-4C50-B569-7B958DB2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95634-7E9D-468E-9B11-F59D99385AFF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1A62E-511C-4F8D-A8F0-0467208D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94" y="549276"/>
            <a:ext cx="11834612" cy="736632"/>
          </a:xfrm>
        </p:spPr>
        <p:txBody>
          <a:bodyPr>
            <a:normAutofit fontScale="90000"/>
          </a:bodyPr>
          <a:lstStyle/>
          <a:p>
            <a:r>
              <a:rPr lang="en-US" dirty="0"/>
              <a:t>Phytoplankton growth in aquatic systems is limited by specific nutrient availability.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E71A9-33C5-454F-BD41-6BCE977466AD}"/>
              </a:ext>
            </a:extLst>
          </p:cNvPr>
          <p:cNvSpPr txBox="1"/>
          <p:nvPr/>
        </p:nvSpPr>
        <p:spPr>
          <a:xfrm>
            <a:off x="7801714" y="2213442"/>
            <a:ext cx="4134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Example:</a:t>
            </a:r>
          </a:p>
          <a:p>
            <a:r>
              <a:rPr lang="en-US" sz="4800" dirty="0"/>
              <a:t>Eutrophication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EC0E9-C71B-4737-BB31-B01FE4C0EFC0}"/>
              </a:ext>
            </a:extLst>
          </p:cNvPr>
          <p:cNvSpPr txBox="1"/>
          <p:nvPr/>
        </p:nvSpPr>
        <p:spPr>
          <a:xfrm>
            <a:off x="7868992" y="4069724"/>
            <a:ext cx="3799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All other nutrients present</a:t>
            </a:r>
          </a:p>
          <a:p>
            <a:endParaRPr lang="en-US" sz="2000" b="1" dirty="0"/>
          </a:p>
          <a:p>
            <a:r>
              <a:rPr lang="en-US" sz="2000" b="1" dirty="0"/>
              <a:t>No phosphorus and sometimes no nitrogen either.</a:t>
            </a:r>
          </a:p>
        </p:txBody>
      </p:sp>
    </p:spTree>
    <p:extLst>
      <p:ext uri="{BB962C8B-B14F-4D97-AF65-F5344CB8AC3E}">
        <p14:creationId xmlns:p14="http://schemas.microsoft.com/office/powerpoint/2010/main" val="324357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D8B90-DF6A-460E-9340-C2FDCC8A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95634-7E9D-468E-9B11-F59D99385AF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1C002-8E00-48BB-9F43-A5B940A3B086}"/>
              </a:ext>
            </a:extLst>
          </p:cNvPr>
          <p:cNvPicPr/>
          <p:nvPr/>
        </p:nvPicPr>
        <p:blipFill rotWithShape="1">
          <a:blip r:embed="rId2"/>
          <a:srcRect l="18852" t="29962" r="51700" b="28058"/>
          <a:stretch/>
        </p:blipFill>
        <p:spPr bwMode="auto">
          <a:xfrm>
            <a:off x="573113" y="1004553"/>
            <a:ext cx="6059512" cy="4781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01D97-A52B-4745-AAE8-BDEFF2474F0D}"/>
              </a:ext>
            </a:extLst>
          </p:cNvPr>
          <p:cNvSpPr txBox="1"/>
          <p:nvPr/>
        </p:nvSpPr>
        <p:spPr>
          <a:xfrm>
            <a:off x="7933384" y="1844937"/>
            <a:ext cx="42586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Iron</a:t>
            </a:r>
          </a:p>
          <a:p>
            <a:r>
              <a:rPr lang="en-US" sz="3600" b="1" dirty="0"/>
              <a:t>Phosphorus</a:t>
            </a:r>
          </a:p>
          <a:p>
            <a:r>
              <a:rPr lang="en-US" sz="3600" b="1" dirty="0">
                <a:solidFill>
                  <a:srgbClr val="00B050"/>
                </a:solidFill>
              </a:rPr>
              <a:t>Nitrogen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Cobalt</a:t>
            </a:r>
          </a:p>
          <a:p>
            <a:endParaRPr lang="en-US" sz="2800" b="1" dirty="0"/>
          </a:p>
          <a:p>
            <a:r>
              <a:rPr lang="en-US" sz="2800" b="1" dirty="0"/>
              <a:t>Background = nitrate concentration in </a:t>
            </a:r>
            <a:r>
              <a:rPr lang="en-US" sz="2800" b="1" dirty="0" err="1"/>
              <a:t>umol</a:t>
            </a:r>
            <a:r>
              <a:rPr lang="en-US" sz="2800" b="1" dirty="0"/>
              <a:t>/kg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DC8AE-4915-462D-A0EE-75CCCBA55E88}"/>
              </a:ext>
            </a:extLst>
          </p:cNvPr>
          <p:cNvSpPr txBox="1"/>
          <p:nvPr/>
        </p:nvSpPr>
        <p:spPr>
          <a:xfrm>
            <a:off x="177356" y="6290478"/>
            <a:ext cx="207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Moore et al., 2013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1819B5-DDAB-4C7C-903C-5D5E6FFBF1F8}"/>
              </a:ext>
            </a:extLst>
          </p:cNvPr>
          <p:cNvPicPr/>
          <p:nvPr/>
        </p:nvPicPr>
        <p:blipFill rotWithShape="1">
          <a:blip r:embed="rId2"/>
          <a:srcRect l="77234" t="40902" r="19817" b="36124"/>
          <a:stretch/>
        </p:blipFill>
        <p:spPr bwMode="auto">
          <a:xfrm>
            <a:off x="6632625" y="2445417"/>
            <a:ext cx="807075" cy="1696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B573E3-73EF-45BB-AFDB-D9E25A6A7930}"/>
              </a:ext>
            </a:extLst>
          </p:cNvPr>
          <p:cNvSpPr txBox="1"/>
          <p:nvPr/>
        </p:nvSpPr>
        <p:spPr>
          <a:xfrm>
            <a:off x="2892378" y="6277302"/>
            <a:ext cx="717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High nutrients, low chlorophyll (HNLC) regions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1768B0-5A83-4E7D-AD8D-3405D18CAB73}"/>
              </a:ext>
            </a:extLst>
          </p:cNvPr>
          <p:cNvCxnSpPr/>
          <p:nvPr/>
        </p:nvCxnSpPr>
        <p:spPr>
          <a:xfrm flipH="1" flipV="1">
            <a:off x="3928597" y="4779315"/>
            <a:ext cx="1222956" cy="1576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A82FAC-02BD-4689-80EA-54332677CDD3}"/>
              </a:ext>
            </a:extLst>
          </p:cNvPr>
          <p:cNvCxnSpPr>
            <a:cxnSpLocks/>
          </p:cNvCxnSpPr>
          <p:nvPr/>
        </p:nvCxnSpPr>
        <p:spPr>
          <a:xfrm flipH="1" flipV="1">
            <a:off x="4430337" y="3293793"/>
            <a:ext cx="721216" cy="30623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35811F-969E-48CF-B530-21599C500C29}"/>
              </a:ext>
            </a:extLst>
          </p:cNvPr>
          <p:cNvSpPr txBox="1"/>
          <p:nvPr/>
        </p:nvSpPr>
        <p:spPr>
          <a:xfrm>
            <a:off x="360610" y="148069"/>
            <a:ext cx="11831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Around 40% of the ocean region is iron limited for diatoms and phytoplankton growth.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DB6609-5042-4B0D-91CB-6F71DD8CF7E1}"/>
              </a:ext>
            </a:extLst>
          </p:cNvPr>
          <p:cNvSpPr/>
          <p:nvPr/>
        </p:nvSpPr>
        <p:spPr>
          <a:xfrm>
            <a:off x="3419349" y="2575776"/>
            <a:ext cx="1764406" cy="1566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02053-A405-49F3-9397-0FE5ADEABF3C}"/>
              </a:ext>
            </a:extLst>
          </p:cNvPr>
          <p:cNvSpPr/>
          <p:nvPr/>
        </p:nvSpPr>
        <p:spPr>
          <a:xfrm>
            <a:off x="1130665" y="4142168"/>
            <a:ext cx="550196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22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187B-AC11-4530-BD47-98D22BA4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sources of soluble iron are dominant at many basins.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481B-7162-483A-86C0-56C06219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00DB3-7ABF-41D2-A50E-5BA177E5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11" y="1689541"/>
            <a:ext cx="7744437" cy="4662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FF6090-7F1D-4381-B9C6-86195433E251}"/>
              </a:ext>
            </a:extLst>
          </p:cNvPr>
          <p:cNvSpPr txBox="1"/>
          <p:nvPr/>
        </p:nvSpPr>
        <p:spPr>
          <a:xfrm>
            <a:off x="8610600" y="6356350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Moore et al., 2002</a:t>
            </a:r>
          </a:p>
        </p:txBody>
      </p:sp>
    </p:spTree>
    <p:extLst>
      <p:ext uri="{BB962C8B-B14F-4D97-AF65-F5344CB8AC3E}">
        <p14:creationId xmlns:p14="http://schemas.microsoft.com/office/powerpoint/2010/main" val="38167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9EC979-1A0E-4087-A17C-E71A9B108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60" y="324917"/>
            <a:ext cx="10328680" cy="1921787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19F97-9F6E-494A-A485-3A50ED81C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5"/>
          <a:stretch/>
        </p:blipFill>
        <p:spPr>
          <a:xfrm>
            <a:off x="465197" y="2325887"/>
            <a:ext cx="5630803" cy="342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3DD4BE-FC04-406B-8EB1-C7251889922C}"/>
              </a:ext>
            </a:extLst>
          </p:cNvPr>
          <p:cNvSpPr txBox="1"/>
          <p:nvPr/>
        </p:nvSpPr>
        <p:spPr>
          <a:xfrm>
            <a:off x="1375332" y="5833470"/>
            <a:ext cx="381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AnthroSolFeDep</a:t>
            </a:r>
            <a:r>
              <a:rPr lang="en-US" dirty="0"/>
              <a:t> * 100 / </a:t>
            </a:r>
            <a:r>
              <a:rPr lang="en-US" dirty="0" err="1"/>
              <a:t>TotalSolFeDep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2D15F-2EE8-49B3-B89B-CD05A46252D9}"/>
              </a:ext>
            </a:extLst>
          </p:cNvPr>
          <p:cNvSpPr txBox="1"/>
          <p:nvPr/>
        </p:nvSpPr>
        <p:spPr>
          <a:xfrm>
            <a:off x="7021585" y="3070591"/>
            <a:ext cx="3749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Anthropogenic sources contribute 20-40% of atmospheric soluble iron to North Pacific and North Atlantic Oceans.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3CBF5A-BCCA-4F64-85A7-9604AC35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17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B601F-0C41-4987-9F44-C5780B22EED1}"/>
              </a:ext>
            </a:extLst>
          </p:cNvPr>
          <p:cNvSpPr/>
          <p:nvPr/>
        </p:nvSpPr>
        <p:spPr>
          <a:xfrm>
            <a:off x="2441196" y="2650921"/>
            <a:ext cx="2130804" cy="11409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5A99D-00E2-44DC-8E9A-6666CD2B5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195" y="742726"/>
            <a:ext cx="7318603" cy="56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F2BA7-7B58-434B-9A2F-72DED436C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7" y="1384138"/>
            <a:ext cx="6834188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95F6B9-D1FE-4EA2-8534-A6315D82AECC}"/>
              </a:ext>
            </a:extLst>
          </p:cNvPr>
          <p:cNvSpPr txBox="1"/>
          <p:nvPr/>
        </p:nvSpPr>
        <p:spPr>
          <a:xfrm>
            <a:off x="1308655" y="430031"/>
            <a:ext cx="9375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Present-day Anthropogenic NPP that is percentage of total ocean NPP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65E76-EA78-47BB-AAAC-A2F715730EC0}"/>
              </a:ext>
            </a:extLst>
          </p:cNvPr>
          <p:cNvSpPr txBox="1"/>
          <p:nvPr/>
        </p:nvSpPr>
        <p:spPr>
          <a:xfrm>
            <a:off x="7206338" y="2817915"/>
            <a:ext cx="198259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Global sum</a:t>
            </a:r>
          </a:p>
          <a:p>
            <a:r>
              <a:rPr lang="en-US" sz="2400" dirty="0"/>
              <a:t>0.8 </a:t>
            </a:r>
            <a:r>
              <a:rPr lang="en-US" sz="2400" dirty="0" err="1"/>
              <a:t>Pg</a:t>
            </a:r>
            <a:r>
              <a:rPr lang="en-US" sz="2400" dirty="0"/>
              <a:t> C/</a:t>
            </a:r>
            <a:r>
              <a:rPr lang="en-US" sz="2400" dirty="0" err="1"/>
              <a:t>yr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Ocean NPP = 40-50 </a:t>
            </a:r>
            <a:r>
              <a:rPr lang="en-US" sz="2400" dirty="0" err="1"/>
              <a:t>Pg</a:t>
            </a:r>
            <a:r>
              <a:rPr lang="en-US" sz="2400" dirty="0"/>
              <a:t> C/</a:t>
            </a:r>
            <a:r>
              <a:rPr lang="en-US" sz="2400" dirty="0" err="1"/>
              <a:t>yr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CA7E50-C61B-41BD-BD90-4FB816A4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18751-8980-49FB-9001-E88686546E01}"/>
              </a:ext>
            </a:extLst>
          </p:cNvPr>
          <p:cNvSpPr txBox="1"/>
          <p:nvPr/>
        </p:nvSpPr>
        <p:spPr>
          <a:xfrm>
            <a:off x="9385550" y="2817915"/>
            <a:ext cx="243155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Anthropogenic sources probably cause about 15% of NPP over the North Pacific Ocean.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F2F92-0C3D-4E3D-BAD1-B6D721071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99" y="2110793"/>
            <a:ext cx="9624562" cy="2743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10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DEAD4-7FA4-48CF-9044-7BDBDA9BE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809633"/>
            <a:ext cx="283733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F0F85A-4095-4659-8B02-DDC557B28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112" y="2987675"/>
            <a:ext cx="3191838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6CCC3B-8020-45D2-80BD-083BC35E895C}"/>
              </a:ext>
            </a:extLst>
          </p:cNvPr>
          <p:cNvSpPr txBox="1"/>
          <p:nvPr/>
        </p:nvSpPr>
        <p:spPr>
          <a:xfrm>
            <a:off x="838200" y="1535991"/>
            <a:ext cx="4914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Present-day CO2 concentration without this source deposition in the 1850-2000 period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6ECD67-B504-48A3-9D7B-FE1BDEA5049E}"/>
              </a:ext>
            </a:extLst>
          </p:cNvPr>
          <p:cNvSpPr txBox="1"/>
          <p:nvPr/>
        </p:nvSpPr>
        <p:spPr>
          <a:xfrm>
            <a:off x="7106240" y="1535990"/>
            <a:ext cx="413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Avoided CO2 forcing in the 1850-2000 period due to this 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8BFF-C9D3-46EB-8806-8EA82842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7350" y="6280150"/>
            <a:ext cx="2743200" cy="365125"/>
          </a:xfrm>
        </p:spPr>
        <p:txBody>
          <a:bodyPr/>
          <a:lstStyle/>
          <a:p>
            <a:fld id="{16A22A95-51D6-4CBE-8CD9-D234036B26B0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88C65-9FC1-49C4-8AAC-439E1C06A206}"/>
              </a:ext>
            </a:extLst>
          </p:cNvPr>
          <p:cNvSpPr txBox="1"/>
          <p:nvPr/>
        </p:nvSpPr>
        <p:spPr>
          <a:xfrm>
            <a:off x="838200" y="261652"/>
            <a:ext cx="1062037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Oceanic impacts of anthropogenic soluble iron deposition over the 1850-2000 period.</a:t>
            </a:r>
          </a:p>
        </p:txBody>
      </p:sp>
    </p:spTree>
    <p:extLst>
      <p:ext uri="{BB962C8B-B14F-4D97-AF65-F5344CB8AC3E}">
        <p14:creationId xmlns:p14="http://schemas.microsoft.com/office/powerpoint/2010/main" val="232074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039E4-A8CD-4E59-955A-15D860C2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95634-7E9D-468E-9B11-F59D99385AFF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A4D4A-5725-4007-BE58-169D8C8C8AF7}"/>
              </a:ext>
            </a:extLst>
          </p:cNvPr>
          <p:cNvSpPr txBox="1"/>
          <p:nvPr/>
        </p:nvSpPr>
        <p:spPr>
          <a:xfrm>
            <a:off x="4629353" y="65295"/>
            <a:ext cx="382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Acknowledgements</a:t>
            </a:r>
          </a:p>
        </p:txBody>
      </p:sp>
      <p:pic>
        <p:nvPicPr>
          <p:cNvPr id="1026" name="Picture 2" descr="Image result for doe logo">
            <a:extLst>
              <a:ext uri="{FF2B5EF4-FFF2-40B4-BE49-F238E27FC236}">
                <a16:creationId xmlns:a16="http://schemas.microsoft.com/office/drawing/2014/main" id="{641D7FBB-180A-4A6D-BCB9-71744933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31" y="902044"/>
            <a:ext cx="6592708" cy="110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938AC-19C1-4FAC-B1E8-5CB4EDEE19FC}"/>
              </a:ext>
            </a:extLst>
          </p:cNvPr>
          <p:cNvSpPr txBox="1"/>
          <p:nvPr/>
        </p:nvSpPr>
        <p:spPr>
          <a:xfrm>
            <a:off x="825120" y="4352019"/>
            <a:ext cx="253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Bond Research Group</a:t>
            </a:r>
          </a:p>
          <a:p>
            <a:r>
              <a:rPr lang="en-US" sz="2000" b="1" dirty="0"/>
              <a:t>Dr. Tami Bond</a:t>
            </a:r>
          </a:p>
        </p:txBody>
      </p:sp>
      <p:pic>
        <p:nvPicPr>
          <p:cNvPr id="1030" name="Picture 6" descr="Image result for cee uiuc logo">
            <a:extLst>
              <a:ext uri="{FF2B5EF4-FFF2-40B4-BE49-F238E27FC236}">
                <a16:creationId xmlns:a16="http://schemas.microsoft.com/office/drawing/2014/main" id="{E8D3A26C-477E-41F4-ABA4-F519AE10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84" y="3045438"/>
            <a:ext cx="1106510" cy="11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rnell earth and atmospheric sciences">
            <a:extLst>
              <a:ext uri="{FF2B5EF4-FFF2-40B4-BE49-F238E27FC236}">
                <a16:creationId xmlns:a16="http://schemas.microsoft.com/office/drawing/2014/main" id="{545FEF58-A7E5-4FCF-BC63-4367712A2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12" y="2778738"/>
            <a:ext cx="1269975" cy="11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B016F6-EE2C-4F3F-AA1E-7315E2E260D0}"/>
              </a:ext>
            </a:extLst>
          </p:cNvPr>
          <p:cNvSpPr txBox="1"/>
          <p:nvPr/>
        </p:nvSpPr>
        <p:spPr>
          <a:xfrm>
            <a:off x="4907556" y="3945595"/>
            <a:ext cx="2897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Aerosol-Biogeochemistry-Climate Interactions Lab</a:t>
            </a:r>
          </a:p>
          <a:p>
            <a:r>
              <a:rPr lang="en-US" sz="2000" b="1" dirty="0"/>
              <a:t>Dr. Natalie Mahowald</a:t>
            </a:r>
          </a:p>
          <a:p>
            <a:r>
              <a:rPr lang="en-US" sz="2000" dirty="0"/>
              <a:t>Dr. Douglas Hamilton</a:t>
            </a:r>
          </a:p>
        </p:txBody>
      </p:sp>
      <p:pic>
        <p:nvPicPr>
          <p:cNvPr id="1034" name="Picture 10" descr="Image result for uc irvine logo">
            <a:extLst>
              <a:ext uri="{FF2B5EF4-FFF2-40B4-BE49-F238E27FC236}">
                <a16:creationId xmlns:a16="http://schemas.microsoft.com/office/drawing/2014/main" id="{6F81CE84-C9B1-4B78-893D-931E91643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409" y="2778738"/>
            <a:ext cx="1106510" cy="11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57480B-BED4-4BB3-804C-998CCE2B650D}"/>
              </a:ext>
            </a:extLst>
          </p:cNvPr>
          <p:cNvSpPr txBox="1"/>
          <p:nvPr/>
        </p:nvSpPr>
        <p:spPr>
          <a:xfrm>
            <a:off x="9269547" y="3893867"/>
            <a:ext cx="3158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Randerson Lab</a:t>
            </a:r>
          </a:p>
          <a:p>
            <a:r>
              <a:rPr lang="en-US" sz="2000" b="1" dirty="0"/>
              <a:t>Dr. James Randerson</a:t>
            </a:r>
          </a:p>
          <a:p>
            <a:r>
              <a:rPr lang="en-US" sz="2000" dirty="0"/>
              <a:t>Dr. Li Xu</a:t>
            </a:r>
          </a:p>
        </p:txBody>
      </p:sp>
      <p:pic>
        <p:nvPicPr>
          <p:cNvPr id="7" name="Picture 2" descr="CSU-Logo - MINDSOURCE Brain Injury Network">
            <a:extLst>
              <a:ext uri="{FF2B5EF4-FFF2-40B4-BE49-F238E27FC236}">
                <a16:creationId xmlns:a16="http://schemas.microsoft.com/office/drawing/2014/main" id="{758D00C0-74CE-4FAA-9AA6-0B71C02D2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11" y="3045438"/>
            <a:ext cx="1106510" cy="11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36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1DFA3-E069-4AB5-8D15-F01F0631B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935"/>
            <a:ext cx="3191838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5EAF93-1CFF-4E98-804A-30EE67061D1A}"/>
              </a:ext>
            </a:extLst>
          </p:cNvPr>
          <p:cNvSpPr txBox="1"/>
          <p:nvPr/>
        </p:nvSpPr>
        <p:spPr>
          <a:xfrm>
            <a:off x="399329" y="198342"/>
            <a:ext cx="3191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Avoided CO2 forcing in the 1850-2000 period due to this source</a:t>
            </a:r>
          </a:p>
        </p:txBody>
      </p:sp>
      <p:pic>
        <p:nvPicPr>
          <p:cNvPr id="5" name="Picture 2" descr="Radiative forcing estimates in 2011 relative to 1750 and aggregated  uncertainties for the main drivers of climate change — European Environment  Agency">
            <a:extLst>
              <a:ext uri="{FF2B5EF4-FFF2-40B4-BE49-F238E27FC236}">
                <a16:creationId xmlns:a16="http://schemas.microsoft.com/office/drawing/2014/main" id="{4BCF5BB5-A7CD-424A-8176-E9E3068D5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88"/>
          <a:stretch/>
        </p:blipFill>
        <p:spPr bwMode="auto">
          <a:xfrm>
            <a:off x="3191838" y="1006678"/>
            <a:ext cx="6454703" cy="55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BC5231-98F0-4268-87FB-8A809A84D469}"/>
              </a:ext>
            </a:extLst>
          </p:cNvPr>
          <p:cNvSpPr txBox="1"/>
          <p:nvPr/>
        </p:nvSpPr>
        <p:spPr>
          <a:xfrm>
            <a:off x="9798342" y="2645879"/>
            <a:ext cx="19965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median is 1.5% of CO2 forcing.</a:t>
            </a:r>
          </a:p>
          <a:p>
            <a:endParaRPr lang="en-US" sz="2400" dirty="0"/>
          </a:p>
          <a:p>
            <a:r>
              <a:rPr lang="en-US" sz="2400" dirty="0"/>
              <a:t>Much smaller than the uncertainty?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D12D5-B16F-47B7-8ACA-C6BFD68B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2D33-098F-45C8-A4A0-0B45E2EA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36E56-F13C-4C76-B974-F2F82B58D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Aerosol-iron has complex interactions in the climate system: absorbs radiation while in the air and promotes phytoplankton growth after deposition on oceans.</a:t>
            </a:r>
          </a:p>
          <a:p>
            <a:endParaRPr lang="en-US" dirty="0"/>
          </a:p>
          <a:p>
            <a:r>
              <a:rPr lang="en-US" dirty="0"/>
              <a:t>Both these interactions for anthropogenic sources are quantified here. Both of them are small globally but are dominant over some regions.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2B032-B885-4964-9F05-53ADA21A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0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3F06-9CFB-452C-BB0C-869B09A24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Plain-language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26543-2340-4AEE-AA72-DA60EBF73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Aerosol-iron has dual climate interactions: absorbs radiation while in the air and promotes phytoplankton growth after falling on oceans.</a:t>
            </a:r>
          </a:p>
          <a:p>
            <a:endParaRPr lang="en-US" sz="2400" dirty="0"/>
          </a:p>
          <a:p>
            <a:r>
              <a:rPr lang="en-US" sz="2400" dirty="0"/>
              <a:t>Widely documented for dust and wildfire sources of iron but not for anthropogenic -- presented here.</a:t>
            </a:r>
          </a:p>
          <a:p>
            <a:endParaRPr lang="en-US" sz="2400" dirty="0"/>
          </a:p>
          <a:p>
            <a:r>
              <a:rPr lang="en-US" sz="2400" dirty="0"/>
              <a:t>Global mean direct radiative warming is about +0.03-0.1 W/m</a:t>
            </a:r>
            <a:r>
              <a:rPr lang="en-US" sz="2400" baseline="30000" dirty="0"/>
              <a:t>2</a:t>
            </a:r>
          </a:p>
          <a:p>
            <a:endParaRPr lang="en-US" sz="2400" baseline="30000" dirty="0"/>
          </a:p>
          <a:p>
            <a:r>
              <a:rPr lang="en-US" sz="2400" dirty="0"/>
              <a:t>Ocean productivity by anthropogenic sources is 0.2-5 </a:t>
            </a:r>
            <a:r>
              <a:rPr lang="en-US" sz="2400" dirty="0" err="1"/>
              <a:t>PgC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r>
              <a:rPr lang="en-US" sz="2400" dirty="0"/>
              <a:t>, converting to about 0.01-0.15 W/m</a:t>
            </a:r>
            <a:r>
              <a:rPr lang="en-US" sz="2400" baseline="30000" dirty="0"/>
              <a:t>2</a:t>
            </a:r>
            <a:r>
              <a:rPr lang="en-US" sz="2400" dirty="0"/>
              <a:t> CO2-equivalent cooling. </a:t>
            </a:r>
          </a:p>
          <a:p>
            <a:endParaRPr lang="en-US" sz="2400" dirty="0"/>
          </a:p>
          <a:p>
            <a:r>
              <a:rPr lang="en-US" sz="2400" b="1" dirty="0"/>
              <a:t>Both impacts globally relatively smaller than natural sources, but are dominant over some regions.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35CA0-F297-4B91-84A1-23248E27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3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A5488-E124-450E-84FC-DCA29555C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 is divided into two parts.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536F5-0699-4108-A19F-D455A0D25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978" y="1817236"/>
            <a:ext cx="10515600" cy="4351338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Direct radiative effects of anthropogenic iron-containing minerals in the atmosphere.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Biogeochemistry of anthropogenic iron in the ocean.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04BFB-27E4-4E95-B634-DECF8B0E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07E9-B87B-4CC2-BA65-446B59BA7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624"/>
            <a:ext cx="10515600" cy="1325563"/>
          </a:xfrm>
        </p:spPr>
        <p:txBody>
          <a:bodyPr/>
          <a:lstStyle/>
          <a:p>
            <a:r>
              <a:rPr lang="en-US" dirty="0"/>
              <a:t>Part 1. Radiative effects of anthropogenic iron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EE045B-9E7F-46FB-87B6-2D675FEF0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4" descr="1. The Natural greenhouse effect">
            <a:extLst>
              <a:ext uri="{FF2B5EF4-FFF2-40B4-BE49-F238E27FC236}">
                <a16:creationId xmlns:a16="http://schemas.microsoft.com/office/drawing/2014/main" id="{F47290EF-4FBD-46FA-8297-FBBCC4827F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88" y="1615187"/>
            <a:ext cx="6932087" cy="462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23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ower Plant Time Lapse GIF - PowerPlant TimeLapse Smoke - Discover ...">
            <a:extLst>
              <a:ext uri="{FF2B5EF4-FFF2-40B4-BE49-F238E27FC236}">
                <a16:creationId xmlns:a16="http://schemas.microsoft.com/office/drawing/2014/main" id="{2A6CEA09-66E0-4500-B538-4E4A6064B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52" y="176042"/>
            <a:ext cx="3523497" cy="19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iesel vs. Unleaded - Car Engines">
            <a:extLst>
              <a:ext uri="{FF2B5EF4-FFF2-40B4-BE49-F238E27FC236}">
                <a16:creationId xmlns:a16="http://schemas.microsoft.com/office/drawing/2014/main" id="{1BFD02F2-B560-477A-8E12-333DB6C973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0" y="2325220"/>
            <a:ext cx="3468355" cy="19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ahara gifs | WiffleGif">
            <a:extLst>
              <a:ext uri="{FF2B5EF4-FFF2-40B4-BE49-F238E27FC236}">
                <a16:creationId xmlns:a16="http://schemas.microsoft.com/office/drawing/2014/main" id="{92A16FFF-FF3E-4441-A3BB-F5F0B15A22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49" y="99250"/>
            <a:ext cx="3351077" cy="21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21 Serene Wave GIFs To Help You Calm Down | Ocean gif, Ocean ...">
            <a:extLst>
              <a:ext uri="{FF2B5EF4-FFF2-40B4-BE49-F238E27FC236}">
                <a16:creationId xmlns:a16="http://schemas.microsoft.com/office/drawing/2014/main" id="{32099D7B-FF27-4557-A8BE-13F63E513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75" y="4639762"/>
            <a:ext cx="3750956" cy="21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Volcano GIFs | Tenor">
            <a:extLst>
              <a:ext uri="{FF2B5EF4-FFF2-40B4-BE49-F238E27FC236}">
                <a16:creationId xmlns:a16="http://schemas.microsoft.com/office/drawing/2014/main" id="{E0337893-573D-42F1-BFF9-E07BB476E9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2" y="4474398"/>
            <a:ext cx="2953360" cy="221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3E19C5-424C-4376-BB35-2F26546AC430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81" y="2710199"/>
            <a:ext cx="3187818" cy="2149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7F4C24-5665-4F9F-AD25-79EC6D362E2C}"/>
              </a:ext>
            </a:extLst>
          </p:cNvPr>
          <p:cNvSpPr txBox="1"/>
          <p:nvPr/>
        </p:nvSpPr>
        <p:spPr>
          <a:xfrm>
            <a:off x="5127921" y="2950021"/>
            <a:ext cx="2986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Many sources of iron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21B064-15B7-4392-BED9-A5A4BFDA9F2C}"/>
              </a:ext>
            </a:extLst>
          </p:cNvPr>
          <p:cNvSpPr/>
          <p:nvPr/>
        </p:nvSpPr>
        <p:spPr>
          <a:xfrm rot="2502850">
            <a:off x="1186891" y="-823044"/>
            <a:ext cx="3850546" cy="59058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8EC75-46BB-4412-8184-E77C3FDF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76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0DC52-0F8C-4F54-B2C7-20113FC6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7" y="358522"/>
            <a:ext cx="9382125" cy="1325563"/>
          </a:xfrm>
        </p:spPr>
        <p:txBody>
          <a:bodyPr/>
          <a:lstStyle/>
          <a:p>
            <a:r>
              <a:rPr lang="en-US" dirty="0"/>
              <a:t>Iron oxides absorb 500nm incoming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6FC36-9D61-4A06-B8ED-E0F0BDC22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9" t="2542" r="4178" b="3023"/>
          <a:stretch/>
        </p:blipFill>
        <p:spPr>
          <a:xfrm>
            <a:off x="3127361" y="1646905"/>
            <a:ext cx="6586065" cy="4479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FBBBA2-8F1C-48D0-BA6B-B8369BEA93D9}"/>
              </a:ext>
            </a:extLst>
          </p:cNvPr>
          <p:cNvSpPr txBox="1"/>
          <p:nvPr/>
        </p:nvSpPr>
        <p:spPr>
          <a:xfrm>
            <a:off x="9248503" y="5574268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Sokolik</a:t>
            </a:r>
            <a:r>
              <a:rPr lang="en-US" dirty="0"/>
              <a:t> and Toon, 1999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737CB-27E7-4EC7-98E9-7F91907F3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5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8514E5-7AF4-477B-878A-B486FF78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95634-7E9D-468E-9B11-F59D99385AFF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62C61B2E-7EAC-4EC5-BBB0-D96F6217B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2"/>
          <a:stretch/>
        </p:blipFill>
        <p:spPr bwMode="auto">
          <a:xfrm>
            <a:off x="727924" y="3823581"/>
            <a:ext cx="4103529" cy="28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CCF05F-20F7-449F-BFBB-906444AE2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51" t="23085" r="26000" b="32386"/>
          <a:stretch/>
        </p:blipFill>
        <p:spPr>
          <a:xfrm>
            <a:off x="5578055" y="751662"/>
            <a:ext cx="6162970" cy="3052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2F89D-2402-4AF8-BD03-6D3A6E5236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1" t="31540" r="24577" b="38586"/>
          <a:stretch/>
        </p:blipFill>
        <p:spPr>
          <a:xfrm>
            <a:off x="5127671" y="4491171"/>
            <a:ext cx="6336405" cy="2047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6C2C3-CF4F-4CC4-BEF6-CE31AD48D9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51" t="23085" r="30798" b="32386"/>
          <a:stretch/>
        </p:blipFill>
        <p:spPr>
          <a:xfrm>
            <a:off x="0" y="752893"/>
            <a:ext cx="5578055" cy="30522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CE368F-5A68-4C19-AA45-CCF43D94EFAF}"/>
              </a:ext>
            </a:extLst>
          </p:cNvPr>
          <p:cNvSpPr txBox="1">
            <a:spLocks/>
          </p:cNvSpPr>
          <p:nvPr/>
        </p:nvSpPr>
        <p:spPr>
          <a:xfrm>
            <a:off x="1519666" y="136525"/>
            <a:ext cx="9152668" cy="4986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</a:rPr>
              <a:t>Studies show the anthropogenic iron oxide forcing to be regionally large.</a:t>
            </a:r>
          </a:p>
        </p:txBody>
      </p:sp>
    </p:spTree>
    <p:extLst>
      <p:ext uri="{BB962C8B-B14F-4D97-AF65-F5344CB8AC3E}">
        <p14:creationId xmlns:p14="http://schemas.microsoft.com/office/powerpoint/2010/main" val="250800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59BD04-3FA1-4EFE-BF3E-7B9AFA03772E}"/>
              </a:ext>
            </a:extLst>
          </p:cNvPr>
          <p:cNvSpPr txBox="1"/>
          <p:nvPr/>
        </p:nvSpPr>
        <p:spPr>
          <a:xfrm>
            <a:off x="538294" y="260059"/>
            <a:ext cx="11115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Iron oxides are relatively newer in the climate assessment field.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Previous studies have incomplete inventories and a poor representation of emissions mineralogy.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We updated the inventories and developed a mineralogy basis for anthropogenic sources.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D93612-E024-4E3A-BFD3-A94865789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6965" r="4670" b="45443"/>
          <a:stretch/>
        </p:blipFill>
        <p:spPr>
          <a:xfrm>
            <a:off x="467289" y="3100947"/>
            <a:ext cx="5510387" cy="315630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A9F7925-4EC1-4DA7-BB03-B33815E804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37720"/>
              </p:ext>
            </p:extLst>
          </p:nvPr>
        </p:nvGraphicFramePr>
        <p:xfrm>
          <a:off x="6096000" y="2937715"/>
          <a:ext cx="5999585" cy="3848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C730835-C4D0-40C9-A297-8B9627222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60" y="3662635"/>
            <a:ext cx="10328680" cy="19217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75CF4-4376-49B9-9F56-38E6B3AC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728" y="6155052"/>
            <a:ext cx="2743200" cy="365125"/>
          </a:xfrm>
        </p:spPr>
        <p:txBody>
          <a:bodyPr/>
          <a:lstStyle/>
          <a:p>
            <a:fld id="{16A22A95-51D6-4CBE-8CD9-D234036B26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647</Words>
  <Application>Microsoft Office PowerPoint</Application>
  <PresentationFormat>Widescreen</PresentationFormat>
  <Paragraphs>111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-apple-system</vt:lpstr>
      <vt:lpstr>Arial</vt:lpstr>
      <vt:lpstr>Calibri</vt:lpstr>
      <vt:lpstr>Calibri Light</vt:lpstr>
      <vt:lpstr>Times New Roman</vt:lpstr>
      <vt:lpstr>Office Theme</vt:lpstr>
      <vt:lpstr>Atmospheric radiative and oceanic biological productivity responses to anthropogenic combustion-iron emission in the 1850-2000 period</vt:lpstr>
      <vt:lpstr>PowerPoint Presentation</vt:lpstr>
      <vt:lpstr>Plain-language summary</vt:lpstr>
      <vt:lpstr>This talk is divided into two parts.</vt:lpstr>
      <vt:lpstr>Part 1. Radiative effects of anthropogenic iron</vt:lpstr>
      <vt:lpstr>PowerPoint Presentation</vt:lpstr>
      <vt:lpstr>Iron oxides absorb 500nm incoming light</vt:lpstr>
      <vt:lpstr>PowerPoint Presentation</vt:lpstr>
      <vt:lpstr>PowerPoint Presentation</vt:lpstr>
      <vt:lpstr>We estimated the radiative effects with a better inventory and a physically-based mineralogy representation.</vt:lpstr>
      <vt:lpstr>PowerPoint Presentation</vt:lpstr>
      <vt:lpstr>Putting the numbers into perspective</vt:lpstr>
      <vt:lpstr>2. Oceanic biological productivity</vt:lpstr>
      <vt:lpstr>Phytoplankton growth in aquatic systems is limited by specific nutrient availability.</vt:lpstr>
      <vt:lpstr>PowerPoint Presentation</vt:lpstr>
      <vt:lpstr>Atmospheric sources of soluble iron are dominant at many basins.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Rathod,Sagar</dc:creator>
  <cp:lastModifiedBy>Rathod,Sagar</cp:lastModifiedBy>
  <cp:revision>42</cp:revision>
  <dcterms:created xsi:type="dcterms:W3CDTF">2020-10-21T01:56:47Z</dcterms:created>
  <dcterms:modified xsi:type="dcterms:W3CDTF">2020-10-26T20:41:33Z</dcterms:modified>
</cp:coreProperties>
</file>