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6" r:id="rId2"/>
    <p:sldId id="308" r:id="rId3"/>
    <p:sldId id="317" r:id="rId4"/>
    <p:sldId id="334" r:id="rId5"/>
    <p:sldId id="335" r:id="rId6"/>
    <p:sldId id="32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D9"/>
    <a:srgbClr val="004070"/>
    <a:srgbClr val="E7F1F7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/>
    <p:restoredTop sz="95827" autoAdjust="0"/>
  </p:normalViewPr>
  <p:slideViewPr>
    <p:cSldViewPr snapToGrid="0" snapToObjects="1">
      <p:cViewPr varScale="1">
        <p:scale>
          <a:sx n="92" d="100"/>
          <a:sy n="92" d="100"/>
        </p:scale>
        <p:origin x="19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4F62A-F143-0E44-AD26-04E6D9F03BB4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8003737" y="282288"/>
            <a:ext cx="1834523" cy="71041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626954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324346" y="5882090"/>
            <a:ext cx="1744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multimission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5" y="2932456"/>
            <a:ext cx="1983535" cy="1485714"/>
          </a:xfrm>
          <a:prstGeom prst="rect">
            <a:avLst/>
          </a:prstGeom>
          <a:effectLst/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6618"/>
          <a:stretch/>
        </p:blipFill>
        <p:spPr>
          <a:xfrm>
            <a:off x="3296544" y="2932456"/>
            <a:ext cx="1883148" cy="1485714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957FA7-87EB-8C4A-BAF6-CF4115166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0" b="13329"/>
          <a:stretch/>
        </p:blipFill>
        <p:spPr>
          <a:xfrm>
            <a:off x="5274704" y="2941600"/>
            <a:ext cx="2225289" cy="1449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20648" y="240503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48591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FFC65-F19B-E241-BA7B-613451C4E80D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8591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45603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648" y="1441697"/>
            <a:ext cx="10058400" cy="3306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20648" y="240503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48591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0D275FE-4322-F945-984E-F69B89073389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8591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45603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48591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058465-9237-E546-85F0-B7E7FAA43EBF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8591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45603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240503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48591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0A8737-9ED8-534E-AB64-824F3EF1F57B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8591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45603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62" r:id="rId3"/>
    <p:sldLayoutId id="214748366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0" i="0" kern="1200" spc="100" baseline="0">
          <a:solidFill>
            <a:schemeClr val="bg1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hyperlink" Target="https://lammps.sandia.gov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Performance Portable Discrete Element Sea Ice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15" y="4264982"/>
            <a:ext cx="751868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Kara Peterson, Svetoslav </a:t>
            </a:r>
            <a:r>
              <a:rPr lang="en-US" sz="1600" dirty="0" err="1"/>
              <a:t>Nikolov</a:t>
            </a:r>
            <a:r>
              <a:rPr lang="en-US" sz="1600" dirty="0"/>
              <a:t>, Dan </a:t>
            </a:r>
            <a:r>
              <a:rPr lang="en-US" sz="1600" dirty="0" err="1"/>
              <a:t>Bolintineanu</a:t>
            </a:r>
            <a:r>
              <a:rPr lang="en-US" sz="1600" dirty="0"/>
              <a:t>, Joel Clemmer</a:t>
            </a:r>
          </a:p>
          <a:p>
            <a:pPr algn="ctr"/>
            <a:r>
              <a:rPr lang="en-US" sz="1600" dirty="0"/>
              <a:t>Sandia National Laboratories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Adrian Turner </a:t>
            </a:r>
          </a:p>
          <a:p>
            <a:pPr algn="ctr"/>
            <a:r>
              <a:rPr lang="en-US" sz="1600" dirty="0"/>
              <a:t>Los Alamos National Laboratory</a:t>
            </a:r>
          </a:p>
          <a:p>
            <a:pPr algn="ctr"/>
            <a:endParaRPr lang="en-US" sz="1600" dirty="0"/>
          </a:p>
          <a:p>
            <a:pPr algn="ctr"/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26785-058D-EB48-A827-056A3FEC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85" y="104861"/>
            <a:ext cx="4099601" cy="1123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83639-EE0A-DE44-BF44-94B71DA93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09" y="104861"/>
            <a:ext cx="2027903" cy="1081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8C6BB-E3F3-D943-BD32-2F730FB50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5" y="6150078"/>
            <a:ext cx="2010207" cy="603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2844FB-43C1-1B4C-B66C-BD79400E2181}"/>
              </a:ext>
            </a:extLst>
          </p:cNvPr>
          <p:cNvSpPr/>
          <p:nvPr/>
        </p:nvSpPr>
        <p:spPr>
          <a:xfrm>
            <a:off x="687681" y="5742310"/>
            <a:ext cx="6831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ESMD PI Meeting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October 29, 2020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93EDB-2BD5-9944-A8C9-3F47F9301D86}"/>
              </a:ext>
            </a:extLst>
          </p:cNvPr>
          <p:cNvSpPr txBox="1"/>
          <p:nvPr/>
        </p:nvSpPr>
        <p:spPr>
          <a:xfrm>
            <a:off x="10606985" y="6659524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SAND2020-11870 C</a:t>
            </a:r>
          </a:p>
        </p:txBody>
      </p:sp>
    </p:spTree>
    <p:extLst>
      <p:ext uri="{BB962C8B-B14F-4D97-AF65-F5344CB8AC3E}">
        <p14:creationId xmlns:p14="http://schemas.microsoft.com/office/powerpoint/2010/main" val="8904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A7A7D0-5D13-BC4B-A37A-AD7ED2D89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63" r="30905"/>
          <a:stretch/>
        </p:blipFill>
        <p:spPr>
          <a:xfrm>
            <a:off x="8449511" y="1331476"/>
            <a:ext cx="3434161" cy="5511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52A569-0EDC-C649-8E5F-2ECEE39DADA1}"/>
              </a:ext>
            </a:extLst>
          </p:cNvPr>
          <p:cNvSpPr/>
          <p:nvPr/>
        </p:nvSpPr>
        <p:spPr>
          <a:xfrm>
            <a:off x="455652" y="1152669"/>
            <a:ext cx="7980006" cy="1119475"/>
          </a:xfrm>
          <a:prstGeom prst="rect">
            <a:avLst/>
          </a:prstGeom>
          <a:solidFill>
            <a:srgbClr val="E7F1F7"/>
          </a:solidFill>
          <a:ln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E8591-88FC-AA4B-8D14-818484C8A01D}"/>
              </a:ext>
            </a:extLst>
          </p:cNvPr>
          <p:cNvSpPr/>
          <p:nvPr/>
        </p:nvSpPr>
        <p:spPr>
          <a:xfrm>
            <a:off x="469505" y="1382286"/>
            <a:ext cx="834198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ACD9"/>
              </a:buClr>
            </a:pPr>
            <a:r>
              <a:rPr lang="en-US" sz="2000" dirty="0"/>
              <a:t>Our objective in DEMSI is to develop a computationally efficient, performance portable DEM sea ice model for Earth system modeling </a:t>
            </a:r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This talk is a follow-on to plenary talk on DEMSI given by Adrian Turner</a:t>
            </a:r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will focus on highlights from the ASCR-funded work including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Particle to grid interpolation for ocean/atmosphere coupling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Particle to particle remap 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Preliminary performance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Contact model calibration and validation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59A8C-1E80-0443-9E8B-A03D7E26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BC817-37B8-F54F-8319-36C693910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3" y="761251"/>
            <a:ext cx="2856335" cy="7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AEAE6B-C8BC-B749-9ACF-FDACA254094F}"/>
              </a:ext>
            </a:extLst>
          </p:cNvPr>
          <p:cNvSpPr/>
          <p:nvPr/>
        </p:nvSpPr>
        <p:spPr>
          <a:xfrm>
            <a:off x="988142" y="3569109"/>
            <a:ext cx="5697666" cy="1477327"/>
          </a:xfrm>
          <a:prstGeom prst="rect">
            <a:avLst/>
          </a:prstGeom>
          <a:solidFill>
            <a:srgbClr val="E7F1F7"/>
          </a:solidFill>
          <a:ln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03ECB-E143-BB4A-9056-52FB3F8E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OCEAN/ATMOSPHERE COUPLING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CF22D-E427-3642-8476-C7BFD6326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20947-3D76-8340-8286-4238197AFB8A}"/>
              </a:ext>
            </a:extLst>
          </p:cNvPr>
          <p:cNvSpPr/>
          <p:nvPr/>
        </p:nvSpPr>
        <p:spPr>
          <a:xfrm>
            <a:off x="535146" y="1075286"/>
            <a:ext cx="699472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Incorporating </a:t>
            </a:r>
            <a:r>
              <a:rPr lang="en-US" dirty="0" err="1"/>
              <a:t>Lagrangian</a:t>
            </a:r>
            <a:r>
              <a:rPr lang="en-US" dirty="0"/>
              <a:t> sea ice model in E3SM requires particle to grid remapping capability 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Need to transfer fluxes between ice/ocean/atmosphere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Requires conservation and bounds preservation</a:t>
            </a:r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Implemented second-order moving least squares-based method with bounds preservation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B08609-859E-224B-9AFA-1CFB8010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07" y="3768179"/>
            <a:ext cx="3923877" cy="2849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FBD19A-B35C-6D40-87B7-BFFD26F25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32" y="966005"/>
            <a:ext cx="1912837" cy="18387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2270FA-6E50-9641-B3A9-FC874D3B1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47" y="966005"/>
            <a:ext cx="1912837" cy="18607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8A8673-86C3-AA46-913B-B184EDAB99EF}"/>
              </a:ext>
            </a:extLst>
          </p:cNvPr>
          <p:cNvSpPr/>
          <p:nvPr/>
        </p:nvSpPr>
        <p:spPr>
          <a:xfrm>
            <a:off x="390816" y="5437408"/>
            <a:ext cx="7096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spcBef>
                <a:spcPts val="600"/>
              </a:spcBef>
            </a:pPr>
            <a:r>
              <a:rPr lang="en-US" b="1" i="1" u="sng" dirty="0"/>
              <a:t>Next Steps: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Extend remapping capability to MPAS-O and EAM grids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Opportunities to collaborate with CANGA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8CDD2-1306-324D-BA05-77F0393738C9}"/>
              </a:ext>
            </a:extLst>
          </p:cNvPr>
          <p:cNvSpPr txBox="1"/>
          <p:nvPr/>
        </p:nvSpPr>
        <p:spPr>
          <a:xfrm>
            <a:off x="8102767" y="624580"/>
            <a:ext cx="144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MPAS-O Grid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102362-71C3-7649-A7D3-0F9DAA64BF13}"/>
              </a:ext>
            </a:extLst>
          </p:cNvPr>
          <p:cNvSpPr txBox="1"/>
          <p:nvPr/>
        </p:nvSpPr>
        <p:spPr>
          <a:xfrm>
            <a:off x="10172634" y="58574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EAM Grid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92E6BF-3FEB-1A42-A955-0F59E5E3D2F1}"/>
              </a:ext>
            </a:extLst>
          </p:cNvPr>
          <p:cNvSpPr txBox="1"/>
          <p:nvPr/>
        </p:nvSpPr>
        <p:spPr>
          <a:xfrm>
            <a:off x="8045383" y="3360098"/>
            <a:ext cx="358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/>
              </a:buClr>
            </a:pPr>
            <a:r>
              <a:rPr lang="en-US" sz="1600" dirty="0"/>
              <a:t>Convergence plots for second-order MLS interpolation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A93BF-EF64-584C-BF88-42110B7EB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947" y="3747349"/>
            <a:ext cx="2126907" cy="56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A9F96-0568-D847-878B-7476111C7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975" y="3795974"/>
            <a:ext cx="2427596" cy="342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F4002-6FE6-3F44-8087-E802944AA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469" y="4396892"/>
            <a:ext cx="2059385" cy="560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0BA27-66FD-1A4A-9DC5-EB055CB51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181" y="4427496"/>
            <a:ext cx="2999509" cy="2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9149157-0677-7A45-898C-104621DD6B46}"/>
              </a:ext>
            </a:extLst>
          </p:cNvPr>
          <p:cNvSpPr/>
          <p:nvPr/>
        </p:nvSpPr>
        <p:spPr>
          <a:xfrm>
            <a:off x="6645061" y="918010"/>
            <a:ext cx="5217544" cy="2225562"/>
          </a:xfrm>
          <a:prstGeom prst="rect">
            <a:avLst/>
          </a:prstGeom>
          <a:solidFill>
            <a:srgbClr val="E7F1F7"/>
          </a:solidFill>
          <a:ln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03ECB-E143-BB4A-9056-52FB3F8E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PARTICLE-TO-PARTICLE REMAPPING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CF22D-E427-3642-8476-C7BFD6326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20947-3D76-8340-8286-4238197AFB8A}"/>
              </a:ext>
            </a:extLst>
          </p:cNvPr>
          <p:cNvSpPr/>
          <p:nvPr/>
        </p:nvSpPr>
        <p:spPr>
          <a:xfrm>
            <a:off x="251735" y="924979"/>
            <a:ext cx="656030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Bef>
                <a:spcPts val="600"/>
              </a:spcBef>
              <a:buClr>
                <a:srgbClr val="00ACD9"/>
              </a:buClr>
              <a:buFont typeface="Arial" charset="0"/>
              <a:buChar char="•"/>
            </a:pPr>
            <a:r>
              <a:rPr lang="en-US" dirty="0"/>
              <a:t>Working with LANL on high-order particle-to-particle remap implementation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To manage large deformations,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To add new particles due to thermodynamic growth.</a:t>
            </a:r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Requires accuracy, bounds preservation, and conservation</a:t>
            </a:r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Gaps and overlaps for particle effective areas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Relationships between tracers</a:t>
            </a:r>
          </a:p>
          <a:p>
            <a:pPr marL="742950" lvl="1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3C538E-2F81-5F49-B0E2-5C37B39EA0D7}"/>
              </a:ext>
            </a:extLst>
          </p:cNvPr>
          <p:cNvSpPr/>
          <p:nvPr/>
        </p:nvSpPr>
        <p:spPr>
          <a:xfrm>
            <a:off x="102753" y="5744890"/>
            <a:ext cx="820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spcBef>
                <a:spcPts val="600"/>
              </a:spcBef>
            </a:pPr>
            <a:r>
              <a:rPr lang="en-US" b="1" i="1" u="sng" dirty="0"/>
              <a:t>Next Steps: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Comparison of efficiency and accuracy for remap methods.</a:t>
            </a:r>
          </a:p>
          <a:p>
            <a:pPr marL="285750" indent="-28575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Remap for bonds between particles.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9D1B94-EB11-EC4F-87F8-C2591106B198}"/>
              </a:ext>
            </a:extLst>
          </p:cNvPr>
          <p:cNvSpPr/>
          <p:nvPr/>
        </p:nvSpPr>
        <p:spPr>
          <a:xfrm>
            <a:off x="5958986" y="1433809"/>
            <a:ext cx="254347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600" dirty="0"/>
              <a:t>Total ice area:</a:t>
            </a:r>
          </a:p>
          <a:p>
            <a:pPr algn="r">
              <a:spcBef>
                <a:spcPts val="600"/>
              </a:spcBef>
            </a:pPr>
            <a:r>
              <a:rPr lang="en-US" sz="1600" dirty="0"/>
              <a:t>Total ice volume:</a:t>
            </a:r>
          </a:p>
          <a:p>
            <a:pPr algn="r">
              <a:spcBef>
                <a:spcPts val="600"/>
              </a:spcBef>
            </a:pPr>
            <a:endParaRPr lang="en-US" sz="1600" dirty="0"/>
          </a:p>
          <a:p>
            <a:pPr algn="r">
              <a:spcBef>
                <a:spcPts val="600"/>
              </a:spcBef>
            </a:pPr>
            <a:endParaRPr lang="en-US" sz="1600" dirty="0"/>
          </a:p>
          <a:p>
            <a:pPr algn="r">
              <a:spcBef>
                <a:spcPts val="600"/>
              </a:spcBef>
            </a:pPr>
            <a:endParaRPr lang="en-US" sz="1600" dirty="0"/>
          </a:p>
          <a:p>
            <a:pPr algn="r"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E015CD0-D7C6-D647-8C10-C3BD557A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108" y="2440263"/>
            <a:ext cx="1007558" cy="2204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87C41DB-FF96-B643-BF94-39B8404148D6}"/>
              </a:ext>
            </a:extLst>
          </p:cNvPr>
          <p:cNvSpPr/>
          <p:nvPr/>
        </p:nvSpPr>
        <p:spPr>
          <a:xfrm>
            <a:off x="8014260" y="978223"/>
            <a:ext cx="6167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spcBef>
                <a:spcPts val="600"/>
              </a:spcBef>
            </a:pPr>
            <a:r>
              <a:rPr lang="en-US" sz="1600" b="1" i="1" dirty="0"/>
              <a:t>Conserved Quantities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B21E89F-2030-B842-B834-ABF6CA40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332" y="1372644"/>
            <a:ext cx="2766954" cy="4518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2417FA-EDE7-0345-8872-98EA7EBD4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332" y="1846521"/>
            <a:ext cx="2931050" cy="4522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621BFE-6DC0-844F-843B-1ED7B24F2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260" y="2415772"/>
            <a:ext cx="1062490" cy="20675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745E828-7FDA-514E-A98F-80F827EA1CCA}"/>
              </a:ext>
            </a:extLst>
          </p:cNvPr>
          <p:cNvSpPr/>
          <p:nvPr/>
        </p:nvSpPr>
        <p:spPr>
          <a:xfrm>
            <a:off x="251735" y="3869709"/>
            <a:ext cx="61490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spcBef>
                <a:spcPts val="600"/>
              </a:spcBef>
            </a:pPr>
            <a:r>
              <a:rPr lang="en-US" i="1" dirty="0">
                <a:solidFill>
                  <a:srgbClr val="00ACD9"/>
                </a:solidFill>
              </a:rPr>
              <a:t>Two methods:</a:t>
            </a:r>
          </a:p>
          <a:p>
            <a:pPr marL="342900" indent="-34290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Geometric remap with flux-based optimization for property preservation.</a:t>
            </a:r>
          </a:p>
          <a:p>
            <a:pPr marL="342900" indent="-342900">
              <a:spcBef>
                <a:spcPts val="600"/>
              </a:spcBef>
              <a:buClr>
                <a:srgbClr val="00ACD9"/>
              </a:buClr>
              <a:buFont typeface="Arial" panose="020B0604020202020204" pitchFamily="34" charset="0"/>
              <a:buChar char="•"/>
            </a:pPr>
            <a:r>
              <a:rPr lang="en-US" dirty="0"/>
              <a:t>Moving least squares remap with mass-based optimization for property preservation.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3C1E30-3A23-2B4C-A4FD-67C9AA75CE27}"/>
              </a:ext>
            </a:extLst>
          </p:cNvPr>
          <p:cNvSpPr txBox="1"/>
          <p:nvPr/>
        </p:nvSpPr>
        <p:spPr>
          <a:xfrm>
            <a:off x="7015542" y="3366434"/>
            <a:ext cx="492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/>
              </a:buClr>
            </a:pPr>
            <a:r>
              <a:rPr lang="en-US" sz="1600" dirty="0"/>
              <a:t>Investigating both flux-based and MLS-based remap options using simple test cases for verification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42A6B-ACEA-BB4C-BD47-B6B06F20D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260" y="2797717"/>
            <a:ext cx="1155347" cy="26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D406B-1E14-F148-B181-E1B9CD0EB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383" y="3887238"/>
            <a:ext cx="3828572" cy="2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A0A9-F8D3-5846-A521-92EB809C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DEMSI PRELIMINARY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0D178-D017-8C41-945C-FBC9A8701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3585B-09F0-E742-9BD0-204C9FE63609}"/>
              </a:ext>
            </a:extLst>
          </p:cNvPr>
          <p:cNvSpPr txBox="1"/>
          <p:nvPr/>
        </p:nvSpPr>
        <p:spPr>
          <a:xfrm>
            <a:off x="64951" y="841427"/>
            <a:ext cx="89129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Contact model implemented with LAMMPS (</a:t>
            </a:r>
            <a:r>
              <a:rPr lang="en-US" dirty="0">
                <a:hlinkClick r:id="rId2"/>
              </a:rPr>
              <a:t>https://lammps.sandia.gov</a:t>
            </a:r>
            <a:r>
              <a:rPr lang="en-US" dirty="0"/>
              <a:t>)</a:t>
            </a:r>
          </a:p>
          <a:p>
            <a:pPr marL="800100" lvl="1" indent="-342900">
              <a:spcBef>
                <a:spcPts val="600"/>
              </a:spcBef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Computationally efficient providing high-performance baseline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Using </a:t>
            </a:r>
            <a:r>
              <a:rPr lang="en-US" dirty="0" err="1"/>
              <a:t>Kokkos</a:t>
            </a:r>
            <a:r>
              <a:rPr lang="en-US" dirty="0"/>
              <a:t> for performance portability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Performance plots for uniform stress test case with varying particle count</a:t>
            </a:r>
          </a:p>
          <a:p>
            <a:pPr>
              <a:spcBef>
                <a:spcPts val="600"/>
              </a:spcBef>
              <a:buClr>
                <a:schemeClr val="accent6"/>
              </a:buClr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ACE11-85CD-1045-83EA-6D94082E03DD}"/>
              </a:ext>
            </a:extLst>
          </p:cNvPr>
          <p:cNvSpPr txBox="1"/>
          <p:nvPr/>
        </p:nvSpPr>
        <p:spPr>
          <a:xfrm>
            <a:off x="8170956" y="2669897"/>
            <a:ext cx="358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/>
              </a:buClr>
            </a:pPr>
            <a:r>
              <a:rPr lang="en-US" sz="1600" dirty="0"/>
              <a:t>Performance on Nvidia Tesla P100 GPU node versus Power8 node with eight Garrison dual socket cores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A9087D-93B6-514C-901B-2BDB2B9B53F9}"/>
              </a:ext>
            </a:extLst>
          </p:cNvPr>
          <p:cNvSpPr txBox="1"/>
          <p:nvPr/>
        </p:nvSpPr>
        <p:spPr>
          <a:xfrm>
            <a:off x="2299925" y="2384199"/>
            <a:ext cx="3587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/>
              </a:buClr>
            </a:pPr>
            <a:r>
              <a:rPr lang="en-US" sz="1600" dirty="0"/>
              <a:t>Strong scaling on CPU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EF3DA2-7F22-2B4D-A457-B6B227F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15" y="445603"/>
            <a:ext cx="3159086" cy="20849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28B94F-0E5C-F245-B9B0-58509FDECFB7}"/>
              </a:ext>
            </a:extLst>
          </p:cNvPr>
          <p:cNvSpPr txBox="1"/>
          <p:nvPr/>
        </p:nvSpPr>
        <p:spPr>
          <a:xfrm>
            <a:off x="64951" y="6353061"/>
            <a:ext cx="891294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Arial" charset="0"/>
              <a:buChar char="•"/>
            </a:pPr>
            <a:r>
              <a:rPr lang="en-US" b="1" i="1" u="sng" dirty="0"/>
              <a:t>Next Steps</a:t>
            </a:r>
            <a:r>
              <a:rPr lang="en-US" b="1" i="1" dirty="0"/>
              <a:t>: </a:t>
            </a:r>
            <a:r>
              <a:rPr lang="en-US" dirty="0"/>
              <a:t>Performance for Arctic basin test case and code optimization.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3B7537-871A-6D46-86DE-E2EAC1DF67BF}"/>
              </a:ext>
            </a:extLst>
          </p:cNvPr>
          <p:cNvGrpSpPr/>
          <p:nvPr/>
        </p:nvGrpSpPr>
        <p:grpSpPr>
          <a:xfrm>
            <a:off x="341428" y="2744111"/>
            <a:ext cx="7416510" cy="3272462"/>
            <a:chOff x="2386386" y="3694979"/>
            <a:chExt cx="5529042" cy="235202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8059B1-441B-E14A-9C64-09D716A8D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850" b="8709"/>
            <a:stretch/>
          </p:blipFill>
          <p:spPr>
            <a:xfrm>
              <a:off x="2401181" y="3968313"/>
              <a:ext cx="2633853" cy="207868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C20985-A008-D34A-9B27-E65646468951}"/>
                </a:ext>
              </a:extLst>
            </p:cNvPr>
            <p:cNvGrpSpPr/>
            <p:nvPr/>
          </p:nvGrpSpPr>
          <p:grpSpPr>
            <a:xfrm>
              <a:off x="2386386" y="3694979"/>
              <a:ext cx="5529042" cy="2350008"/>
              <a:chOff x="2203601" y="3550069"/>
              <a:chExt cx="5529042" cy="235000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BFC14F-2C03-BE40-A14F-92E12BB7F30E}"/>
                  </a:ext>
                </a:extLst>
              </p:cNvPr>
              <p:cNvSpPr/>
              <p:nvPr/>
            </p:nvSpPr>
            <p:spPr>
              <a:xfrm>
                <a:off x="2203601" y="3550069"/>
                <a:ext cx="5529042" cy="23500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B59D59-8A18-AB45-846F-8E74AFA703B7}"/>
                  </a:ext>
                </a:extLst>
              </p:cNvPr>
              <p:cNvSpPr txBox="1"/>
              <p:nvPr/>
            </p:nvSpPr>
            <p:spPr>
              <a:xfrm>
                <a:off x="2857404" y="3604562"/>
                <a:ext cx="19303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rebuchet MS" panose="020B0703020202090204" pitchFamily="34" charset="0"/>
                  </a:rPr>
                  <a:t>Number of particles: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F0ABFF-FCDC-9847-A6FA-83BE6A9B5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534" t="3630" r="22339" b="90011"/>
            <a:stretch/>
          </p:blipFill>
          <p:spPr>
            <a:xfrm>
              <a:off x="4572000" y="3823399"/>
              <a:ext cx="2633853" cy="1516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C13B1-F861-EB4F-8C55-F7A9AFDDE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167" t="52139" r="9269" b="39837"/>
            <a:stretch/>
          </p:blipFill>
          <p:spPr>
            <a:xfrm>
              <a:off x="3040189" y="4111021"/>
              <a:ext cx="587401" cy="1775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90A309-8D01-7A40-B980-A9D681D02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0996" r="22496"/>
            <a:stretch/>
          </p:blipFill>
          <p:spPr>
            <a:xfrm>
              <a:off x="5046873" y="3998274"/>
              <a:ext cx="2815792" cy="202344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AAE847-851A-CE47-9C49-8E574741B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070" y="3500108"/>
            <a:ext cx="3975493" cy="28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55BE-9605-EF44-A2FE-AE60BC6C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MODEL CALIBRATION AND VALIDATION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99766-5F33-2141-A9DD-BC7052A16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761459-7619-0145-AED5-B8CEFB49E2A4}"/>
              </a:ext>
            </a:extLst>
          </p:cNvPr>
          <p:cNvSpPr txBox="1">
            <a:spLocks/>
          </p:cNvSpPr>
          <p:nvPr/>
        </p:nvSpPr>
        <p:spPr>
          <a:xfrm>
            <a:off x="274649" y="891013"/>
            <a:ext cx="7825742" cy="32915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76" indent="-68576" algn="l" defTabSz="685749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15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65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14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64" indent="-137150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39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28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16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06" indent="-171438" algn="l" defTabSz="685749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Clr>
                <a:schemeClr val="accent6"/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Performing simple mechanical tests of sea ice contact model</a:t>
            </a:r>
          </a:p>
          <a:p>
            <a:pPr marL="452802" lvl="1" indent="-233363">
              <a:buClr>
                <a:schemeClr val="accent6"/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Contact model parameter study using uniaxial </a:t>
            </a:r>
            <a:r>
              <a:rPr lang="en-US" b="1" dirty="0">
                <a:latin typeface="+mn-lt"/>
              </a:rPr>
              <a:t>compression</a:t>
            </a:r>
            <a:r>
              <a:rPr lang="en-US" dirty="0">
                <a:latin typeface="+mn-lt"/>
              </a:rPr>
              <a:t> </a:t>
            </a:r>
          </a:p>
          <a:p>
            <a:pPr marL="452802" lvl="1" indent="-233363">
              <a:buClr>
                <a:schemeClr val="accent6"/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Brittle-like failure as </a:t>
            </a: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and </a:t>
            </a:r>
            <a:r>
              <a:rPr lang="en-US" sz="1500" i="1" dirty="0">
                <a:solidFill>
                  <a:srgbClr val="000000"/>
                </a:solidFill>
                <a:latin typeface="Trebuchet MS" panose="020B0603020202020204"/>
                <a:ea typeface="+mn-ea"/>
                <a:cs typeface="+mn-cs"/>
              </a:rPr>
              <a:t>h</a:t>
            </a:r>
            <a:r>
              <a:rPr lang="en-US" sz="1500" baseline="-25000" dirty="0">
                <a:solidFill>
                  <a:srgbClr val="000000"/>
                </a:solidFill>
                <a:latin typeface="Trebuchet MS" panose="020B0603020202020204"/>
                <a:ea typeface="+mn-ea"/>
                <a:cs typeface="+mn-cs"/>
              </a:rPr>
              <a:t>m</a:t>
            </a:r>
            <a:r>
              <a:rPr lang="en-US" sz="1500" dirty="0">
                <a:solidFill>
                  <a:srgbClr val="000000"/>
                </a:solidFill>
                <a:latin typeface="Trebuchet MS" panose="020B0603020202020204"/>
                <a:ea typeface="+mn-ea"/>
                <a:cs typeface="+mn-cs"/>
              </a:rPr>
              <a:t> increase </a:t>
            </a:r>
          </a:p>
          <a:p>
            <a:pPr marL="452802" lvl="1" indent="-233363">
              <a:buClr>
                <a:schemeClr val="accent6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603020202020204"/>
                <a:ea typeface="+mn-ea"/>
                <a:cs typeface="+mn-cs"/>
              </a:rPr>
              <a:t>Consistent with results in the literature (Herman </a:t>
            </a:r>
            <a:r>
              <a:rPr lang="en-US" i="1" dirty="0">
                <a:solidFill>
                  <a:srgbClr val="000000"/>
                </a:solidFill>
                <a:latin typeface="Trebuchet MS" panose="020B0603020202020204"/>
                <a:ea typeface="+mn-ea"/>
                <a:cs typeface="+mn-cs"/>
              </a:rPr>
              <a:t>GMD</a:t>
            </a:r>
            <a:r>
              <a:rPr lang="en-US" dirty="0">
                <a:solidFill>
                  <a:srgbClr val="000000"/>
                </a:solidFill>
                <a:latin typeface="Trebuchet MS" panose="020B0603020202020204"/>
                <a:ea typeface="+mn-ea"/>
                <a:cs typeface="+mn-cs"/>
              </a:rPr>
              <a:t> 2016)</a:t>
            </a:r>
            <a:endParaRPr lang="en-US" dirty="0"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2148E3-2119-E741-B346-DF1FF882E4D9}"/>
              </a:ext>
            </a:extLst>
          </p:cNvPr>
          <p:cNvSpPr/>
          <p:nvPr/>
        </p:nvSpPr>
        <p:spPr>
          <a:xfrm>
            <a:off x="274649" y="5401497"/>
            <a:ext cx="820245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spcBef>
                <a:spcPts val="600"/>
              </a:spcBef>
            </a:pPr>
            <a:r>
              <a:rPr lang="en-US" b="1" i="1" u="sng" dirty="0"/>
              <a:t>Next Steps: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Parameter sensitivity and calibration with DAKOTA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Comparison with experimental data and continuum sea ice models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Explore data-driven (machine learning) contact model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6AF50D-C1FB-6341-B4E1-2E15B40B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19" y="1045015"/>
            <a:ext cx="3810000" cy="508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5DD6089-B61F-F44B-8DCE-376172D3C77F}"/>
              </a:ext>
            </a:extLst>
          </p:cNvPr>
          <p:cNvSpPr txBox="1"/>
          <p:nvPr/>
        </p:nvSpPr>
        <p:spPr>
          <a:xfrm>
            <a:off x="948770" y="2221433"/>
            <a:ext cx="2971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Varying bond thickness </a:t>
            </a:r>
            <a:r>
              <a:rPr lang="en-US" sz="1500" i="1" dirty="0"/>
              <a:t>h</a:t>
            </a:r>
            <a:r>
              <a:rPr lang="en-US" sz="1500" baseline="-25000" dirty="0"/>
              <a:t>m</a:t>
            </a:r>
            <a:r>
              <a:rPr lang="en-US" sz="150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0F30D-DD42-9B46-972F-BB4091083BF5}"/>
              </a:ext>
            </a:extLst>
          </p:cNvPr>
          <p:cNvSpPr txBox="1"/>
          <p:nvPr/>
        </p:nvSpPr>
        <p:spPr>
          <a:xfrm>
            <a:off x="4856736" y="2221433"/>
            <a:ext cx="2971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Varying modulus </a:t>
            </a:r>
            <a:r>
              <a:rPr lang="en-US" sz="1500" i="1" dirty="0"/>
              <a:t>E</a:t>
            </a:r>
            <a:r>
              <a:rPr lang="en-US" sz="1500" dirty="0"/>
              <a:t>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9ABCF5-5307-764A-816D-9F78C7A6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17" y="2544599"/>
            <a:ext cx="4029970" cy="28346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F505968-42AF-3A4F-A5F0-AFA7D832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8" y="2498427"/>
            <a:ext cx="4092215" cy="29535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B1057F-F49B-5447-B345-64D88A26231C}"/>
              </a:ext>
            </a:extLst>
          </p:cNvPr>
          <p:cNvGrpSpPr/>
          <p:nvPr/>
        </p:nvGrpSpPr>
        <p:grpSpPr>
          <a:xfrm>
            <a:off x="8816008" y="687343"/>
            <a:ext cx="2305877" cy="5763153"/>
            <a:chOff x="8816008" y="687343"/>
            <a:chExt cx="2305877" cy="576315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30300CC-2874-264A-AFE5-37D3280FDBBC}"/>
                </a:ext>
              </a:extLst>
            </p:cNvPr>
            <p:cNvCxnSpPr/>
            <p:nvPr/>
          </p:nvCxnSpPr>
          <p:spPr>
            <a:xfrm flipV="1">
              <a:off x="8816008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8EB948B-1879-8549-A86D-6EA24DDDB78C}"/>
                </a:ext>
              </a:extLst>
            </p:cNvPr>
            <p:cNvCxnSpPr/>
            <p:nvPr/>
          </p:nvCxnSpPr>
          <p:spPr>
            <a:xfrm flipV="1">
              <a:off x="8968408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1F9B4A-1D2C-8D41-A4F9-5CACAF276BCA}"/>
                </a:ext>
              </a:extLst>
            </p:cNvPr>
            <p:cNvCxnSpPr/>
            <p:nvPr/>
          </p:nvCxnSpPr>
          <p:spPr>
            <a:xfrm flipV="1">
              <a:off x="91274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54E834-B8D5-4445-81B3-013E1BCA751F}"/>
                </a:ext>
              </a:extLst>
            </p:cNvPr>
            <p:cNvCxnSpPr/>
            <p:nvPr/>
          </p:nvCxnSpPr>
          <p:spPr>
            <a:xfrm flipV="1">
              <a:off x="92798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FD0707-88EA-4B4E-ADF5-8250C834CAE2}"/>
                </a:ext>
              </a:extLst>
            </p:cNvPr>
            <p:cNvCxnSpPr/>
            <p:nvPr/>
          </p:nvCxnSpPr>
          <p:spPr>
            <a:xfrm flipV="1">
              <a:off x="9425608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3E5905-6CD1-9B47-BDE7-25A8A8E908D0}"/>
                </a:ext>
              </a:extLst>
            </p:cNvPr>
            <p:cNvCxnSpPr/>
            <p:nvPr/>
          </p:nvCxnSpPr>
          <p:spPr>
            <a:xfrm flipV="1">
              <a:off x="9578008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61019C5-F818-8E47-A9E2-5B54F1C772A2}"/>
                </a:ext>
              </a:extLst>
            </p:cNvPr>
            <p:cNvCxnSpPr/>
            <p:nvPr/>
          </p:nvCxnSpPr>
          <p:spPr>
            <a:xfrm flipV="1">
              <a:off x="97370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BCF4F9D-3AA1-8747-988D-1277F28D9E13}"/>
                </a:ext>
              </a:extLst>
            </p:cNvPr>
            <p:cNvCxnSpPr/>
            <p:nvPr/>
          </p:nvCxnSpPr>
          <p:spPr>
            <a:xfrm flipV="1">
              <a:off x="98894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FBE6ACC-E6F1-6F43-A3F0-EB92B2C9F6EE}"/>
                </a:ext>
              </a:extLst>
            </p:cNvPr>
            <p:cNvCxnSpPr/>
            <p:nvPr/>
          </p:nvCxnSpPr>
          <p:spPr>
            <a:xfrm flipV="1">
              <a:off x="100418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0CC0AF0-8A20-A24E-B7C5-13B8BC817CE0}"/>
                </a:ext>
              </a:extLst>
            </p:cNvPr>
            <p:cNvCxnSpPr/>
            <p:nvPr/>
          </p:nvCxnSpPr>
          <p:spPr>
            <a:xfrm flipV="1">
              <a:off x="101942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4EF66AF-244E-AE44-A2A6-B7A174A36179}"/>
                </a:ext>
              </a:extLst>
            </p:cNvPr>
            <p:cNvCxnSpPr/>
            <p:nvPr/>
          </p:nvCxnSpPr>
          <p:spPr>
            <a:xfrm flipV="1">
              <a:off x="10353260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13E380F-5172-1045-9CBA-6FD62E664BF6}"/>
                </a:ext>
              </a:extLst>
            </p:cNvPr>
            <p:cNvCxnSpPr/>
            <p:nvPr/>
          </p:nvCxnSpPr>
          <p:spPr>
            <a:xfrm flipV="1">
              <a:off x="10505660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D75FD70-981D-BE4F-8DAA-9B3564982BFC}"/>
                </a:ext>
              </a:extLst>
            </p:cNvPr>
            <p:cNvCxnSpPr/>
            <p:nvPr/>
          </p:nvCxnSpPr>
          <p:spPr>
            <a:xfrm flipV="1">
              <a:off x="106514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D0469B1-8921-D647-9C75-78425AC8D009}"/>
                </a:ext>
              </a:extLst>
            </p:cNvPr>
            <p:cNvCxnSpPr/>
            <p:nvPr/>
          </p:nvCxnSpPr>
          <p:spPr>
            <a:xfrm flipV="1">
              <a:off x="10803834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BB2C8DB-F877-C14E-9A45-7A34FCEA9657}"/>
                </a:ext>
              </a:extLst>
            </p:cNvPr>
            <p:cNvCxnSpPr/>
            <p:nvPr/>
          </p:nvCxnSpPr>
          <p:spPr>
            <a:xfrm flipV="1">
              <a:off x="10962860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9CB6342-A4DE-5643-9A3D-5D809D808F49}"/>
                </a:ext>
              </a:extLst>
            </p:cNvPr>
            <p:cNvCxnSpPr/>
            <p:nvPr/>
          </p:nvCxnSpPr>
          <p:spPr>
            <a:xfrm flipV="1">
              <a:off x="11115260" y="6125015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491B85-8B63-D446-BC3A-EC45C70A5AA8}"/>
                </a:ext>
              </a:extLst>
            </p:cNvPr>
            <p:cNvCxnSpPr>
              <a:cxnSpLocks/>
            </p:cNvCxnSpPr>
            <p:nvPr/>
          </p:nvCxnSpPr>
          <p:spPr>
            <a:xfrm>
              <a:off x="8822633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F7D9871-717D-7A41-8141-2C87096BA1C0}"/>
                </a:ext>
              </a:extLst>
            </p:cNvPr>
            <p:cNvCxnSpPr>
              <a:cxnSpLocks/>
            </p:cNvCxnSpPr>
            <p:nvPr/>
          </p:nvCxnSpPr>
          <p:spPr>
            <a:xfrm>
              <a:off x="8975033" y="687343"/>
              <a:ext cx="0" cy="3254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344AB69-A22B-A742-86EE-A00865BD5CEB}"/>
                </a:ext>
              </a:extLst>
            </p:cNvPr>
            <p:cNvCxnSpPr>
              <a:cxnSpLocks/>
            </p:cNvCxnSpPr>
            <p:nvPr/>
          </p:nvCxnSpPr>
          <p:spPr>
            <a:xfrm>
              <a:off x="91340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5828F5E-91E6-D540-8FBE-9314F7D56696}"/>
                </a:ext>
              </a:extLst>
            </p:cNvPr>
            <p:cNvCxnSpPr>
              <a:cxnSpLocks/>
            </p:cNvCxnSpPr>
            <p:nvPr/>
          </p:nvCxnSpPr>
          <p:spPr>
            <a:xfrm>
              <a:off x="92864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62B5902-1DF2-8F47-8E8E-383BF63B71E7}"/>
                </a:ext>
              </a:extLst>
            </p:cNvPr>
            <p:cNvCxnSpPr>
              <a:cxnSpLocks/>
            </p:cNvCxnSpPr>
            <p:nvPr/>
          </p:nvCxnSpPr>
          <p:spPr>
            <a:xfrm>
              <a:off x="9432233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F060521-3D16-7A46-9672-BD2B3D4A0655}"/>
                </a:ext>
              </a:extLst>
            </p:cNvPr>
            <p:cNvCxnSpPr>
              <a:cxnSpLocks/>
            </p:cNvCxnSpPr>
            <p:nvPr/>
          </p:nvCxnSpPr>
          <p:spPr>
            <a:xfrm>
              <a:off x="9584633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B8CF703-6F98-6444-824B-6495450133DA}"/>
                </a:ext>
              </a:extLst>
            </p:cNvPr>
            <p:cNvCxnSpPr>
              <a:cxnSpLocks/>
            </p:cNvCxnSpPr>
            <p:nvPr/>
          </p:nvCxnSpPr>
          <p:spPr>
            <a:xfrm>
              <a:off x="97436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9D4325A-E20C-5C46-B82C-3827CC4458E1}"/>
                </a:ext>
              </a:extLst>
            </p:cNvPr>
            <p:cNvCxnSpPr>
              <a:cxnSpLocks/>
            </p:cNvCxnSpPr>
            <p:nvPr/>
          </p:nvCxnSpPr>
          <p:spPr>
            <a:xfrm>
              <a:off x="98960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1BAEB3E-2DAB-4F41-A9F7-A158836AA6CD}"/>
                </a:ext>
              </a:extLst>
            </p:cNvPr>
            <p:cNvCxnSpPr>
              <a:cxnSpLocks/>
            </p:cNvCxnSpPr>
            <p:nvPr/>
          </p:nvCxnSpPr>
          <p:spPr>
            <a:xfrm>
              <a:off x="100484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C444C4D-5616-A942-B5B3-2E606A679267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8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070B53D-753F-114E-A230-F43071589F52}"/>
                </a:ext>
              </a:extLst>
            </p:cNvPr>
            <p:cNvCxnSpPr>
              <a:cxnSpLocks/>
            </p:cNvCxnSpPr>
            <p:nvPr/>
          </p:nvCxnSpPr>
          <p:spPr>
            <a:xfrm>
              <a:off x="10359885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3BC3219-92A6-0B4C-A05C-549885518E72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285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ACF64EC-DE20-054F-B570-C763BC985EE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0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E2C42CD-307D-FE48-A0E4-14DB6029B7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0459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41C23B2-D970-C44C-85C7-65732C6CE6C3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485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DF68B4B-AA9B-8449-8B1A-1D1838A5DCD5}"/>
                </a:ext>
              </a:extLst>
            </p:cNvPr>
            <p:cNvCxnSpPr>
              <a:cxnSpLocks/>
            </p:cNvCxnSpPr>
            <p:nvPr/>
          </p:nvCxnSpPr>
          <p:spPr>
            <a:xfrm>
              <a:off x="11121885" y="687343"/>
              <a:ext cx="0" cy="325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6A5E24-6160-8F49-AADA-600744AFA806}"/>
              </a:ext>
            </a:extLst>
          </p:cNvPr>
          <p:cNvGrpSpPr/>
          <p:nvPr/>
        </p:nvGrpSpPr>
        <p:grpSpPr>
          <a:xfrm>
            <a:off x="7805719" y="899068"/>
            <a:ext cx="846030" cy="892466"/>
            <a:chOff x="7700890" y="828158"/>
            <a:chExt cx="846030" cy="89246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7F9641-4EFE-9745-9944-BC1646F80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8535" y="1173864"/>
              <a:ext cx="0" cy="449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3EC7C63-09D3-1048-B9E1-498BF7BC795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980935" y="1326264"/>
              <a:ext cx="0" cy="449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A7C400-54FD-F442-8786-B4DCEF6D122D}"/>
                </a:ext>
              </a:extLst>
            </p:cNvPr>
            <p:cNvSpPr txBox="1"/>
            <p:nvPr/>
          </p:nvSpPr>
          <p:spPr>
            <a:xfrm>
              <a:off x="7700890" y="828158"/>
              <a:ext cx="40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CF1D67-C011-AD4E-9623-5B24606B8056}"/>
                </a:ext>
              </a:extLst>
            </p:cNvPr>
            <p:cNvSpPr txBox="1"/>
            <p:nvPr/>
          </p:nvSpPr>
          <p:spPr>
            <a:xfrm>
              <a:off x="8138175" y="1351292"/>
              <a:ext cx="40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2C9E266-3AB5-5747-8E32-AB5A159EA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239" y="5559113"/>
            <a:ext cx="2086112" cy="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1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21226</TotalTime>
  <Words>432</Words>
  <Application>Microsoft Macintosh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Gill Sans MT</vt:lpstr>
      <vt:lpstr>Trebuchet MS</vt:lpstr>
      <vt:lpstr>Sandia Theme 1</vt:lpstr>
      <vt:lpstr>A Performance Portable Discrete Element Sea Ice Model</vt:lpstr>
      <vt:lpstr>OVERVIEW</vt:lpstr>
      <vt:lpstr>OCEAN/ATMOSPHERE COUPLING</vt:lpstr>
      <vt:lpstr>PARTICLE-TO-PARTICLE REMAPPING</vt:lpstr>
      <vt:lpstr>DEMSI PRELIMINARY PERFORMANCE</vt:lpstr>
      <vt:lpstr>CONTACT MODEL CALIBRATION AND 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Kara Peterson</cp:lastModifiedBy>
  <cp:revision>634</cp:revision>
  <dcterms:created xsi:type="dcterms:W3CDTF">2017-10-14T01:15:26Z</dcterms:created>
  <dcterms:modified xsi:type="dcterms:W3CDTF">2020-10-28T22:30:34Z</dcterms:modified>
</cp:coreProperties>
</file>