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1" r:id="rId2"/>
  </p:sldMasterIdLst>
  <p:notesMasterIdLst>
    <p:notesMasterId r:id="rId29"/>
  </p:notesMasterIdLst>
  <p:handoutMasterIdLst>
    <p:handoutMasterId r:id="rId30"/>
  </p:handoutMasterIdLst>
  <p:sldIdLst>
    <p:sldId id="395" r:id="rId3"/>
    <p:sldId id="419" r:id="rId4"/>
    <p:sldId id="393" r:id="rId5"/>
    <p:sldId id="561" r:id="rId6"/>
    <p:sldId id="434" r:id="rId7"/>
    <p:sldId id="444" r:id="rId8"/>
    <p:sldId id="560" r:id="rId9"/>
    <p:sldId id="570" r:id="rId10"/>
    <p:sldId id="547" r:id="rId11"/>
    <p:sldId id="504" r:id="rId12"/>
    <p:sldId id="519" r:id="rId13"/>
    <p:sldId id="529" r:id="rId14"/>
    <p:sldId id="520" r:id="rId15"/>
    <p:sldId id="566" r:id="rId16"/>
    <p:sldId id="526" r:id="rId17"/>
    <p:sldId id="565" r:id="rId18"/>
    <p:sldId id="551" r:id="rId19"/>
    <p:sldId id="550" r:id="rId20"/>
    <p:sldId id="563" r:id="rId21"/>
    <p:sldId id="564" r:id="rId22"/>
    <p:sldId id="562" r:id="rId23"/>
    <p:sldId id="546" r:id="rId24"/>
    <p:sldId id="488" r:id="rId25"/>
    <p:sldId id="554" r:id="rId26"/>
    <p:sldId id="567" r:id="rId27"/>
    <p:sldId id="568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FFCC"/>
    <a:srgbClr val="009A46"/>
    <a:srgbClr val="3F3F8B"/>
    <a:srgbClr val="99B953"/>
    <a:srgbClr val="8DB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9133" autoAdjust="0"/>
  </p:normalViewPr>
  <p:slideViewPr>
    <p:cSldViewPr>
      <p:cViewPr varScale="1">
        <p:scale>
          <a:sx n="64" d="100"/>
          <a:sy n="64" d="100"/>
        </p:scale>
        <p:origin x="96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4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2" y="3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17568FB-9B8C-4931-8438-81367009CEE8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2" y="8829967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C7644D-2E51-4450-9271-8DEF1FE71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68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2" y="3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15D4A9-FF8D-43FE-A763-544D657C8213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00" tIns="46451" rIns="92900" bIns="4645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900" tIns="46451" rIns="92900" bIns="4645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2" y="8829967"/>
            <a:ext cx="3037840" cy="464820"/>
          </a:xfrm>
          <a:prstGeom prst="rect">
            <a:avLst/>
          </a:prstGeom>
        </p:spPr>
        <p:txBody>
          <a:bodyPr vert="horz" lIns="92900" tIns="46451" rIns="92900" bIns="4645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C62113-6BAB-4D5A-915F-9C023D554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2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EEDD83-B8C3-4627-AC0D-692760755E02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7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2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3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4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62113-6BAB-4D5A-915F-9C023D5540E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3FEA0-74F8-4910-9A2E-E6434EDC14B4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0C7DE-6A6F-452A-93EA-932A2A778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3E2E-5FBC-4C2A-9C80-DFDD5EB53C17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DB2CB-AD75-4817-AF45-05AFDC9C3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40224-3234-4FD7-B5A8-72F61373AF00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2507-816A-4355-8331-4E16D7FBC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11998-1C25-4E04-8B37-1C26CCA6844D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B529C-FBB9-4B3D-B48A-F0D7EF93C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CF3BF-4865-41F5-AFBE-5D6D41C1BD51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92C7-8E54-4C9D-803A-CDB594C34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F5234-004C-40F9-A38E-8029B11BF6E8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97461-D957-4DD2-B599-7AF33ED6E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clouds.png"/>
          <p:cNvPicPr>
            <a:picLocks noChangeAspect="1"/>
          </p:cNvPicPr>
          <p:nvPr userDrawn="1"/>
        </p:nvPicPr>
        <p:blipFill>
          <a:blip r:embed="rId2" cstate="print"/>
          <a:srcRect l="19649" t="20390" r="16382" b="14767"/>
          <a:stretch>
            <a:fillRect/>
          </a:stretch>
        </p:blipFill>
        <p:spPr bwMode="auto">
          <a:xfrm>
            <a:off x="0" y="1211263"/>
            <a:ext cx="1534584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0" y="6056313"/>
            <a:ext cx="12194117" cy="806450"/>
            <a:chOff x="0" y="6634186"/>
            <a:chExt cx="9145770" cy="228600"/>
          </a:xfrm>
        </p:grpSpPr>
        <p:sp>
          <p:nvSpPr>
            <p:cNvPr id="6" name="Rectangle 15"/>
            <p:cNvSpPr/>
            <p:nvPr userDrawn="1"/>
          </p:nvSpPr>
          <p:spPr bwMode="auto">
            <a:xfrm>
              <a:off x="2360660" y="6634186"/>
              <a:ext cx="6785110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16"/>
            <p:cNvSpPr/>
            <p:nvPr userDrawn="1"/>
          </p:nvSpPr>
          <p:spPr bwMode="auto">
            <a:xfrm>
              <a:off x="0" y="6634186"/>
              <a:ext cx="2333671" cy="22860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TextBox 44"/>
          <p:cNvSpPr txBox="1"/>
          <p:nvPr userDrawn="1"/>
        </p:nvSpPr>
        <p:spPr>
          <a:xfrm>
            <a:off x="3149600" y="6172200"/>
            <a:ext cx="2006600" cy="59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Office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of Science</a:t>
            </a:r>
          </a:p>
        </p:txBody>
      </p:sp>
      <p:sp>
        <p:nvSpPr>
          <p:cNvPr id="9" name="TextBox 46"/>
          <p:cNvSpPr txBox="1"/>
          <p:nvPr userDrawn="1"/>
        </p:nvSpPr>
        <p:spPr>
          <a:xfrm>
            <a:off x="7150101" y="6305550"/>
            <a:ext cx="4838700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Office of Biological </a:t>
            </a:r>
            <a:br>
              <a:rPr lang="en-US" sz="1200" b="1" dirty="0">
                <a:solidFill>
                  <a:schemeClr val="bg1"/>
                </a:solidFill>
                <a:latin typeface="+mn-lt"/>
              </a:rPr>
            </a:br>
            <a:r>
              <a:rPr lang="en-US" sz="1200" b="1" dirty="0">
                <a:solidFill>
                  <a:schemeClr val="bg1"/>
                </a:solidFill>
                <a:latin typeface="+mn-lt"/>
              </a:rPr>
              <a:t>and Environmental Research</a:t>
            </a:r>
          </a:p>
        </p:txBody>
      </p:sp>
      <p:pic>
        <p:nvPicPr>
          <p:cNvPr id="10" name="Picture 18" descr="New_DOE_Logo_BLACK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084" y="6229351"/>
            <a:ext cx="276013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8" descr="pict1.png"/>
          <p:cNvPicPr>
            <a:picLocks noChangeAspect="1"/>
          </p:cNvPicPr>
          <p:nvPr userDrawn="1"/>
        </p:nvPicPr>
        <p:blipFill>
          <a:blip r:embed="rId4" cstate="print"/>
          <a:srcRect l="9306" b="6178"/>
          <a:stretch>
            <a:fillRect/>
          </a:stretch>
        </p:blipFill>
        <p:spPr bwMode="auto">
          <a:xfrm>
            <a:off x="1" y="0"/>
            <a:ext cx="1538817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0" descr="pict3.png"/>
          <p:cNvPicPr>
            <a:picLocks noChangeAspect="1"/>
          </p:cNvPicPr>
          <p:nvPr userDrawn="1"/>
        </p:nvPicPr>
        <p:blipFill>
          <a:blip r:embed="rId5" cstate="print">
            <a:lum bright="14000" contrast="38000"/>
          </a:blip>
          <a:srcRect l="9306" b="6711"/>
          <a:stretch>
            <a:fillRect/>
          </a:stretch>
        </p:blipFill>
        <p:spPr bwMode="auto">
          <a:xfrm>
            <a:off x="0" y="3633788"/>
            <a:ext cx="15494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procholorococcus marinus cropped.tif"/>
          <p:cNvPicPr>
            <a:picLocks noChangeAspect="1"/>
          </p:cNvPicPr>
          <p:nvPr userDrawn="1"/>
        </p:nvPicPr>
        <p:blipFill>
          <a:blip r:embed="rId6" cstate="print"/>
          <a:srcRect l="40152" t="17851" r="5042" b="1501"/>
          <a:stretch>
            <a:fillRect/>
          </a:stretch>
        </p:blipFill>
        <p:spPr bwMode="auto">
          <a:xfrm>
            <a:off x="1" y="4843464"/>
            <a:ext cx="1547284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 descr="129762-97_face.png"/>
          <p:cNvPicPr>
            <a:picLocks noChangeAspect="1"/>
          </p:cNvPicPr>
          <p:nvPr userDrawn="1"/>
        </p:nvPicPr>
        <p:blipFill>
          <a:blip r:embed="rId7" cstate="print"/>
          <a:srcRect l="33418" t="12767" r="33000" b="52560"/>
          <a:stretch>
            <a:fillRect/>
          </a:stretch>
        </p:blipFill>
        <p:spPr bwMode="auto">
          <a:xfrm>
            <a:off x="0" y="2424113"/>
            <a:ext cx="1543051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99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1756440" y="2700383"/>
            <a:ext cx="4097867" cy="646331"/>
          </a:xfrm>
        </p:spPr>
        <p:txBody>
          <a:bodyPr/>
          <a:lstStyle>
            <a:lvl1pPr marL="0" indent="0" algn="l">
              <a:buFont typeface="Symbol" pitchFamily="18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1756440" y="1102892"/>
            <a:ext cx="8503505" cy="929485"/>
          </a:xfrm>
        </p:spPr>
        <p:txBody>
          <a:bodyPr/>
          <a:lstStyle>
            <a:lvl1pPr>
              <a:defRPr sz="3200" b="1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41346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8F78D-1480-4894-BB42-24B0069C592D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36DD5-B175-45B2-878F-AF8C18A16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57AF-5668-4F3A-B722-3A3304BC5116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E5E94-2914-4F39-B2EB-F32C8C71D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89E8-84C9-4953-BF99-136FFF028C39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9BC89-D6FD-4914-8366-67562C3F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2A428-C2E6-47E1-9B50-1658F7BDEB48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150E2-C38B-49C9-A69F-5323306F6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1" y="6634163"/>
            <a:ext cx="3111500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35"/>
          <p:cNvSpPr>
            <a:spLocks noChangeArrowheads="1"/>
          </p:cNvSpPr>
          <p:nvPr userDrawn="1"/>
        </p:nvSpPr>
        <p:spPr bwMode="auto">
          <a:xfrm>
            <a:off x="-46566" y="6646864"/>
            <a:ext cx="309456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5E04228-3412-4817-BBCB-A2A5A5100AF3}" type="slidenum">
              <a:rPr lang="en-US" sz="1000">
                <a:solidFill>
                  <a:schemeClr val="bg1"/>
                </a:solidFill>
                <a:latin typeface="+mn-lt"/>
                <a:ea typeface="Rod"/>
                <a:cs typeface="Rod"/>
              </a:rPr>
              <a:pPr marL="171450" indent="-17145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000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	 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CESD COV July</a:t>
            </a:r>
            <a:r>
              <a:rPr lang="en-US" sz="1200" b="1" baseline="0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 2013</a:t>
            </a:r>
            <a:endParaRPr lang="en-US" sz="1200" b="1" dirty="0">
              <a:solidFill>
                <a:schemeClr val="bg1"/>
              </a:solidFill>
              <a:latin typeface="+mn-lt"/>
              <a:ea typeface="Rod"/>
              <a:cs typeface="Rod"/>
            </a:endParaRPr>
          </a:p>
        </p:txBody>
      </p:sp>
      <p:sp>
        <p:nvSpPr>
          <p:cNvPr id="6" name="Rectangle 7"/>
          <p:cNvSpPr/>
          <p:nvPr userDrawn="1"/>
        </p:nvSpPr>
        <p:spPr bwMode="auto">
          <a:xfrm>
            <a:off x="3147485" y="6634163"/>
            <a:ext cx="9046633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235"/>
          <p:cNvSpPr>
            <a:spLocks noChangeArrowheads="1"/>
          </p:cNvSpPr>
          <p:nvPr userDrawn="1"/>
        </p:nvSpPr>
        <p:spPr bwMode="auto">
          <a:xfrm>
            <a:off x="3198285" y="6646864"/>
            <a:ext cx="8784167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25D71-D8B6-4F32-B694-38C42E249B1C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ACEA-4919-4072-B2E6-9375F8943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07F3D-DE41-4567-B338-4B3835B939CA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C14E-5B46-4B36-A6AE-887784FB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3B19-1DA4-4C52-BA7F-044679462630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9DF4-E1D6-4BEE-B173-6F799228A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142F-0126-4494-AA31-B6295BE16D1C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2A33D-6473-460D-BEDA-B50679712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8543B-B3FE-45C4-A7A9-12443E8B5D74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1F76-80B6-4102-A8BD-CCA7DD646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11C4B-30BF-4A63-B7CD-9A132F7E6B88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6119-FF18-46FE-8C92-8194A6067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3206-A2BD-4BE9-804B-9E9E9AE86CED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25B1-B93D-4CA4-94DA-12238B34F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736A-621B-45D7-A183-AC6320590245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21960-3D31-4ABB-B09D-C568278C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34711-2D8F-431E-A0D1-550CAFF83573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573F-CDC7-4F12-80F5-59B9167C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CBD8D-EA42-410D-B3FC-3AC6CA289811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0A46-0826-4EEA-9582-00379D31D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 bwMode="auto">
          <a:xfrm>
            <a:off x="1" y="6634163"/>
            <a:ext cx="3111500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147485" y="6634163"/>
            <a:ext cx="9046633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235"/>
          <p:cNvSpPr>
            <a:spLocks noChangeArrowheads="1"/>
          </p:cNvSpPr>
          <p:nvPr userDrawn="1"/>
        </p:nvSpPr>
        <p:spPr bwMode="auto">
          <a:xfrm>
            <a:off x="3198285" y="6646864"/>
            <a:ext cx="8784167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8" name="Rectangle 235"/>
          <p:cNvSpPr>
            <a:spLocks noChangeArrowheads="1"/>
          </p:cNvSpPr>
          <p:nvPr userDrawn="1"/>
        </p:nvSpPr>
        <p:spPr bwMode="auto">
          <a:xfrm>
            <a:off x="-46566" y="6646864"/>
            <a:ext cx="309456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AD26DB38-6B7B-47A3-B339-5B7129C1D230}" type="slidenum">
              <a:rPr lang="en-US" sz="1000">
                <a:solidFill>
                  <a:schemeClr val="bg1"/>
                </a:solidFill>
                <a:latin typeface="+mn-lt"/>
                <a:ea typeface="Rod"/>
                <a:cs typeface="Rod"/>
              </a:rPr>
              <a:pPr marL="171450" indent="-17145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000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	 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BERAC  February 2010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114E-1596-459D-83BB-94E6672BD8AB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18EDE-54DE-4623-BC6E-B4EFD1634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4FF6-930B-4536-9E58-77F28581739B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F466A-E8CD-46AE-9BC2-8D23942B9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E8001-38F4-4DB8-B005-62E0E6726E30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A55B2-E9D4-4197-A82A-0D546122C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D318-ECA1-4610-87F9-E239F3688F89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3EE13-CFDE-49F4-AA69-D6C7529EE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2D283-89D7-44B3-B7D5-6B3D32AF1BFA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7BFE5-FD81-4F1E-A859-D0A062713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0EFAC8-25E4-4FE1-A753-CBDFE69FA67C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69080-505C-48EA-B8ED-0B7CED176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58" r:id="rId2"/>
    <p:sldLayoutId id="2147483936" r:id="rId3"/>
    <p:sldLayoutId id="2147483937" r:id="rId4"/>
    <p:sldLayoutId id="2147483959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FF2B95-BA0F-4D42-86F1-5CF7B44E3DC9}" type="datetimeFigureOut">
              <a:rPr lang="en-US"/>
              <a:pPr>
                <a:defRPr/>
              </a:pPr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ADCBA8-6EAB-4C18-8FC4-FEC78561E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hyperlink" Target="https://ngee-tropics.lbl.gov/wp-content/uploads/sites/16/2017/01/LANL-logo-transparent-background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451AC0-897E-47DD-9A4E-0D8353D08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738"/>
            <a:ext cx="10668000" cy="6077262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90800" y="3124200"/>
            <a:ext cx="7924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MultiSector Dynamics and Linkages with ESMD</a:t>
            </a:r>
          </a:p>
          <a:p>
            <a:pPr algn="ctr">
              <a:defRPr/>
            </a:pPr>
            <a:endParaRPr lang="en-US" sz="2800" b="1" dirty="0">
              <a:latin typeface="+mn-lt"/>
              <a:ea typeface="+mj-ea"/>
              <a:cs typeface="+mj-cs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800" b="1" dirty="0">
                <a:latin typeface="+mn-lt"/>
                <a:ea typeface="+mj-ea"/>
                <a:cs typeface="+mj-cs"/>
              </a:rPr>
              <a:t>Bob Vallario</a:t>
            </a:r>
          </a:p>
          <a:p>
            <a:pPr algn="ctr">
              <a:lnSpc>
                <a:spcPct val="110000"/>
              </a:lnSpc>
              <a:defRPr/>
            </a:pPr>
            <a:endParaRPr lang="en-US" sz="28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Program Manager</a:t>
            </a:r>
          </a:p>
          <a:p>
            <a:pPr algn="ctr" eaLnBrk="0" hangingPunct="0"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MultiSector Dynamics in </a:t>
            </a:r>
          </a:p>
          <a:p>
            <a:pPr algn="ctr" eaLnBrk="0" hangingPunct="0"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Earth and Environmental Systems Modeling</a:t>
            </a:r>
          </a:p>
          <a:p>
            <a:pPr algn="ctr" eaLnBrk="0" hangingPunct="0">
              <a:spcBef>
                <a:spcPts val="0"/>
              </a:spcBef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algn="ctr" eaLnBrk="0" hangingPunct="0">
              <a:spcBef>
                <a:spcPts val="0"/>
              </a:spcBef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lvl="0" algn="ctr" eaLnBrk="0" hangingPunct="0">
              <a:spcBef>
                <a:spcPct val="20000"/>
              </a:spcBef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EMSD PI Meeting</a:t>
            </a:r>
          </a:p>
          <a:p>
            <a:pPr lvl="0" algn="ctr" eaLnBrk="0" hangingPunct="0">
              <a:spcBef>
                <a:spcPct val="20000"/>
              </a:spcBef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October 27, 2020</a:t>
            </a:r>
          </a:p>
          <a:p>
            <a:pPr algn="ctr">
              <a:lnSpc>
                <a:spcPct val="110000"/>
              </a:lnSpc>
              <a:defRPr/>
            </a:pPr>
            <a:endParaRPr lang="en-US" sz="28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>
              <a:lnSpc>
                <a:spcPct val="110000"/>
              </a:lnSpc>
              <a:defRPr/>
            </a:pPr>
            <a:endParaRPr lang="en-US" sz="28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>
              <a:lnSpc>
                <a:spcPct val="110000"/>
              </a:lnSpc>
              <a:defRPr/>
            </a:pPr>
            <a:endParaRPr lang="en-US" sz="28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E75BB-0B7D-4CA1-ACB1-DAB73DE6C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59" r="10571" b="17902"/>
          <a:stretch/>
        </p:blipFill>
        <p:spPr>
          <a:xfrm>
            <a:off x="304800" y="875273"/>
            <a:ext cx="5512337" cy="2222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43E6C-8FD2-464E-9B0F-4EF353F32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0" t="13378" r="10720" b="46602"/>
          <a:stretch/>
        </p:blipFill>
        <p:spPr>
          <a:xfrm>
            <a:off x="656155" y="2822590"/>
            <a:ext cx="5045234" cy="1375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FAF8F-88F0-46A3-8164-F64E5A328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5" t="26655" r="11250" b="45554"/>
          <a:stretch/>
        </p:blipFill>
        <p:spPr>
          <a:xfrm>
            <a:off x="626072" y="5473485"/>
            <a:ext cx="5105400" cy="974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74EBA9-2770-45B6-8FC9-DBF605DE7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 b="3803"/>
          <a:stretch/>
        </p:blipFill>
        <p:spPr>
          <a:xfrm>
            <a:off x="685800" y="4110427"/>
            <a:ext cx="5045672" cy="1375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10C9F-140C-468A-B57E-D136B653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74" t="11475" r="15001" b="8869"/>
          <a:stretch/>
        </p:blipFill>
        <p:spPr>
          <a:xfrm>
            <a:off x="6818163" y="140995"/>
            <a:ext cx="4863918" cy="2788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32F180-456E-4C45-AA84-AE5CF0BBAF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75" t="28879" r="18125" b="9979"/>
          <a:stretch/>
        </p:blipFill>
        <p:spPr>
          <a:xfrm>
            <a:off x="6818162" y="2882039"/>
            <a:ext cx="4677937" cy="2144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93456-07E3-4EFF-BCC5-158C37563C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5" t="22208" r="15000" b="24432"/>
          <a:stretch/>
        </p:blipFill>
        <p:spPr>
          <a:xfrm>
            <a:off x="6870882" y="4980769"/>
            <a:ext cx="4863918" cy="18527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218589-CB63-4AAF-B8F4-50D6F9724A99}"/>
              </a:ext>
            </a:extLst>
          </p:cNvPr>
          <p:cNvSpPr/>
          <p:nvPr/>
        </p:nvSpPr>
        <p:spPr>
          <a:xfrm>
            <a:off x="1930997" y="277563"/>
            <a:ext cx="4863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Models and Tools in GCIMs SFA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DFFF70-9C3D-4CD8-9254-AC7CE37A5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09" y="203570"/>
            <a:ext cx="1524132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304800"/>
            <a:ext cx="975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GCIMS SFA and the ESMD Connection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B05D8-5997-4C74-9EDB-AC644F80CF19}"/>
              </a:ext>
            </a:extLst>
          </p:cNvPr>
          <p:cNvSpPr txBox="1"/>
          <p:nvPr/>
        </p:nvSpPr>
        <p:spPr>
          <a:xfrm>
            <a:off x="732971" y="1071264"/>
            <a:ext cx="9906000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general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…the human systems in E3SM</a:t>
            </a:r>
            <a:endParaRPr lang="en-US" dirty="0"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GCAM (full version in coupled mode</a:t>
            </a:r>
            <a:r>
              <a:rPr lang="en-US" dirty="0">
                <a:latin typeface="Calibri"/>
              </a:rPr>
              <a:t>)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emissions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land use/land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E3SM with productivity from E3SM to MSD. 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Eventual plans to link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GCAM’s water components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 E3SM (as well as GCIMS’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Tethys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to downscale water demand)…currently use for offline diagnostics and analysis and use GCIM’s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Hector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to define the scenarios.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GCAM contributed 2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scenarios to CMIP6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  E3SM has not run those two scenarios but in v2, with runs starting in 2021, the BGC group will be running GCAM-generated scenarios.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Other potential: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Exploring use of GCIM’s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Demeter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to downscale land demand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Exploring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more feedbacks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in E3SM v3 such as environmental influences on energy supply/demand.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climate emulators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developed through GCIMS to help identify which scenarios are valuable to run in expensive Earth System Models.  And more broadly for ESMs…potential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 human-system emulators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who can’t link GCAM directly (e.g.,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GCIMS experiment 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relevance…for a temperature change of x, how much do emissions or land use change?)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GCIMs experiment 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to explore uncertainty space and then run E3SM-GCAM for a subset of simulations to quantify potential error between the emulated response and the ESM response.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7506FF43-13F2-439B-806F-C6093E415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"/>
            <a:ext cx="1524000" cy="1905000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52765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AFAA52C-1CDF-4610-A04A-C80F5D433555}"/>
              </a:ext>
            </a:extLst>
          </p:cNvPr>
          <p:cNvSpPr txBox="1">
            <a:spLocks/>
          </p:cNvSpPr>
          <p:nvPr/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1097280" rtl="0" eaLnBrk="1" latinLnBrk="0" hangingPunct="1">
              <a:defRPr sz="1200" kern="1200">
                <a:solidFill>
                  <a:srgbClr val="B3B3B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A4BB3-E848-5A44-82DF-322201952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67A88-68D6-43B2-84C9-53B750B8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9" y="203570"/>
            <a:ext cx="1524132" cy="6096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BC8CB0-F54E-49C7-B94E-50A7ED2BCD47}"/>
              </a:ext>
            </a:extLst>
          </p:cNvPr>
          <p:cNvSpPr/>
          <p:nvPr/>
        </p:nvSpPr>
        <p:spPr>
          <a:xfrm>
            <a:off x="2103041" y="457230"/>
            <a:ext cx="7137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Recent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FBAC1-E6F1-4518-85D2-1E2C15D7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4" y="1134394"/>
            <a:ext cx="11536891" cy="5742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2A0C3B-4C4A-4571-A7ED-E71A8C8FCC3F}"/>
              </a:ext>
            </a:extLst>
          </p:cNvPr>
          <p:cNvSpPr/>
          <p:nvPr/>
        </p:nvSpPr>
        <p:spPr>
          <a:xfrm>
            <a:off x="7772400" y="6436973"/>
            <a:ext cx="2212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/>
              <a:t>GCIMS.PNNL.GOV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9100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73A0153-02EF-4E20-8918-CDA662F518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44372E-1896-42F2-9F0E-6655C469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049" y="134355"/>
            <a:ext cx="4288971" cy="1008645"/>
          </a:xfrm>
          <a:prstGeom prst="rect">
            <a:avLst/>
          </a:prstGeom>
        </p:spPr>
      </p:pic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CC3A6E46-A540-4676-B11C-062A293DDF2B}"/>
              </a:ext>
            </a:extLst>
          </p:cNvPr>
          <p:cNvSpPr txBox="1">
            <a:spLocks/>
          </p:cNvSpPr>
          <p:nvPr/>
        </p:nvSpPr>
        <p:spPr bwMode="auto">
          <a:xfrm>
            <a:off x="313416" y="1753116"/>
            <a:ext cx="4187075" cy="4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307F9C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flexible, open-source, integrated modeling capabilities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capture the structure and dynamic behavior of the multiscale interactions within and between human and natural systems.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307F9C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these capabilities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the evolution, vulnerability, and resilience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interacting human and natural systems and landscapes due to long-term influences and short-term shocks,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local to continental scales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 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307F9C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Explore how uncertainty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data, model structure, model parameters, multi-model coupling strategies, and spatial and temporal resolutions influence projections of human-natural systems evolution. 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307F9C">
                  <a:lumMod val="50000"/>
                </a:srgbClr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07F9C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E3E98EE-DAB8-472C-9C3A-DEDB84523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561" y="6777876"/>
            <a:ext cx="1139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 sz="2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20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20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245F7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AD23C8-EB41-4B4A-B34D-73929461E8F4}" type="slidenum"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E1AAE354-A8D0-4276-88CF-8A4D03A88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8" t="24500" r="-1685" b="-5824"/>
          <a:stretch/>
        </p:blipFill>
        <p:spPr bwMode="auto">
          <a:xfrm>
            <a:off x="4536363" y="3078200"/>
            <a:ext cx="7695610" cy="353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AE58C4-1B90-4C14-8C55-28265AAE382C}"/>
              </a:ext>
            </a:extLst>
          </p:cNvPr>
          <p:cNvGrpSpPr/>
          <p:nvPr/>
        </p:nvGrpSpPr>
        <p:grpSpPr>
          <a:xfrm>
            <a:off x="5082730" y="1752600"/>
            <a:ext cx="6315823" cy="1004350"/>
            <a:chOff x="5046052" y="1638276"/>
            <a:chExt cx="6315823" cy="1004350"/>
          </a:xfrm>
        </p:grpSpPr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B146AD0F-588B-42DE-9551-586C027CA774}"/>
                </a:ext>
              </a:extLst>
            </p:cNvPr>
            <p:cNvSpPr/>
            <p:nvPr/>
          </p:nvSpPr>
          <p:spPr>
            <a:xfrm>
              <a:off x="7625481" y="1906679"/>
              <a:ext cx="1150375" cy="479737"/>
            </a:xfrm>
            <a:custGeom>
              <a:avLst/>
              <a:gdLst>
                <a:gd name="connsiteX0" fmla="*/ 0 w 1102434"/>
                <a:gd name="connsiteY0" fmla="*/ 184937 h 369874"/>
                <a:gd name="connsiteX1" fmla="*/ 184937 w 1102434"/>
                <a:gd name="connsiteY1" fmla="*/ 0 h 369874"/>
                <a:gd name="connsiteX2" fmla="*/ 184937 w 1102434"/>
                <a:gd name="connsiteY2" fmla="*/ 73975 h 369874"/>
                <a:gd name="connsiteX3" fmla="*/ 917497 w 1102434"/>
                <a:gd name="connsiteY3" fmla="*/ 73975 h 369874"/>
                <a:gd name="connsiteX4" fmla="*/ 917497 w 1102434"/>
                <a:gd name="connsiteY4" fmla="*/ 0 h 369874"/>
                <a:gd name="connsiteX5" fmla="*/ 1102434 w 1102434"/>
                <a:gd name="connsiteY5" fmla="*/ 184937 h 369874"/>
                <a:gd name="connsiteX6" fmla="*/ 917497 w 1102434"/>
                <a:gd name="connsiteY6" fmla="*/ 369874 h 369874"/>
                <a:gd name="connsiteX7" fmla="*/ 917497 w 1102434"/>
                <a:gd name="connsiteY7" fmla="*/ 295899 h 369874"/>
                <a:gd name="connsiteX8" fmla="*/ 184937 w 1102434"/>
                <a:gd name="connsiteY8" fmla="*/ 295899 h 369874"/>
                <a:gd name="connsiteX9" fmla="*/ 184937 w 1102434"/>
                <a:gd name="connsiteY9" fmla="*/ 369874 h 369874"/>
                <a:gd name="connsiteX10" fmla="*/ 0 w 1102434"/>
                <a:gd name="connsiteY10" fmla="*/ 184937 h 36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2434" h="369874">
                  <a:moveTo>
                    <a:pt x="0" y="184937"/>
                  </a:moveTo>
                  <a:lnTo>
                    <a:pt x="184937" y="0"/>
                  </a:lnTo>
                  <a:lnTo>
                    <a:pt x="184937" y="73975"/>
                  </a:lnTo>
                  <a:lnTo>
                    <a:pt x="917497" y="73975"/>
                  </a:lnTo>
                  <a:lnTo>
                    <a:pt x="917497" y="0"/>
                  </a:lnTo>
                  <a:lnTo>
                    <a:pt x="1102434" y="184937"/>
                  </a:lnTo>
                  <a:lnTo>
                    <a:pt x="917497" y="369874"/>
                  </a:lnTo>
                  <a:lnTo>
                    <a:pt x="917497" y="295899"/>
                  </a:lnTo>
                  <a:lnTo>
                    <a:pt x="184937" y="295899"/>
                  </a:lnTo>
                  <a:lnTo>
                    <a:pt x="184937" y="369874"/>
                  </a:lnTo>
                  <a:lnTo>
                    <a:pt x="0" y="184937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>
              <a:noFill/>
            </a:ln>
            <a:effectLst/>
          </p:spPr>
          <p:txBody>
            <a:bodyPr spcFirstLastPara="0" vert="horz" wrap="square" lIns="110962" tIns="73975" rIns="110962" bIns="73975" numCol="1" spcCol="1270" anchor="ctr" anchorCtr="0">
              <a:noAutofit/>
            </a:bodyPr>
            <a:lstStyle/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Feedbacks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327EBE-2C35-4392-B71A-759F4E8507AD}"/>
                </a:ext>
              </a:extLst>
            </p:cNvPr>
            <p:cNvGrpSpPr/>
            <p:nvPr/>
          </p:nvGrpSpPr>
          <p:grpSpPr>
            <a:xfrm>
              <a:off x="5046052" y="1638276"/>
              <a:ext cx="2571506" cy="973048"/>
              <a:chOff x="4990066" y="1638276"/>
              <a:chExt cx="2571506" cy="973048"/>
            </a:xfrm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7C7EB92D-CE0D-45A2-91FA-3A0FD8083BDF}"/>
                  </a:ext>
                </a:extLst>
              </p:cNvPr>
              <p:cNvSpPr/>
              <p:nvPr/>
            </p:nvSpPr>
            <p:spPr>
              <a:xfrm>
                <a:off x="5864967" y="1681772"/>
                <a:ext cx="1696605" cy="929552"/>
              </a:xfrm>
              <a:custGeom>
                <a:avLst/>
                <a:gdLst>
                  <a:gd name="connsiteX0" fmla="*/ 0 w 2113570"/>
                  <a:gd name="connsiteY0" fmla="*/ 105679 h 1056785"/>
                  <a:gd name="connsiteX1" fmla="*/ 105679 w 2113570"/>
                  <a:gd name="connsiteY1" fmla="*/ 0 h 1056785"/>
                  <a:gd name="connsiteX2" fmla="*/ 2007892 w 2113570"/>
                  <a:gd name="connsiteY2" fmla="*/ 0 h 1056785"/>
                  <a:gd name="connsiteX3" fmla="*/ 2113571 w 2113570"/>
                  <a:gd name="connsiteY3" fmla="*/ 105679 h 1056785"/>
                  <a:gd name="connsiteX4" fmla="*/ 2113570 w 2113570"/>
                  <a:gd name="connsiteY4" fmla="*/ 951107 h 1056785"/>
                  <a:gd name="connsiteX5" fmla="*/ 2007891 w 2113570"/>
                  <a:gd name="connsiteY5" fmla="*/ 1056786 h 1056785"/>
                  <a:gd name="connsiteX6" fmla="*/ 105679 w 2113570"/>
                  <a:gd name="connsiteY6" fmla="*/ 1056785 h 1056785"/>
                  <a:gd name="connsiteX7" fmla="*/ 0 w 2113570"/>
                  <a:gd name="connsiteY7" fmla="*/ 951106 h 1056785"/>
                  <a:gd name="connsiteX8" fmla="*/ 0 w 2113570"/>
                  <a:gd name="connsiteY8" fmla="*/ 105679 h 1056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3570" h="1056785">
                    <a:moveTo>
                      <a:pt x="0" y="105679"/>
                    </a:moveTo>
                    <a:cubicBezTo>
                      <a:pt x="0" y="47314"/>
                      <a:pt x="47314" y="0"/>
                      <a:pt x="105679" y="0"/>
                    </a:cubicBezTo>
                    <a:lnTo>
                      <a:pt x="2007892" y="0"/>
                    </a:lnTo>
                    <a:cubicBezTo>
                      <a:pt x="2066257" y="0"/>
                      <a:pt x="2113571" y="47314"/>
                      <a:pt x="2113571" y="105679"/>
                    </a:cubicBezTo>
                    <a:cubicBezTo>
                      <a:pt x="2113571" y="387488"/>
                      <a:pt x="2113570" y="669298"/>
                      <a:pt x="2113570" y="951107"/>
                    </a:cubicBezTo>
                    <a:cubicBezTo>
                      <a:pt x="2113570" y="1009472"/>
                      <a:pt x="2066256" y="1056786"/>
                      <a:pt x="2007891" y="1056786"/>
                    </a:cubicBezTo>
                    <a:lnTo>
                      <a:pt x="105679" y="1056785"/>
                    </a:lnTo>
                    <a:cubicBezTo>
                      <a:pt x="47314" y="1056785"/>
                      <a:pt x="0" y="1009471"/>
                      <a:pt x="0" y="951106"/>
                    </a:cubicBezTo>
                    <a:lnTo>
                      <a:pt x="0" y="105679"/>
                    </a:lnTo>
                    <a:close/>
                  </a:path>
                </a:pathLst>
              </a:custGeom>
              <a:solidFill>
                <a:srgbClr val="B08335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206212" tIns="206212" rIns="206212" bIns="206212" numCol="1" spcCol="1270" anchor="ctr" anchorCtr="0">
                <a:noAutofit/>
              </a:bodyPr>
              <a:lstStyle/>
              <a:p>
                <a:pPr marL="0" marR="0" lvl="0" indent="0" algn="ctr" defTabSz="20447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Natural Systems</a:t>
                </a:r>
              </a:p>
            </p:txBody>
          </p:sp>
          <p:sp>
            <p:nvSpPr>
              <p:cNvPr id="17" name="U-Turn Arrow 35">
                <a:extLst>
                  <a:ext uri="{FF2B5EF4-FFF2-40B4-BE49-F238E27FC236}">
                    <a16:creationId xmlns:a16="http://schemas.microsoft.com/office/drawing/2014/main" id="{CA72888E-D797-4273-9BF3-10C81B3E2E77}"/>
                  </a:ext>
                </a:extLst>
              </p:cNvPr>
              <p:cNvSpPr/>
              <p:nvPr/>
            </p:nvSpPr>
            <p:spPr>
              <a:xfrm rot="16200000">
                <a:off x="4974389" y="1653953"/>
                <a:ext cx="929551" cy="89819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rgbClr val="FFFFFF">
                  <a:lumMod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EB15BE-4377-4BED-A896-782E78DF1595}"/>
                  </a:ext>
                </a:extLst>
              </p:cNvPr>
              <p:cNvSpPr txBox="1"/>
              <p:nvPr/>
            </p:nvSpPr>
            <p:spPr>
              <a:xfrm>
                <a:off x="5051142" y="2295860"/>
                <a:ext cx="9348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Feedbacks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0882BE-25B3-4B3E-92A1-42BB257B7437}"/>
                </a:ext>
              </a:extLst>
            </p:cNvPr>
            <p:cNvGrpSpPr/>
            <p:nvPr/>
          </p:nvGrpSpPr>
          <p:grpSpPr>
            <a:xfrm>
              <a:off x="8776404" y="1650467"/>
              <a:ext cx="2585471" cy="992159"/>
              <a:chOff x="9118881" y="1619165"/>
              <a:chExt cx="2585471" cy="992159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EFF5CF78-4EB3-402A-BE38-C9D161892D41}"/>
                  </a:ext>
                </a:extLst>
              </p:cNvPr>
              <p:cNvSpPr/>
              <p:nvPr/>
            </p:nvSpPr>
            <p:spPr>
              <a:xfrm>
                <a:off x="9118881" y="1681772"/>
                <a:ext cx="1696605" cy="929552"/>
              </a:xfrm>
              <a:custGeom>
                <a:avLst/>
                <a:gdLst>
                  <a:gd name="connsiteX0" fmla="*/ 0 w 2113570"/>
                  <a:gd name="connsiteY0" fmla="*/ 105679 h 1056785"/>
                  <a:gd name="connsiteX1" fmla="*/ 105679 w 2113570"/>
                  <a:gd name="connsiteY1" fmla="*/ 0 h 1056785"/>
                  <a:gd name="connsiteX2" fmla="*/ 2007892 w 2113570"/>
                  <a:gd name="connsiteY2" fmla="*/ 0 h 1056785"/>
                  <a:gd name="connsiteX3" fmla="*/ 2113571 w 2113570"/>
                  <a:gd name="connsiteY3" fmla="*/ 105679 h 1056785"/>
                  <a:gd name="connsiteX4" fmla="*/ 2113570 w 2113570"/>
                  <a:gd name="connsiteY4" fmla="*/ 951107 h 1056785"/>
                  <a:gd name="connsiteX5" fmla="*/ 2007891 w 2113570"/>
                  <a:gd name="connsiteY5" fmla="*/ 1056786 h 1056785"/>
                  <a:gd name="connsiteX6" fmla="*/ 105679 w 2113570"/>
                  <a:gd name="connsiteY6" fmla="*/ 1056785 h 1056785"/>
                  <a:gd name="connsiteX7" fmla="*/ 0 w 2113570"/>
                  <a:gd name="connsiteY7" fmla="*/ 951106 h 1056785"/>
                  <a:gd name="connsiteX8" fmla="*/ 0 w 2113570"/>
                  <a:gd name="connsiteY8" fmla="*/ 105679 h 1056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3570" h="1056785">
                    <a:moveTo>
                      <a:pt x="0" y="105679"/>
                    </a:moveTo>
                    <a:cubicBezTo>
                      <a:pt x="0" y="47314"/>
                      <a:pt x="47314" y="0"/>
                      <a:pt x="105679" y="0"/>
                    </a:cubicBezTo>
                    <a:lnTo>
                      <a:pt x="2007892" y="0"/>
                    </a:lnTo>
                    <a:cubicBezTo>
                      <a:pt x="2066257" y="0"/>
                      <a:pt x="2113571" y="47314"/>
                      <a:pt x="2113571" y="105679"/>
                    </a:cubicBezTo>
                    <a:cubicBezTo>
                      <a:pt x="2113571" y="387488"/>
                      <a:pt x="2113570" y="669298"/>
                      <a:pt x="2113570" y="951107"/>
                    </a:cubicBezTo>
                    <a:cubicBezTo>
                      <a:pt x="2113570" y="1009472"/>
                      <a:pt x="2066256" y="1056786"/>
                      <a:pt x="2007891" y="1056786"/>
                    </a:cubicBezTo>
                    <a:lnTo>
                      <a:pt x="105679" y="1056785"/>
                    </a:lnTo>
                    <a:cubicBezTo>
                      <a:pt x="47314" y="1056785"/>
                      <a:pt x="0" y="1009471"/>
                      <a:pt x="0" y="951106"/>
                    </a:cubicBezTo>
                    <a:lnTo>
                      <a:pt x="0" y="105679"/>
                    </a:lnTo>
                    <a:close/>
                  </a:path>
                </a:pathLst>
              </a:custGeom>
              <a:solidFill>
                <a:srgbClr val="B08335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206212" tIns="206212" rIns="206212" bIns="206212" numCol="1" spcCol="1270" anchor="ctr" anchorCtr="0">
                <a:noAutofit/>
              </a:bodyPr>
              <a:lstStyle/>
              <a:p>
                <a:pPr marL="0" marR="0" lvl="0" indent="0" algn="ctr" defTabSz="20447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Human Systems</a:t>
                </a:r>
              </a:p>
            </p:txBody>
          </p:sp>
          <p:sp>
            <p:nvSpPr>
              <p:cNvPr id="14" name="U-Turn Arrow 38">
                <a:extLst>
                  <a:ext uri="{FF2B5EF4-FFF2-40B4-BE49-F238E27FC236}">
                    <a16:creationId xmlns:a16="http://schemas.microsoft.com/office/drawing/2014/main" id="{04AD332D-7188-4F05-A18F-D8935D814E8A}"/>
                  </a:ext>
                </a:extLst>
              </p:cNvPr>
              <p:cNvSpPr/>
              <p:nvPr/>
            </p:nvSpPr>
            <p:spPr>
              <a:xfrm rot="5400000" flipH="1">
                <a:off x="10790477" y="1634842"/>
                <a:ext cx="929551" cy="89819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rgbClr val="FFFFFF">
                  <a:lumMod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E169DE-9123-40C0-951B-09C4E6FA595C}"/>
                  </a:ext>
                </a:extLst>
              </p:cNvPr>
              <p:cNvSpPr txBox="1"/>
              <p:nvPr/>
            </p:nvSpPr>
            <p:spPr>
              <a:xfrm>
                <a:off x="10733609" y="2287595"/>
                <a:ext cx="9348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Feedbacks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E9FA2E-DB4F-49D0-A833-4E7E66A49D01}"/>
              </a:ext>
            </a:extLst>
          </p:cNvPr>
          <p:cNvSpPr txBox="1"/>
          <p:nvPr/>
        </p:nvSpPr>
        <p:spPr>
          <a:xfrm>
            <a:off x="660048" y="624392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im3.pnnl.gov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2D744C-FBE3-4945-8BA2-49444B530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25" t="22209" r="66875" b="67786"/>
          <a:stretch/>
        </p:blipFill>
        <p:spPr>
          <a:xfrm>
            <a:off x="0" y="-34977"/>
            <a:ext cx="1168018" cy="8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6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CE25921-02C1-4A17-8724-5364B1531DF5}"/>
              </a:ext>
            </a:extLst>
          </p:cNvPr>
          <p:cNvSpPr/>
          <p:nvPr/>
        </p:nvSpPr>
        <p:spPr>
          <a:xfrm>
            <a:off x="1371600" y="14142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IM3 Research and E3SM Spinoff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0AB6C-ED70-42FD-8BF1-4752BD18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08774"/>
            <a:ext cx="10972800" cy="5844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34959-3D9F-44C2-B2DC-B9AE2B28D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5" t="22209" r="66875" b="67786"/>
          <a:stretch/>
        </p:blipFill>
        <p:spPr>
          <a:xfrm>
            <a:off x="0" y="-34977"/>
            <a:ext cx="1168018" cy="8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3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F44B6B5-3C59-422B-9192-D9F280E72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34" b="48295"/>
          <a:stretch/>
        </p:blipFill>
        <p:spPr>
          <a:xfrm>
            <a:off x="6483694" y="1264191"/>
            <a:ext cx="4872568" cy="2860441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E6B2701-519E-424B-9B8D-5A3221E4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38" r="28034"/>
          <a:stretch/>
        </p:blipFill>
        <p:spPr>
          <a:xfrm>
            <a:off x="6483694" y="4085304"/>
            <a:ext cx="4872568" cy="2642298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2108448-1EA2-4F3A-A325-45127FE50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6"/>
          <a:stretch/>
        </p:blipFill>
        <p:spPr>
          <a:xfrm>
            <a:off x="220190" y="1239611"/>
            <a:ext cx="6367424" cy="553223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BEF768AC-1EA7-4C7E-A6ED-818638F1EDF4}"/>
              </a:ext>
            </a:extLst>
          </p:cNvPr>
          <p:cNvSpPr txBox="1">
            <a:spLocks/>
          </p:cNvSpPr>
          <p:nvPr/>
        </p:nvSpPr>
        <p:spPr>
          <a:xfrm>
            <a:off x="10923588" y="6484938"/>
            <a:ext cx="1139825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E94BA-B4D1-4CEF-B3E7-E4A62E7BF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5" t="22209" r="66875" b="67786"/>
          <a:stretch/>
        </p:blipFill>
        <p:spPr>
          <a:xfrm>
            <a:off x="0" y="-34977"/>
            <a:ext cx="1168018" cy="8760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D2D950-50B7-4299-B9A4-3CCCB53C5118}"/>
              </a:ext>
            </a:extLst>
          </p:cNvPr>
          <p:cNvSpPr/>
          <p:nvPr/>
        </p:nvSpPr>
        <p:spPr>
          <a:xfrm>
            <a:off x="1666361" y="397812"/>
            <a:ext cx="7137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Recent publications</a:t>
            </a:r>
          </a:p>
        </p:txBody>
      </p:sp>
    </p:spTree>
    <p:extLst>
      <p:ext uri="{BB962C8B-B14F-4D97-AF65-F5344CB8AC3E}">
        <p14:creationId xmlns:p14="http://schemas.microsoft.com/office/powerpoint/2010/main" val="411515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3214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IM3 and GCIMS in Context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C30580-608F-4608-8631-BB8B373CA4AD}"/>
              </a:ext>
            </a:extLst>
          </p:cNvPr>
          <p:cNvSpPr/>
          <p:nvPr/>
        </p:nvSpPr>
        <p:spPr>
          <a:xfrm>
            <a:off x="194533" y="1828800"/>
            <a:ext cx="11732630" cy="442428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D1DA5-6486-4A5B-88EF-4C93A882B78F}"/>
              </a:ext>
            </a:extLst>
          </p:cNvPr>
          <p:cNvSpPr txBox="1"/>
          <p:nvPr/>
        </p:nvSpPr>
        <p:spPr>
          <a:xfrm>
            <a:off x="7975487" y="1205068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GCIMS SFA  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5BCC8-3FC5-4CF2-9F12-CD0996E1ADE0}"/>
              </a:ext>
            </a:extLst>
          </p:cNvPr>
          <p:cNvSpPr txBox="1"/>
          <p:nvPr/>
        </p:nvSpPr>
        <p:spPr>
          <a:xfrm>
            <a:off x="2185189" y="1205068"/>
            <a:ext cx="203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IM3 SFA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564AB6-5B4C-4517-8BAE-0BB047CAAA0D}"/>
              </a:ext>
            </a:extLst>
          </p:cNvPr>
          <p:cNvSpPr/>
          <p:nvPr/>
        </p:nvSpPr>
        <p:spPr>
          <a:xfrm>
            <a:off x="420956" y="1863476"/>
            <a:ext cx="529404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Mechanistic understanding of </a:t>
            </a:r>
            <a:r>
              <a:rPr lang="en-US" sz="1100" b="1" dirty="0">
                <a:solidFill>
                  <a:srgbClr val="FF0000"/>
                </a:solidFill>
              </a:rPr>
              <a:t>stressors, vulnerabilities, resilience, and transformations in complex </a:t>
            </a:r>
            <a:r>
              <a:rPr lang="en-US" sz="1200" b="1" u="sng" dirty="0">
                <a:solidFill>
                  <a:srgbClr val="FF0000"/>
                </a:solidFill>
              </a:rPr>
              <a:t>human-environmental landscapes </a:t>
            </a:r>
            <a:r>
              <a:rPr lang="en-US" sz="1100" dirty="0"/>
              <a:t>consisting of sectors, infrastructures, resources, and the natural environment.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</a:rPr>
              <a:t>Local to Regional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Teaming with RGMA for fine-scale analyses of local/regional interactions/dynamics (e.g., Hyperfacets) and with SBR for Watersheds and IHTM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Physics based models as well as agent-based, decision-theoretic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Integration and testing of best-in class component models (cross-agency)…and substitutability… within flexible, interoperable modeling frameworks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PNNL - Richland, WA led multi-institutional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4 year history with rapidly growing domestic following, interagency interest/engagement, and emergence as a recognizable center of excellence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FY20 - $4.6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745E77-358B-4812-8BF4-274ABFB7F5C9}"/>
              </a:ext>
            </a:extLst>
          </p:cNvPr>
          <p:cNvSpPr txBox="1"/>
          <p:nvPr/>
        </p:nvSpPr>
        <p:spPr>
          <a:xfrm>
            <a:off x="5304842" y="1926540"/>
            <a:ext cx="1913403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Focus-Relevant Partnerships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Structure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</a:p>
          <a:p>
            <a:pPr algn="ctr"/>
            <a:endParaRPr lang="en-US" sz="11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1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</a:p>
          <a:p>
            <a:pPr algn="ctr"/>
            <a:endParaRPr lang="en-US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3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C90F4A-42D7-4149-A707-EE7CBBAA620C}"/>
              </a:ext>
            </a:extLst>
          </p:cNvPr>
          <p:cNvSpPr/>
          <p:nvPr/>
        </p:nvSpPr>
        <p:spPr>
          <a:xfrm>
            <a:off x="7015446" y="1966815"/>
            <a:ext cx="484177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Understanding </a:t>
            </a:r>
            <a:r>
              <a:rPr lang="en-US" sz="1100" b="1" dirty="0">
                <a:solidFill>
                  <a:srgbClr val="FF0000"/>
                </a:solidFill>
              </a:rPr>
              <a:t>human drivers, responses, and feedbacks in </a:t>
            </a:r>
            <a:r>
              <a:rPr lang="en-US" sz="1200" b="1" u="sng" dirty="0">
                <a:solidFill>
                  <a:srgbClr val="FF0000"/>
                </a:solidFill>
              </a:rPr>
              <a:t>global Earth system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100" b="1" dirty="0">
                <a:solidFill>
                  <a:srgbClr val="FF0000"/>
                </a:solidFill>
              </a:rPr>
              <a:t>evolution</a:t>
            </a:r>
            <a:r>
              <a:rPr lang="en-US" sz="1100" dirty="0"/>
              <a:t>, with a focus on energy, water cycle, land, and biogeochemistry.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</a:rPr>
              <a:t>Regional to Global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Teaming with ESM for inclusion of humans in E3SM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Economic models with more detailed physical system emulators of energy, water, land, biogeochemistry, and climate components.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Single leadership class model (GCAM) and IHESD-developed components that are fit-for-purpose.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JGCRI (PNNL and UMD) – College Park, MD led multi-institutional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25 + year development with major domestic and international following and model training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FY20 - $4.5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054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A8EB8-D5C2-4211-BCBF-2F42A65D2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0EB17-E19B-4796-B00F-9E25058E7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6945"/>
            <a:ext cx="2057400" cy="1412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9688A-F428-4AA5-99F6-B6B194FF3E1A}"/>
              </a:ext>
            </a:extLst>
          </p:cNvPr>
          <p:cNvSpPr txBox="1"/>
          <p:nvPr/>
        </p:nvSpPr>
        <p:spPr>
          <a:xfrm>
            <a:off x="463551" y="1293376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Goal: To deliver a robust predictive understanding of coastal evolution that accounts for the complex, multiscale interactions among physical, biological, and human systems.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D0E93-A2D9-47C9-8E8E-DB7553085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00" y="1770429"/>
            <a:ext cx="6780551" cy="40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5A7DE-3FB2-4B29-9D56-020C79C73E85}"/>
              </a:ext>
            </a:extLst>
          </p:cNvPr>
          <p:cNvSpPr txBox="1"/>
          <p:nvPr/>
        </p:nvSpPr>
        <p:spPr>
          <a:xfrm>
            <a:off x="281090" y="2369613"/>
            <a:ext cx="482428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Pacific Northwest National Laboratory led multi-institutional team </a:t>
            </a:r>
            <a:r>
              <a:rPr lang="en-US" sz="1400" dirty="0"/>
              <a:t>(LANL a strong participant)… &gt;40% funding awarded by PNNL to others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Mid-Atlantic regional focus</a:t>
            </a:r>
            <a:r>
              <a:rPr lang="en-US" sz="1400" dirty="0"/>
              <a:t> … existing DOE capabilities, complex systems interactions, extensive data, and converging interagency activities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$16.2M </a:t>
            </a:r>
            <a:r>
              <a:rPr lang="en-US" sz="1400" dirty="0"/>
              <a:t>over three years ($5.4M/</a:t>
            </a:r>
            <a:r>
              <a:rPr lang="en-US" sz="1400" dirty="0" err="1"/>
              <a:t>yr</a:t>
            </a:r>
            <a:r>
              <a:rPr lang="en-US" sz="140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A “federated” approach </a:t>
            </a:r>
            <a:r>
              <a:rPr lang="en-US" sz="1400" dirty="0"/>
              <a:t>spanning four distinct program areas within DOE’s CESD; requires foundational work in each area </a:t>
            </a:r>
            <a:r>
              <a:rPr lang="en-US" sz="1400" u="sng" dirty="0"/>
              <a:t>and</a:t>
            </a:r>
            <a:r>
              <a:rPr lang="en-US" sz="1400" dirty="0"/>
              <a:t> substantial crosscut modeling work.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Informs potential follow-on observational and experimental work.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C534E-D431-4AF7-B599-E89A9F70FEFC}"/>
              </a:ext>
            </a:extLst>
          </p:cNvPr>
          <p:cNvSpPr txBox="1"/>
          <p:nvPr/>
        </p:nvSpPr>
        <p:spPr>
          <a:xfrm>
            <a:off x="533400" y="620253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icom.pnnl.gov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511456-C1C5-4E95-A85B-F24EA05F2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6" cy="39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ECF24-B94D-4131-B4EE-EB444B15E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998" y="-11725"/>
            <a:ext cx="38408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0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9D4551-A279-461C-8367-29ED68A02059}"/>
              </a:ext>
            </a:extLst>
          </p:cNvPr>
          <p:cNvSpPr/>
          <p:nvPr/>
        </p:nvSpPr>
        <p:spPr>
          <a:xfrm>
            <a:off x="1790700" y="134664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Project components and study region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0EB17-966F-4AD6-978A-E5C266769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1" b="4792"/>
          <a:stretch/>
        </p:blipFill>
        <p:spPr>
          <a:xfrm>
            <a:off x="6229766" y="775494"/>
            <a:ext cx="5124034" cy="2756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8B295-2F54-4FBE-BE5E-2134A3CF1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0" y="1146831"/>
            <a:ext cx="4190999" cy="4769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CC716-1AC8-4E8F-9C73-9311BA5C8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6" cy="396274"/>
          </a:xfrm>
          <a:prstGeom prst="rect">
            <a:avLst/>
          </a:prstGeom>
        </p:spPr>
      </p:pic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0E5A196A-32F9-4816-B6BE-B3B82AE2C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49230"/>
            <a:ext cx="5124035" cy="2993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B454F3-1AAA-468D-887B-6278A10EA712}"/>
              </a:ext>
            </a:extLst>
          </p:cNvPr>
          <p:cNvSpPr/>
          <p:nvPr/>
        </p:nvSpPr>
        <p:spPr>
          <a:xfrm>
            <a:off x="7438817" y="1600200"/>
            <a:ext cx="2438399" cy="466444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5A85EA9-B78D-4AFB-8BDE-0FDA05A6E96D}"/>
              </a:ext>
            </a:extLst>
          </p:cNvPr>
          <p:cNvSpPr/>
          <p:nvPr/>
        </p:nvSpPr>
        <p:spPr>
          <a:xfrm>
            <a:off x="10058400" y="3429000"/>
            <a:ext cx="2055606" cy="36715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1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5" name="Picture 2104">
            <a:extLst>
              <a:ext uri="{FF2B5EF4-FFF2-40B4-BE49-F238E27FC236}">
                <a16:creationId xmlns:a16="http://schemas.microsoft.com/office/drawing/2014/main" id="{CAA4D0A8-B023-4AE3-BE35-2DC1F048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3920" cy="6857999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EEFD4326-F463-49B6-8013-CD3782413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96F8F01-0B2D-458F-8440-10AF3E89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98" y="152400"/>
            <a:ext cx="1191241" cy="114299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84E782A-A604-41ED-8C13-F7F94B2768E7}"/>
              </a:ext>
            </a:extLst>
          </p:cNvPr>
          <p:cNvSpPr txBox="1"/>
          <p:nvPr/>
        </p:nvSpPr>
        <p:spPr>
          <a:xfrm>
            <a:off x="959475" y="1905000"/>
            <a:ext cx="5499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Bef>
                <a:spcPts val="1200"/>
              </a:spcBef>
            </a:pPr>
            <a:r>
              <a:rPr lang="en-US" sz="2000" b="1" dirty="0"/>
              <a:t>Enhance the understanding of interactions between natural and societal changes in the Arctic</a:t>
            </a:r>
          </a:p>
          <a:p>
            <a:pPr marL="457200">
              <a:spcBef>
                <a:spcPts val="1200"/>
              </a:spcBef>
            </a:pPr>
            <a:endParaRPr lang="en-US" sz="2000" i="1" dirty="0"/>
          </a:p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Co-evolution of transportation, resources development, and human systems</a:t>
            </a:r>
          </a:p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Critical thresholds in this co-evolution and effects on the economy and communities</a:t>
            </a:r>
          </a:p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Links of Arctic evolution to broader global dynamics</a:t>
            </a:r>
          </a:p>
        </p:txBody>
      </p:sp>
      <p:pic>
        <p:nvPicPr>
          <p:cNvPr id="2103" name="Picture 2102" descr="A picture containing map&#10;&#10;Description automatically generated">
            <a:extLst>
              <a:ext uri="{FF2B5EF4-FFF2-40B4-BE49-F238E27FC236}">
                <a16:creationId xmlns:a16="http://schemas.microsoft.com/office/drawing/2014/main" id="{02A90DF2-CF48-41EA-AD62-6566ABF9B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5"/>
          <a:stretch/>
        </p:blipFill>
        <p:spPr>
          <a:xfrm>
            <a:off x="7685553" y="292626"/>
            <a:ext cx="4628367" cy="6476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1FD59-3338-4EFE-8BBE-E87734B89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289" y="187386"/>
            <a:ext cx="38408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457200"/>
            <a:ext cx="7137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Goal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3915" y="1851645"/>
            <a:ext cx="7700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en-US" sz="2200" b="1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2800" dirty="0">
                <a:latin typeface="+mj-lt"/>
              </a:rPr>
              <a:t>Explore the </a:t>
            </a:r>
            <a:r>
              <a:rPr lang="en-US" sz="2800" i="1" dirty="0">
                <a:latin typeface="+mj-lt"/>
              </a:rPr>
              <a:t>complex interactions and potential co-evolutionary pathways </a:t>
            </a:r>
            <a:r>
              <a:rPr lang="en-US" sz="2800" dirty="0">
                <a:latin typeface="+mj-lt"/>
              </a:rPr>
              <a:t>within the integrated human-Earth system, including natural, engineered, and socioeconomic systems and sectors.</a:t>
            </a:r>
          </a:p>
          <a:p>
            <a:pPr>
              <a:spcBef>
                <a:spcPts val="600"/>
              </a:spcBef>
              <a:defRPr/>
            </a:pPr>
            <a:endParaRPr lang="en-US" sz="28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651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6">
            <a:extLst>
              <a:ext uri="{FF2B5EF4-FFF2-40B4-BE49-F238E27FC236}">
                <a16:creationId xmlns:a16="http://schemas.microsoft.com/office/drawing/2014/main" id="{EEFD4326-F463-49B6-8013-CD3782413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330FB6-0D87-469F-ACEC-5F8937C83B45}"/>
              </a:ext>
            </a:extLst>
          </p:cNvPr>
          <p:cNvSpPr/>
          <p:nvPr/>
        </p:nvSpPr>
        <p:spPr>
          <a:xfrm>
            <a:off x="409200" y="1448144"/>
            <a:ext cx="5920791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Warming air and water temperatures</a:t>
            </a:r>
          </a:p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Ecosystem change with potential for more conflict between subsistence, conservation, oil and gas activities, and ownership (rights)</a:t>
            </a:r>
          </a:p>
          <a:p>
            <a:pPr lvl="0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Sea ice </a:t>
            </a:r>
          </a:p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Affects shipping and multiple forms of transportation, subsistence hunting activity, coastal erosion </a:t>
            </a:r>
          </a:p>
          <a:p>
            <a:pPr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Winds &amp; storm inundation</a:t>
            </a:r>
          </a:p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Affects coastal erosion rates and storm inundation damages infrastructure, impacts to subsistence hunting activity, danger to housing and community infrastructure</a:t>
            </a:r>
          </a:p>
          <a:p>
            <a:pPr lvl="0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Permafrost thaw</a:t>
            </a:r>
          </a:p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Industry and civil infrastructure damage, food security impacts, release of methane, disease potential </a:t>
            </a:r>
          </a:p>
          <a:p>
            <a:pPr lvl="0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Coastal flooding</a:t>
            </a:r>
          </a:p>
          <a:p>
            <a:pPr lvl="1" defTabSz="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</a:rPr>
              <a:t>Infrastructure damage, transportation disruption, cultural dislocation (e.g. burial sites, sacred locations)</a:t>
            </a:r>
          </a:p>
        </p:txBody>
      </p:sp>
      <p:pic>
        <p:nvPicPr>
          <p:cNvPr id="33" name="Picture 32" descr="Chart, radar chart&#10;&#10;Description automatically generated">
            <a:extLst>
              <a:ext uri="{FF2B5EF4-FFF2-40B4-BE49-F238E27FC236}">
                <a16:creationId xmlns:a16="http://schemas.microsoft.com/office/drawing/2014/main" id="{31B4ED25-CFAE-4DE9-93C3-234D6BB31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151744"/>
            <a:ext cx="4804197" cy="4804197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6E080F7-79CC-467E-915D-6FD0DCE576E3}"/>
              </a:ext>
            </a:extLst>
          </p:cNvPr>
          <p:cNvSpPr/>
          <p:nvPr/>
        </p:nvSpPr>
        <p:spPr>
          <a:xfrm>
            <a:off x="1790700" y="232202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Significant Environmental Influences on Oil and Gas Development in the Arctic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CEEAAA-B8C4-414E-ACB5-7E59C1BF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98" y="152400"/>
            <a:ext cx="1191241" cy="1142997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A55BE494-A868-4355-8A2A-6F5DD8F6319A}"/>
              </a:ext>
            </a:extLst>
          </p:cNvPr>
          <p:cNvSpPr/>
          <p:nvPr/>
        </p:nvSpPr>
        <p:spPr>
          <a:xfrm>
            <a:off x="10820400" y="3311526"/>
            <a:ext cx="1293606" cy="484632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0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90917-0239-48FC-8559-AAAC826B7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C6FDE-7202-4B33-A77E-41772948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70" y="1292"/>
            <a:ext cx="1641428" cy="1446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F14D7-658F-44D0-882E-F155E87D2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2895601" cy="657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6741F9-8E3E-4B5A-BB9E-2CD6A04FA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32"/>
          <a:stretch/>
        </p:blipFill>
        <p:spPr>
          <a:xfrm>
            <a:off x="643302" y="1266922"/>
            <a:ext cx="10833108" cy="498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3E07B-3612-4BBA-94D3-F6BA108C8DAE}"/>
              </a:ext>
            </a:extLst>
          </p:cNvPr>
          <p:cNvSpPr txBox="1"/>
          <p:nvPr/>
        </p:nvSpPr>
        <p:spPr>
          <a:xfrm>
            <a:off x="715590" y="6248400"/>
            <a:ext cx="25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www.PCHES.psu.edu</a:t>
            </a:r>
          </a:p>
        </p:txBody>
      </p:sp>
    </p:spTree>
    <p:extLst>
      <p:ext uri="{BB962C8B-B14F-4D97-AF65-F5344CB8AC3E}">
        <p14:creationId xmlns:p14="http://schemas.microsoft.com/office/powerpoint/2010/main" val="610030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A3444-B35D-4981-8560-DD5C0536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D2C92C-E143-4ED0-80BA-39850E67A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5" t="20519" r="23125" b="56137"/>
          <a:stretch/>
        </p:blipFill>
        <p:spPr>
          <a:xfrm>
            <a:off x="8744" y="1"/>
            <a:ext cx="4868056" cy="860230"/>
          </a:xfrm>
          <a:prstGeom prst="rect">
            <a:avLst/>
          </a:prstGeom>
          <a:ln w="984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F69A9F-4717-49B3-8CFB-AFF956733597}"/>
              </a:ext>
            </a:extLst>
          </p:cNvPr>
          <p:cNvSpPr txBox="1"/>
          <p:nvPr/>
        </p:nvSpPr>
        <p:spPr>
          <a:xfrm>
            <a:off x="452254" y="3832928"/>
            <a:ext cx="48817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043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+mj-lt"/>
              </a:rPr>
              <a:t>Focus on:</a:t>
            </a:r>
          </a:p>
          <a:p>
            <a:pPr defTabSz="91104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Forces and patterns </a:t>
            </a:r>
          </a:p>
          <a:p>
            <a:pPr defTabSz="91104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Stabilities, instabilities, tipping points </a:t>
            </a:r>
          </a:p>
          <a:p>
            <a:pPr defTabSz="91104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Foresight and resilience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657FA-C598-46AC-951E-EBCBBCE2F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92" y="61818"/>
            <a:ext cx="3708308" cy="3708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7142C0-5975-4AEE-9F4A-3FF3B38D90F1}"/>
              </a:ext>
            </a:extLst>
          </p:cNvPr>
          <p:cNvSpPr/>
          <p:nvPr/>
        </p:nvSpPr>
        <p:spPr>
          <a:xfrm>
            <a:off x="452254" y="2106677"/>
            <a:ext cx="5736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0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j-lt"/>
              </a:rPr>
              <a:t>Goal: </a:t>
            </a:r>
            <a:r>
              <a:rPr lang="en-US" sz="2400" dirty="0">
                <a:latin typeface="+mj-lt"/>
              </a:rPr>
              <a:t>Develop a multi-system modeling framework to explore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compounding stressors and tipping points at regional scales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58ECC-942F-4B33-9C2C-86FD3B285227}"/>
              </a:ext>
            </a:extLst>
          </p:cNvPr>
          <p:cNvSpPr txBox="1"/>
          <p:nvPr/>
        </p:nvSpPr>
        <p:spPr>
          <a:xfrm>
            <a:off x="452253" y="5936936"/>
            <a:ext cx="573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https://globalchange.mit.edu/research/research-projects/integrated-framework-modeling-multi-system-dynamics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EDF40-3181-4FD9-884D-2ED879421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24" t="44110"/>
          <a:stretch/>
        </p:blipFill>
        <p:spPr>
          <a:xfrm>
            <a:off x="7294015" y="3673839"/>
            <a:ext cx="4881746" cy="30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15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40192-9F00-4927-9971-74435B12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17" y="-5166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B9166-F9B6-4711-955A-FD46B088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396"/>
          <a:stretch/>
        </p:blipFill>
        <p:spPr>
          <a:xfrm>
            <a:off x="112895" y="121823"/>
            <a:ext cx="1733537" cy="460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44CE81-304D-464F-B31D-1187E7882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1" t="36614" b="-6585"/>
          <a:stretch/>
        </p:blipFill>
        <p:spPr>
          <a:xfrm>
            <a:off x="8580559" y="111884"/>
            <a:ext cx="3565282" cy="157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CBE1E2-D351-4EE5-A990-2E9688C1B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18" y="1921832"/>
            <a:ext cx="5215782" cy="3591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F6C19-AAAB-46D8-9BF5-05B2792AF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367" y="2294911"/>
            <a:ext cx="5666722" cy="3581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34771D-4AF6-4677-8F5A-38710F9CB4B6}"/>
              </a:ext>
            </a:extLst>
          </p:cNvPr>
          <p:cNvSpPr txBox="1"/>
          <p:nvPr/>
        </p:nvSpPr>
        <p:spPr>
          <a:xfrm flipH="1">
            <a:off x="298554" y="1436615"/>
            <a:ext cx="173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AF4E84-271F-412D-804D-B923BEAF78CC}"/>
              </a:ext>
            </a:extLst>
          </p:cNvPr>
          <p:cNvSpPr txBox="1"/>
          <p:nvPr/>
        </p:nvSpPr>
        <p:spPr>
          <a:xfrm flipH="1">
            <a:off x="6140653" y="1904343"/>
            <a:ext cx="500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Process and Continuous Engagement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A5252-4864-4F02-9597-8B4351F090CA}"/>
              </a:ext>
            </a:extLst>
          </p:cNvPr>
          <p:cNvSpPr txBox="1"/>
          <p:nvPr/>
        </p:nvSpPr>
        <p:spPr>
          <a:xfrm>
            <a:off x="283564" y="617220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https://climate.ucdavis.edu/hyperfacets</a:t>
            </a:r>
            <a:r>
              <a:rPr lang="en-US" dirty="0"/>
              <a:t>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56DC17-8AD4-48B5-A80E-82F13E9B4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105" y="66765"/>
            <a:ext cx="38408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2">
            <a:extLst>
              <a:ext uri="{FF2B5EF4-FFF2-40B4-BE49-F238E27FC236}">
                <a16:creationId xmlns:a16="http://schemas.microsoft.com/office/drawing/2014/main" id="{24C12B2D-081F-47DC-81E7-365410A3BF61}"/>
              </a:ext>
            </a:extLst>
          </p:cNvPr>
          <p:cNvSpPr txBox="1"/>
          <p:nvPr/>
        </p:nvSpPr>
        <p:spPr>
          <a:xfrm>
            <a:off x="533400" y="1574800"/>
            <a:ext cx="2056764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Leverage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ongoing  stakeholder  relationships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key  case study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regions.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E430A144-B459-4985-846F-82E1F4A71626}"/>
              </a:ext>
            </a:extLst>
          </p:cNvPr>
          <p:cNvSpPr txBox="1"/>
          <p:nvPr/>
        </p:nvSpPr>
        <p:spPr>
          <a:xfrm>
            <a:off x="533400" y="3098800"/>
            <a:ext cx="171831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Understand 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priorities and  overlapping  interests</a:t>
            </a:r>
            <a:r>
              <a:rPr sz="20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among  </a:t>
            </a:r>
            <a:r>
              <a:rPr sz="2000" dirty="0">
                <a:latin typeface="Calibri"/>
                <a:cs typeface="Calibri"/>
              </a:rPr>
              <a:t>stakeholders.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DE87FDD5-F1DC-4EF6-9898-5A4F1B73183F}"/>
              </a:ext>
            </a:extLst>
          </p:cNvPr>
          <p:cNvSpPr txBox="1"/>
          <p:nvPr/>
        </p:nvSpPr>
        <p:spPr>
          <a:xfrm>
            <a:off x="533400" y="4927600"/>
            <a:ext cx="1922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Understand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needs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F46C3976-4496-44CA-AF0C-AB612E59394C}"/>
              </a:ext>
            </a:extLst>
          </p:cNvPr>
          <p:cNvSpPr txBox="1"/>
          <p:nvPr/>
        </p:nvSpPr>
        <p:spPr>
          <a:xfrm>
            <a:off x="533400" y="5232400"/>
            <a:ext cx="19958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for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planning and  decision-making</a:t>
            </a:r>
            <a:r>
              <a:rPr sz="20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  each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region.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CE25921-02C1-4A17-8724-5364B1531DF5}"/>
              </a:ext>
            </a:extLst>
          </p:cNvPr>
          <p:cNvSpPr/>
          <p:nvPr/>
        </p:nvSpPr>
        <p:spPr>
          <a:xfrm>
            <a:off x="2209165" y="168135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Study regions and storylines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EEC01-E177-4270-A8D4-37996C5A9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001"/>
          <a:stretch/>
        </p:blipFill>
        <p:spPr>
          <a:xfrm>
            <a:off x="7447770" y="119001"/>
            <a:ext cx="4591830" cy="26803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62DDEC-DECD-45B9-A270-DD2D0DD4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50" y="2667745"/>
            <a:ext cx="5579299" cy="351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7220D-FA7D-423B-B1D9-76FDCFA84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396"/>
          <a:stretch/>
        </p:blipFill>
        <p:spPr>
          <a:xfrm>
            <a:off x="152400" y="181274"/>
            <a:ext cx="1922781" cy="4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4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D6901-B8F2-4387-A305-8EAA7FBD6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337" y="0"/>
            <a:ext cx="63513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B87DB-8D3B-41AB-97F8-0A5196353AFB}"/>
              </a:ext>
            </a:extLst>
          </p:cNvPr>
          <p:cNvSpPr txBox="1"/>
          <p:nvPr/>
        </p:nvSpPr>
        <p:spPr>
          <a:xfrm>
            <a:off x="221178" y="909000"/>
            <a:ext cx="4170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MSD direct funded and close affiliates comprise 10% of 2020 Global Environmental Change Section </a:t>
            </a:r>
            <a:r>
              <a:rPr lang="en-US" dirty="0"/>
              <a:t>(GEC is 4</a:t>
            </a:r>
            <a:r>
              <a:rPr lang="en-US" baseline="30000" dirty="0"/>
              <a:t>th</a:t>
            </a:r>
            <a:r>
              <a:rPr lang="en-US" dirty="0"/>
              <a:t> largest of AGU Sections)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Union Session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68A4E96-2AA6-449F-AA4B-EA3B154B9B2C}"/>
              </a:ext>
            </a:extLst>
          </p:cNvPr>
          <p:cNvSpPr/>
          <p:nvPr/>
        </p:nvSpPr>
        <p:spPr>
          <a:xfrm rot="888865">
            <a:off x="1961989" y="2881955"/>
            <a:ext cx="1438636" cy="951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41C29-4606-4362-9EA4-139DD4FEFDF3}"/>
              </a:ext>
            </a:extLst>
          </p:cNvPr>
          <p:cNvSpPr txBox="1"/>
          <p:nvPr/>
        </p:nvSpPr>
        <p:spPr>
          <a:xfrm>
            <a:off x="192374" y="3871264"/>
            <a:ext cx="319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Xujing joining as speaker/panelist in MSD convened DOE Town Hall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C5B3B8C-A855-473D-8560-C18A5BBB0266}"/>
              </a:ext>
            </a:extLst>
          </p:cNvPr>
          <p:cNvSpPr/>
          <p:nvPr/>
        </p:nvSpPr>
        <p:spPr>
          <a:xfrm rot="888865">
            <a:off x="1680816" y="5247688"/>
            <a:ext cx="1438636" cy="951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4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E5F30-2A62-41D0-9C18-A60CE5AB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826" y="2099957"/>
            <a:ext cx="2548349" cy="2658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8C07FF-FAB8-4F95-B492-CE3372873A5E}"/>
              </a:ext>
            </a:extLst>
          </p:cNvPr>
          <p:cNvSpPr txBox="1"/>
          <p:nvPr/>
        </p:nvSpPr>
        <p:spPr>
          <a:xfrm>
            <a:off x="9372600" y="6096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</a:rPr>
              <a:t>https://climatemodeling.science.energy.gov/program/multisector-dynamics</a:t>
            </a:r>
          </a:p>
        </p:txBody>
      </p:sp>
    </p:spTree>
    <p:extLst>
      <p:ext uri="{BB962C8B-B14F-4D97-AF65-F5344CB8AC3E}">
        <p14:creationId xmlns:p14="http://schemas.microsoft.com/office/powerpoint/2010/main" val="251303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314265"/>
            <a:ext cx="7137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Strategic Objectives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1110" y="1066800"/>
            <a:ext cx="101497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98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Forces and Patterns. </a:t>
            </a:r>
            <a:r>
              <a:rPr lang="en-US" sz="2200" dirty="0">
                <a:latin typeface="+mj-lt"/>
              </a:rPr>
              <a:t>Reveal the combination of factors, varying by geographies, that contribute most significantly to </a:t>
            </a:r>
            <a:r>
              <a:rPr lang="en-US" sz="2200" b="1" i="1" dirty="0">
                <a:latin typeface="+mj-lt"/>
              </a:rPr>
              <a:t>patterns of development in transregional, regional, and sub-regional landscape evolutions</a:t>
            </a:r>
            <a:r>
              <a:rPr lang="en-US" sz="2200" i="1" dirty="0">
                <a:latin typeface="+mj-lt"/>
              </a:rPr>
              <a:t>, </a:t>
            </a:r>
            <a:r>
              <a:rPr lang="en-US" sz="2200" dirty="0">
                <a:latin typeface="+mj-lt"/>
              </a:rPr>
              <a:t>including interactions and interdependencies among natural and built environments and human processes and systems.</a:t>
            </a:r>
          </a:p>
          <a:p>
            <a:pPr marL="457200" indent="-457200">
              <a:spcAft>
                <a:spcPts val="298"/>
              </a:spcAft>
              <a:buFont typeface="+mj-lt"/>
              <a:buAutoNum type="arabicPeriod"/>
            </a:pPr>
            <a:endParaRPr lang="en-US" sz="2200" b="1" dirty="0">
              <a:latin typeface="+mj-lt"/>
            </a:endParaRPr>
          </a:p>
          <a:p>
            <a:pPr marL="457200" indent="-457200">
              <a:spcAft>
                <a:spcPts val="298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Stabilities and Instabilities.</a:t>
            </a:r>
            <a:r>
              <a:rPr lang="en-US" sz="2200" dirty="0">
                <a:latin typeface="+mj-lt"/>
              </a:rPr>
              <a:t>  Identify the characteristics of interacting natural and built environments and human processes that lead to </a:t>
            </a:r>
            <a:r>
              <a:rPr lang="en-US" sz="2200" b="1" i="1" dirty="0">
                <a:latin typeface="+mj-lt"/>
              </a:rPr>
              <a:t>stabilities</a:t>
            </a:r>
            <a:r>
              <a:rPr lang="en-US" sz="2200" b="1" dirty="0">
                <a:latin typeface="+mj-lt"/>
              </a:rPr>
              <a:t> and </a:t>
            </a:r>
            <a:r>
              <a:rPr lang="en-US" sz="2200" b="1" i="1" dirty="0">
                <a:latin typeface="+mj-lt"/>
              </a:rPr>
              <a:t>instabilities</a:t>
            </a:r>
            <a:r>
              <a:rPr lang="en-US" sz="2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dirty="0">
                <a:latin typeface="+mj-lt"/>
              </a:rPr>
              <a:t>across systems, sectors, and scales, and deliver new insights into the role of strong interdependencies, feedbacks, and compounding influences and stressors.</a:t>
            </a:r>
          </a:p>
          <a:p>
            <a:pPr marL="457200" indent="-457200">
              <a:spcAft>
                <a:spcPts val="298"/>
              </a:spcAft>
              <a:buFont typeface="+mj-lt"/>
              <a:buAutoNum type="arabicPeriod"/>
            </a:pPr>
            <a:endParaRPr lang="en-US" sz="2200" dirty="0">
              <a:latin typeface="+mj-lt"/>
            </a:endParaRPr>
          </a:p>
          <a:p>
            <a:pPr marL="457200" indent="-457200">
              <a:spcAft>
                <a:spcPts val="298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Foresight</a:t>
            </a:r>
            <a:r>
              <a:rPr lang="en-US" sz="2200" dirty="0">
                <a:latin typeface="+mj-lt"/>
              </a:rPr>
              <a:t>.  Explore how development patterns, stabilities, instabilities, and </a:t>
            </a:r>
            <a:r>
              <a:rPr lang="en-US" sz="2200" i="1" dirty="0">
                <a:latin typeface="+mj-lt"/>
              </a:rPr>
              <a:t>systems resilience </a:t>
            </a:r>
            <a:r>
              <a:rPr lang="en-US" sz="2200" dirty="0">
                <a:latin typeface="+mj-lt"/>
              </a:rPr>
              <a:t>may evolve within multisector, multi-scale landscapes as a result of </a:t>
            </a:r>
            <a:r>
              <a:rPr lang="en-US" sz="2200" b="1" i="1" u="sng" dirty="0">
                <a:latin typeface="+mj-lt"/>
              </a:rPr>
              <a:t>future</a:t>
            </a:r>
            <a:r>
              <a:rPr lang="en-US" sz="2200" b="1" i="1" dirty="0">
                <a:latin typeface="+mj-lt"/>
              </a:rPr>
              <a:t> forces, stressors, and disturbances</a:t>
            </a:r>
            <a:r>
              <a:rPr lang="en-US" sz="2200" b="1" dirty="0">
                <a:latin typeface="+mj-lt"/>
              </a:rPr>
              <a:t>… </a:t>
            </a:r>
            <a:r>
              <a:rPr lang="en-US" sz="2200" dirty="0">
                <a:latin typeface="+mj-lt"/>
              </a:rPr>
              <a:t>and reveal what pathways, characteristics, and risk profiles may emerge from </a:t>
            </a:r>
            <a:r>
              <a:rPr lang="en-US" sz="2200" b="1" i="1" dirty="0">
                <a:latin typeface="+mj-lt"/>
              </a:rPr>
              <a:t>both gradual and abrupt transitions</a:t>
            </a:r>
            <a:r>
              <a:rPr lang="en-US" sz="2200" dirty="0">
                <a:latin typeface="+mj-lt"/>
              </a:rPr>
              <a:t>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7991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259722"/>
            <a:ext cx="7137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Somewhat iconic representations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9A602-26C7-4636-AB58-96F53DF22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4" y="1603313"/>
            <a:ext cx="5257800" cy="3499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A2470-731C-4BD8-8659-946305521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266" y="1258690"/>
            <a:ext cx="4278744" cy="4284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CB7A57-736C-4174-AD5C-66CC45BC3FD0}"/>
              </a:ext>
            </a:extLst>
          </p:cNvPr>
          <p:cNvSpPr txBox="1"/>
          <p:nvPr/>
        </p:nvSpPr>
        <p:spPr>
          <a:xfrm>
            <a:off x="1527456" y="5220449"/>
            <a:ext cx="40943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Regional to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Earth system drivers, impacts, and responses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Energy and 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810BD-3102-4BAF-BA6D-1103A6EA883E}"/>
              </a:ext>
            </a:extLst>
          </p:cNvPr>
          <p:cNvSpPr txBox="1"/>
          <p:nvPr/>
        </p:nvSpPr>
        <p:spPr>
          <a:xfrm>
            <a:off x="7221038" y="5357541"/>
            <a:ext cx="47718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Local to 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MSD and complex landscape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Multi-influence, multi-stressor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Sectors, infrastructures, regional economies, natural resources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F63B2110-B045-41D0-B0BB-CD71C152FDDA}"/>
              </a:ext>
            </a:extLst>
          </p:cNvPr>
          <p:cNvSpPr/>
          <p:nvPr/>
        </p:nvSpPr>
        <p:spPr>
          <a:xfrm>
            <a:off x="6244167" y="3207455"/>
            <a:ext cx="990600" cy="523219"/>
          </a:xfrm>
          <a:prstGeom prst="leftRightArrow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71822-B5A9-4313-B77E-B93668D34BCA}"/>
              </a:ext>
            </a:extLst>
          </p:cNvPr>
          <p:cNvSpPr txBox="1"/>
          <p:nvPr/>
        </p:nvSpPr>
        <p:spPr>
          <a:xfrm>
            <a:off x="2091714" y="699405"/>
            <a:ext cx="31854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600" b="1" dirty="0">
                <a:solidFill>
                  <a:srgbClr val="0099CC"/>
                </a:solidFill>
              </a:rPr>
              <a:t>Global Earth System Evolution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35695-963F-4C9C-B165-68E2FB621B14}"/>
              </a:ext>
            </a:extLst>
          </p:cNvPr>
          <p:cNvSpPr txBox="1"/>
          <p:nvPr/>
        </p:nvSpPr>
        <p:spPr>
          <a:xfrm>
            <a:off x="8005026" y="699405"/>
            <a:ext cx="31694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600" b="1" dirty="0">
                <a:solidFill>
                  <a:srgbClr val="0099CC"/>
                </a:solidFill>
              </a:rPr>
              <a:t>Regional Landscape Evolution</a:t>
            </a:r>
          </a:p>
        </p:txBody>
      </p:sp>
    </p:spTree>
    <p:extLst>
      <p:ext uri="{BB962C8B-B14F-4D97-AF65-F5344CB8AC3E}">
        <p14:creationId xmlns:p14="http://schemas.microsoft.com/office/powerpoint/2010/main" val="322236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68068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MSD Research Priorities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90600" y="2395798"/>
            <a:ext cx="10210800" cy="480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Functional, collaborative community-of-practice and working group structure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Hierarchical frameworks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and use-inspired tools (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emulators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sensitivity research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etc.)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Distributed science mechanisms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(i.e.,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open source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models, software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couplers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interoperability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modular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 methods,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community data and computation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Complexity theory and science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(networks,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collective behavior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evolution and adaptation,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pattern formation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systems theory,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machine learning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etc.)</a:t>
            </a:r>
          </a:p>
          <a:p>
            <a:pPr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Scenario methods and development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with implications for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uncertainty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 framing/analysis,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complex storylines, modeling experiments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and more. </a:t>
            </a:r>
          </a:p>
          <a:p>
            <a:pPr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Model resolution and fit-for-purpose process details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across spatial and temporal scales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(e.g., energy, water, land, economics, population, land use, technology</a:t>
            </a:r>
          </a:p>
          <a:p>
            <a:pPr lvl="0">
              <a:defRPr/>
            </a:pPr>
            <a:r>
              <a:rPr lang="en-US" sz="2000" b="1" dirty="0">
                <a:solidFill>
                  <a:sysClr val="windowText" lastClr="000000"/>
                </a:solidFill>
                <a:cs typeface="Arial" pitchFamily="34" charset="0"/>
              </a:rPr>
              <a:t>Significant coupled systems behaviors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such as found among energy, water, land and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socioeconomic systems 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with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non-linear responses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, e.g., induced by 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extremes</a:t>
            </a:r>
            <a:r>
              <a:rPr lang="en-US" sz="2000" dirty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41621A-2057-4327-96D5-CE9EC4C0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91" y="1143000"/>
            <a:ext cx="8610600" cy="105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FF5C070-6616-484B-A111-53E3E961F07C}"/>
              </a:ext>
            </a:extLst>
          </p:cNvPr>
          <p:cNvSpPr/>
          <p:nvPr/>
        </p:nvSpPr>
        <p:spPr>
          <a:xfrm>
            <a:off x="1219200" y="200352"/>
            <a:ext cx="929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MSD Major Projects: National Lab SFAs/ and Projects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and University Collaborative Agreements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8EDA6-8B8F-4D34-817B-3F262D8DF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12" y="2732225"/>
            <a:ext cx="384081" cy="3657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87F50-497D-4E32-AAA7-4E5EFC16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08" y="3478595"/>
            <a:ext cx="384081" cy="365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2D51BB-D4D3-4F61-818A-9DF8A71F2E8E}"/>
              </a:ext>
            </a:extLst>
          </p:cNvPr>
          <p:cNvSpPr/>
          <p:nvPr/>
        </p:nvSpPr>
        <p:spPr>
          <a:xfrm>
            <a:off x="1676399" y="1123095"/>
            <a:ext cx="6042951" cy="568832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F8C33-E0BF-4020-8708-248F760D8BD9}"/>
              </a:ext>
            </a:extLst>
          </p:cNvPr>
          <p:cNvSpPr txBox="1"/>
          <p:nvPr/>
        </p:nvSpPr>
        <p:spPr>
          <a:xfrm>
            <a:off x="1792713" y="1204491"/>
            <a:ext cx="3212343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1. Integrated Multi-sector,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    Multi-scale Modeling SFA (IM3)</a:t>
            </a:r>
          </a:p>
          <a:p>
            <a:pPr marL="170203" indent="-170203">
              <a:spcAft>
                <a:spcPts val="0"/>
              </a:spcAft>
              <a:buFont typeface="+mj-lt"/>
              <a:buAutoNum type="arabicPeriod"/>
            </a:pPr>
            <a:endParaRPr lang="en-US" sz="1700" b="1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2. Global Change Intersectoral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    Modeling System SFA (GCIMS)</a:t>
            </a:r>
          </a:p>
          <a:p>
            <a:pPr>
              <a:spcAft>
                <a:spcPts val="0"/>
              </a:spcAft>
            </a:pPr>
            <a:endParaRPr lang="en-US" sz="1700" b="1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3. Integrated Coastal Modeling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    (ICOM)</a:t>
            </a:r>
            <a:r>
              <a:rPr lang="en-US" sz="1700" b="1" dirty="0">
                <a:solidFill>
                  <a:srgbClr val="FF0000"/>
                </a:solidFill>
                <a:latin typeface="+mj-lt"/>
              </a:rPr>
              <a:t>*</a:t>
            </a:r>
          </a:p>
          <a:p>
            <a:pPr>
              <a:spcAft>
                <a:spcPts val="0"/>
              </a:spcAft>
            </a:pPr>
            <a:endParaRPr lang="en-US" sz="1700" b="1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4. Interdisciplinary Research for 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    Arctic Coastal Environments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    (</a:t>
            </a:r>
            <a:r>
              <a:rPr lang="en-US" sz="1700" b="1" dirty="0" err="1">
                <a:solidFill>
                  <a:srgbClr val="0070C0"/>
                </a:solidFill>
                <a:latin typeface="+mj-lt"/>
              </a:rPr>
              <a:t>InteRFACE</a:t>
            </a:r>
            <a:r>
              <a:rPr lang="en-US" sz="1700" b="1" dirty="0">
                <a:solidFill>
                  <a:srgbClr val="0070C0"/>
                </a:solidFill>
                <a:latin typeface="+mj-lt"/>
              </a:rPr>
              <a:t>)</a:t>
            </a:r>
            <a:r>
              <a:rPr lang="en-US" sz="1700" b="1" dirty="0">
                <a:solidFill>
                  <a:srgbClr val="FF0000"/>
                </a:solidFill>
                <a:latin typeface="+mj-lt"/>
              </a:rPr>
              <a:t>*</a:t>
            </a:r>
          </a:p>
          <a:p>
            <a:pPr marL="170203" indent="-170203">
              <a:spcAft>
                <a:spcPts val="0"/>
              </a:spcAft>
              <a:buFont typeface="+mj-lt"/>
              <a:buAutoNum type="arabicPeriod"/>
            </a:pPr>
            <a:endParaRPr lang="en-US" sz="1700" b="1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5. Program on Coupled Human 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Earth Systems (PCHES) CA</a:t>
            </a:r>
          </a:p>
          <a:p>
            <a:pPr>
              <a:spcAft>
                <a:spcPts val="0"/>
              </a:spcAft>
            </a:pPr>
            <a:endParaRPr lang="en-US" sz="17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6. Integrated Global Systems </a:t>
            </a:r>
          </a:p>
          <a:p>
            <a:pPr>
              <a:spcAft>
                <a:spcPts val="0"/>
              </a:spcAft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Modeling (IGSM) CA</a:t>
            </a:r>
          </a:p>
          <a:p>
            <a:pPr>
              <a:spcAft>
                <a:spcPts val="298"/>
              </a:spcAft>
            </a:pPr>
            <a:endParaRPr lang="en-US" sz="1700" b="1" dirty="0">
              <a:latin typeface="+mj-lt"/>
            </a:endParaRPr>
          </a:p>
          <a:p>
            <a:pPr>
              <a:spcAft>
                <a:spcPts val="298"/>
              </a:spcAft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7. HyperFACETS</a:t>
            </a:r>
            <a:r>
              <a:rPr lang="en-US" sz="17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>
              <a:spcAft>
                <a:spcPts val="298"/>
              </a:spcAft>
            </a:pPr>
            <a:r>
              <a:rPr lang="en-US" b="1" dirty="0">
                <a:latin typeface="+mj-lt"/>
              </a:rPr>
              <a:t>			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C0C44-ADBA-411E-B183-A2549B70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52" y="1823739"/>
            <a:ext cx="1272618" cy="479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824ED-8583-4ABF-8650-075E16F00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406" y="4447057"/>
            <a:ext cx="1563233" cy="401006"/>
          </a:xfrm>
          <a:prstGeom prst="rect">
            <a:avLst/>
          </a:prstGeom>
        </p:spPr>
      </p:pic>
      <p:pic>
        <p:nvPicPr>
          <p:cNvPr id="11" name="Picture 12" descr="http://ocw.mit.edu/images/logo_mit.png">
            <a:extLst>
              <a:ext uri="{FF2B5EF4-FFF2-40B4-BE49-F238E27FC236}">
                <a16:creationId xmlns:a16="http://schemas.microsoft.com/office/drawing/2014/main" id="{2E843CA8-3883-4F5F-AD05-0BEBD76E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45" y="5445187"/>
            <a:ext cx="1298754" cy="2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1F28B-DDFD-401C-BA6F-9372138EB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645" y="6152422"/>
            <a:ext cx="1054186" cy="322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3FC3F9-1D62-46D7-B4B1-B00D9E49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272" y="1123095"/>
            <a:ext cx="1235984" cy="453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872FD-F5A6-4512-A22B-0ED6E84C933C}"/>
              </a:ext>
            </a:extLst>
          </p:cNvPr>
          <p:cNvSpPr txBox="1"/>
          <p:nvPr/>
        </p:nvSpPr>
        <p:spPr>
          <a:xfrm>
            <a:off x="5244585" y="1550309"/>
            <a:ext cx="233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SFA PI: Jennie Rice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F21DE-A16B-4709-B272-BA9E58C1F229}"/>
              </a:ext>
            </a:extLst>
          </p:cNvPr>
          <p:cNvSpPr txBox="1"/>
          <p:nvPr/>
        </p:nvSpPr>
        <p:spPr>
          <a:xfrm>
            <a:off x="5230475" y="2299177"/>
            <a:ext cx="2470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SFA PI: Mohamad Hejazi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A5E8F4-E896-4D0C-963B-B9AD50A15208}"/>
              </a:ext>
            </a:extLst>
          </p:cNvPr>
          <p:cNvSpPr txBox="1"/>
          <p:nvPr/>
        </p:nvSpPr>
        <p:spPr>
          <a:xfrm>
            <a:off x="5239345" y="4790096"/>
            <a:ext cx="242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CA PI: John Weyant/Karen Fisher-Vanden/Rob Nicholas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08F56-1D49-4784-ABD4-155981580CF8}"/>
              </a:ext>
            </a:extLst>
          </p:cNvPr>
          <p:cNvSpPr txBox="1"/>
          <p:nvPr/>
        </p:nvSpPr>
        <p:spPr>
          <a:xfrm>
            <a:off x="5230475" y="5672123"/>
            <a:ext cx="2351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CA PI: Ron Prinn /John Reilly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E2C7CB-C522-4E4E-9F43-E5216FFD35E7}"/>
              </a:ext>
            </a:extLst>
          </p:cNvPr>
          <p:cNvSpPr txBox="1"/>
          <p:nvPr/>
        </p:nvSpPr>
        <p:spPr>
          <a:xfrm>
            <a:off x="5225267" y="6444391"/>
            <a:ext cx="215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CA PI: Paul Ullrich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4D4EB3-1737-46E4-827C-722B0471B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615" y="2615823"/>
            <a:ext cx="1272618" cy="4790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6DD78B-2A36-4B8E-B9F8-72EE6D88C6D0}"/>
              </a:ext>
            </a:extLst>
          </p:cNvPr>
          <p:cNvSpPr txBox="1"/>
          <p:nvPr/>
        </p:nvSpPr>
        <p:spPr>
          <a:xfrm>
            <a:off x="5230475" y="3098144"/>
            <a:ext cx="2470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PI: Ian Kraucunas</a:t>
            </a:r>
          </a:p>
        </p:txBody>
      </p:sp>
      <p:pic>
        <p:nvPicPr>
          <p:cNvPr id="21" name="Picture 2" descr="https://ngee-tropics.lbl.gov/wp-content/uploads/sites/16/2017/01/LANL-logo-transparent-background-300x155.png">
            <a:hlinkClick r:id="rId9"/>
            <a:extLst>
              <a:ext uri="{FF2B5EF4-FFF2-40B4-BE49-F238E27FC236}">
                <a16:creationId xmlns:a16="http://schemas.microsoft.com/office/drawing/2014/main" id="{917B5786-9C1A-4C85-A57B-858EF889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06" y="3378457"/>
            <a:ext cx="1445904" cy="56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970731-D9AC-4426-A507-257B11493543}"/>
              </a:ext>
            </a:extLst>
          </p:cNvPr>
          <p:cNvSpPr txBox="1"/>
          <p:nvPr/>
        </p:nvSpPr>
        <p:spPr>
          <a:xfrm>
            <a:off x="5239345" y="3840886"/>
            <a:ext cx="2470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PI: Joel Rowland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33A775-2FF5-4640-87A4-A4089863E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0096" y="1619061"/>
            <a:ext cx="2212242" cy="50493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BEA98D-6743-4236-9FE2-20E73B19B3E3}"/>
              </a:ext>
            </a:extLst>
          </p:cNvPr>
          <p:cNvSpPr txBox="1"/>
          <p:nvPr/>
        </p:nvSpPr>
        <p:spPr>
          <a:xfrm>
            <a:off x="7944768" y="1062268"/>
            <a:ext cx="24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Partners (examples)</a:t>
            </a:r>
            <a:r>
              <a:rPr lang="en-US" dirty="0"/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160D5-18A7-4521-BF4A-A9E5A7886B42}"/>
              </a:ext>
            </a:extLst>
          </p:cNvPr>
          <p:cNvSpPr txBox="1"/>
          <p:nvPr/>
        </p:nvSpPr>
        <p:spPr>
          <a:xfrm>
            <a:off x="1913444" y="6552999"/>
            <a:ext cx="1947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98"/>
              </a:spcAft>
            </a:pPr>
            <a:r>
              <a:rPr lang="en-US" sz="900" b="1" dirty="0">
                <a:solidFill>
                  <a:srgbClr val="FF0000"/>
                </a:solidFill>
              </a:rPr>
              <a:t>* Collaborative program funding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CA5F5C-AD2C-4B35-A60D-22E129707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013" y="2041298"/>
            <a:ext cx="38408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3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00137E-E7A5-440E-BBD6-1C46A5139F53}"/>
              </a:ext>
            </a:extLst>
          </p:cNvPr>
          <p:cNvSpPr/>
          <p:nvPr/>
        </p:nvSpPr>
        <p:spPr>
          <a:xfrm>
            <a:off x="1371600" y="303253"/>
            <a:ext cx="9831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Some common geographies of interest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8AC966-CB33-48CF-A0D3-B994A3AF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95" y="1066800"/>
            <a:ext cx="8995410" cy="529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9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810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MSD and ESMD connections (examples)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B05D8-5997-4C74-9EDB-AC644F80CF19}"/>
              </a:ext>
            </a:extLst>
          </p:cNvPr>
          <p:cNvSpPr txBox="1"/>
          <p:nvPr/>
        </p:nvSpPr>
        <p:spPr>
          <a:xfrm>
            <a:off x="990600" y="1447800"/>
            <a:ext cx="105918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Kate Calvin is Chief Scientist for MSD’s GCIMS SFA and Task Leader for E3SM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Co-support, with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Renu in RGMA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, Ruby Leung (E3SMs Chief Scientist) on HypeRFACETS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Fine scale work in IM3…e.g., work on perennial bioenergy crops for the Community Terrestrial System Model (CTSM), formerly the Community Land Model (CLM) now being adapted for ELM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Integrated Coastal Modeling (ICoM) project in the Mid-Atlantic region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Interdisciplinary Research for Arctic Coastal Environments (InteRFACE) project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Upcoming MSD Town Hall with Xujing as speaker/panelist on opportunities and connections within Earth and environmental systems sciences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5961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A05BB4-FFB0-4FF5-B34A-956AD2D9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3F362-3E3E-47D2-B871-6C7636A7A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339" y="1"/>
            <a:ext cx="1407659" cy="12191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794A42-C910-4F83-B900-E6EA810F1A9F}"/>
              </a:ext>
            </a:extLst>
          </p:cNvPr>
          <p:cNvSpPr/>
          <p:nvPr/>
        </p:nvSpPr>
        <p:spPr>
          <a:xfrm>
            <a:off x="243839" y="1352570"/>
            <a:ext cx="502245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Focuses on long-term evolution of the coupled human-Earth system</a:t>
            </a:r>
          </a:p>
          <a:p>
            <a:pPr marL="342900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</a:rPr>
              <a:t>An integrated framework to investigate the interplay between influences, responses, and feedbacks  </a:t>
            </a:r>
          </a:p>
          <a:p>
            <a:pPr marL="342900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Internally consistent, tightly coupled, computationally efficient framework</a:t>
            </a:r>
          </a:p>
          <a:p>
            <a:pPr marL="342900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cs typeface="Arial" panose="020B0604020202020204" pitchFamily="34" charset="0"/>
              </a:rPr>
              <a:t>Regional to global spatial scales and seasonal to multidecadal timescales</a:t>
            </a:r>
          </a:p>
          <a:p>
            <a:pPr marL="342900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</a:rPr>
              <a:t>Major research experiments:</a:t>
            </a:r>
          </a:p>
          <a:p>
            <a:pPr marL="891540" lvl="1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Arial"/>
              </a:rPr>
              <a:t>Compounding Influences</a:t>
            </a:r>
          </a:p>
          <a:p>
            <a:pPr marL="891540" lvl="1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Arial"/>
              </a:rPr>
              <a:t>Regional Teleconnections</a:t>
            </a:r>
          </a:p>
          <a:p>
            <a:pPr marL="891540" lvl="1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Arial"/>
              </a:rPr>
              <a:t>Human Responses</a:t>
            </a:r>
          </a:p>
          <a:p>
            <a:pPr marL="891540" lvl="1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Arial"/>
              </a:rPr>
              <a:t>Human–Earth System Feedbacks</a:t>
            </a:r>
          </a:p>
          <a:p>
            <a:pPr marL="342900" indent="-342900" defTabSz="109728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16265"/>
              </a:solidFill>
              <a:cs typeface="Arial" panose="020B0604020202020204" pitchFamily="34" charset="0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963365F-E177-4C1B-95B2-2A7E0B7EA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430039"/>
            <a:ext cx="6536795" cy="5060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1B6739-4D93-436D-9EF9-B62F48AECC6D}"/>
              </a:ext>
            </a:extLst>
          </p:cNvPr>
          <p:cNvSpPr txBox="1"/>
          <p:nvPr/>
        </p:nvSpPr>
        <p:spPr>
          <a:xfrm>
            <a:off x="457200" y="618880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gcims.pnnl.gov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5344C-40F9-4B7F-92D3-BCB4F7DC4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09" y="203570"/>
            <a:ext cx="1524132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0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8770</TotalTime>
  <Words>1767</Words>
  <Application>Microsoft Office PowerPoint</Application>
  <PresentationFormat>Widescreen</PresentationFormat>
  <Paragraphs>245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Symbol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BER</dc:title>
  <dc:creator>Weatherwax, Sharlene</dc:creator>
  <cp:lastModifiedBy>Vallario, Bob</cp:lastModifiedBy>
  <cp:revision>782</cp:revision>
  <cp:lastPrinted>2019-07-09T18:10:59Z</cp:lastPrinted>
  <dcterms:created xsi:type="dcterms:W3CDTF">2010-02-04T19:54:00Z</dcterms:created>
  <dcterms:modified xsi:type="dcterms:W3CDTF">2020-10-27T13:49:14Z</dcterms:modified>
</cp:coreProperties>
</file>