
<file path=[Content_Types].xml><?xml version="1.0" encoding="utf-8"?>
<Types xmlns="http://schemas.openxmlformats.org/package/2006/content-types"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9bea72e529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9bea72e529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50facf37b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a50facf37b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50facf37b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a50facf37b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a50facf37b_0_19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a50facf37b_0_19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9e641efd5f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Google Shape;206;g9e641efd5f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9e641efd5f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9e641efd5f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9e641efd5f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9e641efd5f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9e641efd5f_0_3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9e641efd5f_0_3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4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9e641efd5f_0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9e641efd5f_0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9e641efd5f_0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9e641efd5f_0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ga50facf37b_0_1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5" name="Google Shape;285;ga50facf37b_0_1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a49bece125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a49bece125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a50facf37b_0_1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a50facf37b_0_1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a50facf37b_0_1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a50facf37b_0_1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a50facf37b_0_1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8" name="Google Shape;318;ga50facf37b_0_1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a50facf37b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a50facf37b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4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g9e641efd5f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6" name="Google Shape;346;g9e641efd5f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a49bece125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a49bece125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9bee3a3e47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9bee3a3e47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e641efd5f_0_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e641efd5f_0_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9c660a4a82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9c660a4a82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a50facf37b_0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a50facf37b_0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50facf37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a50facf37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9e641efd5f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9e641efd5f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SzPts val="1600"/>
              <a:buChar char="●"/>
              <a:defRPr sz="16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19.png"/><Relationship Id="rId10" Type="http://schemas.openxmlformats.org/officeDocument/2006/relationships/image" Target="../media/image8.png"/><Relationship Id="rId9" Type="http://schemas.openxmlformats.org/officeDocument/2006/relationships/image" Target="../media/image13.png"/><Relationship Id="rId5" Type="http://schemas.openxmlformats.org/officeDocument/2006/relationships/image" Target="../media/image25.png"/><Relationship Id="rId6" Type="http://schemas.openxmlformats.org/officeDocument/2006/relationships/image" Target="../media/image2.png"/><Relationship Id="rId7" Type="http://schemas.openxmlformats.org/officeDocument/2006/relationships/image" Target="../media/image12.png"/><Relationship Id="rId8" Type="http://schemas.openxmlformats.org/officeDocument/2006/relationships/image" Target="../media/image3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.png"/><Relationship Id="rId4" Type="http://schemas.openxmlformats.org/officeDocument/2006/relationships/image" Target="../media/image11.png"/><Relationship Id="rId5" Type="http://schemas.openxmlformats.org/officeDocument/2006/relationships/image" Target="../media/image17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gif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gif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Relationship Id="rId4" Type="http://schemas.openxmlformats.org/officeDocument/2006/relationships/image" Target="../media/image27.png"/><Relationship Id="rId5" Type="http://schemas.openxmlformats.org/officeDocument/2006/relationships/image" Target="../media/image22.png"/><Relationship Id="rId6" Type="http://schemas.openxmlformats.org/officeDocument/2006/relationships/image" Target="../media/image3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Relationship Id="rId4" Type="http://schemas.openxmlformats.org/officeDocument/2006/relationships/image" Target="../media/image20.png"/><Relationship Id="rId5" Type="http://schemas.openxmlformats.org/officeDocument/2006/relationships/image" Target="../media/image21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7.png"/><Relationship Id="rId5" Type="http://schemas.openxmlformats.org/officeDocument/2006/relationships/image" Target="../media/image6.png"/><Relationship Id="rId6" Type="http://schemas.openxmlformats.org/officeDocument/2006/relationships/image" Target="../media/image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6.png"/><Relationship Id="rId4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png"/><Relationship Id="rId4" Type="http://schemas.openxmlformats.org/officeDocument/2006/relationships/image" Target="../media/image3.png"/><Relationship Id="rId5" Type="http://schemas.openxmlformats.org/officeDocument/2006/relationships/image" Target="../media/image23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0" y="1456421"/>
            <a:ext cx="8520600" cy="906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000000"/>
                </a:solidFill>
              </a:rPr>
              <a:t>A Multiscale Modelling Framework for E3SM</a:t>
            </a:r>
            <a:endParaRPr sz="2400">
              <a:solidFill>
                <a:srgbClr val="000000"/>
              </a:solidFill>
            </a:endParaRPr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1363300" y="2571750"/>
            <a:ext cx="6320700" cy="206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accent2"/>
                </a:solidFill>
              </a:rPr>
              <a:t>Walter Hannah</a:t>
            </a:r>
            <a:r>
              <a:rPr baseline="30000" lang="en" sz="1700">
                <a:solidFill>
                  <a:schemeClr val="accent2"/>
                </a:solidFill>
              </a:rPr>
              <a:t>1</a:t>
            </a:r>
            <a:br>
              <a:rPr lang="en" sz="1500">
                <a:solidFill>
                  <a:schemeClr val="accent2"/>
                </a:solidFill>
              </a:rPr>
            </a:br>
            <a:br>
              <a:rPr lang="en" sz="1100">
                <a:solidFill>
                  <a:schemeClr val="accent2"/>
                </a:solidFill>
              </a:rPr>
            </a:br>
            <a:r>
              <a:rPr lang="en" sz="1100">
                <a:solidFill>
                  <a:schemeClr val="accent2"/>
                </a:solidFill>
              </a:rPr>
              <a:t>Dave Bader</a:t>
            </a:r>
            <a:r>
              <a:rPr baseline="30000" lang="en" sz="1100">
                <a:solidFill>
                  <a:schemeClr val="accent2"/>
                </a:solidFill>
              </a:rPr>
              <a:t>1</a:t>
            </a:r>
            <a:r>
              <a:rPr lang="en" sz="1100">
                <a:solidFill>
                  <a:schemeClr val="accent2"/>
                </a:solidFill>
              </a:rPr>
              <a:t>, Jungmin Lee</a:t>
            </a:r>
            <a:r>
              <a:rPr baseline="30000" lang="en" sz="1100">
                <a:solidFill>
                  <a:schemeClr val="accent2"/>
                </a:solidFill>
              </a:rPr>
              <a:t>1</a:t>
            </a:r>
            <a:r>
              <a:rPr lang="en" sz="1100">
                <a:solidFill>
                  <a:schemeClr val="accent2"/>
                </a:solidFill>
              </a:rPr>
              <a:t>, Matthew Norman</a:t>
            </a:r>
            <a:r>
              <a:rPr baseline="30000" lang="en" sz="1100">
                <a:solidFill>
                  <a:schemeClr val="accent2"/>
                </a:solidFill>
              </a:rPr>
              <a:t>2</a:t>
            </a:r>
            <a:r>
              <a:rPr lang="en" sz="1100">
                <a:solidFill>
                  <a:schemeClr val="accent2"/>
                </a:solidFill>
              </a:rPr>
              <a:t>, Sarat Sreepathi</a:t>
            </a:r>
            <a:r>
              <a:rPr baseline="30000" lang="en" sz="1100">
                <a:solidFill>
                  <a:schemeClr val="accent2"/>
                </a:solidFill>
              </a:rPr>
              <a:t>2</a:t>
            </a:r>
            <a:r>
              <a:rPr lang="en" sz="1100">
                <a:solidFill>
                  <a:schemeClr val="accent2"/>
                </a:solidFill>
              </a:rPr>
              <a:t>, </a:t>
            </a:r>
            <a:endParaRPr sz="11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</a:rPr>
              <a:t>Ruby Leung</a:t>
            </a:r>
            <a:r>
              <a:rPr baseline="30000" lang="en" sz="1100">
                <a:solidFill>
                  <a:schemeClr val="accent2"/>
                </a:solidFill>
              </a:rPr>
              <a:t>3</a:t>
            </a:r>
            <a:r>
              <a:rPr lang="en" sz="1100">
                <a:solidFill>
                  <a:schemeClr val="accent2"/>
                </a:solidFill>
              </a:rPr>
              <a:t>, Kyle Pressel</a:t>
            </a:r>
            <a:r>
              <a:rPr baseline="30000" lang="en" sz="1100">
                <a:solidFill>
                  <a:schemeClr val="accent2"/>
                </a:solidFill>
              </a:rPr>
              <a:t>3</a:t>
            </a:r>
            <a:r>
              <a:rPr lang="en" sz="1100">
                <a:solidFill>
                  <a:schemeClr val="accent2"/>
                </a:solidFill>
              </a:rPr>
              <a:t>, Chris Jones</a:t>
            </a:r>
            <a:r>
              <a:rPr baseline="30000" lang="en" sz="1100">
                <a:solidFill>
                  <a:schemeClr val="accent2"/>
                </a:solidFill>
              </a:rPr>
              <a:t>3</a:t>
            </a:r>
            <a:r>
              <a:rPr lang="en" sz="1100">
                <a:solidFill>
                  <a:schemeClr val="accent2"/>
                </a:solidFill>
              </a:rPr>
              <a:t>, Guangxing Lin</a:t>
            </a:r>
            <a:r>
              <a:rPr baseline="30000" lang="en" sz="1100">
                <a:solidFill>
                  <a:schemeClr val="accent2"/>
                </a:solidFill>
              </a:rPr>
              <a:t>3</a:t>
            </a:r>
            <a:r>
              <a:rPr lang="en" sz="1100">
                <a:solidFill>
                  <a:schemeClr val="accent2"/>
                </a:solidFill>
              </a:rPr>
              <a:t>, Mikhail Ovchinnikov</a:t>
            </a:r>
            <a:r>
              <a:rPr baseline="30000" lang="en" sz="1100">
                <a:solidFill>
                  <a:schemeClr val="accent2"/>
                </a:solidFill>
              </a:rPr>
              <a:t>3</a:t>
            </a:r>
            <a:r>
              <a:rPr lang="en" sz="1100">
                <a:solidFill>
                  <a:schemeClr val="accent2"/>
                </a:solidFill>
              </a:rPr>
              <a:t>,</a:t>
            </a:r>
            <a:endParaRPr sz="11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</a:rPr>
              <a:t>Mark Taylor</a:t>
            </a:r>
            <a:r>
              <a:rPr baseline="30000" lang="en" sz="1100">
                <a:solidFill>
                  <a:schemeClr val="accent2"/>
                </a:solidFill>
              </a:rPr>
              <a:t>4</a:t>
            </a:r>
            <a:r>
              <a:rPr lang="en" sz="1100">
                <a:solidFill>
                  <a:schemeClr val="accent2"/>
                </a:solidFill>
              </a:rPr>
              <a:t>, Benjamin Hillman</a:t>
            </a:r>
            <a:r>
              <a:rPr baseline="30000" lang="en" sz="1100">
                <a:solidFill>
                  <a:schemeClr val="accent2"/>
                </a:solidFill>
              </a:rPr>
              <a:t>4</a:t>
            </a:r>
            <a:r>
              <a:rPr lang="en" sz="1100">
                <a:solidFill>
                  <a:schemeClr val="accent2"/>
                </a:solidFill>
              </a:rPr>
              <a:t>, Andrew Bradley</a:t>
            </a:r>
            <a:r>
              <a:rPr baseline="30000" lang="en" sz="1100">
                <a:solidFill>
                  <a:schemeClr val="accent2"/>
                </a:solidFill>
              </a:rPr>
              <a:t>4</a:t>
            </a:r>
            <a:r>
              <a:rPr lang="en" sz="1100">
                <a:solidFill>
                  <a:schemeClr val="accent2"/>
                </a:solidFill>
              </a:rPr>
              <a:t>, Chris Eldred</a:t>
            </a:r>
            <a:r>
              <a:rPr baseline="30000" lang="en" sz="1100">
                <a:solidFill>
                  <a:schemeClr val="accent2"/>
                </a:solidFill>
              </a:rPr>
              <a:t>4</a:t>
            </a:r>
            <a:r>
              <a:rPr lang="en" sz="1100">
                <a:solidFill>
                  <a:schemeClr val="accent2"/>
                </a:solidFill>
              </a:rPr>
              <a:t>,</a:t>
            </a:r>
            <a:endParaRPr sz="11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chemeClr val="accent2"/>
                </a:solidFill>
              </a:rPr>
              <a:t>Xingqiu Yuan</a:t>
            </a:r>
            <a:r>
              <a:rPr baseline="30000" lang="en" sz="1100">
                <a:solidFill>
                  <a:schemeClr val="accent2"/>
                </a:solidFill>
              </a:rPr>
              <a:t>5</a:t>
            </a:r>
            <a:r>
              <a:rPr lang="en" sz="1100">
                <a:solidFill>
                  <a:schemeClr val="accent2"/>
                </a:solidFill>
              </a:rPr>
              <a:t>, Nick Romero</a:t>
            </a:r>
            <a:r>
              <a:rPr baseline="30000" lang="en" sz="1100">
                <a:solidFill>
                  <a:schemeClr val="accent2"/>
                </a:solidFill>
              </a:rPr>
              <a:t>5</a:t>
            </a:r>
            <a:r>
              <a:rPr lang="en" sz="1100">
                <a:solidFill>
                  <a:schemeClr val="accent2"/>
                </a:solidFill>
              </a:rPr>
              <a:t>, Mike Pritchard</a:t>
            </a:r>
            <a:r>
              <a:rPr baseline="30000" lang="en" sz="1100">
                <a:solidFill>
                  <a:schemeClr val="accent2"/>
                </a:solidFill>
              </a:rPr>
              <a:t>6</a:t>
            </a:r>
            <a:endParaRPr sz="11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900">
              <a:solidFill>
                <a:schemeClr val="accent2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aseline="30000" sz="900">
              <a:solidFill>
                <a:schemeClr val="accent2"/>
              </a:solidFill>
            </a:endParaRPr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/>
              <a:t>1 </a:t>
            </a:r>
            <a:r>
              <a:rPr lang="en" sz="700"/>
              <a:t>Lawrence Livermore National Laboratory</a:t>
            </a:r>
            <a:br>
              <a:rPr lang="en" sz="700"/>
            </a:br>
            <a:r>
              <a:rPr baseline="30000" lang="en" sz="700"/>
              <a:t>2 </a:t>
            </a:r>
            <a:r>
              <a:rPr lang="en" sz="700"/>
              <a:t>Oak Ridge National Laboratory</a:t>
            </a:r>
            <a:br>
              <a:rPr lang="en" sz="700"/>
            </a:br>
            <a:r>
              <a:rPr baseline="30000" lang="en" sz="700"/>
              <a:t>3 </a:t>
            </a:r>
            <a:r>
              <a:rPr lang="en" sz="700"/>
              <a:t>Pacific Northwest National Laboratory</a:t>
            </a:r>
            <a:endParaRPr sz="700"/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/>
              <a:t>4 </a:t>
            </a:r>
            <a:r>
              <a:rPr lang="en" sz="700"/>
              <a:t>Sandia National Laboratory</a:t>
            </a:r>
            <a:br>
              <a:rPr lang="en" sz="700"/>
            </a:br>
            <a:r>
              <a:rPr baseline="30000" lang="en" sz="700"/>
              <a:t>5</a:t>
            </a:r>
            <a:r>
              <a:rPr lang="en" sz="700"/>
              <a:t>Argonne National </a:t>
            </a:r>
            <a:r>
              <a:rPr lang="en" sz="700"/>
              <a:t>Laboratory</a:t>
            </a:r>
            <a:endParaRPr sz="700"/>
          </a:p>
          <a:p>
            <a:pPr indent="0" lvl="0" marL="22860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aseline="30000" lang="en" sz="700"/>
              <a:t>6</a:t>
            </a:r>
            <a:r>
              <a:rPr lang="en" sz="700"/>
              <a:t>UC Irvine</a:t>
            </a:r>
            <a:endParaRPr sz="700"/>
          </a:p>
        </p:txBody>
      </p:sp>
      <p:pic>
        <p:nvPicPr>
          <p:cNvPr id="56" name="Google Shape;56;p13"/>
          <p:cNvPicPr preferRelativeResize="0"/>
          <p:nvPr/>
        </p:nvPicPr>
        <p:blipFill rotWithShape="1">
          <a:blip r:embed="rId3">
            <a:alphaModFix/>
          </a:blip>
          <a:srcRect b="0" l="26540" r="0" t="0"/>
          <a:stretch/>
        </p:blipFill>
        <p:spPr>
          <a:xfrm>
            <a:off x="7303747" y="4477132"/>
            <a:ext cx="1782752" cy="61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b="7407" l="0" r="0" t="0"/>
          <a:stretch/>
        </p:blipFill>
        <p:spPr>
          <a:xfrm>
            <a:off x="0" y="0"/>
            <a:ext cx="9144000" cy="1305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168" y="260267"/>
            <a:ext cx="1782760" cy="955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0" y="0"/>
            <a:ext cx="9144000" cy="904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 rotWithShape="1">
          <a:blip r:embed="rId7">
            <a:alphaModFix/>
          </a:blip>
          <a:srcRect b="7663" l="0" r="0" t="0"/>
          <a:stretch/>
        </p:blipFill>
        <p:spPr>
          <a:xfrm>
            <a:off x="7443875" y="0"/>
            <a:ext cx="1700125" cy="1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61" name="Google Shape;61;p13"/>
          <p:cNvSpPr txBox="1"/>
          <p:nvPr/>
        </p:nvSpPr>
        <p:spPr>
          <a:xfrm>
            <a:off x="2927100" y="4810934"/>
            <a:ext cx="3289800" cy="383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">
                <a:solidFill>
                  <a:srgbClr val="999999"/>
                </a:solidFill>
              </a:rPr>
              <a:t>This work was performed under the auspices of the U.S. Department of Energy by Lawrence Livermore National Laboratory under Contract DE-AC52-07NA27344.</a:t>
            </a:r>
            <a:endParaRPr sz="600">
              <a:solidFill>
                <a:srgbClr val="999999"/>
              </a:solidFill>
            </a:endParaRPr>
          </a:p>
        </p:txBody>
      </p:sp>
      <p:pic>
        <p:nvPicPr>
          <p:cNvPr id="62" name="Google Shape;62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46983" y="4477125"/>
            <a:ext cx="2033716" cy="610100"/>
          </a:xfrm>
          <a:prstGeom prst="rect">
            <a:avLst/>
          </a:prstGeom>
          <a:noFill/>
          <a:ln>
            <a:noFill/>
          </a:ln>
        </p:spPr>
      </p:pic>
      <p:sp>
        <p:nvSpPr>
          <p:cNvPr id="63" name="Google Shape;63;p13"/>
          <p:cNvSpPr txBox="1"/>
          <p:nvPr/>
        </p:nvSpPr>
        <p:spPr>
          <a:xfrm>
            <a:off x="1853525" y="175950"/>
            <a:ext cx="2089800" cy="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1" lang="en" sz="4700">
                <a:solidFill>
                  <a:srgbClr val="47AA45"/>
                </a:solidFill>
              </a:rPr>
              <a:t>-MMF</a:t>
            </a:r>
            <a:endParaRPr b="1" i="1" sz="4700">
              <a:solidFill>
                <a:srgbClr val="47AA45"/>
              </a:solidFill>
            </a:endParaRPr>
          </a:p>
        </p:txBody>
      </p:sp>
      <p:sp>
        <p:nvSpPr>
          <p:cNvPr id="64" name="Google Shape;64;p13"/>
          <p:cNvSpPr/>
          <p:nvPr/>
        </p:nvSpPr>
        <p:spPr>
          <a:xfrm>
            <a:off x="629825" y="897475"/>
            <a:ext cx="2806200" cy="319500"/>
          </a:xfrm>
          <a:prstGeom prst="roundRect">
            <a:avLst>
              <a:gd fmla="val 5469" name="adj"/>
            </a:avLst>
          </a:prstGeom>
          <a:solidFill>
            <a:srgbClr val="999999"/>
          </a:solidFill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" name="Google Shape;65;p13"/>
          <p:cNvSpPr txBox="1"/>
          <p:nvPr/>
        </p:nvSpPr>
        <p:spPr>
          <a:xfrm>
            <a:off x="2068800" y="811525"/>
            <a:ext cx="14301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6585A"/>
                </a:solidFill>
              </a:rPr>
              <a:t>Multiscale Modelling </a:t>
            </a:r>
            <a:br>
              <a:rPr b="1" lang="en" sz="1000">
                <a:solidFill>
                  <a:srgbClr val="56585A"/>
                </a:solidFill>
              </a:rPr>
            </a:br>
            <a:r>
              <a:rPr b="1" lang="en" sz="1000">
                <a:solidFill>
                  <a:srgbClr val="56585A"/>
                </a:solidFill>
              </a:rPr>
              <a:t>Framework</a:t>
            </a:r>
            <a:endParaRPr b="1" sz="1000">
              <a:solidFill>
                <a:srgbClr val="56585A"/>
              </a:solidFill>
            </a:endParaRPr>
          </a:p>
        </p:txBody>
      </p:sp>
      <p:sp>
        <p:nvSpPr>
          <p:cNvPr id="66" name="Google Shape;66;p13"/>
          <p:cNvSpPr txBox="1"/>
          <p:nvPr/>
        </p:nvSpPr>
        <p:spPr>
          <a:xfrm>
            <a:off x="515128" y="813475"/>
            <a:ext cx="1468500" cy="54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6585A"/>
                </a:solidFill>
              </a:rPr>
              <a:t>Energy Exascale</a:t>
            </a:r>
            <a:endParaRPr b="1" sz="1000">
              <a:solidFill>
                <a:srgbClr val="56585A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>
                <a:solidFill>
                  <a:srgbClr val="56585A"/>
                </a:solidFill>
              </a:rPr>
              <a:t>Earth System Model</a:t>
            </a:r>
            <a:endParaRPr b="1" sz="1000">
              <a:solidFill>
                <a:srgbClr val="56585A"/>
              </a:solidFill>
            </a:endParaRPr>
          </a:p>
        </p:txBody>
      </p:sp>
      <p:pic>
        <p:nvPicPr>
          <p:cNvPr id="67" name="Google Shape;67;p13"/>
          <p:cNvPicPr preferRelativeResize="0"/>
          <p:nvPr/>
        </p:nvPicPr>
        <p:blipFill rotWithShape="1">
          <a:blip r:embed="rId9">
            <a:alphaModFix/>
          </a:blip>
          <a:srcRect b="17341" l="0" r="0" t="0"/>
          <a:stretch/>
        </p:blipFill>
        <p:spPr>
          <a:xfrm>
            <a:off x="223175" y="260275"/>
            <a:ext cx="1782751" cy="78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 rotWithShape="1">
          <a:blip r:embed="rId10">
            <a:alphaModFix/>
          </a:blip>
          <a:srcRect b="0" l="11793" r="0" t="0"/>
          <a:stretch/>
        </p:blipFill>
        <p:spPr>
          <a:xfrm flipH="1">
            <a:off x="5901350" y="166700"/>
            <a:ext cx="1782749" cy="8856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2"/>
          <p:cNvSpPr txBox="1"/>
          <p:nvPr>
            <p:ph type="title"/>
          </p:nvPr>
        </p:nvSpPr>
        <p:spPr>
          <a:xfrm>
            <a:off x="311700" y="445025"/>
            <a:ext cx="605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Portability Challenges</a:t>
            </a:r>
            <a:endParaRPr/>
          </a:p>
        </p:txBody>
      </p:sp>
      <p:sp>
        <p:nvSpPr>
          <p:cNvPr id="156" name="Google Shape;156;p22"/>
          <p:cNvSpPr txBox="1"/>
          <p:nvPr>
            <p:ph idx="1" type="body"/>
          </p:nvPr>
        </p:nvSpPr>
        <p:spPr>
          <a:xfrm>
            <a:off x="311700" y="1152475"/>
            <a:ext cx="436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OpenACC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C++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OpenMP</a:t>
            </a:r>
            <a:endParaRPr b="1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ability to run on future hardware is crucial for the success of the MMF, and multiple versions of the CRM may be needed to maintain support across different architectures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OpenACC was used initially to run the Fortran CRM on GPUs, but this was problematic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pic>
        <p:nvPicPr>
          <p:cNvPr id="157" name="Google Shape;157;p22"/>
          <p:cNvPicPr preferRelativeResize="0"/>
          <p:nvPr/>
        </p:nvPicPr>
        <p:blipFill rotWithShape="1">
          <a:blip r:embed="rId3">
            <a:alphaModFix/>
          </a:blip>
          <a:srcRect b="30665" l="53739" r="8453" t="31221"/>
          <a:stretch/>
        </p:blipFill>
        <p:spPr>
          <a:xfrm>
            <a:off x="421687" y="3015693"/>
            <a:ext cx="363175" cy="366125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22"/>
          <p:cNvSpPr/>
          <p:nvPr/>
        </p:nvSpPr>
        <p:spPr>
          <a:xfrm>
            <a:off x="3072722" y="3939840"/>
            <a:ext cx="7599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3"/>
          <p:cNvSpPr txBox="1"/>
          <p:nvPr>
            <p:ph type="title"/>
          </p:nvPr>
        </p:nvSpPr>
        <p:spPr>
          <a:xfrm>
            <a:off x="311700" y="445025"/>
            <a:ext cx="605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Portability Challenges</a:t>
            </a:r>
            <a:endParaRPr/>
          </a:p>
        </p:txBody>
      </p:sp>
      <p:sp>
        <p:nvSpPr>
          <p:cNvPr id="164" name="Google Shape;164;p23"/>
          <p:cNvSpPr txBox="1"/>
          <p:nvPr>
            <p:ph idx="1" type="body"/>
          </p:nvPr>
        </p:nvSpPr>
        <p:spPr>
          <a:xfrm>
            <a:off x="311700" y="1152475"/>
            <a:ext cx="436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OpenACC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C++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OpenMP</a:t>
            </a:r>
            <a:endParaRPr b="1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ability to run on future hardware is crucial for the success of the MMF, and multiple versions of the CRM may be needed to maintain support across different architectures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OpenACC was used initially to run the Fortran CRM on GPUs, but this was problematic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The CRM was rewritten in C++ and has </a:t>
            </a:r>
            <a:br>
              <a:rPr lang="en" sz="1400"/>
            </a:br>
            <a:r>
              <a:rPr lang="en" sz="1400"/>
              <a:t>good performance on Summit GPUs</a:t>
            </a:r>
            <a:endParaRPr sz="1400"/>
          </a:p>
        </p:txBody>
      </p:sp>
      <p:pic>
        <p:nvPicPr>
          <p:cNvPr id="165" name="Google Shape;16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974" y="1889075"/>
            <a:ext cx="3405373" cy="26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3"/>
          <p:cNvPicPr preferRelativeResize="0"/>
          <p:nvPr/>
        </p:nvPicPr>
        <p:blipFill rotWithShape="1">
          <a:blip r:embed="rId4">
            <a:alphaModFix/>
          </a:blip>
          <a:srcRect b="30665" l="8733" r="53459" t="31221"/>
          <a:stretch/>
        </p:blipFill>
        <p:spPr>
          <a:xfrm>
            <a:off x="421685" y="3729868"/>
            <a:ext cx="363175" cy="36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3"/>
          <p:cNvPicPr preferRelativeResize="0"/>
          <p:nvPr/>
        </p:nvPicPr>
        <p:blipFill rotWithShape="1">
          <a:blip r:embed="rId4">
            <a:alphaModFix/>
          </a:blip>
          <a:srcRect b="30665" l="53739" r="8453" t="31221"/>
          <a:stretch/>
        </p:blipFill>
        <p:spPr>
          <a:xfrm>
            <a:off x="421687" y="3015693"/>
            <a:ext cx="363175" cy="3661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8" name="Google Shape;168;p23"/>
          <p:cNvCxnSpPr>
            <a:stCxn id="169" idx="3"/>
            <a:endCxn id="165" idx="1"/>
          </p:cNvCxnSpPr>
          <p:nvPr/>
        </p:nvCxnSpPr>
        <p:spPr>
          <a:xfrm flipH="1" rot="10800000">
            <a:off x="3832622" y="3198840"/>
            <a:ext cx="1514400" cy="8613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69" name="Google Shape;169;p23"/>
          <p:cNvSpPr/>
          <p:nvPr/>
        </p:nvSpPr>
        <p:spPr>
          <a:xfrm>
            <a:off x="3072722" y="3939840"/>
            <a:ext cx="7599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23"/>
          <p:cNvSpPr txBox="1"/>
          <p:nvPr/>
        </p:nvSpPr>
        <p:spPr>
          <a:xfrm>
            <a:off x="5182650" y="4568875"/>
            <a:ext cx="3569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</a:rPr>
              <a:t>~10-15x GPU speed-up of 3D CRM (32x32)</a:t>
            </a:r>
            <a:endParaRPr b="1" sz="1100">
              <a:solidFill>
                <a:srgbClr val="6AA84F"/>
              </a:solidFill>
            </a:endParaRPr>
          </a:p>
        </p:txBody>
      </p:sp>
      <p:sp>
        <p:nvSpPr>
          <p:cNvPr id="171" name="Google Shape;171;p23"/>
          <p:cNvSpPr/>
          <p:nvPr/>
        </p:nvSpPr>
        <p:spPr>
          <a:xfrm>
            <a:off x="7135375" y="2706148"/>
            <a:ext cx="380100" cy="927300"/>
          </a:xfrm>
          <a:prstGeom prst="upArrow">
            <a:avLst>
              <a:gd fmla="val 50000" name="adj1"/>
              <a:gd fmla="val 85337" name="adj2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23"/>
          <p:cNvSpPr txBox="1"/>
          <p:nvPr/>
        </p:nvSpPr>
        <p:spPr>
          <a:xfrm>
            <a:off x="4820399" y="1152475"/>
            <a:ext cx="26103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1C232"/>
                </a:solidFill>
              </a:rPr>
              <a:t>GPU speed-up of 2D CRM (32x1)</a:t>
            </a:r>
            <a:br>
              <a:rPr b="1" lang="en" sz="1200">
                <a:solidFill>
                  <a:srgbClr val="F1C232"/>
                </a:solidFill>
              </a:rPr>
            </a:br>
            <a:r>
              <a:rPr b="1" lang="en" sz="1200">
                <a:solidFill>
                  <a:srgbClr val="F1C232"/>
                </a:solidFill>
              </a:rPr>
              <a:t>masked by radiation</a:t>
            </a:r>
            <a:endParaRPr b="1" sz="1200">
              <a:solidFill>
                <a:srgbClr val="F1C232"/>
              </a:solidFill>
            </a:endParaRPr>
          </a:p>
        </p:txBody>
      </p:sp>
      <p:cxnSp>
        <p:nvCxnSpPr>
          <p:cNvPr id="173" name="Google Shape;173;p23"/>
          <p:cNvCxnSpPr/>
          <p:nvPr/>
        </p:nvCxnSpPr>
        <p:spPr>
          <a:xfrm>
            <a:off x="5247400" y="1724175"/>
            <a:ext cx="913800" cy="825300"/>
          </a:xfrm>
          <a:prstGeom prst="curvedConnector3">
            <a:avLst>
              <a:gd fmla="val -8065" name="adj1"/>
            </a:avLst>
          </a:prstGeom>
          <a:noFill/>
          <a:ln cap="flat" cmpd="sng" w="28575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74" name="Google Shape;174;p23"/>
          <p:cNvCxnSpPr/>
          <p:nvPr/>
        </p:nvCxnSpPr>
        <p:spPr>
          <a:xfrm rot="-5400000">
            <a:off x="5965900" y="3724750"/>
            <a:ext cx="1061400" cy="670800"/>
          </a:xfrm>
          <a:prstGeom prst="curvedConnector3">
            <a:avLst>
              <a:gd fmla="val 87434" name="adj1"/>
            </a:avLst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75" name="Google Shape;175;p23"/>
          <p:cNvSpPr txBox="1"/>
          <p:nvPr/>
        </p:nvSpPr>
        <p:spPr>
          <a:xfrm rot="-1361209">
            <a:off x="7642390" y="2213293"/>
            <a:ext cx="908493" cy="3430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GPU 3D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176" name="Google Shape;176;p23"/>
          <p:cNvSpPr txBox="1"/>
          <p:nvPr/>
        </p:nvSpPr>
        <p:spPr>
          <a:xfrm rot="-1370019">
            <a:off x="7431961" y="3464869"/>
            <a:ext cx="853483" cy="342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CPU 3D</a:t>
            </a:r>
            <a:endParaRPr b="1" sz="1200">
              <a:solidFill>
                <a:srgbClr val="FF0000"/>
              </a:solidFill>
            </a:endParaRPr>
          </a:p>
        </p:txBody>
      </p:sp>
      <p:sp>
        <p:nvSpPr>
          <p:cNvPr id="177" name="Google Shape;177;p23"/>
          <p:cNvSpPr txBox="1"/>
          <p:nvPr/>
        </p:nvSpPr>
        <p:spPr>
          <a:xfrm rot="-1538051">
            <a:off x="6513301" y="2080234"/>
            <a:ext cx="908411" cy="3429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GPU 2D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178" name="Google Shape;178;p23"/>
          <p:cNvSpPr txBox="1"/>
          <p:nvPr/>
        </p:nvSpPr>
        <p:spPr>
          <a:xfrm rot="-1430633">
            <a:off x="6630370" y="2299654"/>
            <a:ext cx="853441" cy="3427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CPU 2D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24"/>
          <p:cNvSpPr txBox="1"/>
          <p:nvPr>
            <p:ph type="title"/>
          </p:nvPr>
        </p:nvSpPr>
        <p:spPr>
          <a:xfrm>
            <a:off x="311700" y="445025"/>
            <a:ext cx="605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Portability Challenges</a:t>
            </a:r>
            <a:endParaRPr/>
          </a:p>
        </p:txBody>
      </p:sp>
      <p:sp>
        <p:nvSpPr>
          <p:cNvPr id="184" name="Google Shape;184;p24"/>
          <p:cNvSpPr txBox="1"/>
          <p:nvPr>
            <p:ph idx="1" type="body"/>
          </p:nvPr>
        </p:nvSpPr>
        <p:spPr>
          <a:xfrm>
            <a:off x="311700" y="1152475"/>
            <a:ext cx="436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OpenACC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C++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OpenMP</a:t>
            </a:r>
            <a:endParaRPr b="1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ability to run on future hardware is crucial for the success of the MMF, and multiple versions of the CRM may be needed to maintain support across different architectures</a:t>
            </a:r>
            <a:endParaRPr sz="15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OpenACC was used initially to run the Fortran CRM on GPUs, but this was problematic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The CRM was rewritten in C++ and has </a:t>
            </a:r>
            <a:br>
              <a:rPr lang="en" sz="1400"/>
            </a:br>
            <a:r>
              <a:rPr lang="en" sz="1400"/>
              <a:t>good performance on Summit GPUs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400"/>
              <a:t>An OpenMP version of the Fortran CRM </a:t>
            </a:r>
            <a:br>
              <a:rPr lang="en" sz="1400"/>
            </a:br>
            <a:r>
              <a:rPr lang="en" sz="1400"/>
              <a:t>is also being pursued </a:t>
            </a:r>
            <a:endParaRPr sz="1400"/>
          </a:p>
        </p:txBody>
      </p:sp>
      <p:pic>
        <p:nvPicPr>
          <p:cNvPr id="185" name="Google Shape;18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46974" y="1889075"/>
            <a:ext cx="3405373" cy="26193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4"/>
          <p:cNvPicPr preferRelativeResize="0"/>
          <p:nvPr/>
        </p:nvPicPr>
        <p:blipFill rotWithShape="1">
          <a:blip r:embed="rId4">
            <a:alphaModFix/>
          </a:blip>
          <a:srcRect b="30665" l="8733" r="53459" t="31221"/>
          <a:stretch/>
        </p:blipFill>
        <p:spPr>
          <a:xfrm>
            <a:off x="421685" y="3729868"/>
            <a:ext cx="363175" cy="3661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24"/>
          <p:cNvPicPr preferRelativeResize="0"/>
          <p:nvPr/>
        </p:nvPicPr>
        <p:blipFill rotWithShape="1">
          <a:blip r:embed="rId4">
            <a:alphaModFix/>
          </a:blip>
          <a:srcRect b="30665" l="53739" r="8453" t="31221"/>
          <a:stretch/>
        </p:blipFill>
        <p:spPr>
          <a:xfrm>
            <a:off x="421687" y="3015693"/>
            <a:ext cx="363175" cy="3661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88" name="Google Shape;188;p24"/>
          <p:cNvGrpSpPr/>
          <p:nvPr/>
        </p:nvGrpSpPr>
        <p:grpSpPr>
          <a:xfrm>
            <a:off x="406956" y="4312619"/>
            <a:ext cx="363175" cy="453502"/>
            <a:chOff x="99512" y="4220394"/>
            <a:chExt cx="363175" cy="453502"/>
          </a:xfrm>
        </p:grpSpPr>
        <p:grpSp>
          <p:nvGrpSpPr>
            <p:cNvPr id="189" name="Google Shape;189;p24"/>
            <p:cNvGrpSpPr/>
            <p:nvPr/>
          </p:nvGrpSpPr>
          <p:grpSpPr>
            <a:xfrm>
              <a:off x="99512" y="4307775"/>
              <a:ext cx="363175" cy="366121"/>
              <a:chOff x="99512" y="4307775"/>
              <a:chExt cx="363175" cy="366121"/>
            </a:xfrm>
          </p:grpSpPr>
          <p:pic>
            <p:nvPicPr>
              <p:cNvPr id="190" name="Google Shape;190;p24"/>
              <p:cNvPicPr preferRelativeResize="0"/>
              <p:nvPr/>
            </p:nvPicPr>
            <p:blipFill rotWithShape="1">
              <a:blip r:embed="rId5">
                <a:alphaModFix/>
              </a:blip>
              <a:srcRect b="30665" l="8733" r="53459" t="31221"/>
              <a:stretch/>
            </p:blipFill>
            <p:spPr>
              <a:xfrm>
                <a:off x="99512" y="4307775"/>
                <a:ext cx="363175" cy="366121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191" name="Google Shape;191;p24"/>
              <p:cNvSpPr/>
              <p:nvPr/>
            </p:nvSpPr>
            <p:spPr>
              <a:xfrm>
                <a:off x="158792" y="4355219"/>
                <a:ext cx="266100" cy="267300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 anchorCtr="0" anchor="ctr" bIns="91425" lIns="91425" spcFirstLastPara="1" rIns="91425" wrap="square" tIns="91425">
                <a:noAutofit/>
              </a:bodyPr>
              <a:lstStyle/>
              <a:p>
                <a:pPr indent="0" lvl="0" marL="0" rtl="0" algn="l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t/>
                </a:r>
                <a:endParaRPr/>
              </a:p>
            </p:txBody>
          </p:sp>
        </p:grpSp>
        <p:sp>
          <p:nvSpPr>
            <p:cNvPr id="192" name="Google Shape;192;p24"/>
            <p:cNvSpPr txBox="1"/>
            <p:nvPr/>
          </p:nvSpPr>
          <p:spPr>
            <a:xfrm>
              <a:off x="106962" y="4220394"/>
              <a:ext cx="338400" cy="2673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400">
                  <a:solidFill>
                    <a:srgbClr val="B7B7B7"/>
                  </a:solidFill>
                </a:rPr>
                <a:t>?</a:t>
              </a:r>
              <a:endParaRPr sz="2400">
                <a:solidFill>
                  <a:srgbClr val="B7B7B7"/>
                </a:solidFill>
              </a:endParaRPr>
            </a:p>
          </p:txBody>
        </p:sp>
      </p:grpSp>
      <p:cxnSp>
        <p:nvCxnSpPr>
          <p:cNvPr id="193" name="Google Shape;193;p24"/>
          <p:cNvCxnSpPr>
            <a:stCxn id="194" idx="3"/>
            <a:endCxn id="185" idx="1"/>
          </p:cNvCxnSpPr>
          <p:nvPr/>
        </p:nvCxnSpPr>
        <p:spPr>
          <a:xfrm flipH="1" rot="10800000">
            <a:off x="3832622" y="3198840"/>
            <a:ext cx="1514400" cy="861300"/>
          </a:xfrm>
          <a:prstGeom prst="curvedConnector3">
            <a:avLst>
              <a:gd fmla="val 49998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4" name="Google Shape;194;p24"/>
          <p:cNvSpPr/>
          <p:nvPr/>
        </p:nvSpPr>
        <p:spPr>
          <a:xfrm>
            <a:off x="3072722" y="3939840"/>
            <a:ext cx="7599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" name="Google Shape;195;p24"/>
          <p:cNvSpPr txBox="1"/>
          <p:nvPr/>
        </p:nvSpPr>
        <p:spPr>
          <a:xfrm>
            <a:off x="5182650" y="4568875"/>
            <a:ext cx="35697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6AA84F"/>
                </a:solidFill>
              </a:rPr>
              <a:t>~10-15x GPU speed-up of 3D CRM (32x32)</a:t>
            </a:r>
            <a:endParaRPr b="1" sz="1100">
              <a:solidFill>
                <a:srgbClr val="6AA84F"/>
              </a:solidFill>
            </a:endParaRPr>
          </a:p>
        </p:txBody>
      </p:sp>
      <p:sp>
        <p:nvSpPr>
          <p:cNvPr id="196" name="Google Shape;196;p24"/>
          <p:cNvSpPr/>
          <p:nvPr/>
        </p:nvSpPr>
        <p:spPr>
          <a:xfrm>
            <a:off x="7135375" y="2706148"/>
            <a:ext cx="380100" cy="927300"/>
          </a:xfrm>
          <a:prstGeom prst="upArrow">
            <a:avLst>
              <a:gd fmla="val 50000" name="adj1"/>
              <a:gd fmla="val 85337" name="adj2"/>
            </a:avLst>
          </a:prstGeom>
          <a:solidFill>
            <a:srgbClr val="6AA84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24"/>
          <p:cNvSpPr txBox="1"/>
          <p:nvPr/>
        </p:nvSpPr>
        <p:spPr>
          <a:xfrm>
            <a:off x="4820399" y="1152475"/>
            <a:ext cx="2610300" cy="53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1C232"/>
                </a:solidFill>
              </a:rPr>
              <a:t>GPU speed-up of 2D CRM (32x1)</a:t>
            </a:r>
            <a:br>
              <a:rPr b="1" lang="en" sz="1200">
                <a:solidFill>
                  <a:srgbClr val="F1C232"/>
                </a:solidFill>
              </a:rPr>
            </a:br>
            <a:r>
              <a:rPr b="1" lang="en" sz="1200">
                <a:solidFill>
                  <a:srgbClr val="F1C232"/>
                </a:solidFill>
              </a:rPr>
              <a:t>masked by radiation</a:t>
            </a:r>
            <a:endParaRPr b="1" sz="1200">
              <a:solidFill>
                <a:srgbClr val="F1C232"/>
              </a:solidFill>
            </a:endParaRPr>
          </a:p>
        </p:txBody>
      </p:sp>
      <p:cxnSp>
        <p:nvCxnSpPr>
          <p:cNvPr id="198" name="Google Shape;198;p24"/>
          <p:cNvCxnSpPr/>
          <p:nvPr/>
        </p:nvCxnSpPr>
        <p:spPr>
          <a:xfrm>
            <a:off x="5247400" y="1724175"/>
            <a:ext cx="913800" cy="825300"/>
          </a:xfrm>
          <a:prstGeom prst="curvedConnector3">
            <a:avLst>
              <a:gd fmla="val -8065" name="adj1"/>
            </a:avLst>
          </a:prstGeom>
          <a:noFill/>
          <a:ln cap="flat" cmpd="sng" w="28575">
            <a:solidFill>
              <a:srgbClr val="F1C23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9" name="Google Shape;199;p24"/>
          <p:cNvCxnSpPr/>
          <p:nvPr/>
        </p:nvCxnSpPr>
        <p:spPr>
          <a:xfrm rot="-5400000">
            <a:off x="5965900" y="3724750"/>
            <a:ext cx="1061400" cy="670800"/>
          </a:xfrm>
          <a:prstGeom prst="curvedConnector3">
            <a:avLst>
              <a:gd fmla="val 87434" name="adj1"/>
            </a:avLst>
          </a:prstGeom>
          <a:noFill/>
          <a:ln cap="flat" cmpd="sng" w="28575">
            <a:solidFill>
              <a:srgbClr val="6AA84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00" name="Google Shape;200;p24"/>
          <p:cNvSpPr txBox="1"/>
          <p:nvPr/>
        </p:nvSpPr>
        <p:spPr>
          <a:xfrm rot="-1361209">
            <a:off x="7642390" y="2213293"/>
            <a:ext cx="908493" cy="34303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GPU 3D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201" name="Google Shape;201;p24"/>
          <p:cNvSpPr txBox="1"/>
          <p:nvPr/>
        </p:nvSpPr>
        <p:spPr>
          <a:xfrm rot="-1370019">
            <a:off x="7431961" y="3464869"/>
            <a:ext cx="853483" cy="34271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CPU 3D</a:t>
            </a:r>
            <a:endParaRPr b="1" sz="1200">
              <a:solidFill>
                <a:srgbClr val="FF0000"/>
              </a:solidFill>
            </a:endParaRPr>
          </a:p>
        </p:txBody>
      </p:sp>
      <p:sp>
        <p:nvSpPr>
          <p:cNvPr id="202" name="Google Shape;202;p24"/>
          <p:cNvSpPr txBox="1"/>
          <p:nvPr/>
        </p:nvSpPr>
        <p:spPr>
          <a:xfrm rot="-1538051">
            <a:off x="6513301" y="2080234"/>
            <a:ext cx="908411" cy="34297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0000FF"/>
                </a:solidFill>
              </a:rPr>
              <a:t>GPU 2D</a:t>
            </a:r>
            <a:endParaRPr b="1" sz="1200">
              <a:solidFill>
                <a:srgbClr val="0000FF"/>
              </a:solidFill>
            </a:endParaRPr>
          </a:p>
        </p:txBody>
      </p:sp>
      <p:sp>
        <p:nvSpPr>
          <p:cNvPr id="203" name="Google Shape;203;p24"/>
          <p:cNvSpPr txBox="1"/>
          <p:nvPr/>
        </p:nvSpPr>
        <p:spPr>
          <a:xfrm rot="-1430633">
            <a:off x="6630370" y="2299654"/>
            <a:ext cx="853441" cy="34277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F0000"/>
                </a:solidFill>
              </a:rPr>
              <a:t>CPU 2D</a:t>
            </a:r>
            <a:endParaRPr b="1" sz="120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Early Problems (and Solutions)</a:t>
            </a:r>
            <a:endParaRPr/>
          </a:p>
        </p:txBody>
      </p:sp>
      <p:sp>
        <p:nvSpPr>
          <p:cNvPr id="209" name="Google Shape;209;p25"/>
          <p:cNvSpPr txBox="1"/>
          <p:nvPr>
            <p:ph idx="1" type="body"/>
          </p:nvPr>
        </p:nvSpPr>
        <p:spPr>
          <a:xfrm>
            <a:off x="311700" y="3299425"/>
            <a:ext cx="4024800" cy="94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grid imprinting problem</a:t>
            </a:r>
            <a:r>
              <a:rPr lang="en" sz="1600"/>
              <a:t> motivated </a:t>
            </a:r>
            <a:br>
              <a:rPr lang="en" sz="1600"/>
            </a:br>
            <a:r>
              <a:rPr lang="en" sz="1600"/>
              <a:t>the new </a:t>
            </a:r>
            <a:r>
              <a:rPr lang="en"/>
              <a:t>FV </a:t>
            </a:r>
            <a:r>
              <a:rPr lang="en" sz="1600"/>
              <a:t>physics grid,</a:t>
            </a:r>
            <a:r>
              <a:rPr lang="en"/>
              <a:t> which resolves </a:t>
            </a:r>
            <a:br>
              <a:rPr lang="en"/>
            </a:br>
            <a:r>
              <a:rPr lang="en"/>
              <a:t>the imprinting and improves performance</a:t>
            </a:r>
            <a:endParaRPr sz="1600"/>
          </a:p>
        </p:txBody>
      </p:sp>
      <p:pic>
        <p:nvPicPr>
          <p:cNvPr id="210" name="Google Shape;210;p25"/>
          <p:cNvPicPr preferRelativeResize="0"/>
          <p:nvPr/>
        </p:nvPicPr>
        <p:blipFill rotWithShape="1">
          <a:blip r:embed="rId3">
            <a:alphaModFix/>
          </a:blip>
          <a:srcRect b="21297" l="2903" r="0" t="0"/>
          <a:stretch/>
        </p:blipFill>
        <p:spPr>
          <a:xfrm>
            <a:off x="5005082" y="2863000"/>
            <a:ext cx="2813645" cy="228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25"/>
          <p:cNvSpPr txBox="1"/>
          <p:nvPr>
            <p:ph idx="1" type="body"/>
          </p:nvPr>
        </p:nvSpPr>
        <p:spPr>
          <a:xfrm>
            <a:off x="311700" y="1238775"/>
            <a:ext cx="7469100" cy="730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The code was ported from SP-CAM and we immediately ran into </a:t>
            </a:r>
            <a:br>
              <a:rPr lang="en"/>
            </a:br>
            <a:r>
              <a:rPr lang="en"/>
              <a:t>problems using the </a:t>
            </a:r>
            <a:r>
              <a:rPr lang="en"/>
              <a:t>SE dycor and</a:t>
            </a:r>
            <a:r>
              <a:rPr lang="en"/>
              <a:t> </a:t>
            </a:r>
            <a:r>
              <a:rPr lang="en"/>
              <a:t>finer vertical grid of </a:t>
            </a:r>
            <a:r>
              <a:rPr lang="en"/>
              <a:t>E3SM</a:t>
            </a:r>
            <a:endParaRPr sz="1400"/>
          </a:p>
        </p:txBody>
      </p:sp>
      <p:sp>
        <p:nvSpPr>
          <p:cNvPr id="212" name="Google Shape;212;p25"/>
          <p:cNvSpPr txBox="1"/>
          <p:nvPr>
            <p:ph idx="1" type="body"/>
          </p:nvPr>
        </p:nvSpPr>
        <p:spPr>
          <a:xfrm>
            <a:off x="4976550" y="2099800"/>
            <a:ext cx="2804100" cy="1309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rgbClr val="0000FF"/>
                </a:solidFill>
              </a:rPr>
              <a:t>Resolved with turbulent CFL</a:t>
            </a:r>
            <a:br>
              <a:rPr lang="en" sz="1300">
                <a:solidFill>
                  <a:srgbClr val="0000FF"/>
                </a:solidFill>
              </a:rPr>
            </a:br>
            <a:r>
              <a:rPr lang="en" sz="1300">
                <a:solidFill>
                  <a:srgbClr val="0000FF"/>
                </a:solidFill>
              </a:rPr>
              <a:t>Resolved with stronger mixing</a:t>
            </a:r>
            <a:br>
              <a:rPr lang="en" sz="1300">
                <a:solidFill>
                  <a:srgbClr val="0000FF"/>
                </a:solidFill>
              </a:rPr>
            </a:br>
            <a:r>
              <a:rPr lang="en" sz="1300">
                <a:solidFill>
                  <a:srgbClr val="0000FF"/>
                </a:solidFill>
              </a:rPr>
              <a:t>Resolved with new FV physics grid</a:t>
            </a:r>
            <a:endParaRPr sz="1300">
              <a:solidFill>
                <a:srgbClr val="0000FF"/>
              </a:solidFill>
            </a:endParaRPr>
          </a:p>
        </p:txBody>
      </p:sp>
      <p:sp>
        <p:nvSpPr>
          <p:cNvPr id="213" name="Google Shape;213;p25"/>
          <p:cNvSpPr txBox="1"/>
          <p:nvPr>
            <p:ph idx="1" type="body"/>
          </p:nvPr>
        </p:nvSpPr>
        <p:spPr>
          <a:xfrm>
            <a:off x="311700" y="2066100"/>
            <a:ext cx="4024800" cy="114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Instability in the CRM turbulence scheme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Enhanced “fog” bias due to thinner levels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en" sz="1400"/>
              <a:t>Grid imprinting from spectral GLL grid</a:t>
            </a:r>
            <a:endParaRPr sz="1400"/>
          </a:p>
        </p:txBody>
      </p:sp>
      <p:cxnSp>
        <p:nvCxnSpPr>
          <p:cNvPr id="214" name="Google Shape;214;p25"/>
          <p:cNvCxnSpPr>
            <a:stCxn id="212" idx="3"/>
            <a:endCxn id="210" idx="3"/>
          </p:cNvCxnSpPr>
          <p:nvPr/>
        </p:nvCxnSpPr>
        <p:spPr>
          <a:xfrm>
            <a:off x="7780650" y="2754400"/>
            <a:ext cx="38100" cy="1248900"/>
          </a:xfrm>
          <a:prstGeom prst="curvedConnector3">
            <a:avLst>
              <a:gd fmla="val 1704593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grpSp>
        <p:nvGrpSpPr>
          <p:cNvPr id="215" name="Google Shape;215;p25"/>
          <p:cNvGrpSpPr/>
          <p:nvPr/>
        </p:nvGrpSpPr>
        <p:grpSpPr>
          <a:xfrm>
            <a:off x="4231575" y="2287125"/>
            <a:ext cx="723300" cy="472275"/>
            <a:chOff x="4231575" y="2210925"/>
            <a:chExt cx="723300" cy="472275"/>
          </a:xfrm>
        </p:grpSpPr>
        <p:cxnSp>
          <p:nvCxnSpPr>
            <p:cNvPr id="216" name="Google Shape;216;p25"/>
            <p:cNvCxnSpPr/>
            <p:nvPr/>
          </p:nvCxnSpPr>
          <p:spPr>
            <a:xfrm>
              <a:off x="4231575" y="2453700"/>
              <a:ext cx="7233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7" name="Google Shape;217;p25"/>
            <p:cNvCxnSpPr/>
            <p:nvPr/>
          </p:nvCxnSpPr>
          <p:spPr>
            <a:xfrm>
              <a:off x="4241349" y="2210925"/>
              <a:ext cx="705900" cy="6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cxnSp>
          <p:nvCxnSpPr>
            <p:cNvPr id="218" name="Google Shape;218;p25"/>
            <p:cNvCxnSpPr/>
            <p:nvPr/>
          </p:nvCxnSpPr>
          <p:spPr>
            <a:xfrm>
              <a:off x="4231575" y="2682300"/>
              <a:ext cx="723300" cy="900"/>
            </a:xfrm>
            <a:prstGeom prst="curvedConnector3">
              <a:avLst>
                <a:gd fmla="val 50000" name="adj1"/>
              </a:avLst>
            </a:prstGeom>
            <a:noFill/>
            <a:ln cap="flat" cmpd="sng" w="28575">
              <a:solidFill>
                <a:srgbClr val="D9D9D9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26"/>
          <p:cNvSpPr txBox="1"/>
          <p:nvPr>
            <p:ph type="title"/>
          </p:nvPr>
        </p:nvSpPr>
        <p:spPr>
          <a:xfrm>
            <a:off x="311700" y="445025"/>
            <a:ext cx="4070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Feedbacks to E3SM </a:t>
            </a:r>
            <a:endParaRPr/>
          </a:p>
        </p:txBody>
      </p:sp>
      <p:sp>
        <p:nvSpPr>
          <p:cNvPr id="224" name="Google Shape;224;p26"/>
          <p:cNvSpPr txBox="1"/>
          <p:nvPr>
            <p:ph idx="1" type="body"/>
          </p:nvPr>
        </p:nvSpPr>
        <p:spPr>
          <a:xfrm>
            <a:off x="311700" y="1152475"/>
            <a:ext cx="5256000" cy="3367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unique problems we encountered with the MMF have led us to contribute to E3SM development:</a:t>
            </a:r>
            <a:endParaRPr/>
          </a:p>
          <a:p>
            <a:pPr indent="-330200" lvl="0" marL="457200" rtl="0" algn="l">
              <a:spcBef>
                <a:spcPts val="160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A</a:t>
            </a:r>
            <a:r>
              <a:rPr lang="en"/>
              <a:t>quaplanet and RCE compsets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C++ and GPU porting of RRTMGP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Finite volume physics grid </a:t>
            </a:r>
            <a:br>
              <a:rPr lang="en"/>
            </a:br>
            <a:r>
              <a:rPr lang="en">
                <a:solidFill>
                  <a:srgbClr val="B7B7B7"/>
                </a:solidFill>
              </a:rPr>
              <a:t>(i.e. physgrid)</a:t>
            </a:r>
            <a:endParaRPr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-"/>
            </a:pPr>
            <a:r>
              <a:rPr lang="en"/>
              <a:t>New tool for hindcast initial conditions </a:t>
            </a:r>
            <a:br>
              <a:rPr lang="en"/>
            </a:br>
            <a:r>
              <a:rPr lang="en">
                <a:solidFill>
                  <a:srgbClr val="B7B7B7"/>
                </a:solidFill>
              </a:rPr>
              <a:t>(i.e. HICCUP)</a:t>
            </a:r>
            <a:endParaRPr>
              <a:solidFill>
                <a:srgbClr val="B7B7B7"/>
              </a:solidFill>
            </a:endParaRPr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-"/>
            </a:pPr>
            <a:r>
              <a:rPr lang="en">
                <a:solidFill>
                  <a:srgbClr val="000000"/>
                </a:solidFill>
              </a:rPr>
              <a:t>YAKL for performance portability</a:t>
            </a:r>
            <a:br>
              <a:rPr lang="en">
                <a:solidFill>
                  <a:srgbClr val="000000"/>
                </a:solidFill>
              </a:rPr>
            </a:br>
            <a:r>
              <a:rPr lang="en">
                <a:solidFill>
                  <a:srgbClr val="B7B7B7"/>
                </a:solidFill>
              </a:rPr>
              <a:t>(temporary alternative to Kokkos)</a:t>
            </a:r>
            <a:endParaRPr>
              <a:solidFill>
                <a:srgbClr val="B7B7B7"/>
              </a:solidFill>
            </a:endParaRPr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25" name="Google Shape;225;p26"/>
          <p:cNvPicPr preferRelativeResize="0"/>
          <p:nvPr/>
        </p:nvPicPr>
        <p:blipFill rotWithShape="1">
          <a:blip r:embed="rId3">
            <a:alphaModFix/>
          </a:blip>
          <a:srcRect b="0" l="50266" r="0" t="0"/>
          <a:stretch/>
        </p:blipFill>
        <p:spPr>
          <a:xfrm>
            <a:off x="5817725" y="2685300"/>
            <a:ext cx="2430176" cy="2458201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p26"/>
          <p:cNvSpPr/>
          <p:nvPr/>
        </p:nvSpPr>
        <p:spPr>
          <a:xfrm rot="1834536">
            <a:off x="645341" y="3229083"/>
            <a:ext cx="926525" cy="22756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7" name="Google Shape;227;p26"/>
          <p:cNvPicPr preferRelativeResize="0"/>
          <p:nvPr/>
        </p:nvPicPr>
        <p:blipFill rotWithShape="1">
          <a:blip r:embed="rId3">
            <a:alphaModFix/>
          </a:blip>
          <a:srcRect b="0" l="0" r="50266" t="0"/>
          <a:stretch/>
        </p:blipFill>
        <p:spPr>
          <a:xfrm>
            <a:off x="5909738" y="76200"/>
            <a:ext cx="2483450" cy="251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Variance Trapping Problem</a:t>
            </a:r>
            <a:endParaRPr/>
          </a:p>
        </p:txBody>
      </p:sp>
      <p:sp>
        <p:nvSpPr>
          <p:cNvPr id="233" name="Google Shape;233;p27"/>
          <p:cNvSpPr txBox="1"/>
          <p:nvPr>
            <p:ph idx="1" type="body"/>
          </p:nvPr>
        </p:nvSpPr>
        <p:spPr>
          <a:xfrm>
            <a:off x="311700" y="1152475"/>
            <a:ext cx="3890700" cy="90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After we started running on the physgrid we started noticing oddly “</a:t>
            </a:r>
            <a:r>
              <a:rPr i="1" lang="en"/>
              <a:t>stuck</a:t>
            </a:r>
            <a:r>
              <a:rPr lang="en"/>
              <a:t>” pixels </a:t>
            </a:r>
            <a:br>
              <a:rPr lang="en"/>
            </a:br>
            <a:r>
              <a:rPr lang="en"/>
              <a:t>in animations on the native grid...</a:t>
            </a:r>
            <a:endParaRPr/>
          </a:p>
        </p:txBody>
      </p:sp>
      <p:pic>
        <p:nvPicPr>
          <p:cNvPr id="234" name="Google Shape;234;p27"/>
          <p:cNvPicPr preferRelativeResize="0"/>
          <p:nvPr/>
        </p:nvPicPr>
        <p:blipFill rotWithShape="1">
          <a:blip r:embed="rId3">
            <a:alphaModFix/>
          </a:blip>
          <a:srcRect b="51290" l="0" r="72817" t="7282"/>
          <a:stretch/>
        </p:blipFill>
        <p:spPr>
          <a:xfrm>
            <a:off x="5540375" y="676175"/>
            <a:ext cx="3397424" cy="229967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5" name="Google Shape;235;p27"/>
          <p:cNvCxnSpPr>
            <a:stCxn id="233" idx="3"/>
            <a:endCxn id="234" idx="1"/>
          </p:cNvCxnSpPr>
          <p:nvPr/>
        </p:nvCxnSpPr>
        <p:spPr>
          <a:xfrm>
            <a:off x="4202400" y="1602775"/>
            <a:ext cx="1338000" cy="223200"/>
          </a:xfrm>
          <a:prstGeom prst="curvedConnector3">
            <a:avLst>
              <a:gd fmla="val 49999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36" name="Google Shape;236;p27"/>
          <p:cNvSpPr txBox="1"/>
          <p:nvPr>
            <p:ph idx="1" type="body"/>
          </p:nvPr>
        </p:nvSpPr>
        <p:spPr>
          <a:xfrm>
            <a:off x="311700" y="2230450"/>
            <a:ext cx="4679100" cy="66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 also noticed some “</a:t>
            </a:r>
            <a:r>
              <a:rPr i="1" lang="en"/>
              <a:t>checkerboard</a:t>
            </a:r>
            <a:r>
              <a:rPr lang="en"/>
              <a:t>” noise was present in the precipitation climatology</a:t>
            </a:r>
            <a:endParaRPr/>
          </a:p>
        </p:txBody>
      </p:sp>
      <p:pic>
        <p:nvPicPr>
          <p:cNvPr id="237" name="Google Shape;237;p27"/>
          <p:cNvPicPr preferRelativeResize="0"/>
          <p:nvPr/>
        </p:nvPicPr>
        <p:blipFill rotWithShape="1">
          <a:blip r:embed="rId4">
            <a:alphaModFix/>
          </a:blip>
          <a:srcRect b="33402" l="12948" r="9513" t="12027"/>
          <a:stretch/>
        </p:blipFill>
        <p:spPr>
          <a:xfrm>
            <a:off x="551075" y="3196881"/>
            <a:ext cx="7712901" cy="171242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8" name="Google Shape;238;p27"/>
          <p:cNvCxnSpPr>
            <a:endCxn id="237" idx="0"/>
          </p:cNvCxnSpPr>
          <p:nvPr/>
        </p:nvCxnSpPr>
        <p:spPr>
          <a:xfrm>
            <a:off x="3897826" y="2721681"/>
            <a:ext cx="509700" cy="475200"/>
          </a:xfrm>
          <a:prstGeom prst="curvedConnector2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28"/>
          <p:cNvSpPr txBox="1"/>
          <p:nvPr>
            <p:ph type="title"/>
          </p:nvPr>
        </p:nvSpPr>
        <p:spPr>
          <a:xfrm>
            <a:off x="311700" y="445025"/>
            <a:ext cx="5368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The Variance Trapping Problem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4" name="Google Shape;244;p28"/>
          <p:cNvSpPr txBox="1"/>
          <p:nvPr>
            <p:ph idx="1" type="body"/>
          </p:nvPr>
        </p:nvSpPr>
        <p:spPr>
          <a:xfrm>
            <a:off x="311700" y="1152475"/>
            <a:ext cx="4320000" cy="3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MMF coupling only considers the </a:t>
            </a:r>
            <a:br>
              <a:rPr lang="en"/>
            </a:br>
            <a:r>
              <a:rPr lang="en"/>
              <a:t>CRM </a:t>
            </a:r>
            <a:r>
              <a:rPr lang="en"/>
              <a:t>domain mean, so smaller scales </a:t>
            </a:r>
            <a:br>
              <a:rPr lang="en"/>
            </a:br>
            <a:r>
              <a:rPr lang="en"/>
              <a:t>cannot be advected on the global grid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Convective circulations can become </a:t>
            </a:r>
            <a:br>
              <a:rPr lang="en"/>
            </a:br>
            <a:r>
              <a:rPr lang="en"/>
              <a:t>“</a:t>
            </a:r>
            <a:r>
              <a:rPr i="1" lang="en"/>
              <a:t>trapped</a:t>
            </a:r>
            <a:r>
              <a:rPr lang="en"/>
              <a:t>”</a:t>
            </a:r>
            <a:r>
              <a:rPr lang="en"/>
              <a:t> at the largest scales</a:t>
            </a:r>
            <a:r>
              <a:rPr lang="en"/>
              <a:t> </a:t>
            </a:r>
            <a:br>
              <a:rPr lang="en"/>
            </a:br>
            <a:r>
              <a:rPr lang="en"/>
              <a:t>locking the CRM in an </a:t>
            </a:r>
            <a:r>
              <a:rPr b="1" lang="en">
                <a:solidFill>
                  <a:srgbClr val="FF0000"/>
                </a:solidFill>
              </a:rPr>
              <a:t>active state</a:t>
            </a:r>
            <a:endParaRPr b="1">
              <a:solidFill>
                <a:srgbClr val="FF0000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L</a:t>
            </a:r>
            <a:r>
              <a:rPr lang="en"/>
              <a:t>arge-scale dynamics</a:t>
            </a:r>
            <a:r>
              <a:rPr lang="en"/>
              <a:t> causes </a:t>
            </a:r>
            <a:br>
              <a:rPr lang="en"/>
            </a:br>
            <a:r>
              <a:rPr lang="en"/>
              <a:t>downstream CRMs to become </a:t>
            </a:r>
            <a:br>
              <a:rPr lang="en"/>
            </a:br>
            <a:r>
              <a:rPr lang="en"/>
              <a:t>locked in a relatively </a:t>
            </a:r>
            <a:r>
              <a:rPr b="1" lang="en">
                <a:solidFill>
                  <a:srgbClr val="0000FF"/>
                </a:solidFill>
              </a:rPr>
              <a:t>quiescent state</a:t>
            </a:r>
            <a:endParaRPr b="1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Note that the issue is relatively “</a:t>
            </a:r>
            <a:r>
              <a:rPr i="1" lang="en"/>
              <a:t>small</a:t>
            </a:r>
            <a:r>
              <a:rPr lang="en"/>
              <a:t>” </a:t>
            </a:r>
            <a:br>
              <a:rPr lang="en"/>
            </a:br>
            <a:r>
              <a:rPr lang="en"/>
              <a:t>when compared to typical biases</a:t>
            </a:r>
            <a:endParaRPr/>
          </a:p>
        </p:txBody>
      </p:sp>
      <p:pic>
        <p:nvPicPr>
          <p:cNvPr id="245" name="Google Shape;245;p28"/>
          <p:cNvPicPr preferRelativeResize="0"/>
          <p:nvPr/>
        </p:nvPicPr>
        <p:blipFill rotWithShape="1">
          <a:blip r:embed="rId3">
            <a:alphaModFix/>
          </a:blip>
          <a:srcRect b="14360" l="0" r="67204" t="3483"/>
          <a:stretch/>
        </p:blipFill>
        <p:spPr>
          <a:xfrm>
            <a:off x="6133925" y="343425"/>
            <a:ext cx="1451349" cy="12650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8"/>
          <p:cNvSpPr txBox="1"/>
          <p:nvPr/>
        </p:nvSpPr>
        <p:spPr>
          <a:xfrm>
            <a:off x="5353300" y="-52275"/>
            <a:ext cx="30126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GCM</a:t>
            </a:r>
            <a:r>
              <a:rPr lang="en" u="sng"/>
              <a:t> grid liquid water path</a:t>
            </a:r>
            <a:endParaRPr u="sng"/>
          </a:p>
        </p:txBody>
      </p:sp>
      <p:sp>
        <p:nvSpPr>
          <p:cNvPr id="247" name="Google Shape;247;p28"/>
          <p:cNvSpPr txBox="1"/>
          <p:nvPr/>
        </p:nvSpPr>
        <p:spPr>
          <a:xfrm>
            <a:off x="5776150" y="1540166"/>
            <a:ext cx="2166900" cy="3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/>
              <a:t>CRM grid water vapor</a:t>
            </a:r>
            <a:endParaRPr u="sng"/>
          </a:p>
        </p:txBody>
      </p:sp>
      <p:pic>
        <p:nvPicPr>
          <p:cNvPr id="248" name="Google Shape;248;p28"/>
          <p:cNvPicPr preferRelativeResize="0"/>
          <p:nvPr/>
        </p:nvPicPr>
        <p:blipFill rotWithShape="1">
          <a:blip r:embed="rId4">
            <a:alphaModFix/>
          </a:blip>
          <a:srcRect b="6198" l="0" r="0" t="67357"/>
          <a:stretch/>
        </p:blipFill>
        <p:spPr>
          <a:xfrm>
            <a:off x="4438325" y="3792019"/>
            <a:ext cx="4690150" cy="11990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8"/>
          <p:cNvPicPr preferRelativeResize="0"/>
          <p:nvPr/>
        </p:nvPicPr>
        <p:blipFill rotWithShape="1">
          <a:blip r:embed="rId4">
            <a:alphaModFix/>
          </a:blip>
          <a:srcRect b="40625" l="0" r="0" t="32930"/>
          <a:stretch/>
        </p:blipFill>
        <p:spPr>
          <a:xfrm>
            <a:off x="4438400" y="2766452"/>
            <a:ext cx="4690150" cy="11990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8"/>
          <p:cNvPicPr preferRelativeResize="0"/>
          <p:nvPr/>
        </p:nvPicPr>
        <p:blipFill rotWithShape="1">
          <a:blip r:embed="rId4">
            <a:alphaModFix/>
          </a:blip>
          <a:srcRect b="75831" l="0" r="0" t="1244"/>
          <a:stretch/>
        </p:blipFill>
        <p:spPr>
          <a:xfrm>
            <a:off x="4438400" y="1875806"/>
            <a:ext cx="4690150" cy="1039448"/>
          </a:xfrm>
          <a:prstGeom prst="rect">
            <a:avLst/>
          </a:prstGeom>
          <a:noFill/>
          <a:ln>
            <a:noFill/>
          </a:ln>
        </p:spPr>
      </p:pic>
      <p:sp>
        <p:nvSpPr>
          <p:cNvPr id="251" name="Google Shape;251;p28"/>
          <p:cNvSpPr txBox="1"/>
          <p:nvPr/>
        </p:nvSpPr>
        <p:spPr>
          <a:xfrm>
            <a:off x="7746675" y="244875"/>
            <a:ext cx="1332000" cy="44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B7B7B7"/>
                </a:solidFill>
              </a:rPr>
              <a:t>averaged over several days</a:t>
            </a:r>
            <a:endParaRPr b="1" sz="1200">
              <a:solidFill>
                <a:srgbClr val="B7B7B7"/>
              </a:solidFill>
            </a:endParaRPr>
          </a:p>
        </p:txBody>
      </p:sp>
      <p:cxnSp>
        <p:nvCxnSpPr>
          <p:cNvPr id="252" name="Google Shape;252;p28"/>
          <p:cNvCxnSpPr>
            <a:stCxn id="251" idx="2"/>
            <a:endCxn id="245" idx="3"/>
          </p:cNvCxnSpPr>
          <p:nvPr/>
        </p:nvCxnSpPr>
        <p:spPr>
          <a:xfrm rot="5400000">
            <a:off x="7854825" y="418125"/>
            <a:ext cx="288300" cy="827400"/>
          </a:xfrm>
          <a:prstGeom prst="curvedConnector2">
            <a:avLst/>
          </a:prstGeom>
          <a:noFill/>
          <a:ln cap="flat" cmpd="sng" w="28575">
            <a:solidFill>
              <a:srgbClr val="B7B7B7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53" name="Google Shape;253;p28"/>
          <p:cNvSpPr/>
          <p:nvPr/>
        </p:nvSpPr>
        <p:spPr>
          <a:xfrm>
            <a:off x="4503025" y="2932675"/>
            <a:ext cx="1399800" cy="930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28"/>
          <p:cNvSpPr/>
          <p:nvPr/>
        </p:nvSpPr>
        <p:spPr>
          <a:xfrm>
            <a:off x="6114857" y="1891072"/>
            <a:ext cx="1399800" cy="930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8"/>
          <p:cNvSpPr/>
          <p:nvPr/>
        </p:nvSpPr>
        <p:spPr>
          <a:xfrm>
            <a:off x="7726467" y="2926881"/>
            <a:ext cx="1399800" cy="930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8"/>
          <p:cNvSpPr/>
          <p:nvPr/>
        </p:nvSpPr>
        <p:spPr>
          <a:xfrm>
            <a:off x="6114456" y="3979763"/>
            <a:ext cx="1399800" cy="930600"/>
          </a:xfrm>
          <a:prstGeom prst="rect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28"/>
          <p:cNvSpPr/>
          <p:nvPr/>
        </p:nvSpPr>
        <p:spPr>
          <a:xfrm>
            <a:off x="4503125" y="3973275"/>
            <a:ext cx="1399800" cy="9306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28"/>
          <p:cNvSpPr/>
          <p:nvPr/>
        </p:nvSpPr>
        <p:spPr>
          <a:xfrm>
            <a:off x="7726567" y="3967481"/>
            <a:ext cx="1399800" cy="9306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28"/>
          <p:cNvSpPr/>
          <p:nvPr/>
        </p:nvSpPr>
        <p:spPr>
          <a:xfrm>
            <a:off x="4503125" y="1886275"/>
            <a:ext cx="1399800" cy="9306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28"/>
          <p:cNvSpPr/>
          <p:nvPr/>
        </p:nvSpPr>
        <p:spPr>
          <a:xfrm>
            <a:off x="7726567" y="1880481"/>
            <a:ext cx="1399800" cy="9306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28"/>
          <p:cNvSpPr/>
          <p:nvPr/>
        </p:nvSpPr>
        <p:spPr>
          <a:xfrm>
            <a:off x="6114750" y="2935425"/>
            <a:ext cx="1399800" cy="930600"/>
          </a:xfrm>
          <a:prstGeom prst="rect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2" name="Google Shape;262;p28"/>
          <p:cNvCxnSpPr>
            <a:endCxn id="253" idx="1"/>
          </p:cNvCxnSpPr>
          <p:nvPr/>
        </p:nvCxnSpPr>
        <p:spPr>
          <a:xfrm>
            <a:off x="3665725" y="2983675"/>
            <a:ext cx="837300" cy="4143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263" name="Google Shape;263;p28"/>
          <p:cNvCxnSpPr>
            <a:endCxn id="257" idx="1"/>
          </p:cNvCxnSpPr>
          <p:nvPr/>
        </p:nvCxnSpPr>
        <p:spPr>
          <a:xfrm>
            <a:off x="3812225" y="3999375"/>
            <a:ext cx="690900" cy="43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29"/>
          <p:cNvSpPr txBox="1"/>
          <p:nvPr>
            <p:ph type="title"/>
          </p:nvPr>
        </p:nvSpPr>
        <p:spPr>
          <a:xfrm>
            <a:off x="311700" y="445025"/>
            <a:ext cx="537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 - SAM, meet PAM</a:t>
            </a:r>
            <a:endParaRPr/>
          </a:p>
        </p:txBody>
      </p:sp>
      <p:sp>
        <p:nvSpPr>
          <p:cNvPr id="269" name="Google Shape;269;p29"/>
          <p:cNvSpPr txBox="1"/>
          <p:nvPr>
            <p:ph idx="1" type="body"/>
          </p:nvPr>
        </p:nvSpPr>
        <p:spPr>
          <a:xfrm>
            <a:off x="311700" y="1152475"/>
            <a:ext cx="6637800" cy="3554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current CRM code has diverged from SAM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(now with more C++!)</a:t>
            </a:r>
            <a:r>
              <a:rPr lang="en"/>
              <a:t>, but we are also building a new CRM from scratch! 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br>
              <a:rPr lang="en"/>
            </a:br>
            <a:r>
              <a:rPr lang="en"/>
              <a:t>The </a:t>
            </a:r>
            <a:r>
              <a:rPr b="1" lang="en" u="sng"/>
              <a:t>Portable Atmospheric Model (PAM)</a:t>
            </a:r>
            <a:r>
              <a:rPr lang="en"/>
              <a:t> will be written in C++</a:t>
            </a:r>
            <a:endParaRPr/>
          </a:p>
          <a:p>
            <a:pPr indent="-311150" lvl="1" marL="914400" rtl="0" algn="l">
              <a:spcBef>
                <a:spcPts val="160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Optimized for MMF performance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New physics from SCREAM (P3/SHOC)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New dynamics 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High-order finite volume using WENO methods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ADER time stepping for long time steps</a:t>
            </a:r>
            <a:endParaRPr sz="1300"/>
          </a:p>
          <a:p>
            <a:pPr indent="-311150" lvl="2" marL="1371600" rtl="0" algn="l">
              <a:spcBef>
                <a:spcPts val="0"/>
              </a:spcBef>
              <a:spcAft>
                <a:spcPts val="0"/>
              </a:spcAft>
              <a:buSzPts val="1300"/>
              <a:buChar char="■"/>
            </a:pPr>
            <a:r>
              <a:rPr lang="en" sz="1300"/>
              <a:t>Anelastic (potentially with Compressible option)</a:t>
            </a:r>
            <a:endParaRPr sz="1300"/>
          </a:p>
          <a:p>
            <a:pPr indent="-311150" lvl="1" marL="914400" rtl="0" algn="l">
              <a:spcBef>
                <a:spcPts val="0"/>
              </a:spcBef>
              <a:spcAft>
                <a:spcPts val="0"/>
              </a:spcAft>
              <a:buSzPts val="1300"/>
              <a:buChar char="○"/>
            </a:pPr>
            <a:r>
              <a:rPr lang="en" sz="1300"/>
              <a:t>Standalone capability for testing, development, and science</a:t>
            </a:r>
            <a:endParaRPr sz="1300"/>
          </a:p>
        </p:txBody>
      </p:sp>
      <p:pic>
        <p:nvPicPr>
          <p:cNvPr id="270" name="Google Shape;27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82175" y="55400"/>
            <a:ext cx="1004946" cy="7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15601" y="320650"/>
            <a:ext cx="677399" cy="739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72" name="Google Shape;272;p29"/>
          <p:cNvPicPr preferRelativeResize="0"/>
          <p:nvPr/>
        </p:nvPicPr>
        <p:blipFill rotWithShape="1">
          <a:blip r:embed="rId5">
            <a:alphaModFix/>
          </a:blip>
          <a:srcRect b="10354" l="9686" r="3045" t="6075"/>
          <a:stretch/>
        </p:blipFill>
        <p:spPr>
          <a:xfrm>
            <a:off x="6647719" y="1716759"/>
            <a:ext cx="2237923" cy="166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3" name="Google Shape;273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23062" y="3469225"/>
            <a:ext cx="2687248" cy="1202129"/>
          </a:xfrm>
          <a:prstGeom prst="rect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</a:t>
            </a:r>
            <a:r>
              <a:rPr lang="en"/>
              <a:t> for Science</a:t>
            </a:r>
            <a:endParaRPr/>
          </a:p>
        </p:txBody>
      </p:sp>
      <p:sp>
        <p:nvSpPr>
          <p:cNvPr id="279" name="Google Shape;279;p30"/>
          <p:cNvSpPr txBox="1"/>
          <p:nvPr>
            <p:ph idx="1" type="body"/>
          </p:nvPr>
        </p:nvSpPr>
        <p:spPr>
          <a:xfrm>
            <a:off x="311700" y="1152475"/>
            <a:ext cx="55407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reproduced many previous MMF results and current efforts are focused on enhancing the MMF for climate experiments: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80" name="Google Shape;280;p30"/>
          <p:cNvSpPr/>
          <p:nvPr/>
        </p:nvSpPr>
        <p:spPr>
          <a:xfrm>
            <a:off x="3886334" y="2554788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1" name="Google Shape;281;p30"/>
          <p:cNvSpPr/>
          <p:nvPr/>
        </p:nvSpPr>
        <p:spPr>
          <a:xfrm>
            <a:off x="4368684" y="2815905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2" name="Google Shape;282;p30"/>
          <p:cNvSpPr/>
          <p:nvPr/>
        </p:nvSpPr>
        <p:spPr>
          <a:xfrm>
            <a:off x="1857134" y="3621593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 for Science</a:t>
            </a:r>
            <a:endParaRPr/>
          </a:p>
        </p:txBody>
      </p:sp>
      <p:sp>
        <p:nvSpPr>
          <p:cNvPr id="288" name="Google Shape;288;p31"/>
          <p:cNvSpPr txBox="1"/>
          <p:nvPr>
            <p:ph idx="1" type="body"/>
          </p:nvPr>
        </p:nvSpPr>
        <p:spPr>
          <a:xfrm>
            <a:off x="311700" y="1152475"/>
            <a:ext cx="55407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reproduced many previous MMF results and current efforts are focused on enhancing the MMF for climate experiments:</a:t>
            </a:r>
            <a:endParaRPr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 P3+SHOC to CRM for comparison w/ SCREAM</a:t>
            </a:r>
            <a:endParaRPr sz="15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500"/>
          </a:p>
        </p:txBody>
      </p:sp>
      <p:sp>
        <p:nvSpPr>
          <p:cNvPr id="289" name="Google Shape;289;p31"/>
          <p:cNvSpPr/>
          <p:nvPr/>
        </p:nvSpPr>
        <p:spPr>
          <a:xfrm>
            <a:off x="3886334" y="2554788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0" name="Google Shape;290;p31"/>
          <p:cNvSpPr/>
          <p:nvPr/>
        </p:nvSpPr>
        <p:spPr>
          <a:xfrm>
            <a:off x="4368684" y="2815905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1" name="Google Shape;291;p31"/>
          <p:cNvSpPr/>
          <p:nvPr/>
        </p:nvSpPr>
        <p:spPr>
          <a:xfrm>
            <a:off x="1857134" y="3621593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311700" y="445025"/>
            <a:ext cx="776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Enhancing the Resolved Scales</a:t>
            </a:r>
            <a:endParaRPr/>
          </a:p>
        </p:txBody>
      </p:sp>
      <p:pic>
        <p:nvPicPr>
          <p:cNvPr id="74" name="Google Shape;74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575" y="1339188"/>
            <a:ext cx="1888112" cy="164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4"/>
          <p:cNvPicPr preferRelativeResize="0"/>
          <p:nvPr/>
        </p:nvPicPr>
        <p:blipFill rotWithShape="1">
          <a:blip r:embed="rId4">
            <a:alphaModFix/>
          </a:blip>
          <a:srcRect b="0" l="6305" r="0" t="4625"/>
          <a:stretch/>
        </p:blipFill>
        <p:spPr>
          <a:xfrm>
            <a:off x="0" y="2315275"/>
            <a:ext cx="1670300" cy="122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" name="Google Shape;76;p14"/>
          <p:cNvCxnSpPr>
            <a:stCxn id="75" idx="3"/>
            <a:endCxn id="74" idx="1"/>
          </p:cNvCxnSpPr>
          <p:nvPr/>
        </p:nvCxnSpPr>
        <p:spPr>
          <a:xfrm flipH="1" rot="10800000">
            <a:off x="1670300" y="2162375"/>
            <a:ext cx="797400" cy="7641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77" name="Google Shape;77;p14"/>
          <p:cNvPicPr preferRelativeResize="0"/>
          <p:nvPr/>
        </p:nvPicPr>
        <p:blipFill rotWithShape="1">
          <a:blip r:embed="rId5">
            <a:alphaModFix/>
          </a:blip>
          <a:srcRect b="24885" l="0" r="0" t="0"/>
          <a:stretch/>
        </p:blipFill>
        <p:spPr>
          <a:xfrm>
            <a:off x="4712450" y="1725448"/>
            <a:ext cx="4445451" cy="13449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8" name="Google Shape;78;p14"/>
          <p:cNvCxnSpPr>
            <a:stCxn id="74" idx="3"/>
          </p:cNvCxnSpPr>
          <p:nvPr/>
        </p:nvCxnSpPr>
        <p:spPr>
          <a:xfrm>
            <a:off x="4355687" y="2162463"/>
            <a:ext cx="849300" cy="732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79" name="Google Shape;79;p14"/>
          <p:cNvCxnSpPr/>
          <p:nvPr/>
        </p:nvCxnSpPr>
        <p:spPr>
          <a:xfrm>
            <a:off x="6761653" y="2910450"/>
            <a:ext cx="503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 for Science</a:t>
            </a:r>
            <a:endParaRPr/>
          </a:p>
        </p:txBody>
      </p:sp>
      <p:sp>
        <p:nvSpPr>
          <p:cNvPr id="297" name="Google Shape;297;p32"/>
          <p:cNvSpPr txBox="1"/>
          <p:nvPr>
            <p:ph idx="1" type="body"/>
          </p:nvPr>
        </p:nvSpPr>
        <p:spPr>
          <a:xfrm>
            <a:off x="311700" y="1152475"/>
            <a:ext cx="55407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reproduced many previous MMF results and current efforts are focused on enhancing the MMF for climate experiments:</a:t>
            </a:r>
            <a:endParaRPr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 P3+SHOC to CRM for comparison w/ SCREAM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Semi-explicit cloud-aerosol interaction </a:t>
            </a:r>
            <a:r>
              <a:rPr lang="en" sz="1500">
                <a:solidFill>
                  <a:srgbClr val="B7B7B7"/>
                </a:solidFill>
              </a:rPr>
              <a:t>(ECPP)</a:t>
            </a:r>
            <a:endParaRPr sz="1500"/>
          </a:p>
        </p:txBody>
      </p:sp>
      <p:cxnSp>
        <p:nvCxnSpPr>
          <p:cNvPr id="298" name="Google Shape;298;p32"/>
          <p:cNvCxnSpPr>
            <a:stCxn id="299" idx="3"/>
          </p:cNvCxnSpPr>
          <p:nvPr/>
        </p:nvCxnSpPr>
        <p:spPr>
          <a:xfrm flipH="1" rot="10800000">
            <a:off x="4813034" y="1959438"/>
            <a:ext cx="1860300" cy="70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299" name="Google Shape;299;p32"/>
          <p:cNvSpPr/>
          <p:nvPr/>
        </p:nvSpPr>
        <p:spPr>
          <a:xfrm>
            <a:off x="3886334" y="2554788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32"/>
          <p:cNvSpPr/>
          <p:nvPr/>
        </p:nvSpPr>
        <p:spPr>
          <a:xfrm>
            <a:off x="4368684" y="2815905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2"/>
          <p:cNvPicPr preferRelativeResize="0"/>
          <p:nvPr/>
        </p:nvPicPr>
        <p:blipFill rotWithShape="1">
          <a:blip r:embed="rId3">
            <a:alphaModFix/>
          </a:blip>
          <a:srcRect b="0" l="0" r="0" t="10586"/>
          <a:stretch/>
        </p:blipFill>
        <p:spPr>
          <a:xfrm>
            <a:off x="6087975" y="0"/>
            <a:ext cx="3056025" cy="27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2"/>
          <p:cNvSpPr/>
          <p:nvPr/>
        </p:nvSpPr>
        <p:spPr>
          <a:xfrm>
            <a:off x="1857134" y="3621593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 for Science</a:t>
            </a:r>
            <a:endParaRPr/>
          </a:p>
        </p:txBody>
      </p:sp>
      <p:sp>
        <p:nvSpPr>
          <p:cNvPr id="308" name="Google Shape;308;p33"/>
          <p:cNvSpPr txBox="1"/>
          <p:nvPr>
            <p:ph idx="1" type="body"/>
          </p:nvPr>
        </p:nvSpPr>
        <p:spPr>
          <a:xfrm>
            <a:off x="311700" y="1152475"/>
            <a:ext cx="55407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reproduced many previous MMF results and current efforts are focused on enhancing the MMF for climate experiments:</a:t>
            </a:r>
            <a:endParaRPr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 P3+SHOC to CRM for comparison w/ SCREAM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Semi-explicit cloud-aerosol interaction </a:t>
            </a:r>
            <a:r>
              <a:rPr lang="en" sz="1500">
                <a:solidFill>
                  <a:srgbClr val="B7B7B7"/>
                </a:solidFill>
              </a:rPr>
              <a:t>(ECPP)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Direct Coupling between the CRM and land </a:t>
            </a:r>
            <a:r>
              <a:rPr lang="en" sz="1500">
                <a:solidFill>
                  <a:srgbClr val="B7B7B7"/>
                </a:solidFill>
              </a:rPr>
              <a:t>(MAML)</a:t>
            </a:r>
            <a:br>
              <a:rPr lang="en" sz="1500">
                <a:solidFill>
                  <a:srgbClr val="999999"/>
                </a:solidFill>
              </a:rPr>
            </a:br>
            <a:r>
              <a:rPr lang="en" sz="1500"/>
              <a:t>with flexibility for land heterogeneity across CRM</a:t>
            </a:r>
            <a:endParaRPr sz="1500"/>
          </a:p>
        </p:txBody>
      </p:sp>
      <p:cxnSp>
        <p:nvCxnSpPr>
          <p:cNvPr id="309" name="Google Shape;309;p33"/>
          <p:cNvCxnSpPr>
            <a:stCxn id="310" idx="3"/>
          </p:cNvCxnSpPr>
          <p:nvPr/>
        </p:nvCxnSpPr>
        <p:spPr>
          <a:xfrm flipH="1" rot="10800000">
            <a:off x="4813034" y="1959438"/>
            <a:ext cx="1860300" cy="70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0" name="Google Shape;310;p33"/>
          <p:cNvSpPr/>
          <p:nvPr/>
        </p:nvSpPr>
        <p:spPr>
          <a:xfrm>
            <a:off x="3886334" y="2554788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1" name="Google Shape;311;p33"/>
          <p:cNvCxnSpPr>
            <a:stCxn id="312" idx="3"/>
          </p:cNvCxnSpPr>
          <p:nvPr/>
        </p:nvCxnSpPr>
        <p:spPr>
          <a:xfrm>
            <a:off x="5295384" y="2929755"/>
            <a:ext cx="1231500" cy="639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13" name="Google Shape;313;p33"/>
          <p:cNvPicPr preferRelativeResize="0"/>
          <p:nvPr/>
        </p:nvPicPr>
        <p:blipFill rotWithShape="1">
          <a:blip r:embed="rId3">
            <a:alphaModFix/>
          </a:blip>
          <a:srcRect b="7625" l="8356" r="8080" t="7836"/>
          <a:stretch/>
        </p:blipFill>
        <p:spPr>
          <a:xfrm>
            <a:off x="6560388" y="2766125"/>
            <a:ext cx="2355013" cy="23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12" name="Google Shape;312;p33"/>
          <p:cNvSpPr/>
          <p:nvPr/>
        </p:nvSpPr>
        <p:spPr>
          <a:xfrm>
            <a:off x="4368684" y="2815905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14" name="Google Shape;314;p33"/>
          <p:cNvPicPr preferRelativeResize="0"/>
          <p:nvPr/>
        </p:nvPicPr>
        <p:blipFill rotWithShape="1">
          <a:blip r:embed="rId4">
            <a:alphaModFix/>
          </a:blip>
          <a:srcRect b="0" l="0" r="0" t="10586"/>
          <a:stretch/>
        </p:blipFill>
        <p:spPr>
          <a:xfrm>
            <a:off x="6087975" y="0"/>
            <a:ext cx="3056025" cy="27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p33"/>
          <p:cNvSpPr/>
          <p:nvPr/>
        </p:nvSpPr>
        <p:spPr>
          <a:xfrm>
            <a:off x="1857134" y="3621593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 for Science</a:t>
            </a:r>
            <a:endParaRPr/>
          </a:p>
        </p:txBody>
      </p:sp>
      <p:sp>
        <p:nvSpPr>
          <p:cNvPr id="321" name="Google Shape;321;p34"/>
          <p:cNvSpPr txBox="1"/>
          <p:nvPr>
            <p:ph idx="1" type="body"/>
          </p:nvPr>
        </p:nvSpPr>
        <p:spPr>
          <a:xfrm>
            <a:off x="311700" y="1152475"/>
            <a:ext cx="55407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reproduced many previous MMF results and current efforts are focused on enhancing the MMF for climate experiments:</a:t>
            </a:r>
            <a:endParaRPr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 P3+SHOC to CRM for comparison w/ SCREAM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Semi-explicit cloud-aerosol interaction </a:t>
            </a:r>
            <a:r>
              <a:rPr lang="en" sz="1500">
                <a:solidFill>
                  <a:srgbClr val="B7B7B7"/>
                </a:solidFill>
              </a:rPr>
              <a:t>(ECPP)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Direct Coupling between the CRM and land </a:t>
            </a:r>
            <a:r>
              <a:rPr lang="en" sz="1500">
                <a:solidFill>
                  <a:srgbClr val="B7B7B7"/>
                </a:solidFill>
              </a:rPr>
              <a:t>(MAML)</a:t>
            </a:r>
            <a:br>
              <a:rPr lang="en" sz="1500">
                <a:solidFill>
                  <a:srgbClr val="999999"/>
                </a:solidFill>
              </a:rPr>
            </a:br>
            <a:r>
              <a:rPr lang="en" sz="1500"/>
              <a:t>with flexibility for land heterogeneity across CRM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Tuning the CRM for coupled experiments</a:t>
            </a:r>
            <a:endParaRPr sz="1500"/>
          </a:p>
        </p:txBody>
      </p:sp>
      <p:cxnSp>
        <p:nvCxnSpPr>
          <p:cNvPr id="322" name="Google Shape;322;p34"/>
          <p:cNvCxnSpPr>
            <a:stCxn id="323" idx="3"/>
          </p:cNvCxnSpPr>
          <p:nvPr/>
        </p:nvCxnSpPr>
        <p:spPr>
          <a:xfrm flipH="1" rot="10800000">
            <a:off x="4813034" y="1959438"/>
            <a:ext cx="1860300" cy="70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23" name="Google Shape;323;p34"/>
          <p:cNvSpPr/>
          <p:nvPr/>
        </p:nvSpPr>
        <p:spPr>
          <a:xfrm>
            <a:off x="3886334" y="2554788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24" name="Google Shape;324;p34"/>
          <p:cNvCxnSpPr>
            <a:stCxn id="325" idx="3"/>
          </p:cNvCxnSpPr>
          <p:nvPr/>
        </p:nvCxnSpPr>
        <p:spPr>
          <a:xfrm>
            <a:off x="5295384" y="2929755"/>
            <a:ext cx="1231500" cy="639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26" name="Google Shape;326;p34"/>
          <p:cNvPicPr preferRelativeResize="0"/>
          <p:nvPr/>
        </p:nvPicPr>
        <p:blipFill rotWithShape="1">
          <a:blip r:embed="rId3">
            <a:alphaModFix/>
          </a:blip>
          <a:srcRect b="7625" l="8356" r="8080" t="7836"/>
          <a:stretch/>
        </p:blipFill>
        <p:spPr>
          <a:xfrm>
            <a:off x="6560388" y="2766125"/>
            <a:ext cx="2355013" cy="23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p34"/>
          <p:cNvSpPr/>
          <p:nvPr/>
        </p:nvSpPr>
        <p:spPr>
          <a:xfrm>
            <a:off x="4368684" y="2815905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27" name="Google Shape;327;p34"/>
          <p:cNvPicPr preferRelativeResize="0"/>
          <p:nvPr/>
        </p:nvPicPr>
        <p:blipFill rotWithShape="1">
          <a:blip r:embed="rId4">
            <a:alphaModFix/>
          </a:blip>
          <a:srcRect b="0" l="0" r="0" t="10586"/>
          <a:stretch/>
        </p:blipFill>
        <p:spPr>
          <a:xfrm>
            <a:off x="6087975" y="0"/>
            <a:ext cx="3056025" cy="27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28" name="Google Shape;328;p34"/>
          <p:cNvSpPr/>
          <p:nvPr/>
        </p:nvSpPr>
        <p:spPr>
          <a:xfrm>
            <a:off x="1857134" y="3621593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3" name="Google Shape;333;p35"/>
          <p:cNvPicPr preferRelativeResize="0"/>
          <p:nvPr/>
        </p:nvPicPr>
        <p:blipFill rotWithShape="1">
          <a:blip r:embed="rId3">
            <a:alphaModFix/>
          </a:blip>
          <a:srcRect b="9214" l="0" r="0" t="0"/>
          <a:stretch/>
        </p:blipFill>
        <p:spPr>
          <a:xfrm>
            <a:off x="2691375" y="3480556"/>
            <a:ext cx="3320398" cy="1630345"/>
          </a:xfrm>
          <a:prstGeom prst="rect">
            <a:avLst/>
          </a:prstGeom>
          <a:noFill/>
          <a:ln>
            <a:noFill/>
          </a:ln>
        </p:spPr>
      </p:pic>
      <p:sp>
        <p:nvSpPr>
          <p:cNvPr id="334" name="Google Shape;334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Future Plans for Science</a:t>
            </a:r>
            <a:endParaRPr/>
          </a:p>
        </p:txBody>
      </p:sp>
      <p:sp>
        <p:nvSpPr>
          <p:cNvPr id="335" name="Google Shape;335;p35"/>
          <p:cNvSpPr txBox="1"/>
          <p:nvPr>
            <p:ph idx="1" type="body"/>
          </p:nvPr>
        </p:nvSpPr>
        <p:spPr>
          <a:xfrm>
            <a:off x="311700" y="1152475"/>
            <a:ext cx="5540700" cy="3090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We have reproduced many previous MMF results and current efforts are focused on enhancing the MMF for climate experiments:</a:t>
            </a:r>
            <a:endParaRPr/>
          </a:p>
          <a:p>
            <a:pPr indent="-323850" lvl="0" marL="457200" rtl="0" algn="l">
              <a:spcBef>
                <a:spcPts val="160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Add P3+SHOC to CRM for comparison w/ SCREAM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Semi-explicit cloud-aerosol interaction </a:t>
            </a:r>
            <a:r>
              <a:rPr lang="en" sz="1500">
                <a:solidFill>
                  <a:srgbClr val="B7B7B7"/>
                </a:solidFill>
              </a:rPr>
              <a:t>(ECPP)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Direct Coupling between the CRM and land </a:t>
            </a:r>
            <a:r>
              <a:rPr lang="en" sz="1500">
                <a:solidFill>
                  <a:srgbClr val="B7B7B7"/>
                </a:solidFill>
              </a:rPr>
              <a:t>(MAML)</a:t>
            </a:r>
            <a:br>
              <a:rPr lang="en" sz="1500">
                <a:solidFill>
                  <a:srgbClr val="999999"/>
                </a:solidFill>
              </a:rPr>
            </a:br>
            <a:r>
              <a:rPr lang="en" sz="1500"/>
              <a:t>with flexibility for land heterogeneity across CRM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Tuning the CRM for coupled experiments</a:t>
            </a:r>
            <a:endParaRPr sz="1500"/>
          </a:p>
          <a:p>
            <a:pPr indent="-323850" lvl="0" marL="457200" rtl="0" algn="l">
              <a:spcBef>
                <a:spcPts val="0"/>
              </a:spcBef>
              <a:spcAft>
                <a:spcPts val="0"/>
              </a:spcAft>
              <a:buSzPts val="1500"/>
              <a:buChar char="●"/>
            </a:pPr>
            <a:r>
              <a:rPr lang="en" sz="1500"/>
              <a:t>CRM variance transport </a:t>
            </a:r>
            <a:endParaRPr sz="1500"/>
          </a:p>
        </p:txBody>
      </p:sp>
      <p:cxnSp>
        <p:nvCxnSpPr>
          <p:cNvPr id="336" name="Google Shape;336;p35"/>
          <p:cNvCxnSpPr>
            <a:stCxn id="337" idx="3"/>
          </p:cNvCxnSpPr>
          <p:nvPr/>
        </p:nvCxnSpPr>
        <p:spPr>
          <a:xfrm flipH="1" rot="10800000">
            <a:off x="4813034" y="1959438"/>
            <a:ext cx="1860300" cy="7092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7" name="Google Shape;337;p35"/>
          <p:cNvSpPr/>
          <p:nvPr/>
        </p:nvSpPr>
        <p:spPr>
          <a:xfrm>
            <a:off x="3886334" y="2554788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8" name="Google Shape;338;p35"/>
          <p:cNvCxnSpPr>
            <a:stCxn id="339" idx="3"/>
          </p:cNvCxnSpPr>
          <p:nvPr/>
        </p:nvCxnSpPr>
        <p:spPr>
          <a:xfrm>
            <a:off x="5295384" y="2929755"/>
            <a:ext cx="1231500" cy="6390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340" name="Google Shape;340;p35"/>
          <p:cNvPicPr preferRelativeResize="0"/>
          <p:nvPr/>
        </p:nvPicPr>
        <p:blipFill rotWithShape="1">
          <a:blip r:embed="rId4">
            <a:alphaModFix/>
          </a:blip>
          <a:srcRect b="7625" l="8356" r="8080" t="7836"/>
          <a:stretch/>
        </p:blipFill>
        <p:spPr>
          <a:xfrm>
            <a:off x="6560388" y="2766125"/>
            <a:ext cx="2355013" cy="2382475"/>
          </a:xfrm>
          <a:prstGeom prst="rect">
            <a:avLst/>
          </a:prstGeom>
          <a:noFill/>
          <a:ln>
            <a:noFill/>
          </a:ln>
        </p:spPr>
      </p:pic>
      <p:sp>
        <p:nvSpPr>
          <p:cNvPr id="339" name="Google Shape;339;p35"/>
          <p:cNvSpPr/>
          <p:nvPr/>
        </p:nvSpPr>
        <p:spPr>
          <a:xfrm>
            <a:off x="4368684" y="2815905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1" name="Google Shape;341;p35"/>
          <p:cNvPicPr preferRelativeResize="0"/>
          <p:nvPr/>
        </p:nvPicPr>
        <p:blipFill rotWithShape="1">
          <a:blip r:embed="rId5">
            <a:alphaModFix/>
          </a:blip>
          <a:srcRect b="0" l="0" r="0" t="10586"/>
          <a:stretch/>
        </p:blipFill>
        <p:spPr>
          <a:xfrm>
            <a:off x="6087975" y="0"/>
            <a:ext cx="3056025" cy="2732400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p35"/>
          <p:cNvSpPr/>
          <p:nvPr/>
        </p:nvSpPr>
        <p:spPr>
          <a:xfrm>
            <a:off x="1857134" y="3621593"/>
            <a:ext cx="926700" cy="227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43" name="Google Shape;343;p35"/>
          <p:cNvCxnSpPr>
            <a:stCxn id="342" idx="2"/>
          </p:cNvCxnSpPr>
          <p:nvPr/>
        </p:nvCxnSpPr>
        <p:spPr>
          <a:xfrm flipH="1" rot="-5400000">
            <a:off x="2373434" y="3796343"/>
            <a:ext cx="573000" cy="678900"/>
          </a:xfrm>
          <a:prstGeom prst="curvedConnector2">
            <a:avLst/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Google Shape;348;p36"/>
          <p:cNvSpPr txBox="1"/>
          <p:nvPr>
            <p:ph type="title"/>
          </p:nvPr>
        </p:nvSpPr>
        <p:spPr>
          <a:xfrm>
            <a:off x="311700" y="445025"/>
            <a:ext cx="3519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Summary...</a:t>
            </a:r>
            <a:endParaRPr/>
          </a:p>
        </p:txBody>
      </p:sp>
      <p:sp>
        <p:nvSpPr>
          <p:cNvPr id="349" name="Google Shape;349;p36"/>
          <p:cNvSpPr txBox="1"/>
          <p:nvPr>
            <p:ph idx="1" type="body"/>
          </p:nvPr>
        </p:nvSpPr>
        <p:spPr>
          <a:xfrm>
            <a:off x="311700" y="1299000"/>
            <a:ext cx="8520600" cy="32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 u="sng">
                <a:solidFill>
                  <a:srgbClr val="FF0000"/>
                </a:solidFill>
              </a:rPr>
              <a:t>E3SM-MMF will be viable for climate experiments in v4</a:t>
            </a:r>
            <a:endParaRPr b="1" sz="2400" u="sng">
              <a:solidFill>
                <a:srgbClr val="FF0000"/>
              </a:solidFill>
            </a:endParaRPr>
          </a:p>
          <a:p>
            <a:pPr indent="-342900" lvl="0" marL="457200" rtl="0" algn="l">
              <a:spcBef>
                <a:spcPts val="160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The MMF approach is well suited for utilizing GPUs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Performance will be portable across current and upcoming DOE machines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Throughput is on par with traditionally parameterized models, </a:t>
            </a:r>
            <a:br>
              <a:rPr lang="en" sz="1800"/>
            </a:br>
            <a:r>
              <a:rPr lang="en" sz="1800"/>
              <a:t>which allows for multi-decadal experiments</a:t>
            </a:r>
            <a:br>
              <a:rPr lang="en" sz="1800"/>
            </a:br>
            <a:endParaRPr sz="1800"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 sz="1800"/>
              <a:t>Explicit convection can overcome long-standing parameterization issues </a:t>
            </a:r>
            <a:endParaRPr sz="18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5"/>
          <p:cNvSpPr txBox="1"/>
          <p:nvPr>
            <p:ph type="title"/>
          </p:nvPr>
        </p:nvSpPr>
        <p:spPr>
          <a:xfrm>
            <a:off x="311700" y="445025"/>
            <a:ext cx="7764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Enhancing the Resolved Scales</a:t>
            </a:r>
            <a:endParaRPr/>
          </a:p>
        </p:txBody>
      </p:sp>
      <p:pic>
        <p:nvPicPr>
          <p:cNvPr id="85" name="Google Shape;85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7575" y="1339188"/>
            <a:ext cx="1888112" cy="1646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67575" y="3122050"/>
            <a:ext cx="1888100" cy="1567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5"/>
          <p:cNvPicPr preferRelativeResize="0"/>
          <p:nvPr/>
        </p:nvPicPr>
        <p:blipFill rotWithShape="1">
          <a:blip r:embed="rId5">
            <a:alphaModFix/>
          </a:blip>
          <a:srcRect b="0" l="6305" r="0" t="4625"/>
          <a:stretch/>
        </p:blipFill>
        <p:spPr>
          <a:xfrm>
            <a:off x="0" y="2315275"/>
            <a:ext cx="1670300" cy="1222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88" name="Google Shape;88;p15"/>
          <p:cNvCxnSpPr>
            <a:stCxn id="87" idx="3"/>
            <a:endCxn id="85" idx="1"/>
          </p:cNvCxnSpPr>
          <p:nvPr/>
        </p:nvCxnSpPr>
        <p:spPr>
          <a:xfrm flipH="1" rot="10800000">
            <a:off x="1670300" y="2162375"/>
            <a:ext cx="797400" cy="7641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89" name="Google Shape;89;p15"/>
          <p:cNvCxnSpPr>
            <a:stCxn id="87" idx="3"/>
            <a:endCxn id="86" idx="1"/>
          </p:cNvCxnSpPr>
          <p:nvPr/>
        </p:nvCxnSpPr>
        <p:spPr>
          <a:xfrm>
            <a:off x="1670300" y="2926475"/>
            <a:ext cx="797400" cy="979200"/>
          </a:xfrm>
          <a:prstGeom prst="curvedConnector3">
            <a:avLst>
              <a:gd fmla="val 49992" name="adj1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90" name="Google Shape;90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12450" y="1725443"/>
            <a:ext cx="4445451" cy="17904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91" name="Google Shape;91;p15"/>
          <p:cNvCxnSpPr>
            <a:stCxn id="85" idx="3"/>
          </p:cNvCxnSpPr>
          <p:nvPr/>
        </p:nvCxnSpPr>
        <p:spPr>
          <a:xfrm>
            <a:off x="4355687" y="2162463"/>
            <a:ext cx="849300" cy="7323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2" name="Google Shape;92;p15"/>
          <p:cNvCxnSpPr>
            <a:stCxn id="86" idx="3"/>
          </p:cNvCxnSpPr>
          <p:nvPr/>
        </p:nvCxnSpPr>
        <p:spPr>
          <a:xfrm flipH="1" rot="10800000">
            <a:off x="4355675" y="3192529"/>
            <a:ext cx="849300" cy="713100"/>
          </a:xfrm>
          <a:prstGeom prst="curvedConnector3">
            <a:avLst>
              <a:gd fmla="val 50000" name="adj1"/>
            </a:avLst>
          </a:prstGeom>
          <a:noFill/>
          <a:ln cap="flat" cmpd="sng" w="19050">
            <a:solidFill>
              <a:srgbClr val="999999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93" name="Google Shape;93;p15"/>
          <p:cNvCxnSpPr/>
          <p:nvPr/>
        </p:nvCxnSpPr>
        <p:spPr>
          <a:xfrm>
            <a:off x="6761653" y="2910450"/>
            <a:ext cx="503100" cy="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dot"/>
            <a:round/>
            <a:headEnd len="med" w="med" type="none"/>
            <a:tailEnd len="med" w="med" type="stealth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6"/>
          <p:cNvSpPr txBox="1"/>
          <p:nvPr>
            <p:ph type="title"/>
          </p:nvPr>
        </p:nvSpPr>
        <p:spPr>
          <a:xfrm>
            <a:off x="311700" y="445025"/>
            <a:ext cx="33885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E3SM-MMF</a:t>
            </a:r>
            <a:endParaRPr/>
          </a:p>
        </p:txBody>
      </p:sp>
      <p:sp>
        <p:nvSpPr>
          <p:cNvPr id="99" name="Google Shape;99;p16"/>
          <p:cNvSpPr txBox="1"/>
          <p:nvPr>
            <p:ph idx="1" type="body"/>
          </p:nvPr>
        </p:nvSpPr>
        <p:spPr>
          <a:xfrm>
            <a:off x="311700" y="1152475"/>
            <a:ext cx="5150400" cy="357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MMF couples a CRM to each </a:t>
            </a:r>
            <a:br>
              <a:rPr lang="en"/>
            </a:br>
            <a:r>
              <a:rPr lang="en"/>
              <a:t>column of the GCM to replace </a:t>
            </a:r>
            <a:br>
              <a:rPr lang="en"/>
            </a:br>
            <a:r>
              <a:rPr lang="en"/>
              <a:t>the parameterizations of:</a:t>
            </a:r>
            <a:endParaRPr sz="1600"/>
          </a:p>
          <a:p>
            <a:pPr indent="-317500" lvl="0" marL="457200" rtl="0" algn="l">
              <a:spcBef>
                <a:spcPts val="160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Clouds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Microphysics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 sz="1400"/>
              <a:t>Turbulence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/>
              <a:t>Radiation is also computed on the </a:t>
            </a:r>
            <a:br>
              <a:rPr lang="en"/>
            </a:br>
            <a:r>
              <a:rPr lang="en"/>
              <a:t>scale of convection so cloud-radiative </a:t>
            </a:r>
            <a:br>
              <a:rPr lang="en"/>
            </a:br>
            <a:r>
              <a:rPr lang="en"/>
              <a:t>feedbacks are more realistic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"/>
              <a:t>Semantics:   “MMF”  ≥  “super-parameterization”</a:t>
            </a:r>
            <a:endParaRPr/>
          </a:p>
        </p:txBody>
      </p:sp>
      <p:pic>
        <p:nvPicPr>
          <p:cNvPr id="100" name="Google Shape;10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527400" y="805350"/>
            <a:ext cx="4562626" cy="3015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7"/>
          <p:cNvSpPr txBox="1"/>
          <p:nvPr>
            <p:ph type="title"/>
          </p:nvPr>
        </p:nvSpPr>
        <p:spPr>
          <a:xfrm>
            <a:off x="311700" y="2926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MMF Pros and Cons</a:t>
            </a:r>
            <a:endParaRPr/>
          </a:p>
        </p:txBody>
      </p:sp>
      <p:sp>
        <p:nvSpPr>
          <p:cNvPr id="106" name="Google Shape;106;p17"/>
          <p:cNvSpPr/>
          <p:nvPr/>
        </p:nvSpPr>
        <p:spPr>
          <a:xfrm>
            <a:off x="787650" y="1428700"/>
            <a:ext cx="6684900" cy="1064400"/>
          </a:xfrm>
          <a:prstGeom prst="roundRect">
            <a:avLst>
              <a:gd fmla="val 9826" name="adj"/>
            </a:avLst>
          </a:prstGeom>
          <a:solidFill>
            <a:srgbClr val="B6D7A8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7"/>
          <p:cNvSpPr/>
          <p:nvPr/>
        </p:nvSpPr>
        <p:spPr>
          <a:xfrm>
            <a:off x="787650" y="4012053"/>
            <a:ext cx="6684900" cy="572700"/>
          </a:xfrm>
          <a:prstGeom prst="roundRect">
            <a:avLst>
              <a:gd fmla="val 16667" name="adj"/>
            </a:avLst>
          </a:prstGeom>
          <a:solidFill>
            <a:srgbClr val="EA99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p17"/>
          <p:cNvSpPr/>
          <p:nvPr/>
        </p:nvSpPr>
        <p:spPr>
          <a:xfrm>
            <a:off x="787650" y="2942112"/>
            <a:ext cx="6684900" cy="572700"/>
          </a:xfrm>
          <a:prstGeom prst="roundRect">
            <a:avLst>
              <a:gd fmla="val 16667" name="adj"/>
            </a:avLst>
          </a:prstGeom>
          <a:solidFill>
            <a:srgbClr val="FFE599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" name="Google Shape;109;p17"/>
          <p:cNvSpPr txBox="1"/>
          <p:nvPr>
            <p:ph idx="1" type="body"/>
          </p:nvPr>
        </p:nvSpPr>
        <p:spPr>
          <a:xfrm>
            <a:off x="311700" y="1000075"/>
            <a:ext cx="7633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400"/>
              <a:t>Promising</a:t>
            </a:r>
            <a:endParaRPr sz="1400"/>
          </a:p>
          <a:p>
            <a:pPr indent="-304800" lvl="1" marL="914400" rtl="0" algn="l">
              <a:spcBef>
                <a:spcPts val="160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Explicit representation of clouds and cloud-radiative feedbacks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Explicit (3D) or semi-explicit (2D) moment feedback (i.e. CMT)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Semi-explicit cloud-aerosol feedbacks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MMFs have a history of improving convectively coupled phenomena (ex. MJO)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Mixed</a:t>
            </a:r>
            <a:endParaRPr sz="1400"/>
          </a:p>
          <a:p>
            <a:pPr indent="-304800" lvl="1" marL="914400" rtl="0" algn="l">
              <a:spcBef>
                <a:spcPts val="160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T</a:t>
            </a:r>
            <a:r>
              <a:rPr lang="en"/>
              <a:t>he  scale gap provides “computational leverage” that can be exploited for performance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Precipitation and turbulence statistics are sensitive to CRM domain size and grid</a:t>
            </a:r>
            <a:endParaRPr/>
          </a:p>
          <a:p>
            <a:pPr indent="0" lvl="0" marL="45720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400"/>
              <a:t>Problematic</a:t>
            </a:r>
            <a:endParaRPr sz="1400"/>
          </a:p>
          <a:p>
            <a:pPr indent="-304800" lvl="1" marL="914400" rtl="0" algn="l">
              <a:spcBef>
                <a:spcPts val="160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Higher cost makes development/testing difficult, especially climate reproducibility</a:t>
            </a:r>
            <a:endParaRPr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"/>
              <a:t>The scale gap stops small scale variance from being transported</a:t>
            </a:r>
            <a:r>
              <a:rPr lang="en"/>
              <a:t> on the global grid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Exascale Computing Project</a:t>
            </a:r>
            <a:endParaRPr/>
          </a:p>
        </p:txBody>
      </p:sp>
      <p:sp>
        <p:nvSpPr>
          <p:cNvPr id="115" name="Google Shape;115;p18"/>
          <p:cNvSpPr txBox="1"/>
          <p:nvPr>
            <p:ph idx="1" type="body"/>
          </p:nvPr>
        </p:nvSpPr>
        <p:spPr>
          <a:xfrm>
            <a:off x="311700" y="1152475"/>
            <a:ext cx="55470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are focused on making E3SM-MMF viable </a:t>
            </a:r>
            <a:br>
              <a:rPr lang="en"/>
            </a:br>
            <a:r>
              <a:rPr lang="en"/>
              <a:t>for climate simulations by making it </a:t>
            </a:r>
            <a:r>
              <a:rPr i="1" lang="en" u="sng"/>
              <a:t>faster</a:t>
            </a:r>
            <a:r>
              <a:rPr lang="en"/>
              <a:t> </a:t>
            </a:r>
            <a:endParaRPr sz="1300"/>
          </a:p>
        </p:txBody>
      </p:sp>
      <p:pic>
        <p:nvPicPr>
          <p:cNvPr id="116" name="Google Shape;116;p18"/>
          <p:cNvPicPr preferRelativeResize="0"/>
          <p:nvPr/>
        </p:nvPicPr>
        <p:blipFill rotWithShape="1">
          <a:blip r:embed="rId3">
            <a:alphaModFix/>
          </a:blip>
          <a:srcRect b="0" l="0" r="38514" t="0"/>
          <a:stretch/>
        </p:blipFill>
        <p:spPr>
          <a:xfrm>
            <a:off x="6386574" y="368300"/>
            <a:ext cx="1488304" cy="726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Exascale Computing Project</a:t>
            </a:r>
            <a:endParaRPr/>
          </a:p>
        </p:txBody>
      </p:sp>
      <p:sp>
        <p:nvSpPr>
          <p:cNvPr id="122" name="Google Shape;122;p19"/>
          <p:cNvSpPr txBox="1"/>
          <p:nvPr>
            <p:ph idx="1" type="body"/>
          </p:nvPr>
        </p:nvSpPr>
        <p:spPr>
          <a:xfrm>
            <a:off x="311700" y="1152475"/>
            <a:ext cx="55470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We are</a:t>
            </a:r>
            <a:r>
              <a:rPr lang="en"/>
              <a:t> focused on making E3SM-MMF </a:t>
            </a:r>
            <a:r>
              <a:rPr lang="en"/>
              <a:t>viable </a:t>
            </a:r>
            <a:br>
              <a:rPr lang="en"/>
            </a:br>
            <a:r>
              <a:rPr lang="en"/>
              <a:t>for climate simulations by making it</a:t>
            </a:r>
            <a:r>
              <a:rPr lang="en"/>
              <a:t> </a:t>
            </a:r>
            <a:r>
              <a:rPr i="1" lang="en" u="sng"/>
              <a:t>faster</a:t>
            </a:r>
            <a:r>
              <a:rPr lang="en"/>
              <a:t> </a:t>
            </a:r>
            <a:br>
              <a:rPr lang="en"/>
            </a:br>
            <a:endParaRPr sz="1300"/>
          </a:p>
        </p:txBody>
      </p:sp>
      <p:grpSp>
        <p:nvGrpSpPr>
          <p:cNvPr id="123" name="Google Shape;123;p19"/>
          <p:cNvGrpSpPr/>
          <p:nvPr/>
        </p:nvGrpSpPr>
        <p:grpSpPr>
          <a:xfrm>
            <a:off x="6306315" y="1513346"/>
            <a:ext cx="2709405" cy="1659614"/>
            <a:chOff x="5389624" y="1929699"/>
            <a:chExt cx="3693300" cy="1968000"/>
          </a:xfrm>
        </p:grpSpPr>
        <p:sp>
          <p:nvSpPr>
            <p:cNvPr id="124" name="Google Shape;124;p19"/>
            <p:cNvSpPr/>
            <p:nvPr/>
          </p:nvSpPr>
          <p:spPr>
            <a:xfrm>
              <a:off x="5389624" y="1929699"/>
              <a:ext cx="3693300" cy="1968000"/>
            </a:xfrm>
            <a:prstGeom prst="roundRect">
              <a:avLst>
                <a:gd fmla="val 8414" name="adj"/>
              </a:avLst>
            </a:pr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25" name="Google Shape;125;p19"/>
            <p:cNvPicPr preferRelativeResize="0"/>
            <p:nvPr/>
          </p:nvPicPr>
          <p:blipFill rotWithShape="1">
            <a:blip r:embed="rId3">
              <a:alphaModFix/>
            </a:blip>
            <a:srcRect b="9148" l="6162" r="4917" t="0"/>
            <a:stretch/>
          </p:blipFill>
          <p:spPr>
            <a:xfrm>
              <a:off x="5510875" y="1987326"/>
              <a:ext cx="3499975" cy="1787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26" name="Google Shape;126;p19"/>
          <p:cNvPicPr preferRelativeResize="0"/>
          <p:nvPr/>
        </p:nvPicPr>
        <p:blipFill rotWithShape="1">
          <a:blip r:embed="rId4">
            <a:alphaModFix/>
          </a:blip>
          <a:srcRect b="0" l="0" r="38514" t="0"/>
          <a:stretch/>
        </p:blipFill>
        <p:spPr>
          <a:xfrm>
            <a:off x="6386574" y="368300"/>
            <a:ext cx="1488304" cy="726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27" name="Google Shape;127;p19"/>
          <p:cNvCxnSpPr>
            <a:endCxn id="124" idx="1"/>
          </p:cNvCxnSpPr>
          <p:nvPr/>
        </p:nvCxnSpPr>
        <p:spPr>
          <a:xfrm flipH="1" rot="10800000">
            <a:off x="5556915" y="2343153"/>
            <a:ext cx="749400" cy="195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28" name="Google Shape;128;p19"/>
          <p:cNvSpPr txBox="1"/>
          <p:nvPr>
            <p:ph idx="1" type="body"/>
          </p:nvPr>
        </p:nvSpPr>
        <p:spPr>
          <a:xfrm>
            <a:off x="311700" y="1914475"/>
            <a:ext cx="5547000" cy="13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/>
              <a:t>Hardware Acceleration</a:t>
            </a:r>
            <a:endParaRPr b="1" sz="1400"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CRMs are independent so they can be offloaded  to a GPU</a:t>
            </a:r>
            <a:br>
              <a:rPr lang="en" sz="1300"/>
            </a:b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Radiation can be similarly accelerated</a:t>
            </a:r>
            <a:endParaRPr sz="13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The Exascale Computing Project</a:t>
            </a:r>
            <a:endParaRPr/>
          </a:p>
        </p:txBody>
      </p:sp>
      <p:sp>
        <p:nvSpPr>
          <p:cNvPr id="134" name="Google Shape;134;p20"/>
          <p:cNvSpPr txBox="1"/>
          <p:nvPr>
            <p:ph idx="1" type="body"/>
          </p:nvPr>
        </p:nvSpPr>
        <p:spPr>
          <a:xfrm>
            <a:off x="311700" y="1152475"/>
            <a:ext cx="5547000" cy="668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We are focused on making E3SM-MMF viable </a:t>
            </a:r>
            <a:br>
              <a:rPr lang="en"/>
            </a:br>
            <a:r>
              <a:rPr lang="en"/>
              <a:t>for climate simulations by making it </a:t>
            </a:r>
            <a:r>
              <a:rPr i="1" lang="en" u="sng"/>
              <a:t>faster</a:t>
            </a:r>
            <a:r>
              <a:rPr lang="en"/>
              <a:t> </a:t>
            </a:r>
            <a:endParaRPr sz="1300"/>
          </a:p>
        </p:txBody>
      </p:sp>
      <p:grpSp>
        <p:nvGrpSpPr>
          <p:cNvPr id="135" name="Google Shape;135;p20"/>
          <p:cNvGrpSpPr/>
          <p:nvPr/>
        </p:nvGrpSpPr>
        <p:grpSpPr>
          <a:xfrm>
            <a:off x="6306315" y="1513346"/>
            <a:ext cx="2709405" cy="1659614"/>
            <a:chOff x="5389624" y="1929699"/>
            <a:chExt cx="3693300" cy="1968000"/>
          </a:xfrm>
        </p:grpSpPr>
        <p:sp>
          <p:nvSpPr>
            <p:cNvPr id="136" name="Google Shape;136;p20"/>
            <p:cNvSpPr/>
            <p:nvPr/>
          </p:nvSpPr>
          <p:spPr>
            <a:xfrm>
              <a:off x="5389624" y="1929699"/>
              <a:ext cx="3693300" cy="1968000"/>
            </a:xfrm>
            <a:prstGeom prst="roundRect">
              <a:avLst>
                <a:gd fmla="val 8414" name="adj"/>
              </a:avLst>
            </a:prstGeom>
            <a:solidFill>
              <a:srgbClr val="434343"/>
            </a:solidFill>
            <a:ln cap="flat" cmpd="sng" w="9525">
              <a:solidFill>
                <a:srgbClr val="000000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37" name="Google Shape;137;p20"/>
            <p:cNvPicPr preferRelativeResize="0"/>
            <p:nvPr/>
          </p:nvPicPr>
          <p:blipFill rotWithShape="1">
            <a:blip r:embed="rId3">
              <a:alphaModFix/>
            </a:blip>
            <a:srcRect b="9148" l="6162" r="4917" t="0"/>
            <a:stretch/>
          </p:blipFill>
          <p:spPr>
            <a:xfrm>
              <a:off x="5510875" y="1987326"/>
              <a:ext cx="3499975" cy="178787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38" name="Google Shape;138;p20"/>
          <p:cNvPicPr preferRelativeResize="0"/>
          <p:nvPr/>
        </p:nvPicPr>
        <p:blipFill rotWithShape="1">
          <a:blip r:embed="rId4">
            <a:alphaModFix/>
          </a:blip>
          <a:srcRect b="0" l="0" r="38514" t="0"/>
          <a:stretch/>
        </p:blipFill>
        <p:spPr>
          <a:xfrm>
            <a:off x="6386574" y="368300"/>
            <a:ext cx="1488304" cy="72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0"/>
          <p:cNvPicPr preferRelativeResize="0"/>
          <p:nvPr/>
        </p:nvPicPr>
        <p:blipFill rotWithShape="1">
          <a:blip r:embed="rId5">
            <a:alphaModFix/>
          </a:blip>
          <a:srcRect b="8867" l="0" r="0" t="0"/>
          <a:stretch/>
        </p:blipFill>
        <p:spPr>
          <a:xfrm>
            <a:off x="6735876" y="3591850"/>
            <a:ext cx="1749750" cy="1216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40" name="Google Shape;140;p20"/>
          <p:cNvCxnSpPr>
            <a:endCxn id="139" idx="1"/>
          </p:cNvCxnSpPr>
          <p:nvPr/>
        </p:nvCxnSpPr>
        <p:spPr>
          <a:xfrm flipH="1" rot="10800000">
            <a:off x="5563476" y="4200150"/>
            <a:ext cx="1172400" cy="3837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41" name="Google Shape;141;p20"/>
          <p:cNvCxnSpPr>
            <a:endCxn id="136" idx="1"/>
          </p:cNvCxnSpPr>
          <p:nvPr/>
        </p:nvCxnSpPr>
        <p:spPr>
          <a:xfrm flipH="1" rot="10800000">
            <a:off x="5556915" y="2343153"/>
            <a:ext cx="749400" cy="195900"/>
          </a:xfrm>
          <a:prstGeom prst="curvedConnector3">
            <a:avLst>
              <a:gd fmla="val 50000" name="adj1"/>
            </a:avLst>
          </a:prstGeom>
          <a:noFill/>
          <a:ln cap="flat" cmpd="sng" w="28575">
            <a:solidFill>
              <a:srgbClr val="FF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42" name="Google Shape;142;p20"/>
          <p:cNvSpPr txBox="1"/>
          <p:nvPr>
            <p:ph idx="1" type="body"/>
          </p:nvPr>
        </p:nvSpPr>
        <p:spPr>
          <a:xfrm>
            <a:off x="314725" y="3238678"/>
            <a:ext cx="5547000" cy="177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/>
              <a:t>Algorithmic Acceleration</a:t>
            </a:r>
            <a:endParaRPr b="1" sz="1400"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scale separation of the models can be exploited </a:t>
            </a:r>
            <a:br>
              <a:rPr lang="en" sz="1300"/>
            </a:br>
            <a:r>
              <a:rPr lang="en" sz="1300"/>
              <a:t>to reduce the number of CRM time steps</a:t>
            </a:r>
            <a:br>
              <a:rPr lang="en" sz="1300"/>
            </a:b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Radiation is done on groups of columns to reduce the workload,</a:t>
            </a:r>
            <a:br>
              <a:rPr lang="en" sz="1300"/>
            </a:br>
            <a:r>
              <a:rPr lang="en" sz="1300"/>
              <a:t>and aerosol optics are done once per physics column</a:t>
            </a:r>
            <a:endParaRPr sz="1300"/>
          </a:p>
        </p:txBody>
      </p:sp>
      <p:sp>
        <p:nvSpPr>
          <p:cNvPr id="143" name="Google Shape;143;p20"/>
          <p:cNvSpPr txBox="1"/>
          <p:nvPr>
            <p:ph idx="1" type="body"/>
          </p:nvPr>
        </p:nvSpPr>
        <p:spPr>
          <a:xfrm>
            <a:off x="311700" y="1914475"/>
            <a:ext cx="5547000" cy="1399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400" u="sng"/>
              <a:t>Hardware Acceleration</a:t>
            </a:r>
            <a:endParaRPr b="1" sz="1400" u="sng"/>
          </a:p>
          <a:p>
            <a:pPr indent="-311150" lvl="0" marL="457200" rtl="0" algn="l">
              <a:spcBef>
                <a:spcPts val="160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The CRMs are independent so they can be offloaded  to a GPU</a:t>
            </a:r>
            <a:br>
              <a:rPr lang="en" sz="1300"/>
            </a:br>
            <a:endParaRPr sz="1300"/>
          </a:p>
          <a:p>
            <a:pPr indent="-311150" lvl="0" marL="457200" rtl="0" algn="l">
              <a:spcBef>
                <a:spcPts val="0"/>
              </a:spcBef>
              <a:spcAft>
                <a:spcPts val="0"/>
              </a:spcAft>
              <a:buSzPts val="1300"/>
              <a:buChar char="●"/>
            </a:pPr>
            <a:r>
              <a:rPr lang="en" sz="1300"/>
              <a:t>Radiation can be similarly accelerated</a:t>
            </a:r>
            <a:endParaRPr sz="13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1"/>
          <p:cNvSpPr txBox="1"/>
          <p:nvPr>
            <p:ph type="title"/>
          </p:nvPr>
        </p:nvSpPr>
        <p:spPr>
          <a:xfrm>
            <a:off x="311700" y="445025"/>
            <a:ext cx="6053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Performance Portability Challenges</a:t>
            </a:r>
            <a:endParaRPr/>
          </a:p>
        </p:txBody>
      </p:sp>
      <p:sp>
        <p:nvSpPr>
          <p:cNvPr id="149" name="Google Shape;149;p21"/>
          <p:cNvSpPr txBox="1"/>
          <p:nvPr>
            <p:ph idx="1" type="body"/>
          </p:nvPr>
        </p:nvSpPr>
        <p:spPr>
          <a:xfrm>
            <a:off x="311700" y="1152475"/>
            <a:ext cx="4367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u="sng"/>
              <a:t>OpenACC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C++</a:t>
            </a:r>
            <a:r>
              <a:rPr lang="en"/>
              <a:t> </a:t>
            </a:r>
            <a:r>
              <a:rPr lang="en">
                <a:solidFill>
                  <a:srgbClr val="B7B7B7"/>
                </a:solidFill>
              </a:rPr>
              <a:t>vs</a:t>
            </a:r>
            <a:r>
              <a:rPr lang="en"/>
              <a:t> </a:t>
            </a:r>
            <a:r>
              <a:rPr b="1" lang="en" u="sng"/>
              <a:t>OpenMP</a:t>
            </a:r>
            <a:endParaRPr b="1" u="sng"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1500"/>
              <a:t>The ability to run on future hardware is crucial for the success of the MMF, and multiple versions of the CRM may be needed to maintain support across different architectures</a:t>
            </a:r>
            <a:endParaRPr sz="1400"/>
          </a:p>
          <a:p>
            <a:pPr indent="0" lvl="0" marL="4572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 sz="1400"/>
          </a:p>
        </p:txBody>
      </p:sp>
      <p:sp>
        <p:nvSpPr>
          <p:cNvPr id="150" name="Google Shape;150;p21"/>
          <p:cNvSpPr/>
          <p:nvPr/>
        </p:nvSpPr>
        <p:spPr>
          <a:xfrm>
            <a:off x="3072722" y="3939840"/>
            <a:ext cx="759900" cy="240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