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54" d="100"/>
          <a:sy n="54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Isopycnal</a:t>
            </a:r>
            <a:r>
              <a:rPr lang="en-US" dirty="0" smtClean="0"/>
              <a:t> mixing in E3SM: Where is it likely to matter for chemical cycling?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Anand Gnanadesikan</a:t>
            </a:r>
          </a:p>
          <a:p>
            <a:r>
              <a:rPr lang="en-US" dirty="0" smtClean="0"/>
              <a:t>2020 E3SM Fall Meeting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E3SM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45920"/>
            <a:ext cx="7754471" cy="4114800"/>
          </a:xfrm>
        </p:spPr>
        <p:txBody>
          <a:bodyPr/>
          <a:lstStyle/>
          <a:p>
            <a:r>
              <a:rPr lang="en-US" dirty="0" smtClean="0"/>
              <a:t>Don’t just assume </a:t>
            </a:r>
            <a:r>
              <a:rPr lang="en-US" dirty="0" err="1" smtClean="0"/>
              <a:t>Redi</a:t>
            </a:r>
            <a:r>
              <a:rPr lang="en-US" dirty="0" smtClean="0"/>
              <a:t> and GM are going to be the same. </a:t>
            </a:r>
          </a:p>
          <a:p>
            <a:r>
              <a:rPr lang="en-US" dirty="0" smtClean="0"/>
              <a:t>Differences matter in convective regions- focus attention there.</a:t>
            </a:r>
          </a:p>
          <a:p>
            <a:r>
              <a:rPr lang="en-US" dirty="0" smtClean="0"/>
              <a:t>Expect nonlinear biological responses in highly convective regions. </a:t>
            </a:r>
          </a:p>
          <a:p>
            <a:r>
              <a:rPr lang="en-US" dirty="0" smtClean="0"/>
              <a:t>Global diagnostics are insufficient for getting interior </a:t>
            </a:r>
            <a:r>
              <a:rPr lang="en-US" dirty="0" err="1" smtClean="0"/>
              <a:t>habilitability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Age tracers are going to be important to incorporate early.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4946338" y="1573309"/>
            <a:ext cx="1914523" cy="167163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974908" y="2401985"/>
            <a:ext cx="1496618" cy="3732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317812" y="2244816"/>
            <a:ext cx="814385" cy="15716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316027" y="2774347"/>
            <a:ext cx="814385" cy="15716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17774" y="3586064"/>
            <a:ext cx="1914523" cy="9237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801" dirty="0"/>
              <a:t>Diffusion-stirs along </a:t>
            </a:r>
            <a:r>
              <a:rPr lang="en-US" sz="1801" dirty="0" err="1"/>
              <a:t>isopycnal</a:t>
            </a:r>
            <a:r>
              <a:rPr lang="en-US" sz="1801" dirty="0"/>
              <a:t> surfaces.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630225" y="4808000"/>
                <a:ext cx="2546749" cy="53617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80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𝑢h𝐶</m:t>
                          </m:r>
                        </m:e>
                      </m:d>
                      <m:r>
                        <a:rPr lang="en-US" sz="1801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80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80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1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𝑅𝑒𝑑𝑖</m:t>
                          </m:r>
                        </m:sub>
                      </m:sSub>
                      <m:f>
                        <m:fPr>
                          <m:ctrlPr>
                            <a:rPr lang="en-US" sz="1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180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1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80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225" y="4808000"/>
                <a:ext cx="2546749" cy="536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-56899" y="253522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Ocean is highly stratified, weakly </a:t>
            </a:r>
            <a:r>
              <a:rPr lang="en-US" dirty="0"/>
              <a:t>stirred</a:t>
            </a:r>
          </a:p>
          <a:p>
            <a:endParaRPr lang="en-US" dirty="0"/>
          </a:p>
          <a:p>
            <a:r>
              <a:rPr lang="en-US" dirty="0"/>
              <a:t>Mixing </a:t>
            </a:r>
            <a:r>
              <a:rPr lang="en-US" dirty="0"/>
              <a:t>coefficient along density surface is 8-9 orders of magnitude larger than mixing across density surfaces. </a:t>
            </a:r>
          </a:p>
          <a:p>
            <a:pPr lvl="1"/>
            <a:r>
              <a:rPr lang="en-US" dirty="0"/>
              <a:t>Parameterized by a “</a:t>
            </a:r>
            <a:r>
              <a:rPr lang="en-US" dirty="0" err="1"/>
              <a:t>Redi</a:t>
            </a:r>
            <a:r>
              <a:rPr lang="en-US" dirty="0"/>
              <a:t>” </a:t>
            </a:r>
            <a:r>
              <a:rPr lang="en-US" dirty="0"/>
              <a:t>coefficient</a:t>
            </a:r>
          </a:p>
          <a:p>
            <a:pPr lvl="1"/>
            <a:r>
              <a:rPr lang="en-US" dirty="0"/>
              <a:t>Value of this coefficient varies from &lt;400 m</a:t>
            </a:r>
            <a:r>
              <a:rPr lang="en-US" baseline="30000" dirty="0"/>
              <a:t>2</a:t>
            </a:r>
            <a:r>
              <a:rPr lang="en-US" dirty="0"/>
              <a:t>/s to 2000 m</a:t>
            </a:r>
            <a:r>
              <a:rPr lang="en-US" baseline="30000" dirty="0"/>
              <a:t>2</a:t>
            </a:r>
            <a:r>
              <a:rPr lang="en-US" dirty="0"/>
              <a:t>/s in </a:t>
            </a:r>
            <a:r>
              <a:rPr lang="en-US" dirty="0" smtClean="0"/>
              <a:t>CMIP5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Was set to 0 in v1 (numerical issues)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90294" y="496985"/>
            <a:ext cx="4656044" cy="993775"/>
          </a:xfrm>
        </p:spPr>
        <p:txBody>
          <a:bodyPr/>
          <a:lstStyle/>
          <a:p>
            <a:r>
              <a:rPr lang="en-US" dirty="0" smtClean="0"/>
              <a:t>What do eddies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543050" y="2114550"/>
            <a:ext cx="29146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Complication: “Thickness” diffusion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100" dirty="0"/>
              <a:t>Basic idea is that eddies flatten layer interfaces.</a:t>
            </a:r>
          </a:p>
          <a:p>
            <a:pPr eaLnBrk="1" hangingPunct="1"/>
            <a:r>
              <a:rPr lang="en-US" altLang="en-US" sz="2100" dirty="0"/>
              <a:t>Corresponds to an </a:t>
            </a:r>
            <a:r>
              <a:rPr lang="en-US" altLang="en-US" sz="2100" dirty="0" err="1"/>
              <a:t>advective</a:t>
            </a:r>
            <a:r>
              <a:rPr lang="en-US" altLang="en-US" sz="2100" dirty="0"/>
              <a:t> effect…</a:t>
            </a:r>
          </a:p>
          <a:p>
            <a:pPr eaLnBrk="1" hangingPunct="1"/>
            <a:r>
              <a:rPr lang="en-US" altLang="en-US" sz="2100" dirty="0"/>
              <a:t>Or a vertical momentum transfer.</a:t>
            </a:r>
          </a:p>
          <a:p>
            <a:pPr eaLnBrk="1" hangingPunct="1"/>
            <a:r>
              <a:rPr lang="en-US" altLang="en-US" sz="2100" dirty="0"/>
              <a:t>Gent and McWilliams (1990)</a:t>
            </a:r>
          </a:p>
        </p:txBody>
      </p:sp>
      <p:sp>
        <p:nvSpPr>
          <p:cNvPr id="7175" name="AutoShape 11"/>
          <p:cNvSpPr>
            <a:spLocks noChangeArrowheads="1"/>
          </p:cNvSpPr>
          <p:nvPr/>
        </p:nvSpPr>
        <p:spPr bwMode="auto">
          <a:xfrm>
            <a:off x="2343150" y="2743200"/>
            <a:ext cx="1543050" cy="13144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 flipV="1">
            <a:off x="2343150" y="3314700"/>
            <a:ext cx="12001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V="1">
            <a:off x="3543300" y="3371850"/>
            <a:ext cx="3429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2743200" y="3314700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>
            <a:off x="2743200" y="38290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3028950" y="34290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11320" y="4797238"/>
                <a:ext cx="2012474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320" y="4797238"/>
                <a:ext cx="2012474" cy="526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7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coefficients these the same?</a:t>
            </a:r>
            <a:endParaRPr lang="en-US" dirty="0"/>
          </a:p>
        </p:txBody>
      </p:sp>
      <p:pic>
        <p:nvPicPr>
          <p:cNvPr id="5" name="Picture 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39"/>
          <a:stretch/>
        </p:blipFill>
        <p:spPr bwMode="auto">
          <a:xfrm>
            <a:off x="313764" y="1371600"/>
            <a:ext cx="8373036" cy="46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7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different 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GM parameterizes vertical momentum transport.</a:t>
            </a:r>
          </a:p>
          <a:p>
            <a:r>
              <a:rPr lang="en-US" dirty="0"/>
              <a:t>Velocities involved are </a:t>
            </a:r>
            <a:r>
              <a:rPr lang="en-US" dirty="0" err="1"/>
              <a:t>ageostrophic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Should be high in regions where we have </a:t>
            </a:r>
            <a:r>
              <a:rPr lang="en-US" dirty="0" err="1" smtClean="0"/>
              <a:t>baroclinic</a:t>
            </a:r>
            <a:r>
              <a:rPr lang="en-US" dirty="0" smtClean="0"/>
              <a:t> instability.</a:t>
            </a:r>
          </a:p>
          <a:p>
            <a:r>
              <a:rPr lang="en-US" dirty="0" smtClean="0"/>
              <a:t>Large in jet centers. (?)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Redi</a:t>
            </a:r>
            <a:r>
              <a:rPr lang="en-US" dirty="0" smtClean="0"/>
              <a:t> parameterizes stirring along </a:t>
            </a:r>
            <a:r>
              <a:rPr lang="en-US" dirty="0" err="1" smtClean="0"/>
              <a:t>isopycnals</a:t>
            </a:r>
            <a:endParaRPr lang="en-US" dirty="0" smtClean="0"/>
          </a:p>
          <a:p>
            <a:r>
              <a:rPr lang="en-US" dirty="0" smtClean="0"/>
              <a:t>Velocities involved are geostrophic. </a:t>
            </a:r>
          </a:p>
          <a:p>
            <a:r>
              <a:rPr lang="en-US" dirty="0" smtClean="0"/>
              <a:t>Can be suppressed if these velocities don’t get to act over long periods of time (eddy advection)</a:t>
            </a:r>
          </a:p>
          <a:p>
            <a:r>
              <a:rPr lang="en-US" dirty="0" smtClean="0"/>
              <a:t>Smaller in jet centers (?)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4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this make a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435" y="1368014"/>
            <a:ext cx="4428565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 last year we’ve looked at the linearity of physical and biogeochemical responses to the parameterization.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we get fingerprint of historical changes by scaling large changes (4xCO2) to present-day radiative forcing.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Compare 2xCO2/4xCO2 across different mixing schemes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" t="1046" r="51075" b="71241"/>
          <a:stretch/>
        </p:blipFill>
        <p:spPr>
          <a:xfrm>
            <a:off x="4572000" y="1400286"/>
            <a:ext cx="4129886" cy="1900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9245" y="3585881"/>
            <a:ext cx="32452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Differences within clusters of bars show</a:t>
            </a:r>
            <a:r>
              <a:rPr lang="en-US" i="1" dirty="0" smtClean="0"/>
              <a:t> sensitivity </a:t>
            </a:r>
            <a:r>
              <a:rPr lang="en-US" dirty="0" smtClean="0"/>
              <a:t> to mixing.</a:t>
            </a:r>
          </a:p>
          <a:p>
            <a:endParaRPr lang="en-US" dirty="0" smtClean="0"/>
          </a:p>
          <a:p>
            <a:r>
              <a:rPr lang="en-US" dirty="0" smtClean="0"/>
              <a:t>Different clusters show different regions.</a:t>
            </a:r>
          </a:p>
          <a:p>
            <a:endParaRPr lang="en-US" dirty="0"/>
          </a:p>
          <a:p>
            <a:r>
              <a:rPr lang="en-US" dirty="0" smtClean="0"/>
              <a:t>Differences between LHS and RHS sides of the plot show nonlinearity</a:t>
            </a:r>
          </a:p>
        </p:txBody>
      </p:sp>
    </p:spTree>
    <p:extLst>
      <p:ext uri="{BB962C8B-B14F-4D97-AF65-F5344CB8AC3E}">
        <p14:creationId xmlns:p14="http://schemas.microsoft.com/office/powerpoint/2010/main" val="13204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of organic matter to deep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t="65375" r="22145" b="995"/>
          <a:stretch/>
        </p:blipFill>
        <p:spPr>
          <a:xfrm>
            <a:off x="591670" y="1371600"/>
            <a:ext cx="6795247" cy="318527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776617"/>
            <a:ext cx="3886200" cy="1314115"/>
          </a:xfrm>
        </p:spPr>
        <p:txBody>
          <a:bodyPr/>
          <a:lstStyle/>
          <a:p>
            <a:r>
              <a:rPr lang="en-US" dirty="0" smtClean="0"/>
              <a:t>Global productivity is relatively insensitive to mixing, relatively linear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95718" y="1757082"/>
            <a:ext cx="788894" cy="120715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77553" y="1748117"/>
            <a:ext cx="788894" cy="120715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24635" y="1981198"/>
            <a:ext cx="788894" cy="155089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1972233"/>
            <a:ext cx="788894" cy="120715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442012" y="4776617"/>
            <a:ext cx="3886200" cy="1314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Regional productivity in N. Subpolar regions is to mixing, often nonlinear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93644" y="6175621"/>
            <a:ext cx="314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Bahl</a:t>
            </a:r>
            <a:r>
              <a:rPr lang="en-US" dirty="0" smtClean="0"/>
              <a:t> et al., Front. Mar. Sci.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6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 animBg="1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measures of ocean habitability are much more sensitive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Hypoxia can either grow or shrink depending on whether mixing is high or low. </a:t>
            </a:r>
          </a:p>
          <a:p>
            <a:r>
              <a:rPr lang="en-US" dirty="0" smtClean="0"/>
              <a:t>Change in water </a:t>
            </a:r>
            <a:r>
              <a:rPr lang="en-US" dirty="0" err="1" smtClean="0"/>
              <a:t>undersaturated</a:t>
            </a:r>
            <a:r>
              <a:rPr lang="en-US" dirty="0" smtClean="0"/>
              <a:t> in calcite is very different for different values of mixing.</a:t>
            </a:r>
          </a:p>
          <a:p>
            <a:r>
              <a:rPr lang="en-US" dirty="0" smtClean="0"/>
              <a:t>4xCO2 does not predict 2xCO2!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95" y="1646238"/>
            <a:ext cx="3435409" cy="4114800"/>
          </a:xfrm>
        </p:spPr>
      </p:pic>
      <p:sp>
        <p:nvSpPr>
          <p:cNvPr id="7" name="TextBox 6"/>
          <p:cNvSpPr txBox="1"/>
          <p:nvPr/>
        </p:nvSpPr>
        <p:spPr>
          <a:xfrm>
            <a:off x="3393644" y="6175621"/>
            <a:ext cx="314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Bahl</a:t>
            </a:r>
            <a:r>
              <a:rPr lang="en-US" dirty="0" smtClean="0"/>
              <a:t> et al., Front. Mar. Sci.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subpolar gyre provide some of the explanation for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Consumption of oxygen, carbonate isn’t all that different on a global scale.</a:t>
            </a:r>
          </a:p>
          <a:p>
            <a:r>
              <a:rPr lang="en-US" dirty="0" smtClean="0"/>
              <a:t>But convection in subpolar gyre regions is very sensitive to representation of mixing.</a:t>
            </a:r>
          </a:p>
          <a:p>
            <a:r>
              <a:rPr lang="en-US" dirty="0" smtClean="0"/>
              <a:t>More “realistic” mixing doesn’t necessarily give more realistic convection.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6"/>
          <a:stretch/>
        </p:blipFill>
        <p:spPr>
          <a:xfrm>
            <a:off x="4571999" y="1371600"/>
            <a:ext cx="3334871" cy="4994859"/>
          </a:xfrm>
        </p:spPr>
      </p:pic>
      <p:sp>
        <p:nvSpPr>
          <p:cNvPr id="6" name="TextBox 5"/>
          <p:cNvSpPr txBox="1"/>
          <p:nvPr/>
        </p:nvSpPr>
        <p:spPr>
          <a:xfrm>
            <a:off x="3093829" y="6351068"/>
            <a:ext cx="314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Bahl</a:t>
            </a:r>
            <a:r>
              <a:rPr lang="en-US" dirty="0" smtClean="0"/>
              <a:t> et al., Front. Mar. Sci.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481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Isopycnal mixing in E3SM: Where is it likely to matter for chemical cycling?</vt:lpstr>
      <vt:lpstr>What do eddies do?</vt:lpstr>
      <vt:lpstr> Complication: “Thickness” diffusion</vt:lpstr>
      <vt:lpstr>Are coefficients these the same?</vt:lpstr>
      <vt:lpstr>Why so different (?)</vt:lpstr>
      <vt:lpstr>Where does this make a difference?</vt:lpstr>
      <vt:lpstr>Export of organic matter to deep</vt:lpstr>
      <vt:lpstr>Deep measures of ocean habitability are much more sensitive</vt:lpstr>
      <vt:lpstr>Changes in subpolar gyre provide some of the explanation for this</vt:lpstr>
      <vt:lpstr>Implications for E3SM effort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Anand Gnanadesikan</cp:lastModifiedBy>
  <cp:revision>24</cp:revision>
  <dcterms:created xsi:type="dcterms:W3CDTF">2014-12-04T00:15:55Z</dcterms:created>
  <dcterms:modified xsi:type="dcterms:W3CDTF">2020-10-27T16:58:33Z</dcterms:modified>
</cp:coreProperties>
</file>