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49" r:id="rId3"/>
    <p:sldId id="2671" r:id="rId4"/>
    <p:sldId id="2672" r:id="rId5"/>
    <p:sldId id="2674" r:id="rId6"/>
    <p:sldId id="2676" r:id="rId7"/>
    <p:sldId id="2677" r:id="rId8"/>
    <p:sldId id="263" r:id="rId9"/>
    <p:sldId id="2668" r:id="rId10"/>
    <p:sldId id="2665" r:id="rId11"/>
    <p:sldId id="2675" r:id="rId12"/>
    <p:sldId id="2673" r:id="rId13"/>
    <p:sldId id="2678" r:id="rId14"/>
    <p:sldId id="2679" r:id="rId15"/>
    <p:sldId id="2680" r:id="rId16"/>
    <p:sldId id="2682" r:id="rId17"/>
    <p:sldId id="2659" r:id="rId18"/>
    <p:sldId id="2683" r:id="rId19"/>
    <p:sldId id="427" r:id="rId20"/>
    <p:sldId id="2641" r:id="rId21"/>
    <p:sldId id="283" r:id="rId22"/>
    <p:sldId id="2684" r:id="rId23"/>
    <p:sldId id="2686" r:id="rId24"/>
    <p:sldId id="2640" r:id="rId25"/>
    <p:sldId id="2685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95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72"/>
    <a:srgbClr val="031F39"/>
    <a:srgbClr val="57B6E9"/>
    <a:srgbClr val="B3B3B3"/>
    <a:srgbClr val="C6E9B0"/>
    <a:srgbClr val="D5E5FF"/>
    <a:srgbClr val="032038"/>
    <a:srgbClr val="FFB7B9"/>
    <a:srgbClr val="FF7F82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3" autoAdjust="0"/>
    <p:restoredTop sz="76169" autoAdjust="0"/>
  </p:normalViewPr>
  <p:slideViewPr>
    <p:cSldViewPr snapToGrid="0">
      <p:cViewPr varScale="1">
        <p:scale>
          <a:sx n="111" d="100"/>
          <a:sy n="111" d="100"/>
        </p:scale>
        <p:origin x="1288" y="208"/>
      </p:cViewPr>
      <p:guideLst>
        <p:guide orient="horz" pos="2160"/>
        <p:guide pos="75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7" d="100"/>
        <a:sy n="177" d="100"/>
      </p:scale>
      <p:origin x="0" y="-8264"/>
    </p:cViewPr>
  </p:sorterViewPr>
  <p:notesViewPr>
    <p:cSldViewPr snapToGrid="0">
      <p:cViewPr varScale="1">
        <p:scale>
          <a:sx n="90" d="100"/>
          <a:sy n="90" d="100"/>
        </p:scale>
        <p:origin x="384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C9333E-2FC1-914D-B30F-FE58DB23DA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0C22A-777A-EA48-BE93-CB90F243D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54018-048A-2146-86A0-B26BEEC4B67B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64C77-2094-DD4F-BE59-9FDE212818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BFFA3-C589-B849-99BB-29ED3D787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40A74-BBC1-DC47-BC22-6E4D1BF5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2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C1B58-630C-4E5C-A918-DF69B458FECF}" type="datetimeFigureOut">
              <a:rPr lang="en-US" smtClean="0"/>
              <a:t>10/28/20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F3284-A072-4FD5-8968-92452E7D1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4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1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10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85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76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25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0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37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5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8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F3284-A072-4FD5-8968-92452E7D149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7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">
            <a:extLst>
              <a:ext uri="{FF2B5EF4-FFF2-40B4-BE49-F238E27FC236}">
                <a16:creationId xmlns:a16="http://schemas.microsoft.com/office/drawing/2014/main" id="{A0651915-E926-4CDF-BD02-5ED40D2E3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C9A1BF9-8CB9-4061-AF3A-4891430A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7E8B511A-00C5-41C8-BEFF-61FDDE51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2347-B127-47C8-BB9B-385ED1307251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9A48DF-CFF0-42FD-9EFA-E5B94BE6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7" y="3000066"/>
            <a:ext cx="4998204" cy="598005"/>
          </a:xfrm>
        </p:spPr>
        <p:txBody>
          <a:bodyPr/>
          <a:lstStyle>
            <a:lvl1pPr marL="0" indent="0" algn="l">
              <a:lnSpc>
                <a:spcPts val="1730"/>
              </a:lnSpc>
              <a:spcAft>
                <a:spcPts val="0"/>
              </a:spcAft>
              <a:buNone/>
              <a:defRPr sz="123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2E7C75E-989E-4FFF-B5D4-F824EEB4D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43" y="1228263"/>
            <a:ext cx="5231378" cy="1429695"/>
          </a:xfrm>
        </p:spPr>
        <p:txBody>
          <a:bodyPr anchor="t"/>
          <a:lstStyle>
            <a:lvl1pPr algn="l">
              <a:lnSpc>
                <a:spcPts val="3900"/>
              </a:lnSpc>
              <a:defRPr sz="3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6B6D631-6B1F-43B0-BCB7-CEF507E8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Vulcan inc</a:t>
            </a:r>
          </a:p>
        </p:txBody>
      </p:sp>
      <p:pic>
        <p:nvPicPr>
          <p:cNvPr id="13" name="Green lines">
            <a:extLst>
              <a:ext uri="{FF2B5EF4-FFF2-40B4-BE49-F238E27FC236}">
                <a16:creationId xmlns:a16="http://schemas.microsoft.com/office/drawing/2014/main" id="{3DF04178-C231-4C8B-B927-2BBBE9CF7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pic>
        <p:nvPicPr>
          <p:cNvPr id="8" name="Vulcan logo">
            <a:extLst>
              <a:ext uri="{FF2B5EF4-FFF2-40B4-BE49-F238E27FC236}">
                <a16:creationId xmlns:a16="http://schemas.microsoft.com/office/drawing/2014/main" id="{836E291A-0AF9-4C27-BF8D-58CA310551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" y="5783381"/>
            <a:ext cx="548580" cy="4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04344"/>
            <a:ext cx="5236542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hoto">
            <a:extLst>
              <a:ext uri="{FF2B5EF4-FFF2-40B4-BE49-F238E27FC236}">
                <a16:creationId xmlns:a16="http://schemas.microsoft.com/office/drawing/2014/main" id="{19A17D61-C173-4F80-8AD5-BBF3D85DA1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668" y="125508"/>
            <a:ext cx="5976395" cy="6607542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5099"/>
              <a:gd name="connsiteY0" fmla="*/ 0 h 6623425"/>
              <a:gd name="connsiteX1" fmla="*/ 5974386 w 5975099"/>
              <a:gd name="connsiteY1" fmla="*/ 75 h 6623425"/>
              <a:gd name="connsiteX2" fmla="*/ 5975099 w 5975099"/>
              <a:gd name="connsiteY2" fmla="*/ 6267668 h 6623425"/>
              <a:gd name="connsiteX3" fmla="*/ 5621233 w 5975099"/>
              <a:gd name="connsiteY3" fmla="*/ 6623425 h 6623425"/>
              <a:gd name="connsiteX4" fmla="*/ 7173 w 5975099"/>
              <a:gd name="connsiteY4" fmla="*/ 6618982 h 6623425"/>
              <a:gd name="connsiteX5" fmla="*/ 0 w 5975099"/>
              <a:gd name="connsiteY5" fmla="*/ 0 h 6623425"/>
              <a:gd name="connsiteX0" fmla="*/ 0 w 5981075"/>
              <a:gd name="connsiteY0" fmla="*/ 0 h 6623425"/>
              <a:gd name="connsiteX1" fmla="*/ 5974386 w 5981075"/>
              <a:gd name="connsiteY1" fmla="*/ 75 h 6623425"/>
              <a:gd name="connsiteX2" fmla="*/ 5981075 w 5981075"/>
              <a:gd name="connsiteY2" fmla="*/ 6267669 h 6623425"/>
              <a:gd name="connsiteX3" fmla="*/ 5621233 w 5981075"/>
              <a:gd name="connsiteY3" fmla="*/ 6623425 h 6623425"/>
              <a:gd name="connsiteX4" fmla="*/ 7173 w 5981075"/>
              <a:gd name="connsiteY4" fmla="*/ 6618982 h 6623425"/>
              <a:gd name="connsiteX5" fmla="*/ 0 w 5981075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18982 h 6623425"/>
              <a:gd name="connsiteX5" fmla="*/ 0 w 5974403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22980 h 6623425"/>
              <a:gd name="connsiteX5" fmla="*/ 0 w 5974403"/>
              <a:gd name="connsiteY5" fmla="*/ 0 h 6623425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6 w 5974403"/>
              <a:gd name="connsiteY2" fmla="*/ 6267670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7091"/>
              <a:gd name="connsiteY0" fmla="*/ 0 h 6625423"/>
              <a:gd name="connsiteX1" fmla="*/ 5974386 w 5977091"/>
              <a:gd name="connsiteY1" fmla="*/ 75 h 6625423"/>
              <a:gd name="connsiteX2" fmla="*/ 5977091 w 5977091"/>
              <a:gd name="connsiteY2" fmla="*/ 6267670 h 6625423"/>
              <a:gd name="connsiteX3" fmla="*/ 5621233 w 5977091"/>
              <a:gd name="connsiteY3" fmla="*/ 6625423 h 6625423"/>
              <a:gd name="connsiteX4" fmla="*/ 7173 w 5977091"/>
              <a:gd name="connsiteY4" fmla="*/ 6622980 h 6625423"/>
              <a:gd name="connsiteX5" fmla="*/ 0 w 5977091"/>
              <a:gd name="connsiteY5" fmla="*/ 0 h 6625423"/>
              <a:gd name="connsiteX0" fmla="*/ 0 w 5975099"/>
              <a:gd name="connsiteY0" fmla="*/ 0 h 6625423"/>
              <a:gd name="connsiteX1" fmla="*/ 5974386 w 5975099"/>
              <a:gd name="connsiteY1" fmla="*/ 75 h 6625423"/>
              <a:gd name="connsiteX2" fmla="*/ 5975099 w 5975099"/>
              <a:gd name="connsiteY2" fmla="*/ 6269669 h 6625423"/>
              <a:gd name="connsiteX3" fmla="*/ 5621233 w 5975099"/>
              <a:gd name="connsiteY3" fmla="*/ 6625423 h 6625423"/>
              <a:gd name="connsiteX4" fmla="*/ 7173 w 5975099"/>
              <a:gd name="connsiteY4" fmla="*/ 6622980 h 6625423"/>
              <a:gd name="connsiteX5" fmla="*/ 0 w 5975099"/>
              <a:gd name="connsiteY5" fmla="*/ 0 h 6625423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7 w 5974403"/>
              <a:gd name="connsiteY2" fmla="*/ 6275666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4403"/>
              <a:gd name="connsiteY0" fmla="*/ 0 h 6622980"/>
              <a:gd name="connsiteX1" fmla="*/ 5974386 w 5974403"/>
              <a:gd name="connsiteY1" fmla="*/ 75 h 6622980"/>
              <a:gd name="connsiteX2" fmla="*/ 5973107 w 5974403"/>
              <a:gd name="connsiteY2" fmla="*/ 6275666 h 6622980"/>
              <a:gd name="connsiteX3" fmla="*/ 5623225 w 5974403"/>
              <a:gd name="connsiteY3" fmla="*/ 6621426 h 6622980"/>
              <a:gd name="connsiteX4" fmla="*/ 7173 w 5974403"/>
              <a:gd name="connsiteY4" fmla="*/ 6622980 h 6622980"/>
              <a:gd name="connsiteX5" fmla="*/ 0 w 5974403"/>
              <a:gd name="connsiteY5" fmla="*/ 0 h 6622980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7173 w 5974403"/>
              <a:gd name="connsiteY4" fmla="*/ 6622980 h 6623424"/>
              <a:gd name="connsiteX5" fmla="*/ 0 w 5974403"/>
              <a:gd name="connsiteY5" fmla="*/ 0 h 6623424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5180 w 5974403"/>
              <a:gd name="connsiteY4" fmla="*/ 6622981 h 6623424"/>
              <a:gd name="connsiteX5" fmla="*/ 0 w 5974403"/>
              <a:gd name="connsiteY5" fmla="*/ 0 h 6623424"/>
              <a:gd name="connsiteX0" fmla="*/ 0 w 5976395"/>
              <a:gd name="connsiteY0" fmla="*/ 0 h 6625422"/>
              <a:gd name="connsiteX1" fmla="*/ 5976378 w 5976395"/>
              <a:gd name="connsiteY1" fmla="*/ 2073 h 6625422"/>
              <a:gd name="connsiteX2" fmla="*/ 5975099 w 5976395"/>
              <a:gd name="connsiteY2" fmla="*/ 6277664 h 6625422"/>
              <a:gd name="connsiteX3" fmla="*/ 5627209 w 5976395"/>
              <a:gd name="connsiteY3" fmla="*/ 6625422 h 6625422"/>
              <a:gd name="connsiteX4" fmla="*/ 7172 w 5976395"/>
              <a:gd name="connsiteY4" fmla="*/ 6624979 h 6625422"/>
              <a:gd name="connsiteX5" fmla="*/ 0 w 5976395"/>
              <a:gd name="connsiteY5" fmla="*/ 0 h 6625422"/>
              <a:gd name="connsiteX0" fmla="*/ 0 w 5976395"/>
              <a:gd name="connsiteY0" fmla="*/ 0 h 6628976"/>
              <a:gd name="connsiteX1" fmla="*/ 5976378 w 5976395"/>
              <a:gd name="connsiteY1" fmla="*/ 2073 h 6628976"/>
              <a:gd name="connsiteX2" fmla="*/ 5975099 w 5976395"/>
              <a:gd name="connsiteY2" fmla="*/ 6277664 h 6628976"/>
              <a:gd name="connsiteX3" fmla="*/ 5627209 w 5976395"/>
              <a:gd name="connsiteY3" fmla="*/ 6625422 h 6628976"/>
              <a:gd name="connsiteX4" fmla="*/ 7172 w 5976395"/>
              <a:gd name="connsiteY4" fmla="*/ 6628976 h 6628976"/>
              <a:gd name="connsiteX5" fmla="*/ 0 w 5976395"/>
              <a:gd name="connsiteY5" fmla="*/ 0 h 662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395" h="6628976">
                <a:moveTo>
                  <a:pt x="0" y="0"/>
                </a:moveTo>
                <a:lnTo>
                  <a:pt x="5976378" y="2073"/>
                </a:lnTo>
                <a:cubicBezTo>
                  <a:pt x="5976584" y="2084478"/>
                  <a:pt x="5974893" y="4195259"/>
                  <a:pt x="5975099" y="6277664"/>
                </a:cubicBezTo>
                <a:lnTo>
                  <a:pt x="5627209" y="6625422"/>
                </a:lnTo>
                <a:lnTo>
                  <a:pt x="7172" y="6628976"/>
                </a:lnTo>
                <a:cubicBezTo>
                  <a:pt x="5454" y="4427978"/>
                  <a:pt x="1718" y="220099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6120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6023" y="1204344"/>
            <a:ext cx="5236542" cy="527293"/>
          </a:xfrm>
        </p:spPr>
        <p:txBody>
          <a:bodyPr anchor="t"/>
          <a:lstStyle>
            <a:lvl1pPr>
              <a:defRPr lang="en-US"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4650" y="543267"/>
            <a:ext cx="4114800" cy="209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939298"/>
            <a:ext cx="678739" cy="88973"/>
          </a:xfrm>
          <a:prstGeom prst="rect">
            <a:avLst/>
          </a:prstGeom>
        </p:spPr>
      </p:pic>
      <p:sp>
        <p:nvSpPr>
          <p:cNvPr id="8" name="Photo">
            <a:extLst>
              <a:ext uri="{FF2B5EF4-FFF2-40B4-BE49-F238E27FC236}">
                <a16:creationId xmlns:a16="http://schemas.microsoft.com/office/drawing/2014/main" id="{2E542C47-8B8E-4077-AD10-F52E8EB9FA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893" y="122891"/>
            <a:ext cx="5973108" cy="6611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 background">
            <a:extLst>
              <a:ext uri="{FF2B5EF4-FFF2-40B4-BE49-F238E27FC236}">
                <a16:creationId xmlns:a16="http://schemas.microsoft.com/office/drawing/2014/main" id="{E86F2E83-608E-410C-8D91-75BED3E0B9C9}"/>
              </a:ext>
            </a:extLst>
          </p:cNvPr>
          <p:cNvSpPr/>
          <p:nvPr userDrawn="1"/>
        </p:nvSpPr>
        <p:spPr>
          <a:xfrm>
            <a:off x="127591" y="122173"/>
            <a:ext cx="5968409" cy="66177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04344"/>
            <a:ext cx="5236542" cy="52729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E667BF-4DC6-4071-A3B0-E69FE72BFC1D}" type="datetime4">
              <a:rPr lang="en-US" smtClean="0"/>
              <a:pPr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13" name="Photo">
            <a:extLst>
              <a:ext uri="{FF2B5EF4-FFF2-40B4-BE49-F238E27FC236}">
                <a16:creationId xmlns:a16="http://schemas.microsoft.com/office/drawing/2014/main" id="{3193F7BA-156D-47EE-84CD-5A35BF9A23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668" y="120496"/>
            <a:ext cx="5976395" cy="6620216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5099"/>
              <a:gd name="connsiteY0" fmla="*/ 0 h 6623425"/>
              <a:gd name="connsiteX1" fmla="*/ 5974386 w 5975099"/>
              <a:gd name="connsiteY1" fmla="*/ 75 h 6623425"/>
              <a:gd name="connsiteX2" fmla="*/ 5975099 w 5975099"/>
              <a:gd name="connsiteY2" fmla="*/ 6267668 h 6623425"/>
              <a:gd name="connsiteX3" fmla="*/ 5621233 w 5975099"/>
              <a:gd name="connsiteY3" fmla="*/ 6623425 h 6623425"/>
              <a:gd name="connsiteX4" fmla="*/ 7173 w 5975099"/>
              <a:gd name="connsiteY4" fmla="*/ 6618982 h 6623425"/>
              <a:gd name="connsiteX5" fmla="*/ 0 w 5975099"/>
              <a:gd name="connsiteY5" fmla="*/ 0 h 6623425"/>
              <a:gd name="connsiteX0" fmla="*/ 0 w 5981075"/>
              <a:gd name="connsiteY0" fmla="*/ 0 h 6623425"/>
              <a:gd name="connsiteX1" fmla="*/ 5974386 w 5981075"/>
              <a:gd name="connsiteY1" fmla="*/ 75 h 6623425"/>
              <a:gd name="connsiteX2" fmla="*/ 5981075 w 5981075"/>
              <a:gd name="connsiteY2" fmla="*/ 6267669 h 6623425"/>
              <a:gd name="connsiteX3" fmla="*/ 5621233 w 5981075"/>
              <a:gd name="connsiteY3" fmla="*/ 6623425 h 6623425"/>
              <a:gd name="connsiteX4" fmla="*/ 7173 w 5981075"/>
              <a:gd name="connsiteY4" fmla="*/ 6618982 h 6623425"/>
              <a:gd name="connsiteX5" fmla="*/ 0 w 5981075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18982 h 6623425"/>
              <a:gd name="connsiteX5" fmla="*/ 0 w 5974403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22980 h 6623425"/>
              <a:gd name="connsiteX5" fmla="*/ 0 w 5974403"/>
              <a:gd name="connsiteY5" fmla="*/ 0 h 6623425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6 w 5974403"/>
              <a:gd name="connsiteY2" fmla="*/ 6267670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7091"/>
              <a:gd name="connsiteY0" fmla="*/ 0 h 6625423"/>
              <a:gd name="connsiteX1" fmla="*/ 5974386 w 5977091"/>
              <a:gd name="connsiteY1" fmla="*/ 75 h 6625423"/>
              <a:gd name="connsiteX2" fmla="*/ 5977091 w 5977091"/>
              <a:gd name="connsiteY2" fmla="*/ 6267670 h 6625423"/>
              <a:gd name="connsiteX3" fmla="*/ 5621233 w 5977091"/>
              <a:gd name="connsiteY3" fmla="*/ 6625423 h 6625423"/>
              <a:gd name="connsiteX4" fmla="*/ 7173 w 5977091"/>
              <a:gd name="connsiteY4" fmla="*/ 6622980 h 6625423"/>
              <a:gd name="connsiteX5" fmla="*/ 0 w 5977091"/>
              <a:gd name="connsiteY5" fmla="*/ 0 h 6625423"/>
              <a:gd name="connsiteX0" fmla="*/ 0 w 5975099"/>
              <a:gd name="connsiteY0" fmla="*/ 0 h 6625423"/>
              <a:gd name="connsiteX1" fmla="*/ 5974386 w 5975099"/>
              <a:gd name="connsiteY1" fmla="*/ 75 h 6625423"/>
              <a:gd name="connsiteX2" fmla="*/ 5975099 w 5975099"/>
              <a:gd name="connsiteY2" fmla="*/ 6269669 h 6625423"/>
              <a:gd name="connsiteX3" fmla="*/ 5621233 w 5975099"/>
              <a:gd name="connsiteY3" fmla="*/ 6625423 h 6625423"/>
              <a:gd name="connsiteX4" fmla="*/ 7173 w 5975099"/>
              <a:gd name="connsiteY4" fmla="*/ 6622980 h 6625423"/>
              <a:gd name="connsiteX5" fmla="*/ 0 w 5975099"/>
              <a:gd name="connsiteY5" fmla="*/ 0 h 6625423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7 w 5974403"/>
              <a:gd name="connsiteY2" fmla="*/ 6275666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4403"/>
              <a:gd name="connsiteY0" fmla="*/ 0 h 6622980"/>
              <a:gd name="connsiteX1" fmla="*/ 5974386 w 5974403"/>
              <a:gd name="connsiteY1" fmla="*/ 75 h 6622980"/>
              <a:gd name="connsiteX2" fmla="*/ 5973107 w 5974403"/>
              <a:gd name="connsiteY2" fmla="*/ 6275666 h 6622980"/>
              <a:gd name="connsiteX3" fmla="*/ 5623225 w 5974403"/>
              <a:gd name="connsiteY3" fmla="*/ 6621426 h 6622980"/>
              <a:gd name="connsiteX4" fmla="*/ 7173 w 5974403"/>
              <a:gd name="connsiteY4" fmla="*/ 6622980 h 6622980"/>
              <a:gd name="connsiteX5" fmla="*/ 0 w 5974403"/>
              <a:gd name="connsiteY5" fmla="*/ 0 h 6622980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7173 w 5974403"/>
              <a:gd name="connsiteY4" fmla="*/ 6622980 h 6623424"/>
              <a:gd name="connsiteX5" fmla="*/ 0 w 5974403"/>
              <a:gd name="connsiteY5" fmla="*/ 0 h 6623424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5180 w 5974403"/>
              <a:gd name="connsiteY4" fmla="*/ 6622981 h 6623424"/>
              <a:gd name="connsiteX5" fmla="*/ 0 w 5974403"/>
              <a:gd name="connsiteY5" fmla="*/ 0 h 6623424"/>
              <a:gd name="connsiteX0" fmla="*/ 0 w 5976395"/>
              <a:gd name="connsiteY0" fmla="*/ 0 h 6625422"/>
              <a:gd name="connsiteX1" fmla="*/ 5976378 w 5976395"/>
              <a:gd name="connsiteY1" fmla="*/ 2073 h 6625422"/>
              <a:gd name="connsiteX2" fmla="*/ 5975099 w 5976395"/>
              <a:gd name="connsiteY2" fmla="*/ 6277664 h 6625422"/>
              <a:gd name="connsiteX3" fmla="*/ 5627209 w 5976395"/>
              <a:gd name="connsiteY3" fmla="*/ 6625422 h 6625422"/>
              <a:gd name="connsiteX4" fmla="*/ 7172 w 5976395"/>
              <a:gd name="connsiteY4" fmla="*/ 6624979 h 6625422"/>
              <a:gd name="connsiteX5" fmla="*/ 0 w 5976395"/>
              <a:gd name="connsiteY5" fmla="*/ 0 h 6625422"/>
              <a:gd name="connsiteX0" fmla="*/ 0 w 5976395"/>
              <a:gd name="connsiteY0" fmla="*/ 0 h 6628976"/>
              <a:gd name="connsiteX1" fmla="*/ 5976378 w 5976395"/>
              <a:gd name="connsiteY1" fmla="*/ 2073 h 6628976"/>
              <a:gd name="connsiteX2" fmla="*/ 5975099 w 5976395"/>
              <a:gd name="connsiteY2" fmla="*/ 6277664 h 6628976"/>
              <a:gd name="connsiteX3" fmla="*/ 5627209 w 5976395"/>
              <a:gd name="connsiteY3" fmla="*/ 6625422 h 6628976"/>
              <a:gd name="connsiteX4" fmla="*/ 7172 w 5976395"/>
              <a:gd name="connsiteY4" fmla="*/ 6628976 h 6628976"/>
              <a:gd name="connsiteX5" fmla="*/ 0 w 5976395"/>
              <a:gd name="connsiteY5" fmla="*/ 0 h 6628976"/>
              <a:gd name="connsiteX0" fmla="*/ 0 w 5976395"/>
              <a:gd name="connsiteY0" fmla="*/ 0 h 6631538"/>
              <a:gd name="connsiteX1" fmla="*/ 5976378 w 5976395"/>
              <a:gd name="connsiteY1" fmla="*/ 4635 h 6631538"/>
              <a:gd name="connsiteX2" fmla="*/ 5975099 w 5976395"/>
              <a:gd name="connsiteY2" fmla="*/ 6280226 h 6631538"/>
              <a:gd name="connsiteX3" fmla="*/ 5627209 w 5976395"/>
              <a:gd name="connsiteY3" fmla="*/ 6627984 h 6631538"/>
              <a:gd name="connsiteX4" fmla="*/ 7172 w 5976395"/>
              <a:gd name="connsiteY4" fmla="*/ 6631538 h 6631538"/>
              <a:gd name="connsiteX5" fmla="*/ 0 w 5976395"/>
              <a:gd name="connsiteY5" fmla="*/ 0 h 6631538"/>
              <a:gd name="connsiteX0" fmla="*/ 0 w 5976395"/>
              <a:gd name="connsiteY0" fmla="*/ 0 h 6636663"/>
              <a:gd name="connsiteX1" fmla="*/ 5976378 w 5976395"/>
              <a:gd name="connsiteY1" fmla="*/ 4635 h 6636663"/>
              <a:gd name="connsiteX2" fmla="*/ 5975099 w 5976395"/>
              <a:gd name="connsiteY2" fmla="*/ 6280226 h 6636663"/>
              <a:gd name="connsiteX3" fmla="*/ 5627209 w 5976395"/>
              <a:gd name="connsiteY3" fmla="*/ 6627984 h 6636663"/>
              <a:gd name="connsiteX4" fmla="*/ 4618 w 5976395"/>
              <a:gd name="connsiteY4" fmla="*/ 6636663 h 6636663"/>
              <a:gd name="connsiteX5" fmla="*/ 0 w 5976395"/>
              <a:gd name="connsiteY5" fmla="*/ 0 h 6636663"/>
              <a:gd name="connsiteX0" fmla="*/ 0 w 5976395"/>
              <a:gd name="connsiteY0" fmla="*/ 0 h 6639225"/>
              <a:gd name="connsiteX1" fmla="*/ 5976378 w 5976395"/>
              <a:gd name="connsiteY1" fmla="*/ 4635 h 6639225"/>
              <a:gd name="connsiteX2" fmla="*/ 5975099 w 5976395"/>
              <a:gd name="connsiteY2" fmla="*/ 6280226 h 6639225"/>
              <a:gd name="connsiteX3" fmla="*/ 5627209 w 5976395"/>
              <a:gd name="connsiteY3" fmla="*/ 6627984 h 6639225"/>
              <a:gd name="connsiteX4" fmla="*/ 4618 w 5976395"/>
              <a:gd name="connsiteY4" fmla="*/ 6639225 h 6639225"/>
              <a:gd name="connsiteX5" fmla="*/ 0 w 5976395"/>
              <a:gd name="connsiteY5" fmla="*/ 0 h 6639225"/>
              <a:gd name="connsiteX0" fmla="*/ 0 w 5976395"/>
              <a:gd name="connsiteY0" fmla="*/ 0 h 6641691"/>
              <a:gd name="connsiteX1" fmla="*/ 5976378 w 5976395"/>
              <a:gd name="connsiteY1" fmla="*/ 7101 h 6641691"/>
              <a:gd name="connsiteX2" fmla="*/ 5975099 w 5976395"/>
              <a:gd name="connsiteY2" fmla="*/ 6282692 h 6641691"/>
              <a:gd name="connsiteX3" fmla="*/ 5627209 w 5976395"/>
              <a:gd name="connsiteY3" fmla="*/ 6630450 h 6641691"/>
              <a:gd name="connsiteX4" fmla="*/ 4618 w 5976395"/>
              <a:gd name="connsiteY4" fmla="*/ 6641691 h 6641691"/>
              <a:gd name="connsiteX5" fmla="*/ 0 w 5976395"/>
              <a:gd name="connsiteY5" fmla="*/ 0 h 664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395" h="6641691">
                <a:moveTo>
                  <a:pt x="0" y="0"/>
                </a:moveTo>
                <a:lnTo>
                  <a:pt x="5976378" y="7101"/>
                </a:lnTo>
                <a:cubicBezTo>
                  <a:pt x="5976584" y="2089506"/>
                  <a:pt x="5974893" y="4200287"/>
                  <a:pt x="5975099" y="6282692"/>
                </a:cubicBezTo>
                <a:lnTo>
                  <a:pt x="5627209" y="6630450"/>
                </a:lnTo>
                <a:lnTo>
                  <a:pt x="4618" y="6641691"/>
                </a:lnTo>
                <a:cubicBezTo>
                  <a:pt x="2900" y="4440693"/>
                  <a:pt x="1718" y="220099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Graphic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04344"/>
            <a:ext cx="5236542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Graphics Sol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11378"/>
            <a:ext cx="5236542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8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Line Title Sol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574388"/>
            <a:ext cx="5038530" cy="3571578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11378"/>
            <a:ext cx="4198327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Blue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8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Line Title Cent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574388"/>
            <a:ext cx="5038530" cy="3571578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11378"/>
            <a:ext cx="4198327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Graphics Center Gray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A1376578-775D-488F-A9ED-6160B5A53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149396" cy="41148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11378"/>
            <a:ext cx="5236542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8" cy="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Line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02C23756-4B8F-43A0-A2DE-2A03FBCD0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574388"/>
            <a:ext cx="3589557" cy="3571578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9" y="1211378"/>
            <a:ext cx="3579654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een lines">
            <a:extLst>
              <a:ext uri="{FF2B5EF4-FFF2-40B4-BE49-F238E27FC236}">
                <a16:creationId xmlns:a16="http://schemas.microsoft.com/office/drawing/2014/main" id="{D7C85298-44C8-4EF5-9E98-D10925D82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">
            <a:extLst>
              <a:ext uri="{FF2B5EF4-FFF2-40B4-BE49-F238E27FC236}">
                <a16:creationId xmlns:a16="http://schemas.microsoft.com/office/drawing/2014/main" id="{B819C38C-5D81-4355-9CF8-1AB6ABB42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">
            <a:extLst>
              <a:ext uri="{FF2B5EF4-FFF2-40B4-BE49-F238E27FC236}">
                <a16:creationId xmlns:a16="http://schemas.microsoft.com/office/drawing/2014/main" id="{458DD950-3273-4686-8302-978D9FA4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512" y="1209822"/>
            <a:ext cx="7012744" cy="49613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CB5113D-E043-44C2-A36F-F593626C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9" y="1211378"/>
            <a:ext cx="3330097" cy="242512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727DA415-C2E7-4C21-AF9C-BD95DCC0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42B1-7798-4F37-921D-11EE49A91630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A46108E-1F61-44B5-AF90-2B103AF2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4DB33F62-554B-44C3-9550-77C53A1D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Green lines">
            <a:extLst>
              <a:ext uri="{FF2B5EF4-FFF2-40B4-BE49-F238E27FC236}">
                <a16:creationId xmlns:a16="http://schemas.microsoft.com/office/drawing/2014/main" id="{0701E52E-6A0C-4A04-AADF-E28ABC171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>
            <a:extLst>
              <a:ext uri="{FF2B5EF4-FFF2-40B4-BE49-F238E27FC236}">
                <a16:creationId xmlns:a16="http://schemas.microsoft.com/office/drawing/2014/main" id="{34748DB0-EFD7-4852-BF88-F3C6FAFF4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C9A1BF9-8CB9-4061-AF3A-4891430A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7E8B511A-00C5-41C8-BEFF-61FDDE51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2347-B127-47C8-BB9B-385ED1307251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9A48DF-CFF0-42FD-9EFA-E5B94BE6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7" y="3000066"/>
            <a:ext cx="4998204" cy="598005"/>
          </a:xfrm>
        </p:spPr>
        <p:txBody>
          <a:bodyPr/>
          <a:lstStyle>
            <a:lvl1pPr marL="0" indent="0" algn="l">
              <a:lnSpc>
                <a:spcPts val="1730"/>
              </a:lnSpc>
              <a:spcAft>
                <a:spcPts val="0"/>
              </a:spcAft>
              <a:buNone/>
              <a:defRPr sz="123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2E7C75E-989E-4FFF-B5D4-F824EEB4D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99" y="1197779"/>
            <a:ext cx="5231378" cy="1272290"/>
          </a:xfrm>
        </p:spPr>
        <p:txBody>
          <a:bodyPr anchor="t"/>
          <a:lstStyle>
            <a:lvl1pPr algn="l">
              <a:lnSpc>
                <a:spcPts val="5800"/>
              </a:lnSpc>
              <a:defRPr sz="5100" spc="-4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6B6D631-6B1F-43B0-BCB7-CEF507E8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Vulcan inc</a:t>
            </a:r>
          </a:p>
        </p:txBody>
      </p:sp>
      <p:pic>
        <p:nvPicPr>
          <p:cNvPr id="13" name="Green lines">
            <a:extLst>
              <a:ext uri="{FF2B5EF4-FFF2-40B4-BE49-F238E27FC236}">
                <a16:creationId xmlns:a16="http://schemas.microsoft.com/office/drawing/2014/main" id="{3DF04178-C231-4C8B-B927-2BBBE9CF7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8DCDBDC1-0F57-48BE-8688-27BCFB4126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9984" y="127000"/>
            <a:ext cx="6002758" cy="6615430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21176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6000184"/>
              <a:gd name="connsiteY0" fmla="*/ 6959 h 6602249"/>
              <a:gd name="connsiteX1" fmla="*/ 5995487 w 6000184"/>
              <a:gd name="connsiteY1" fmla="*/ 0 h 6602249"/>
              <a:gd name="connsiteX2" fmla="*/ 6000184 w 6000184"/>
              <a:gd name="connsiteY2" fmla="*/ 6244492 h 6602249"/>
              <a:gd name="connsiteX3" fmla="*/ 5642334 w 6000184"/>
              <a:gd name="connsiteY3" fmla="*/ 6602249 h 6602249"/>
              <a:gd name="connsiteX4" fmla="*/ 28274 w 6000184"/>
              <a:gd name="connsiteY4" fmla="*/ 6597806 h 6602249"/>
              <a:gd name="connsiteX5" fmla="*/ 0 w 6000184"/>
              <a:gd name="connsiteY5" fmla="*/ 6959 h 6602249"/>
              <a:gd name="connsiteX0" fmla="*/ 0 w 6000184"/>
              <a:gd name="connsiteY0" fmla="*/ 6959 h 6604840"/>
              <a:gd name="connsiteX1" fmla="*/ 5995487 w 6000184"/>
              <a:gd name="connsiteY1" fmla="*/ 0 h 6604840"/>
              <a:gd name="connsiteX2" fmla="*/ 6000184 w 6000184"/>
              <a:gd name="connsiteY2" fmla="*/ 6244492 h 6604840"/>
              <a:gd name="connsiteX3" fmla="*/ 5642334 w 6000184"/>
              <a:gd name="connsiteY3" fmla="*/ 6602249 h 6604840"/>
              <a:gd name="connsiteX4" fmla="*/ 7173 w 6000184"/>
              <a:gd name="connsiteY4" fmla="*/ 6604840 h 6604840"/>
              <a:gd name="connsiteX5" fmla="*/ 0 w 6000184"/>
              <a:gd name="connsiteY5" fmla="*/ 6959 h 6604840"/>
              <a:gd name="connsiteX0" fmla="*/ 0 w 6000184"/>
              <a:gd name="connsiteY0" fmla="*/ 6959 h 6604840"/>
              <a:gd name="connsiteX1" fmla="*/ 2881527 w 6000184"/>
              <a:gd name="connsiteY1" fmla="*/ 7529 h 6604840"/>
              <a:gd name="connsiteX2" fmla="*/ 5995487 w 6000184"/>
              <a:gd name="connsiteY2" fmla="*/ 0 h 6604840"/>
              <a:gd name="connsiteX3" fmla="*/ 6000184 w 6000184"/>
              <a:gd name="connsiteY3" fmla="*/ 6244492 h 6604840"/>
              <a:gd name="connsiteX4" fmla="*/ 5642334 w 6000184"/>
              <a:gd name="connsiteY4" fmla="*/ 6602249 h 6604840"/>
              <a:gd name="connsiteX5" fmla="*/ 7173 w 6000184"/>
              <a:gd name="connsiteY5" fmla="*/ 6604840 h 6604840"/>
              <a:gd name="connsiteX6" fmla="*/ 0 w 6000184"/>
              <a:gd name="connsiteY6" fmla="*/ 6959 h 6604840"/>
              <a:gd name="connsiteX0" fmla="*/ 0 w 6014251"/>
              <a:gd name="connsiteY0" fmla="*/ 2918971 h 6604840"/>
              <a:gd name="connsiteX1" fmla="*/ 2895594 w 6014251"/>
              <a:gd name="connsiteY1" fmla="*/ 7529 h 6604840"/>
              <a:gd name="connsiteX2" fmla="*/ 6009554 w 6014251"/>
              <a:gd name="connsiteY2" fmla="*/ 0 h 6604840"/>
              <a:gd name="connsiteX3" fmla="*/ 6014251 w 6014251"/>
              <a:gd name="connsiteY3" fmla="*/ 6244492 h 6604840"/>
              <a:gd name="connsiteX4" fmla="*/ 5656401 w 6014251"/>
              <a:gd name="connsiteY4" fmla="*/ 6602249 h 6604840"/>
              <a:gd name="connsiteX5" fmla="*/ 21240 w 6014251"/>
              <a:gd name="connsiteY5" fmla="*/ 6604840 h 6604840"/>
              <a:gd name="connsiteX6" fmla="*/ 0 w 6014251"/>
              <a:gd name="connsiteY6" fmla="*/ 2918971 h 6604840"/>
              <a:gd name="connsiteX0" fmla="*/ 0 w 6014251"/>
              <a:gd name="connsiteY0" fmla="*/ 2918971 h 6604840"/>
              <a:gd name="connsiteX1" fmla="*/ 2916696 w 6014251"/>
              <a:gd name="connsiteY1" fmla="*/ 495 h 6604840"/>
              <a:gd name="connsiteX2" fmla="*/ 6009554 w 6014251"/>
              <a:gd name="connsiteY2" fmla="*/ 0 h 6604840"/>
              <a:gd name="connsiteX3" fmla="*/ 6014251 w 6014251"/>
              <a:gd name="connsiteY3" fmla="*/ 6244492 h 6604840"/>
              <a:gd name="connsiteX4" fmla="*/ 5656401 w 6014251"/>
              <a:gd name="connsiteY4" fmla="*/ 6602249 h 6604840"/>
              <a:gd name="connsiteX5" fmla="*/ 21240 w 6014251"/>
              <a:gd name="connsiteY5" fmla="*/ 6604840 h 6604840"/>
              <a:gd name="connsiteX6" fmla="*/ 0 w 6014251"/>
              <a:gd name="connsiteY6" fmla="*/ 2918971 h 6604840"/>
              <a:gd name="connsiteX0" fmla="*/ 0 w 6014251"/>
              <a:gd name="connsiteY0" fmla="*/ 2932544 h 6618413"/>
              <a:gd name="connsiteX1" fmla="*/ 2909662 w 6014251"/>
              <a:gd name="connsiteY1" fmla="*/ 0 h 6618413"/>
              <a:gd name="connsiteX2" fmla="*/ 6009554 w 6014251"/>
              <a:gd name="connsiteY2" fmla="*/ 13573 h 6618413"/>
              <a:gd name="connsiteX3" fmla="*/ 6014251 w 6014251"/>
              <a:gd name="connsiteY3" fmla="*/ 6258065 h 6618413"/>
              <a:gd name="connsiteX4" fmla="*/ 5656401 w 6014251"/>
              <a:gd name="connsiteY4" fmla="*/ 6615822 h 6618413"/>
              <a:gd name="connsiteX5" fmla="*/ 21240 w 6014251"/>
              <a:gd name="connsiteY5" fmla="*/ 6618413 h 6618413"/>
              <a:gd name="connsiteX6" fmla="*/ 0 w 6014251"/>
              <a:gd name="connsiteY6" fmla="*/ 2932544 h 6618413"/>
              <a:gd name="connsiteX0" fmla="*/ 0 w 6014251"/>
              <a:gd name="connsiteY0" fmla="*/ 2933039 h 6618908"/>
              <a:gd name="connsiteX1" fmla="*/ 2909662 w 6014251"/>
              <a:gd name="connsiteY1" fmla="*/ 495 h 6618908"/>
              <a:gd name="connsiteX2" fmla="*/ 6009554 w 6014251"/>
              <a:gd name="connsiteY2" fmla="*/ 0 h 6618908"/>
              <a:gd name="connsiteX3" fmla="*/ 6014251 w 6014251"/>
              <a:gd name="connsiteY3" fmla="*/ 6258560 h 6618908"/>
              <a:gd name="connsiteX4" fmla="*/ 5656401 w 6014251"/>
              <a:gd name="connsiteY4" fmla="*/ 6616317 h 6618908"/>
              <a:gd name="connsiteX5" fmla="*/ 21240 w 6014251"/>
              <a:gd name="connsiteY5" fmla="*/ 6618908 h 6618908"/>
              <a:gd name="connsiteX6" fmla="*/ 0 w 6014251"/>
              <a:gd name="connsiteY6" fmla="*/ 2933039 h 6618908"/>
              <a:gd name="connsiteX0" fmla="*/ 0 w 6014251"/>
              <a:gd name="connsiteY0" fmla="*/ 2926005 h 6618908"/>
              <a:gd name="connsiteX1" fmla="*/ 2909662 w 6014251"/>
              <a:gd name="connsiteY1" fmla="*/ 495 h 6618908"/>
              <a:gd name="connsiteX2" fmla="*/ 6009554 w 6014251"/>
              <a:gd name="connsiteY2" fmla="*/ 0 h 6618908"/>
              <a:gd name="connsiteX3" fmla="*/ 6014251 w 6014251"/>
              <a:gd name="connsiteY3" fmla="*/ 6258560 h 6618908"/>
              <a:gd name="connsiteX4" fmla="*/ 5656401 w 6014251"/>
              <a:gd name="connsiteY4" fmla="*/ 6616317 h 6618908"/>
              <a:gd name="connsiteX5" fmla="*/ 21240 w 6014251"/>
              <a:gd name="connsiteY5" fmla="*/ 6618908 h 6618908"/>
              <a:gd name="connsiteX6" fmla="*/ 0 w 6014251"/>
              <a:gd name="connsiteY6" fmla="*/ 2926005 h 6618908"/>
              <a:gd name="connsiteX0" fmla="*/ 0 w 6007217"/>
              <a:gd name="connsiteY0" fmla="*/ 2947107 h 6618908"/>
              <a:gd name="connsiteX1" fmla="*/ 2902628 w 6007217"/>
              <a:gd name="connsiteY1" fmla="*/ 495 h 6618908"/>
              <a:gd name="connsiteX2" fmla="*/ 6002520 w 6007217"/>
              <a:gd name="connsiteY2" fmla="*/ 0 h 6618908"/>
              <a:gd name="connsiteX3" fmla="*/ 6007217 w 6007217"/>
              <a:gd name="connsiteY3" fmla="*/ 6258560 h 6618908"/>
              <a:gd name="connsiteX4" fmla="*/ 5649367 w 6007217"/>
              <a:gd name="connsiteY4" fmla="*/ 6616317 h 6618908"/>
              <a:gd name="connsiteX5" fmla="*/ 14206 w 6007217"/>
              <a:gd name="connsiteY5" fmla="*/ 6618908 h 6618908"/>
              <a:gd name="connsiteX6" fmla="*/ 0 w 6007217"/>
              <a:gd name="connsiteY6" fmla="*/ 2947107 h 6618908"/>
              <a:gd name="connsiteX0" fmla="*/ 0 w 6000183"/>
              <a:gd name="connsiteY0" fmla="*/ 2961174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61174 h 6618908"/>
              <a:gd name="connsiteX0" fmla="*/ 0 w 6000183"/>
              <a:gd name="connsiteY0" fmla="*/ 2968050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68050 h 6618908"/>
              <a:gd name="connsiteX0" fmla="*/ 0 w 6000183"/>
              <a:gd name="connsiteY0" fmla="*/ 2970342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70342 h 6618908"/>
              <a:gd name="connsiteX0" fmla="*/ 0 w 6002478"/>
              <a:gd name="connsiteY0" fmla="*/ 2981802 h 6618908"/>
              <a:gd name="connsiteX1" fmla="*/ 2897889 w 6002478"/>
              <a:gd name="connsiteY1" fmla="*/ 495 h 6618908"/>
              <a:gd name="connsiteX2" fmla="*/ 5997781 w 6002478"/>
              <a:gd name="connsiteY2" fmla="*/ 0 h 6618908"/>
              <a:gd name="connsiteX3" fmla="*/ 6002478 w 6002478"/>
              <a:gd name="connsiteY3" fmla="*/ 6258560 h 6618908"/>
              <a:gd name="connsiteX4" fmla="*/ 5644628 w 6002478"/>
              <a:gd name="connsiteY4" fmla="*/ 6616317 h 6618908"/>
              <a:gd name="connsiteX5" fmla="*/ 9467 w 6002478"/>
              <a:gd name="connsiteY5" fmla="*/ 6618908 h 6618908"/>
              <a:gd name="connsiteX6" fmla="*/ 0 w 6002478"/>
              <a:gd name="connsiteY6" fmla="*/ 2981802 h 6618908"/>
              <a:gd name="connsiteX0" fmla="*/ 0 w 6002478"/>
              <a:gd name="connsiteY0" fmla="*/ 2977218 h 6618908"/>
              <a:gd name="connsiteX1" fmla="*/ 2897889 w 6002478"/>
              <a:gd name="connsiteY1" fmla="*/ 495 h 6618908"/>
              <a:gd name="connsiteX2" fmla="*/ 5997781 w 6002478"/>
              <a:gd name="connsiteY2" fmla="*/ 0 h 6618908"/>
              <a:gd name="connsiteX3" fmla="*/ 6002478 w 6002478"/>
              <a:gd name="connsiteY3" fmla="*/ 6258560 h 6618908"/>
              <a:gd name="connsiteX4" fmla="*/ 5644628 w 6002478"/>
              <a:gd name="connsiteY4" fmla="*/ 6616317 h 6618908"/>
              <a:gd name="connsiteX5" fmla="*/ 9467 w 6002478"/>
              <a:gd name="connsiteY5" fmla="*/ 6618908 h 6618908"/>
              <a:gd name="connsiteX6" fmla="*/ 0 w 6002478"/>
              <a:gd name="connsiteY6" fmla="*/ 2977218 h 6618908"/>
              <a:gd name="connsiteX0" fmla="*/ 18819 w 6021297"/>
              <a:gd name="connsiteY0" fmla="*/ 2977218 h 6616317"/>
              <a:gd name="connsiteX1" fmla="*/ 2916708 w 6021297"/>
              <a:gd name="connsiteY1" fmla="*/ 495 h 6616317"/>
              <a:gd name="connsiteX2" fmla="*/ 6016600 w 6021297"/>
              <a:gd name="connsiteY2" fmla="*/ 0 h 6616317"/>
              <a:gd name="connsiteX3" fmla="*/ 6021297 w 6021297"/>
              <a:gd name="connsiteY3" fmla="*/ 6258560 h 6616317"/>
              <a:gd name="connsiteX4" fmla="*/ 5663447 w 6021297"/>
              <a:gd name="connsiteY4" fmla="*/ 6616317 h 6616317"/>
              <a:gd name="connsiteX5" fmla="*/ 95 w 6021297"/>
              <a:gd name="connsiteY5" fmla="*/ 6597804 h 6616317"/>
              <a:gd name="connsiteX6" fmla="*/ 18819 w 6021297"/>
              <a:gd name="connsiteY6" fmla="*/ 2977218 h 6616317"/>
              <a:gd name="connsiteX0" fmla="*/ 11813 w 6014291"/>
              <a:gd name="connsiteY0" fmla="*/ 2977218 h 6616317"/>
              <a:gd name="connsiteX1" fmla="*/ 2909702 w 6014291"/>
              <a:gd name="connsiteY1" fmla="*/ 495 h 6616317"/>
              <a:gd name="connsiteX2" fmla="*/ 6009594 w 6014291"/>
              <a:gd name="connsiteY2" fmla="*/ 0 h 6616317"/>
              <a:gd name="connsiteX3" fmla="*/ 6014291 w 6014291"/>
              <a:gd name="connsiteY3" fmla="*/ 6258560 h 6616317"/>
              <a:gd name="connsiteX4" fmla="*/ 5656441 w 6014291"/>
              <a:gd name="connsiteY4" fmla="*/ 6616317 h 6616317"/>
              <a:gd name="connsiteX5" fmla="*/ 137 w 6014291"/>
              <a:gd name="connsiteY5" fmla="*/ 6590770 h 6616317"/>
              <a:gd name="connsiteX6" fmla="*/ 11813 w 6014291"/>
              <a:gd name="connsiteY6" fmla="*/ 2977218 h 6616317"/>
              <a:gd name="connsiteX0" fmla="*/ 2174 w 6014503"/>
              <a:gd name="connsiteY0" fmla="*/ 2973941 h 6616317"/>
              <a:gd name="connsiteX1" fmla="*/ 2909914 w 6014503"/>
              <a:gd name="connsiteY1" fmla="*/ 495 h 6616317"/>
              <a:gd name="connsiteX2" fmla="*/ 6009806 w 6014503"/>
              <a:gd name="connsiteY2" fmla="*/ 0 h 6616317"/>
              <a:gd name="connsiteX3" fmla="*/ 6014503 w 6014503"/>
              <a:gd name="connsiteY3" fmla="*/ 6258560 h 6616317"/>
              <a:gd name="connsiteX4" fmla="*/ 5656653 w 6014503"/>
              <a:gd name="connsiteY4" fmla="*/ 6616317 h 6616317"/>
              <a:gd name="connsiteX5" fmla="*/ 349 w 6014503"/>
              <a:gd name="connsiteY5" fmla="*/ 6590770 h 6616317"/>
              <a:gd name="connsiteX6" fmla="*/ 2174 w 6014503"/>
              <a:gd name="connsiteY6" fmla="*/ 2973941 h 6616317"/>
              <a:gd name="connsiteX0" fmla="*/ 2174 w 6014503"/>
              <a:gd name="connsiteY0" fmla="*/ 2973941 h 6616317"/>
              <a:gd name="connsiteX1" fmla="*/ 2909914 w 6014503"/>
              <a:gd name="connsiteY1" fmla="*/ 495 h 6616317"/>
              <a:gd name="connsiteX2" fmla="*/ 6009806 w 6014503"/>
              <a:gd name="connsiteY2" fmla="*/ 0 h 6616317"/>
              <a:gd name="connsiteX3" fmla="*/ 6014503 w 6014503"/>
              <a:gd name="connsiteY3" fmla="*/ 6258560 h 6616317"/>
              <a:gd name="connsiteX4" fmla="*/ 5656653 w 6014503"/>
              <a:gd name="connsiteY4" fmla="*/ 6616317 h 6616317"/>
              <a:gd name="connsiteX5" fmla="*/ 349 w 6014503"/>
              <a:gd name="connsiteY5" fmla="*/ 6600605 h 6616317"/>
              <a:gd name="connsiteX6" fmla="*/ 2174 w 6014503"/>
              <a:gd name="connsiteY6" fmla="*/ 2973941 h 661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4503" h="6616317">
                <a:moveTo>
                  <a:pt x="2174" y="2973941"/>
                </a:moveTo>
                <a:lnTo>
                  <a:pt x="2909914" y="495"/>
                </a:lnTo>
                <a:lnTo>
                  <a:pt x="6009806" y="0"/>
                </a:lnTo>
                <a:cubicBezTo>
                  <a:pt x="6010012" y="2082405"/>
                  <a:pt x="6014297" y="4176155"/>
                  <a:pt x="6014503" y="6258560"/>
                </a:cubicBezTo>
                <a:lnTo>
                  <a:pt x="5656653" y="6616317"/>
                </a:lnTo>
                <a:lnTo>
                  <a:pt x="349" y="6600605"/>
                </a:lnTo>
                <a:cubicBezTo>
                  <a:pt x="-1369" y="4399607"/>
                  <a:pt x="3892" y="5174939"/>
                  <a:pt x="2174" y="297394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Vulcan logo">
            <a:extLst>
              <a:ext uri="{FF2B5EF4-FFF2-40B4-BE49-F238E27FC236}">
                <a16:creationId xmlns:a16="http://schemas.microsoft.com/office/drawing/2014/main" id="{94E13669-88D1-46D4-9B1A-8757AECF13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" y="5783381"/>
            <a:ext cx="548580" cy="4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">
            <a:extLst>
              <a:ext uri="{FF2B5EF4-FFF2-40B4-BE49-F238E27FC236}">
                <a16:creationId xmlns:a16="http://schemas.microsoft.com/office/drawing/2014/main" id="{B819C38C-5D81-4355-9CF8-1AB6ABB42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een lines">
            <a:extLst>
              <a:ext uri="{FF2B5EF4-FFF2-40B4-BE49-F238E27FC236}">
                <a16:creationId xmlns:a16="http://schemas.microsoft.com/office/drawing/2014/main" id="{0701E52E-6A0C-4A04-AADF-E28ABC171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3" name="Content">
            <a:extLst>
              <a:ext uri="{FF2B5EF4-FFF2-40B4-BE49-F238E27FC236}">
                <a16:creationId xmlns:a16="http://schemas.microsoft.com/office/drawing/2014/main" id="{458DD950-3273-4686-8302-978D9FA4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512" y="1209822"/>
            <a:ext cx="7012744" cy="4961361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727DA415-C2E7-4C21-AF9C-BD95DCC0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2642B1-7798-4F37-921D-11EE49A91630}" type="datetime4">
              <a:rPr lang="en-US" smtClean="0"/>
              <a:pPr/>
              <a:t>October 28, 2020</a:t>
            </a:fld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4DB33F62-554B-44C3-9550-77C53A1D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317" y="543267"/>
            <a:ext cx="4114800" cy="209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A46108E-1F61-44B5-AF90-2B103AF2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60854ABF-8BD9-4A5F-8A3D-8C426790F0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763" y="1209822"/>
            <a:ext cx="3338413" cy="2262660"/>
          </a:xfrm>
        </p:spPr>
        <p:txBody>
          <a:bodyPr/>
          <a:lstStyle>
            <a:lvl1pPr>
              <a:lnSpc>
                <a:spcPts val="4000"/>
              </a:lnSpc>
              <a:spcAft>
                <a:spcPts val="2100"/>
              </a:spcAft>
              <a:defRPr lang="en-US" sz="3480" kern="1200" smtClean="0">
                <a:solidFill>
                  <a:schemeClr val="bg1"/>
                </a:solidFill>
                <a:latin typeface="FranklinGothicURWDem" panose="00000700000000000000" pitchFamily="50" charset="0"/>
                <a:ea typeface="+mj-ea"/>
                <a:cs typeface="+mj-cs"/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19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">
            <a:extLst>
              <a:ext uri="{FF2B5EF4-FFF2-40B4-BE49-F238E27FC236}">
                <a16:creationId xmlns:a16="http://schemas.microsoft.com/office/drawing/2014/main" id="{B819C38C-5D81-4355-9CF8-1AB6ABB42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een lines">
            <a:extLst>
              <a:ext uri="{FF2B5EF4-FFF2-40B4-BE49-F238E27FC236}">
                <a16:creationId xmlns:a16="http://schemas.microsoft.com/office/drawing/2014/main" id="{0701E52E-6A0C-4A04-AADF-E28ABC171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3" name="Content">
            <a:extLst>
              <a:ext uri="{FF2B5EF4-FFF2-40B4-BE49-F238E27FC236}">
                <a16:creationId xmlns:a16="http://schemas.microsoft.com/office/drawing/2014/main" id="{458DD950-3273-4686-8302-978D9FA4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748" y="1814732"/>
            <a:ext cx="5081490" cy="435645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j-lt"/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4DB33F62-554B-44C3-9550-77C53A1D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317" y="543267"/>
            <a:ext cx="4114800" cy="2093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A46108E-1F61-44B5-AF90-2B103AF2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60854ABF-8BD9-4A5F-8A3D-8C426790F0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762" y="1209822"/>
            <a:ext cx="4537539" cy="2114960"/>
          </a:xfrm>
        </p:spPr>
        <p:txBody>
          <a:bodyPr/>
          <a:lstStyle>
            <a:lvl1pPr>
              <a:lnSpc>
                <a:spcPts val="4000"/>
              </a:lnSpc>
              <a:spcAft>
                <a:spcPts val="3600"/>
              </a:spcAft>
              <a:defRPr lang="en-US" sz="3480" kern="1200" smtClean="0">
                <a:solidFill>
                  <a:schemeClr val="tx2"/>
                </a:solidFill>
                <a:latin typeface="FranklinGothicURWDem" panose="00000700000000000000" pitchFamily="50" charset="0"/>
                <a:ea typeface="+mj-ea"/>
                <a:cs typeface="+mj-cs"/>
              </a:defRPr>
            </a:lvl1pPr>
            <a:lvl2pPr>
              <a:defRPr i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hoto">
            <a:extLst>
              <a:ext uri="{FF2B5EF4-FFF2-40B4-BE49-F238E27FC236}">
                <a16:creationId xmlns:a16="http://schemas.microsoft.com/office/drawing/2014/main" id="{D8D8A24E-EB1A-478E-B8BB-3B0F0FF42D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000" y="3451391"/>
            <a:ext cx="5955114" cy="328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lumns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0F70E66B-426D-4DFA-9C9D-BF5E63500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een lines">
            <a:extLst>
              <a:ext uri="{FF2B5EF4-FFF2-40B4-BE49-F238E27FC236}">
                <a16:creationId xmlns:a16="http://schemas.microsoft.com/office/drawing/2014/main" id="{3484A81B-B3DA-4F00-8C95-77DDA5F143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C5FE7DF-1D45-4FFB-AA96-DC2EB193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64379565-FF47-416A-8846-7E278060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C8D0-2EC8-4B1B-BEDC-3ED2A053F0C9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768054A-8084-4A4F-A9F9-F32379C0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FCEA26C7-9C46-41AC-8811-4A7CE6BE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902723EE-BD15-428A-9AB7-D9CF0F32A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425" y="2271932"/>
            <a:ext cx="2390775" cy="2335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18F3A51-F14D-42CB-A483-CF7927F7C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4225" y="2271932"/>
            <a:ext cx="2390775" cy="2335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7384CCD-ED57-4FAD-B99C-C8DA991A6F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22025" y="2271932"/>
            <a:ext cx="2390775" cy="2335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FF328EE-6B06-444D-8B31-E09AC28E96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4800" y="2271932"/>
            <a:ext cx="2390775" cy="2335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8A72560-58A1-49D0-B7B8-C074D2A0F9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6317" y="4874090"/>
            <a:ext cx="2390883" cy="1440643"/>
          </a:xfrm>
        </p:spPr>
        <p:txBody>
          <a:bodyPr lIns="0" tIns="0" rIns="0" bIns="0"/>
          <a:lstStyle>
            <a:lvl1pPr>
              <a:lnSpc>
                <a:spcPts val="1900"/>
              </a:lnSpc>
              <a:spcAft>
                <a:spcPts val="0"/>
              </a:spcAft>
              <a:defRPr spc="30" baseline="0">
                <a:latin typeface="+mj-lt"/>
              </a:defRPr>
            </a:lvl1pPr>
            <a:lvl2pPr>
              <a:lnSpc>
                <a:spcPts val="1900"/>
              </a:lnSpc>
              <a:spcAft>
                <a:spcPts val="0"/>
              </a:spcAft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718FBB5-FF25-4912-8FBC-B91D65E415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9201" y="4871220"/>
            <a:ext cx="2390883" cy="1440643"/>
          </a:xfrm>
        </p:spPr>
        <p:txBody>
          <a:bodyPr lIns="0" tIns="0" rIns="0" bIns="0"/>
          <a:lstStyle>
            <a:lvl1pPr>
              <a:lnSpc>
                <a:spcPts val="1900"/>
              </a:lnSpc>
              <a:spcAft>
                <a:spcPts val="0"/>
              </a:spcAft>
              <a:defRPr spc="30" baseline="0">
                <a:latin typeface="+mj-lt"/>
              </a:defRPr>
            </a:lvl1pPr>
            <a:lvl2pPr>
              <a:lnSpc>
                <a:spcPts val="1900"/>
              </a:lnSpc>
              <a:spcAft>
                <a:spcPts val="0"/>
              </a:spcAft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B936D8-7A7E-499C-8963-EED40B10D9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1917" y="4874089"/>
            <a:ext cx="2390883" cy="1440643"/>
          </a:xfrm>
        </p:spPr>
        <p:txBody>
          <a:bodyPr lIns="0" tIns="0" rIns="0" bIns="0"/>
          <a:lstStyle>
            <a:lvl1pPr>
              <a:lnSpc>
                <a:spcPts val="1900"/>
              </a:lnSpc>
              <a:spcAft>
                <a:spcPts val="0"/>
              </a:spcAft>
              <a:defRPr spc="30" baseline="0">
                <a:latin typeface="+mj-lt"/>
              </a:defRPr>
            </a:lvl1pPr>
            <a:lvl2pPr>
              <a:lnSpc>
                <a:spcPts val="1900"/>
              </a:lnSpc>
              <a:spcAft>
                <a:spcPts val="0"/>
              </a:spcAft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F3A2ABA-AA66-40C7-9A7F-C4615A17DC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94692" y="4874089"/>
            <a:ext cx="2390883" cy="1440643"/>
          </a:xfrm>
        </p:spPr>
        <p:txBody>
          <a:bodyPr lIns="0" tIns="0" rIns="0" bIns="0"/>
          <a:lstStyle>
            <a:lvl1pPr>
              <a:lnSpc>
                <a:spcPts val="1900"/>
              </a:lnSpc>
              <a:spcAft>
                <a:spcPts val="0"/>
              </a:spcAft>
              <a:defRPr spc="30" baseline="0">
                <a:latin typeface="+mj-lt"/>
              </a:defRPr>
            </a:lvl1pPr>
            <a:lvl2pPr>
              <a:lnSpc>
                <a:spcPts val="1900"/>
              </a:lnSpc>
              <a:spcAft>
                <a:spcPts val="0"/>
              </a:spcAft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26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FB8B244-66E0-4ED9-9078-87012A234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41B26E5A-9BF5-469E-B481-BCE4B010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A7988007-6451-487D-B2A7-1BDE5510E325}"/>
              </a:ext>
            </a:extLst>
          </p:cNvPr>
          <p:cNvSpPr txBox="1"/>
          <p:nvPr userDrawn="1"/>
        </p:nvSpPr>
        <p:spPr>
          <a:xfrm>
            <a:off x="1661160" y="5845126"/>
            <a:ext cx="8883748" cy="6893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400"/>
              </a:lnSpc>
            </a:pPr>
            <a:r>
              <a:rPr lang="en-US" sz="950" dirty="0">
                <a:solidFill>
                  <a:schemeClr val="bg1"/>
                </a:solidFill>
                <a:latin typeface="+mn-lt"/>
              </a:rPr>
              <a:t>©2018 Vulcan Inc. All rights reserved. The information herein is for informational purposes only and represents the current view of Vulcan Inc. as of the date of this</a:t>
            </a:r>
            <a:br>
              <a:rPr lang="en-US" sz="950" dirty="0">
                <a:solidFill>
                  <a:schemeClr val="bg1"/>
                </a:solidFill>
                <a:latin typeface="+mn-lt"/>
              </a:rPr>
            </a:br>
            <a:r>
              <a:rPr lang="en-US" sz="950" dirty="0">
                <a:solidFill>
                  <a:schemeClr val="bg1"/>
                </a:solidFill>
                <a:latin typeface="+mn-lt"/>
              </a:rPr>
              <a:t>presentation. VULCAN INC MAKES NO WARRANTIES, EXPRESS, IMPLIED, OR STATUTORY, AS TO THE INFORMATION IN THIS PRESENTATION.</a:t>
            </a:r>
          </a:p>
        </p:txBody>
      </p:sp>
      <p:pic>
        <p:nvPicPr>
          <p:cNvPr id="3" name="Vulcan logo">
            <a:extLst>
              <a:ext uri="{FF2B5EF4-FFF2-40B4-BE49-F238E27FC236}">
                <a16:creationId xmlns:a16="http://schemas.microsoft.com/office/drawing/2014/main" id="{615B9722-2C9D-4CA9-A692-A86385C6F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0" y="2704514"/>
            <a:ext cx="1644341" cy="14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FB8B244-66E0-4ED9-9078-87012A234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41B26E5A-9BF5-469E-B481-BCE4B010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DC741E03-FE95-4F47-8765-5BC976195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689" y="2316116"/>
            <a:ext cx="9896622" cy="2471737"/>
          </a:xfrm>
        </p:spPr>
        <p:txBody>
          <a:bodyPr anchor="ctr"/>
          <a:lstStyle>
            <a:lvl1pPr algn="ctr">
              <a:lnSpc>
                <a:spcPts val="4000"/>
              </a:lnSpc>
              <a:spcAft>
                <a:spcPts val="0"/>
              </a:spcAft>
              <a:defRPr lang="en-US" sz="3600" kern="1200" smtClean="0">
                <a:solidFill>
                  <a:schemeClr val="bg1"/>
                </a:solidFill>
                <a:latin typeface="FranklinGothicURWDem" panose="00000700000000000000" pitchFamily="50" charset="0"/>
                <a:ea typeface="+mj-ea"/>
                <a:cs typeface="+mj-cs"/>
              </a:defRPr>
            </a:lvl1pPr>
            <a:lvl2pPr algn="ctr">
              <a:spcBef>
                <a:spcPts val="48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24765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52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FB8B244-66E0-4ED9-9078-87012A234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41B26E5A-9BF5-469E-B481-BCE4B010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DC741E03-FE95-4F47-8765-5BC976195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689" y="2316116"/>
            <a:ext cx="9896622" cy="2471737"/>
          </a:xfrm>
        </p:spPr>
        <p:txBody>
          <a:bodyPr anchor="ctr"/>
          <a:lstStyle>
            <a:lvl1pPr algn="ctr">
              <a:lnSpc>
                <a:spcPts val="4000"/>
              </a:lnSpc>
              <a:spcAft>
                <a:spcPts val="0"/>
              </a:spcAft>
              <a:defRPr lang="en-US" sz="3600" kern="1200" smtClean="0">
                <a:solidFill>
                  <a:schemeClr val="bg1"/>
                </a:solidFill>
                <a:latin typeface="FranklinGothicURWDem" panose="00000700000000000000" pitchFamily="50" charset="0"/>
                <a:ea typeface="+mj-ea"/>
                <a:cs typeface="+mj-cs"/>
              </a:defRPr>
            </a:lvl1pPr>
            <a:lvl2pPr algn="ctr">
              <a:spcBef>
                <a:spcPts val="48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24765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28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3FB8B244-66E0-4ED9-9078-87012A234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4"/>
            <a:ext cx="12192000" cy="6865034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41B26E5A-9BF5-469E-B481-BCE4B010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DC741E03-FE95-4F47-8765-5BC976195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689" y="2316116"/>
            <a:ext cx="9896622" cy="2471737"/>
          </a:xfrm>
        </p:spPr>
        <p:txBody>
          <a:bodyPr anchor="ctr"/>
          <a:lstStyle>
            <a:lvl1pPr algn="ctr">
              <a:lnSpc>
                <a:spcPts val="4000"/>
              </a:lnSpc>
              <a:spcAft>
                <a:spcPts val="0"/>
              </a:spcAft>
              <a:defRPr lang="en-US" sz="3600" kern="1200" smtClean="0">
                <a:solidFill>
                  <a:schemeClr val="tx2"/>
                </a:solidFill>
                <a:latin typeface="FranklinGothicURWDem" panose="00000700000000000000" pitchFamily="50" charset="0"/>
                <a:ea typeface="+mj-ea"/>
                <a:cs typeface="+mj-cs"/>
              </a:defRPr>
            </a:lvl1pPr>
            <a:lvl2pPr algn="ctr">
              <a:spcBef>
                <a:spcPts val="480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2pPr>
            <a:lvl3pPr marL="24765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778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Image+Quot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oto">
            <a:extLst>
              <a:ext uri="{FF2B5EF4-FFF2-40B4-BE49-F238E27FC236}">
                <a16:creationId xmlns:a16="http://schemas.microsoft.com/office/drawing/2014/main" id="{B21E45AF-C4E9-4DF0-AED4-79B578F5B6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04" y="132715"/>
            <a:ext cx="11946945" cy="6626732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11945930"/>
              <a:gd name="connsiteY0" fmla="*/ 0 h 6623425"/>
              <a:gd name="connsiteX1" fmla="*/ 11941233 w 11945930"/>
              <a:gd name="connsiteY1" fmla="*/ 75 h 6623425"/>
              <a:gd name="connsiteX2" fmla="*/ 11945930 w 11945930"/>
              <a:gd name="connsiteY2" fmla="*/ 6265668 h 6623425"/>
              <a:gd name="connsiteX3" fmla="*/ 11588080 w 11945930"/>
              <a:gd name="connsiteY3" fmla="*/ 6623425 h 6623425"/>
              <a:gd name="connsiteX4" fmla="*/ 5974020 w 11945930"/>
              <a:gd name="connsiteY4" fmla="*/ 6618982 h 6623425"/>
              <a:gd name="connsiteX5" fmla="*/ 0 w 11945930"/>
              <a:gd name="connsiteY5" fmla="*/ 0 h 6623425"/>
              <a:gd name="connsiteX0" fmla="*/ 0 w 11945930"/>
              <a:gd name="connsiteY0" fmla="*/ 0 h 6634481"/>
              <a:gd name="connsiteX1" fmla="*/ 11941233 w 11945930"/>
              <a:gd name="connsiteY1" fmla="*/ 75 h 6634481"/>
              <a:gd name="connsiteX2" fmla="*/ 11945930 w 11945930"/>
              <a:gd name="connsiteY2" fmla="*/ 6265668 h 6634481"/>
              <a:gd name="connsiteX3" fmla="*/ 11588080 w 11945930"/>
              <a:gd name="connsiteY3" fmla="*/ 6623425 h 6634481"/>
              <a:gd name="connsiteX4" fmla="*/ 14921 w 11945930"/>
              <a:gd name="connsiteY4" fmla="*/ 6634481 h 6634481"/>
              <a:gd name="connsiteX5" fmla="*/ 0 w 11945930"/>
              <a:gd name="connsiteY5" fmla="*/ 0 h 6634481"/>
              <a:gd name="connsiteX0" fmla="*/ 8497 w 11954427"/>
              <a:gd name="connsiteY0" fmla="*/ 0 h 6634481"/>
              <a:gd name="connsiteX1" fmla="*/ 11949730 w 11954427"/>
              <a:gd name="connsiteY1" fmla="*/ 75 h 6634481"/>
              <a:gd name="connsiteX2" fmla="*/ 11954427 w 11954427"/>
              <a:gd name="connsiteY2" fmla="*/ 6265668 h 6634481"/>
              <a:gd name="connsiteX3" fmla="*/ 11596577 w 11954427"/>
              <a:gd name="connsiteY3" fmla="*/ 6623425 h 6634481"/>
              <a:gd name="connsiteX4" fmla="*/ 171 w 11954427"/>
              <a:gd name="connsiteY4" fmla="*/ 6634481 h 6634481"/>
              <a:gd name="connsiteX5" fmla="*/ 8497 w 11954427"/>
              <a:gd name="connsiteY5" fmla="*/ 0 h 6634481"/>
              <a:gd name="connsiteX0" fmla="*/ 1015 w 11946945"/>
              <a:gd name="connsiteY0" fmla="*/ 0 h 6626732"/>
              <a:gd name="connsiteX1" fmla="*/ 11942248 w 11946945"/>
              <a:gd name="connsiteY1" fmla="*/ 75 h 6626732"/>
              <a:gd name="connsiteX2" fmla="*/ 11946945 w 11946945"/>
              <a:gd name="connsiteY2" fmla="*/ 6265668 h 6626732"/>
              <a:gd name="connsiteX3" fmla="*/ 11589095 w 11946945"/>
              <a:gd name="connsiteY3" fmla="*/ 6623425 h 6626732"/>
              <a:gd name="connsiteX4" fmla="*/ 438 w 11946945"/>
              <a:gd name="connsiteY4" fmla="*/ 6626732 h 6626732"/>
              <a:gd name="connsiteX5" fmla="*/ 1015 w 11946945"/>
              <a:gd name="connsiteY5" fmla="*/ 0 h 662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6945" h="6626732">
                <a:moveTo>
                  <a:pt x="1015" y="0"/>
                </a:moveTo>
                <a:lnTo>
                  <a:pt x="11942248" y="75"/>
                </a:lnTo>
                <a:cubicBezTo>
                  <a:pt x="11942454" y="2082480"/>
                  <a:pt x="11946739" y="4183263"/>
                  <a:pt x="11946945" y="6265668"/>
                </a:cubicBezTo>
                <a:lnTo>
                  <a:pt x="11589095" y="6623425"/>
                </a:lnTo>
                <a:lnTo>
                  <a:pt x="438" y="6626732"/>
                </a:lnTo>
                <a:cubicBezTo>
                  <a:pt x="-1280" y="4425734"/>
                  <a:pt x="2733" y="2200998"/>
                  <a:pt x="1015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D975435-4C32-47E8-A2FA-7F7079C0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DF3EECB-B09A-4F0F-A903-B87EF67B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2" y="2146853"/>
            <a:ext cx="4606594" cy="3665552"/>
          </a:xfrm>
        </p:spPr>
        <p:txBody>
          <a:bodyPr anchor="t"/>
          <a:lstStyle>
            <a:lvl1pPr>
              <a:lnSpc>
                <a:spcPct val="100000"/>
              </a:lnSpc>
              <a:defRPr sz="276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een lines">
            <a:extLst>
              <a:ext uri="{FF2B5EF4-FFF2-40B4-BE49-F238E27FC236}">
                <a16:creationId xmlns:a16="http://schemas.microsoft.com/office/drawing/2014/main" id="{B9BCF093-EFDE-8448-A15B-5BFA31124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+Photo (left)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270" y="2104677"/>
            <a:ext cx="4606594" cy="3325452"/>
          </a:xfrm>
        </p:spPr>
        <p:txBody>
          <a:bodyPr anchor="t"/>
          <a:lstStyle>
            <a:lvl1pPr>
              <a:defRPr sz="276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hoto">
            <a:extLst>
              <a:ext uri="{FF2B5EF4-FFF2-40B4-BE49-F238E27FC236}">
                <a16:creationId xmlns:a16="http://schemas.microsoft.com/office/drawing/2014/main" id="{BFE834B2-BBE9-4DE0-9BD0-7805A73B04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893" y="122891"/>
            <a:ext cx="5973108" cy="6611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Green lines">
            <a:extLst>
              <a:ext uri="{FF2B5EF4-FFF2-40B4-BE49-F238E27FC236}">
                <a16:creationId xmlns:a16="http://schemas.microsoft.com/office/drawing/2014/main" id="{56E42022-6D97-2947-B353-F684FF705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+Photo (right)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1" y="2104677"/>
            <a:ext cx="4606594" cy="3325452"/>
          </a:xfrm>
        </p:spPr>
        <p:txBody>
          <a:bodyPr anchor="t"/>
          <a:lstStyle>
            <a:lvl1pPr>
              <a:defRPr sz="276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Quotes">
            <a:extLst>
              <a:ext uri="{FF2B5EF4-FFF2-40B4-BE49-F238E27FC236}">
                <a16:creationId xmlns:a16="http://schemas.microsoft.com/office/drawing/2014/main" id="{44DAAA04-6785-4612-9FCF-8AC1267E4F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7" y="1143955"/>
            <a:ext cx="740146" cy="606970"/>
          </a:xfrm>
          <a:prstGeom prst="rect">
            <a:avLst/>
          </a:prstGeom>
        </p:spPr>
      </p:pic>
      <p:sp>
        <p:nvSpPr>
          <p:cNvPr id="8" name="Photo">
            <a:extLst>
              <a:ext uri="{FF2B5EF4-FFF2-40B4-BE49-F238E27FC236}">
                <a16:creationId xmlns:a16="http://schemas.microsoft.com/office/drawing/2014/main" id="{08445DFF-6A80-4F49-AFEB-037F607D95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668" y="120496"/>
            <a:ext cx="5976395" cy="6620216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5099"/>
              <a:gd name="connsiteY0" fmla="*/ 0 h 6623425"/>
              <a:gd name="connsiteX1" fmla="*/ 5974386 w 5975099"/>
              <a:gd name="connsiteY1" fmla="*/ 75 h 6623425"/>
              <a:gd name="connsiteX2" fmla="*/ 5975099 w 5975099"/>
              <a:gd name="connsiteY2" fmla="*/ 6267668 h 6623425"/>
              <a:gd name="connsiteX3" fmla="*/ 5621233 w 5975099"/>
              <a:gd name="connsiteY3" fmla="*/ 6623425 h 6623425"/>
              <a:gd name="connsiteX4" fmla="*/ 7173 w 5975099"/>
              <a:gd name="connsiteY4" fmla="*/ 6618982 h 6623425"/>
              <a:gd name="connsiteX5" fmla="*/ 0 w 5975099"/>
              <a:gd name="connsiteY5" fmla="*/ 0 h 6623425"/>
              <a:gd name="connsiteX0" fmla="*/ 0 w 5981075"/>
              <a:gd name="connsiteY0" fmla="*/ 0 h 6623425"/>
              <a:gd name="connsiteX1" fmla="*/ 5974386 w 5981075"/>
              <a:gd name="connsiteY1" fmla="*/ 75 h 6623425"/>
              <a:gd name="connsiteX2" fmla="*/ 5981075 w 5981075"/>
              <a:gd name="connsiteY2" fmla="*/ 6267669 h 6623425"/>
              <a:gd name="connsiteX3" fmla="*/ 5621233 w 5981075"/>
              <a:gd name="connsiteY3" fmla="*/ 6623425 h 6623425"/>
              <a:gd name="connsiteX4" fmla="*/ 7173 w 5981075"/>
              <a:gd name="connsiteY4" fmla="*/ 6618982 h 6623425"/>
              <a:gd name="connsiteX5" fmla="*/ 0 w 5981075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18982 h 6623425"/>
              <a:gd name="connsiteX5" fmla="*/ 0 w 5974403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22980 h 6623425"/>
              <a:gd name="connsiteX5" fmla="*/ 0 w 5974403"/>
              <a:gd name="connsiteY5" fmla="*/ 0 h 6623425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6 w 5974403"/>
              <a:gd name="connsiteY2" fmla="*/ 6267670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7091"/>
              <a:gd name="connsiteY0" fmla="*/ 0 h 6625423"/>
              <a:gd name="connsiteX1" fmla="*/ 5974386 w 5977091"/>
              <a:gd name="connsiteY1" fmla="*/ 75 h 6625423"/>
              <a:gd name="connsiteX2" fmla="*/ 5977091 w 5977091"/>
              <a:gd name="connsiteY2" fmla="*/ 6267670 h 6625423"/>
              <a:gd name="connsiteX3" fmla="*/ 5621233 w 5977091"/>
              <a:gd name="connsiteY3" fmla="*/ 6625423 h 6625423"/>
              <a:gd name="connsiteX4" fmla="*/ 7173 w 5977091"/>
              <a:gd name="connsiteY4" fmla="*/ 6622980 h 6625423"/>
              <a:gd name="connsiteX5" fmla="*/ 0 w 5977091"/>
              <a:gd name="connsiteY5" fmla="*/ 0 h 6625423"/>
              <a:gd name="connsiteX0" fmla="*/ 0 w 5975099"/>
              <a:gd name="connsiteY0" fmla="*/ 0 h 6625423"/>
              <a:gd name="connsiteX1" fmla="*/ 5974386 w 5975099"/>
              <a:gd name="connsiteY1" fmla="*/ 75 h 6625423"/>
              <a:gd name="connsiteX2" fmla="*/ 5975099 w 5975099"/>
              <a:gd name="connsiteY2" fmla="*/ 6269669 h 6625423"/>
              <a:gd name="connsiteX3" fmla="*/ 5621233 w 5975099"/>
              <a:gd name="connsiteY3" fmla="*/ 6625423 h 6625423"/>
              <a:gd name="connsiteX4" fmla="*/ 7173 w 5975099"/>
              <a:gd name="connsiteY4" fmla="*/ 6622980 h 6625423"/>
              <a:gd name="connsiteX5" fmla="*/ 0 w 5975099"/>
              <a:gd name="connsiteY5" fmla="*/ 0 h 6625423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7 w 5974403"/>
              <a:gd name="connsiteY2" fmla="*/ 6275666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4403"/>
              <a:gd name="connsiteY0" fmla="*/ 0 h 6622980"/>
              <a:gd name="connsiteX1" fmla="*/ 5974386 w 5974403"/>
              <a:gd name="connsiteY1" fmla="*/ 75 h 6622980"/>
              <a:gd name="connsiteX2" fmla="*/ 5973107 w 5974403"/>
              <a:gd name="connsiteY2" fmla="*/ 6275666 h 6622980"/>
              <a:gd name="connsiteX3" fmla="*/ 5623225 w 5974403"/>
              <a:gd name="connsiteY3" fmla="*/ 6621426 h 6622980"/>
              <a:gd name="connsiteX4" fmla="*/ 7173 w 5974403"/>
              <a:gd name="connsiteY4" fmla="*/ 6622980 h 6622980"/>
              <a:gd name="connsiteX5" fmla="*/ 0 w 5974403"/>
              <a:gd name="connsiteY5" fmla="*/ 0 h 6622980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7173 w 5974403"/>
              <a:gd name="connsiteY4" fmla="*/ 6622980 h 6623424"/>
              <a:gd name="connsiteX5" fmla="*/ 0 w 5974403"/>
              <a:gd name="connsiteY5" fmla="*/ 0 h 6623424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5180 w 5974403"/>
              <a:gd name="connsiteY4" fmla="*/ 6622981 h 6623424"/>
              <a:gd name="connsiteX5" fmla="*/ 0 w 5974403"/>
              <a:gd name="connsiteY5" fmla="*/ 0 h 6623424"/>
              <a:gd name="connsiteX0" fmla="*/ 0 w 5976395"/>
              <a:gd name="connsiteY0" fmla="*/ 0 h 6625422"/>
              <a:gd name="connsiteX1" fmla="*/ 5976378 w 5976395"/>
              <a:gd name="connsiteY1" fmla="*/ 2073 h 6625422"/>
              <a:gd name="connsiteX2" fmla="*/ 5975099 w 5976395"/>
              <a:gd name="connsiteY2" fmla="*/ 6277664 h 6625422"/>
              <a:gd name="connsiteX3" fmla="*/ 5627209 w 5976395"/>
              <a:gd name="connsiteY3" fmla="*/ 6625422 h 6625422"/>
              <a:gd name="connsiteX4" fmla="*/ 7172 w 5976395"/>
              <a:gd name="connsiteY4" fmla="*/ 6624979 h 6625422"/>
              <a:gd name="connsiteX5" fmla="*/ 0 w 5976395"/>
              <a:gd name="connsiteY5" fmla="*/ 0 h 6625422"/>
              <a:gd name="connsiteX0" fmla="*/ 0 w 5976395"/>
              <a:gd name="connsiteY0" fmla="*/ 0 h 6628976"/>
              <a:gd name="connsiteX1" fmla="*/ 5976378 w 5976395"/>
              <a:gd name="connsiteY1" fmla="*/ 2073 h 6628976"/>
              <a:gd name="connsiteX2" fmla="*/ 5975099 w 5976395"/>
              <a:gd name="connsiteY2" fmla="*/ 6277664 h 6628976"/>
              <a:gd name="connsiteX3" fmla="*/ 5627209 w 5976395"/>
              <a:gd name="connsiteY3" fmla="*/ 6625422 h 6628976"/>
              <a:gd name="connsiteX4" fmla="*/ 7172 w 5976395"/>
              <a:gd name="connsiteY4" fmla="*/ 6628976 h 6628976"/>
              <a:gd name="connsiteX5" fmla="*/ 0 w 5976395"/>
              <a:gd name="connsiteY5" fmla="*/ 0 h 6628976"/>
              <a:gd name="connsiteX0" fmla="*/ 0 w 5976395"/>
              <a:gd name="connsiteY0" fmla="*/ 0 h 6631538"/>
              <a:gd name="connsiteX1" fmla="*/ 5976378 w 5976395"/>
              <a:gd name="connsiteY1" fmla="*/ 4635 h 6631538"/>
              <a:gd name="connsiteX2" fmla="*/ 5975099 w 5976395"/>
              <a:gd name="connsiteY2" fmla="*/ 6280226 h 6631538"/>
              <a:gd name="connsiteX3" fmla="*/ 5627209 w 5976395"/>
              <a:gd name="connsiteY3" fmla="*/ 6627984 h 6631538"/>
              <a:gd name="connsiteX4" fmla="*/ 7172 w 5976395"/>
              <a:gd name="connsiteY4" fmla="*/ 6631538 h 6631538"/>
              <a:gd name="connsiteX5" fmla="*/ 0 w 5976395"/>
              <a:gd name="connsiteY5" fmla="*/ 0 h 6631538"/>
              <a:gd name="connsiteX0" fmla="*/ 0 w 5976395"/>
              <a:gd name="connsiteY0" fmla="*/ 0 h 6636663"/>
              <a:gd name="connsiteX1" fmla="*/ 5976378 w 5976395"/>
              <a:gd name="connsiteY1" fmla="*/ 4635 h 6636663"/>
              <a:gd name="connsiteX2" fmla="*/ 5975099 w 5976395"/>
              <a:gd name="connsiteY2" fmla="*/ 6280226 h 6636663"/>
              <a:gd name="connsiteX3" fmla="*/ 5627209 w 5976395"/>
              <a:gd name="connsiteY3" fmla="*/ 6627984 h 6636663"/>
              <a:gd name="connsiteX4" fmla="*/ 4618 w 5976395"/>
              <a:gd name="connsiteY4" fmla="*/ 6636663 h 6636663"/>
              <a:gd name="connsiteX5" fmla="*/ 0 w 5976395"/>
              <a:gd name="connsiteY5" fmla="*/ 0 h 6636663"/>
              <a:gd name="connsiteX0" fmla="*/ 0 w 5976395"/>
              <a:gd name="connsiteY0" fmla="*/ 0 h 6639225"/>
              <a:gd name="connsiteX1" fmla="*/ 5976378 w 5976395"/>
              <a:gd name="connsiteY1" fmla="*/ 4635 h 6639225"/>
              <a:gd name="connsiteX2" fmla="*/ 5975099 w 5976395"/>
              <a:gd name="connsiteY2" fmla="*/ 6280226 h 6639225"/>
              <a:gd name="connsiteX3" fmla="*/ 5627209 w 5976395"/>
              <a:gd name="connsiteY3" fmla="*/ 6627984 h 6639225"/>
              <a:gd name="connsiteX4" fmla="*/ 4618 w 5976395"/>
              <a:gd name="connsiteY4" fmla="*/ 6639225 h 6639225"/>
              <a:gd name="connsiteX5" fmla="*/ 0 w 5976395"/>
              <a:gd name="connsiteY5" fmla="*/ 0 h 6639225"/>
              <a:gd name="connsiteX0" fmla="*/ 0 w 5976395"/>
              <a:gd name="connsiteY0" fmla="*/ 0 h 6641691"/>
              <a:gd name="connsiteX1" fmla="*/ 5976378 w 5976395"/>
              <a:gd name="connsiteY1" fmla="*/ 7101 h 6641691"/>
              <a:gd name="connsiteX2" fmla="*/ 5975099 w 5976395"/>
              <a:gd name="connsiteY2" fmla="*/ 6282692 h 6641691"/>
              <a:gd name="connsiteX3" fmla="*/ 5627209 w 5976395"/>
              <a:gd name="connsiteY3" fmla="*/ 6630450 h 6641691"/>
              <a:gd name="connsiteX4" fmla="*/ 4618 w 5976395"/>
              <a:gd name="connsiteY4" fmla="*/ 6641691 h 6641691"/>
              <a:gd name="connsiteX5" fmla="*/ 0 w 5976395"/>
              <a:gd name="connsiteY5" fmla="*/ 0 h 664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395" h="6641691">
                <a:moveTo>
                  <a:pt x="0" y="0"/>
                </a:moveTo>
                <a:lnTo>
                  <a:pt x="5976378" y="7101"/>
                </a:lnTo>
                <a:cubicBezTo>
                  <a:pt x="5976584" y="2089506"/>
                  <a:pt x="5974893" y="4200287"/>
                  <a:pt x="5975099" y="6282692"/>
                </a:cubicBezTo>
                <a:lnTo>
                  <a:pt x="5627209" y="6630450"/>
                </a:lnTo>
                <a:lnTo>
                  <a:pt x="4618" y="6641691"/>
                </a:lnTo>
                <a:cubicBezTo>
                  <a:pt x="2900" y="4440693"/>
                  <a:pt x="1718" y="220099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>
            <a:extLst>
              <a:ext uri="{FF2B5EF4-FFF2-40B4-BE49-F238E27FC236}">
                <a16:creationId xmlns:a16="http://schemas.microsoft.com/office/drawing/2014/main" id="{C30C4C43-E4BB-4ECC-8FEE-D582F374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C9A1BF9-8CB9-4061-AF3A-4891430A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7E8B511A-00C5-41C8-BEFF-61FDDE51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F92347-B127-47C8-BB9B-385ED1307251}" type="datetime4">
              <a:rPr lang="en-US" smtClean="0"/>
              <a:pPr/>
              <a:t>October 28, 2020</a:t>
            </a:fld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9A48DF-CFF0-42FD-9EFA-E5B94BE6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7" y="3000066"/>
            <a:ext cx="4998204" cy="598005"/>
          </a:xfrm>
        </p:spPr>
        <p:txBody>
          <a:bodyPr/>
          <a:lstStyle>
            <a:lvl1pPr marL="0" indent="0" algn="l">
              <a:lnSpc>
                <a:spcPts val="1730"/>
              </a:lnSpc>
              <a:spcAft>
                <a:spcPts val="0"/>
              </a:spcAft>
              <a:buNone/>
              <a:defRPr sz="123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2FA7D982-B913-48FB-A075-B02B570A4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43" y="1228263"/>
            <a:ext cx="5231378" cy="1429695"/>
          </a:xfrm>
        </p:spPr>
        <p:txBody>
          <a:bodyPr anchor="t"/>
          <a:lstStyle>
            <a:lvl1pPr algn="l">
              <a:lnSpc>
                <a:spcPts val="3900"/>
              </a:lnSpc>
              <a:defRPr sz="370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6B6D631-6B1F-43B0-BCB7-CEF507E8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Vulcan inc</a:t>
            </a:r>
          </a:p>
        </p:txBody>
      </p:sp>
      <p:pic>
        <p:nvPicPr>
          <p:cNvPr id="13" name="Green lines">
            <a:extLst>
              <a:ext uri="{FF2B5EF4-FFF2-40B4-BE49-F238E27FC236}">
                <a16:creationId xmlns:a16="http://schemas.microsoft.com/office/drawing/2014/main" id="{3DF04178-C231-4C8B-B927-2BBBE9CF7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C4172050-ACED-45EA-85D6-7E241D883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0189" y="127000"/>
            <a:ext cx="6002553" cy="6615430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21176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6000184"/>
              <a:gd name="connsiteY0" fmla="*/ 6959 h 6602249"/>
              <a:gd name="connsiteX1" fmla="*/ 5995487 w 6000184"/>
              <a:gd name="connsiteY1" fmla="*/ 0 h 6602249"/>
              <a:gd name="connsiteX2" fmla="*/ 6000184 w 6000184"/>
              <a:gd name="connsiteY2" fmla="*/ 6244492 h 6602249"/>
              <a:gd name="connsiteX3" fmla="*/ 5642334 w 6000184"/>
              <a:gd name="connsiteY3" fmla="*/ 6602249 h 6602249"/>
              <a:gd name="connsiteX4" fmla="*/ 28274 w 6000184"/>
              <a:gd name="connsiteY4" fmla="*/ 6597806 h 6602249"/>
              <a:gd name="connsiteX5" fmla="*/ 0 w 6000184"/>
              <a:gd name="connsiteY5" fmla="*/ 6959 h 6602249"/>
              <a:gd name="connsiteX0" fmla="*/ 0 w 6000184"/>
              <a:gd name="connsiteY0" fmla="*/ 6959 h 6604840"/>
              <a:gd name="connsiteX1" fmla="*/ 5995487 w 6000184"/>
              <a:gd name="connsiteY1" fmla="*/ 0 h 6604840"/>
              <a:gd name="connsiteX2" fmla="*/ 6000184 w 6000184"/>
              <a:gd name="connsiteY2" fmla="*/ 6244492 h 6604840"/>
              <a:gd name="connsiteX3" fmla="*/ 5642334 w 6000184"/>
              <a:gd name="connsiteY3" fmla="*/ 6602249 h 6604840"/>
              <a:gd name="connsiteX4" fmla="*/ 7173 w 6000184"/>
              <a:gd name="connsiteY4" fmla="*/ 6604840 h 6604840"/>
              <a:gd name="connsiteX5" fmla="*/ 0 w 6000184"/>
              <a:gd name="connsiteY5" fmla="*/ 6959 h 6604840"/>
              <a:gd name="connsiteX0" fmla="*/ 0 w 6000184"/>
              <a:gd name="connsiteY0" fmla="*/ 6959 h 6604840"/>
              <a:gd name="connsiteX1" fmla="*/ 2881527 w 6000184"/>
              <a:gd name="connsiteY1" fmla="*/ 7529 h 6604840"/>
              <a:gd name="connsiteX2" fmla="*/ 5995487 w 6000184"/>
              <a:gd name="connsiteY2" fmla="*/ 0 h 6604840"/>
              <a:gd name="connsiteX3" fmla="*/ 6000184 w 6000184"/>
              <a:gd name="connsiteY3" fmla="*/ 6244492 h 6604840"/>
              <a:gd name="connsiteX4" fmla="*/ 5642334 w 6000184"/>
              <a:gd name="connsiteY4" fmla="*/ 6602249 h 6604840"/>
              <a:gd name="connsiteX5" fmla="*/ 7173 w 6000184"/>
              <a:gd name="connsiteY5" fmla="*/ 6604840 h 6604840"/>
              <a:gd name="connsiteX6" fmla="*/ 0 w 6000184"/>
              <a:gd name="connsiteY6" fmla="*/ 6959 h 6604840"/>
              <a:gd name="connsiteX0" fmla="*/ 0 w 6014251"/>
              <a:gd name="connsiteY0" fmla="*/ 2918971 h 6604840"/>
              <a:gd name="connsiteX1" fmla="*/ 2895594 w 6014251"/>
              <a:gd name="connsiteY1" fmla="*/ 7529 h 6604840"/>
              <a:gd name="connsiteX2" fmla="*/ 6009554 w 6014251"/>
              <a:gd name="connsiteY2" fmla="*/ 0 h 6604840"/>
              <a:gd name="connsiteX3" fmla="*/ 6014251 w 6014251"/>
              <a:gd name="connsiteY3" fmla="*/ 6244492 h 6604840"/>
              <a:gd name="connsiteX4" fmla="*/ 5656401 w 6014251"/>
              <a:gd name="connsiteY4" fmla="*/ 6602249 h 6604840"/>
              <a:gd name="connsiteX5" fmla="*/ 21240 w 6014251"/>
              <a:gd name="connsiteY5" fmla="*/ 6604840 h 6604840"/>
              <a:gd name="connsiteX6" fmla="*/ 0 w 6014251"/>
              <a:gd name="connsiteY6" fmla="*/ 2918971 h 6604840"/>
              <a:gd name="connsiteX0" fmla="*/ 0 w 6014251"/>
              <a:gd name="connsiteY0" fmla="*/ 2918971 h 6604840"/>
              <a:gd name="connsiteX1" fmla="*/ 2916696 w 6014251"/>
              <a:gd name="connsiteY1" fmla="*/ 495 h 6604840"/>
              <a:gd name="connsiteX2" fmla="*/ 6009554 w 6014251"/>
              <a:gd name="connsiteY2" fmla="*/ 0 h 6604840"/>
              <a:gd name="connsiteX3" fmla="*/ 6014251 w 6014251"/>
              <a:gd name="connsiteY3" fmla="*/ 6244492 h 6604840"/>
              <a:gd name="connsiteX4" fmla="*/ 5656401 w 6014251"/>
              <a:gd name="connsiteY4" fmla="*/ 6602249 h 6604840"/>
              <a:gd name="connsiteX5" fmla="*/ 21240 w 6014251"/>
              <a:gd name="connsiteY5" fmla="*/ 6604840 h 6604840"/>
              <a:gd name="connsiteX6" fmla="*/ 0 w 6014251"/>
              <a:gd name="connsiteY6" fmla="*/ 2918971 h 6604840"/>
              <a:gd name="connsiteX0" fmla="*/ 0 w 6014251"/>
              <a:gd name="connsiteY0" fmla="*/ 2932544 h 6618413"/>
              <a:gd name="connsiteX1" fmla="*/ 2909662 w 6014251"/>
              <a:gd name="connsiteY1" fmla="*/ 0 h 6618413"/>
              <a:gd name="connsiteX2" fmla="*/ 6009554 w 6014251"/>
              <a:gd name="connsiteY2" fmla="*/ 13573 h 6618413"/>
              <a:gd name="connsiteX3" fmla="*/ 6014251 w 6014251"/>
              <a:gd name="connsiteY3" fmla="*/ 6258065 h 6618413"/>
              <a:gd name="connsiteX4" fmla="*/ 5656401 w 6014251"/>
              <a:gd name="connsiteY4" fmla="*/ 6615822 h 6618413"/>
              <a:gd name="connsiteX5" fmla="*/ 21240 w 6014251"/>
              <a:gd name="connsiteY5" fmla="*/ 6618413 h 6618413"/>
              <a:gd name="connsiteX6" fmla="*/ 0 w 6014251"/>
              <a:gd name="connsiteY6" fmla="*/ 2932544 h 6618413"/>
              <a:gd name="connsiteX0" fmla="*/ 0 w 6014251"/>
              <a:gd name="connsiteY0" fmla="*/ 2933039 h 6618908"/>
              <a:gd name="connsiteX1" fmla="*/ 2909662 w 6014251"/>
              <a:gd name="connsiteY1" fmla="*/ 495 h 6618908"/>
              <a:gd name="connsiteX2" fmla="*/ 6009554 w 6014251"/>
              <a:gd name="connsiteY2" fmla="*/ 0 h 6618908"/>
              <a:gd name="connsiteX3" fmla="*/ 6014251 w 6014251"/>
              <a:gd name="connsiteY3" fmla="*/ 6258560 h 6618908"/>
              <a:gd name="connsiteX4" fmla="*/ 5656401 w 6014251"/>
              <a:gd name="connsiteY4" fmla="*/ 6616317 h 6618908"/>
              <a:gd name="connsiteX5" fmla="*/ 21240 w 6014251"/>
              <a:gd name="connsiteY5" fmla="*/ 6618908 h 6618908"/>
              <a:gd name="connsiteX6" fmla="*/ 0 w 6014251"/>
              <a:gd name="connsiteY6" fmla="*/ 2933039 h 6618908"/>
              <a:gd name="connsiteX0" fmla="*/ 0 w 6014251"/>
              <a:gd name="connsiteY0" fmla="*/ 2926005 h 6618908"/>
              <a:gd name="connsiteX1" fmla="*/ 2909662 w 6014251"/>
              <a:gd name="connsiteY1" fmla="*/ 495 h 6618908"/>
              <a:gd name="connsiteX2" fmla="*/ 6009554 w 6014251"/>
              <a:gd name="connsiteY2" fmla="*/ 0 h 6618908"/>
              <a:gd name="connsiteX3" fmla="*/ 6014251 w 6014251"/>
              <a:gd name="connsiteY3" fmla="*/ 6258560 h 6618908"/>
              <a:gd name="connsiteX4" fmla="*/ 5656401 w 6014251"/>
              <a:gd name="connsiteY4" fmla="*/ 6616317 h 6618908"/>
              <a:gd name="connsiteX5" fmla="*/ 21240 w 6014251"/>
              <a:gd name="connsiteY5" fmla="*/ 6618908 h 6618908"/>
              <a:gd name="connsiteX6" fmla="*/ 0 w 6014251"/>
              <a:gd name="connsiteY6" fmla="*/ 2926005 h 6618908"/>
              <a:gd name="connsiteX0" fmla="*/ 0 w 6007217"/>
              <a:gd name="connsiteY0" fmla="*/ 2947107 h 6618908"/>
              <a:gd name="connsiteX1" fmla="*/ 2902628 w 6007217"/>
              <a:gd name="connsiteY1" fmla="*/ 495 h 6618908"/>
              <a:gd name="connsiteX2" fmla="*/ 6002520 w 6007217"/>
              <a:gd name="connsiteY2" fmla="*/ 0 h 6618908"/>
              <a:gd name="connsiteX3" fmla="*/ 6007217 w 6007217"/>
              <a:gd name="connsiteY3" fmla="*/ 6258560 h 6618908"/>
              <a:gd name="connsiteX4" fmla="*/ 5649367 w 6007217"/>
              <a:gd name="connsiteY4" fmla="*/ 6616317 h 6618908"/>
              <a:gd name="connsiteX5" fmla="*/ 14206 w 6007217"/>
              <a:gd name="connsiteY5" fmla="*/ 6618908 h 6618908"/>
              <a:gd name="connsiteX6" fmla="*/ 0 w 6007217"/>
              <a:gd name="connsiteY6" fmla="*/ 2947107 h 6618908"/>
              <a:gd name="connsiteX0" fmla="*/ 0 w 6000183"/>
              <a:gd name="connsiteY0" fmla="*/ 2961174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61174 h 6618908"/>
              <a:gd name="connsiteX0" fmla="*/ 0 w 6000183"/>
              <a:gd name="connsiteY0" fmla="*/ 2968050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68050 h 6618908"/>
              <a:gd name="connsiteX0" fmla="*/ 0 w 6000183"/>
              <a:gd name="connsiteY0" fmla="*/ 2970342 h 6618908"/>
              <a:gd name="connsiteX1" fmla="*/ 2895594 w 6000183"/>
              <a:gd name="connsiteY1" fmla="*/ 495 h 6618908"/>
              <a:gd name="connsiteX2" fmla="*/ 5995486 w 6000183"/>
              <a:gd name="connsiteY2" fmla="*/ 0 h 6618908"/>
              <a:gd name="connsiteX3" fmla="*/ 6000183 w 6000183"/>
              <a:gd name="connsiteY3" fmla="*/ 6258560 h 6618908"/>
              <a:gd name="connsiteX4" fmla="*/ 5642333 w 6000183"/>
              <a:gd name="connsiteY4" fmla="*/ 6616317 h 6618908"/>
              <a:gd name="connsiteX5" fmla="*/ 7172 w 6000183"/>
              <a:gd name="connsiteY5" fmla="*/ 6618908 h 6618908"/>
              <a:gd name="connsiteX6" fmla="*/ 0 w 6000183"/>
              <a:gd name="connsiteY6" fmla="*/ 2970342 h 6618908"/>
              <a:gd name="connsiteX0" fmla="*/ 0 w 6002478"/>
              <a:gd name="connsiteY0" fmla="*/ 2981802 h 6618908"/>
              <a:gd name="connsiteX1" fmla="*/ 2897889 w 6002478"/>
              <a:gd name="connsiteY1" fmla="*/ 495 h 6618908"/>
              <a:gd name="connsiteX2" fmla="*/ 5997781 w 6002478"/>
              <a:gd name="connsiteY2" fmla="*/ 0 h 6618908"/>
              <a:gd name="connsiteX3" fmla="*/ 6002478 w 6002478"/>
              <a:gd name="connsiteY3" fmla="*/ 6258560 h 6618908"/>
              <a:gd name="connsiteX4" fmla="*/ 5644628 w 6002478"/>
              <a:gd name="connsiteY4" fmla="*/ 6616317 h 6618908"/>
              <a:gd name="connsiteX5" fmla="*/ 9467 w 6002478"/>
              <a:gd name="connsiteY5" fmla="*/ 6618908 h 6618908"/>
              <a:gd name="connsiteX6" fmla="*/ 0 w 6002478"/>
              <a:gd name="connsiteY6" fmla="*/ 2981802 h 6618908"/>
              <a:gd name="connsiteX0" fmla="*/ 0 w 6002478"/>
              <a:gd name="connsiteY0" fmla="*/ 2977218 h 6618908"/>
              <a:gd name="connsiteX1" fmla="*/ 2897889 w 6002478"/>
              <a:gd name="connsiteY1" fmla="*/ 495 h 6618908"/>
              <a:gd name="connsiteX2" fmla="*/ 5997781 w 6002478"/>
              <a:gd name="connsiteY2" fmla="*/ 0 h 6618908"/>
              <a:gd name="connsiteX3" fmla="*/ 6002478 w 6002478"/>
              <a:gd name="connsiteY3" fmla="*/ 6258560 h 6618908"/>
              <a:gd name="connsiteX4" fmla="*/ 5644628 w 6002478"/>
              <a:gd name="connsiteY4" fmla="*/ 6616317 h 6618908"/>
              <a:gd name="connsiteX5" fmla="*/ 9467 w 6002478"/>
              <a:gd name="connsiteY5" fmla="*/ 6618908 h 6618908"/>
              <a:gd name="connsiteX6" fmla="*/ 0 w 6002478"/>
              <a:gd name="connsiteY6" fmla="*/ 2977218 h 6618908"/>
              <a:gd name="connsiteX0" fmla="*/ 18819 w 6021297"/>
              <a:gd name="connsiteY0" fmla="*/ 2977218 h 6616317"/>
              <a:gd name="connsiteX1" fmla="*/ 2916708 w 6021297"/>
              <a:gd name="connsiteY1" fmla="*/ 495 h 6616317"/>
              <a:gd name="connsiteX2" fmla="*/ 6016600 w 6021297"/>
              <a:gd name="connsiteY2" fmla="*/ 0 h 6616317"/>
              <a:gd name="connsiteX3" fmla="*/ 6021297 w 6021297"/>
              <a:gd name="connsiteY3" fmla="*/ 6258560 h 6616317"/>
              <a:gd name="connsiteX4" fmla="*/ 5663447 w 6021297"/>
              <a:gd name="connsiteY4" fmla="*/ 6616317 h 6616317"/>
              <a:gd name="connsiteX5" fmla="*/ 95 w 6021297"/>
              <a:gd name="connsiteY5" fmla="*/ 6597804 h 6616317"/>
              <a:gd name="connsiteX6" fmla="*/ 18819 w 6021297"/>
              <a:gd name="connsiteY6" fmla="*/ 2977218 h 6616317"/>
              <a:gd name="connsiteX0" fmla="*/ 11813 w 6014291"/>
              <a:gd name="connsiteY0" fmla="*/ 2977218 h 6616317"/>
              <a:gd name="connsiteX1" fmla="*/ 2909702 w 6014291"/>
              <a:gd name="connsiteY1" fmla="*/ 495 h 6616317"/>
              <a:gd name="connsiteX2" fmla="*/ 6009594 w 6014291"/>
              <a:gd name="connsiteY2" fmla="*/ 0 h 6616317"/>
              <a:gd name="connsiteX3" fmla="*/ 6014291 w 6014291"/>
              <a:gd name="connsiteY3" fmla="*/ 6258560 h 6616317"/>
              <a:gd name="connsiteX4" fmla="*/ 5656441 w 6014291"/>
              <a:gd name="connsiteY4" fmla="*/ 6616317 h 6616317"/>
              <a:gd name="connsiteX5" fmla="*/ 137 w 6014291"/>
              <a:gd name="connsiteY5" fmla="*/ 6590770 h 6616317"/>
              <a:gd name="connsiteX6" fmla="*/ 11813 w 6014291"/>
              <a:gd name="connsiteY6" fmla="*/ 2977218 h 6616317"/>
              <a:gd name="connsiteX0" fmla="*/ 2174 w 6014503"/>
              <a:gd name="connsiteY0" fmla="*/ 2973941 h 6616317"/>
              <a:gd name="connsiteX1" fmla="*/ 2909914 w 6014503"/>
              <a:gd name="connsiteY1" fmla="*/ 495 h 6616317"/>
              <a:gd name="connsiteX2" fmla="*/ 6009806 w 6014503"/>
              <a:gd name="connsiteY2" fmla="*/ 0 h 6616317"/>
              <a:gd name="connsiteX3" fmla="*/ 6014503 w 6014503"/>
              <a:gd name="connsiteY3" fmla="*/ 6258560 h 6616317"/>
              <a:gd name="connsiteX4" fmla="*/ 5656653 w 6014503"/>
              <a:gd name="connsiteY4" fmla="*/ 6616317 h 6616317"/>
              <a:gd name="connsiteX5" fmla="*/ 349 w 6014503"/>
              <a:gd name="connsiteY5" fmla="*/ 6590770 h 6616317"/>
              <a:gd name="connsiteX6" fmla="*/ 2174 w 6014503"/>
              <a:gd name="connsiteY6" fmla="*/ 2973941 h 6616317"/>
              <a:gd name="connsiteX0" fmla="*/ 2174 w 6014503"/>
              <a:gd name="connsiteY0" fmla="*/ 2973941 h 6616317"/>
              <a:gd name="connsiteX1" fmla="*/ 2909914 w 6014503"/>
              <a:gd name="connsiteY1" fmla="*/ 495 h 6616317"/>
              <a:gd name="connsiteX2" fmla="*/ 6009806 w 6014503"/>
              <a:gd name="connsiteY2" fmla="*/ 0 h 6616317"/>
              <a:gd name="connsiteX3" fmla="*/ 6014503 w 6014503"/>
              <a:gd name="connsiteY3" fmla="*/ 6258560 h 6616317"/>
              <a:gd name="connsiteX4" fmla="*/ 5656653 w 6014503"/>
              <a:gd name="connsiteY4" fmla="*/ 6616317 h 6616317"/>
              <a:gd name="connsiteX5" fmla="*/ 349 w 6014503"/>
              <a:gd name="connsiteY5" fmla="*/ 6600605 h 6616317"/>
              <a:gd name="connsiteX6" fmla="*/ 2174 w 6014503"/>
              <a:gd name="connsiteY6" fmla="*/ 2973941 h 6616317"/>
              <a:gd name="connsiteX0" fmla="*/ 6543 w 6014358"/>
              <a:gd name="connsiteY0" fmla="*/ 2971688 h 6616317"/>
              <a:gd name="connsiteX1" fmla="*/ 2909769 w 6014358"/>
              <a:gd name="connsiteY1" fmla="*/ 495 h 6616317"/>
              <a:gd name="connsiteX2" fmla="*/ 6009661 w 6014358"/>
              <a:gd name="connsiteY2" fmla="*/ 0 h 6616317"/>
              <a:gd name="connsiteX3" fmla="*/ 6014358 w 6014358"/>
              <a:gd name="connsiteY3" fmla="*/ 6258560 h 6616317"/>
              <a:gd name="connsiteX4" fmla="*/ 5656508 w 6014358"/>
              <a:gd name="connsiteY4" fmla="*/ 6616317 h 6616317"/>
              <a:gd name="connsiteX5" fmla="*/ 204 w 6014358"/>
              <a:gd name="connsiteY5" fmla="*/ 6600605 h 6616317"/>
              <a:gd name="connsiteX6" fmla="*/ 6543 w 6014358"/>
              <a:gd name="connsiteY6" fmla="*/ 2971688 h 6616317"/>
              <a:gd name="connsiteX0" fmla="*/ 10996 w 6014298"/>
              <a:gd name="connsiteY0" fmla="*/ 2973942 h 6616317"/>
              <a:gd name="connsiteX1" fmla="*/ 2909709 w 6014298"/>
              <a:gd name="connsiteY1" fmla="*/ 495 h 6616317"/>
              <a:gd name="connsiteX2" fmla="*/ 6009601 w 6014298"/>
              <a:gd name="connsiteY2" fmla="*/ 0 h 6616317"/>
              <a:gd name="connsiteX3" fmla="*/ 6014298 w 6014298"/>
              <a:gd name="connsiteY3" fmla="*/ 6258560 h 6616317"/>
              <a:gd name="connsiteX4" fmla="*/ 5656448 w 6014298"/>
              <a:gd name="connsiteY4" fmla="*/ 6616317 h 6616317"/>
              <a:gd name="connsiteX5" fmla="*/ 144 w 6014298"/>
              <a:gd name="connsiteY5" fmla="*/ 6600605 h 6616317"/>
              <a:gd name="connsiteX6" fmla="*/ 10996 w 6014298"/>
              <a:gd name="connsiteY6" fmla="*/ 2973942 h 661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4298" h="6616317">
                <a:moveTo>
                  <a:pt x="10996" y="2973942"/>
                </a:moveTo>
                <a:lnTo>
                  <a:pt x="2909709" y="495"/>
                </a:lnTo>
                <a:lnTo>
                  <a:pt x="6009601" y="0"/>
                </a:lnTo>
                <a:cubicBezTo>
                  <a:pt x="6009807" y="2082405"/>
                  <a:pt x="6014092" y="4176155"/>
                  <a:pt x="6014298" y="6258560"/>
                </a:cubicBezTo>
                <a:lnTo>
                  <a:pt x="5656448" y="6616317"/>
                </a:lnTo>
                <a:lnTo>
                  <a:pt x="144" y="6600605"/>
                </a:lnTo>
                <a:cubicBezTo>
                  <a:pt x="-1574" y="4399607"/>
                  <a:pt x="12714" y="5174940"/>
                  <a:pt x="10996" y="297394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Vulcan logo">
            <a:extLst>
              <a:ext uri="{FF2B5EF4-FFF2-40B4-BE49-F238E27FC236}">
                <a16:creationId xmlns:a16="http://schemas.microsoft.com/office/drawing/2014/main" id="{145CD200-9994-4A6C-984E-B9833556E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" y="5783381"/>
            <a:ext cx="548579" cy="4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0F70E66B-426D-4DFA-9C9D-BF5E63500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een lines">
            <a:extLst>
              <a:ext uri="{FF2B5EF4-FFF2-40B4-BE49-F238E27FC236}">
                <a16:creationId xmlns:a16="http://schemas.microsoft.com/office/drawing/2014/main" id="{3484A81B-B3DA-4F00-8C95-77DDA5F143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C5FE7DF-1D45-4FFB-AA96-DC2EB193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64379565-FF47-416A-8846-7E278060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C8D0-2EC8-4B1B-BEDC-3ED2A053F0C9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768054A-8084-4A4F-A9F9-F32379C0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FCEA26C7-9C46-41AC-8811-4A7CE6BE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">
            <a:extLst>
              <a:ext uri="{FF2B5EF4-FFF2-40B4-BE49-F238E27FC236}">
                <a16:creationId xmlns:a16="http://schemas.microsoft.com/office/drawing/2014/main" id="{85329CD6-7983-474C-903B-8C964092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2C34-43FB-4E0A-9D1F-27B06D2C406E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F08AE331-D5D0-43CB-96AE-E56555CD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F52AD21-7037-4EEF-B16E-660D188D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- Leave at bottom">
            <a:extLst>
              <a:ext uri="{FF2B5EF4-FFF2-40B4-BE49-F238E27FC236}">
                <a16:creationId xmlns:a16="http://schemas.microsoft.com/office/drawing/2014/main" id="{CCC4064D-D499-4CDB-8791-4B2FB7BC16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Select placeholder and go to Insert &gt; Picture to add image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86594B4-D1FB-4CEA-9661-65D6A2CD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Focus Areas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80826D5-573F-4496-9A6D-46331DA8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65" y="2598860"/>
            <a:ext cx="10515600" cy="1982007"/>
          </a:xfrm>
        </p:spPr>
        <p:txBody>
          <a:bodyPr anchor="t"/>
          <a:lstStyle>
            <a:lvl1pPr algn="ctr">
              <a:lnSpc>
                <a:spcPts val="6600"/>
              </a:lnSpc>
              <a:defRPr sz="65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9AF781A-812D-449B-BFD2-53B3E51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ottom right image">
            <a:extLst>
              <a:ext uri="{FF2B5EF4-FFF2-40B4-BE49-F238E27FC236}">
                <a16:creationId xmlns:a16="http://schemas.microsoft.com/office/drawing/2014/main" id="{6578BB48-C25C-48DD-9B96-F9C71AB36B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67567" y="3428999"/>
            <a:ext cx="3285377" cy="33113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9AF781A-812D-449B-BFD2-53B3E51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op left image">
            <a:extLst>
              <a:ext uri="{FF2B5EF4-FFF2-40B4-BE49-F238E27FC236}">
                <a16:creationId xmlns:a16="http://schemas.microsoft.com/office/drawing/2014/main" id="{9B844B36-CC2E-4F78-8EEF-289BC4A792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056" y="127000"/>
            <a:ext cx="5309244" cy="330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Bottom left image">
            <a:extLst>
              <a:ext uri="{FF2B5EF4-FFF2-40B4-BE49-F238E27FC236}">
                <a16:creationId xmlns:a16="http://schemas.microsoft.com/office/drawing/2014/main" id="{B6E45BCC-02B5-417E-A0F8-D4315CF6F9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9056" y="3429000"/>
            <a:ext cx="5309244" cy="331135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op center image">
            <a:extLst>
              <a:ext uri="{FF2B5EF4-FFF2-40B4-BE49-F238E27FC236}">
                <a16:creationId xmlns:a16="http://schemas.microsoft.com/office/drawing/2014/main" id="{1E15B1DA-7EC5-433E-867B-7000536353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8300" y="127000"/>
            <a:ext cx="3305176" cy="330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Bottom center image">
            <a:extLst>
              <a:ext uri="{FF2B5EF4-FFF2-40B4-BE49-F238E27FC236}">
                <a16:creationId xmlns:a16="http://schemas.microsoft.com/office/drawing/2014/main" id="{4B8CD696-CC23-4ACA-8AE5-C0AA302788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48300" y="3428999"/>
            <a:ext cx="3305175" cy="33113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op right image">
            <a:extLst>
              <a:ext uri="{FF2B5EF4-FFF2-40B4-BE49-F238E27FC236}">
                <a16:creationId xmlns:a16="http://schemas.microsoft.com/office/drawing/2014/main" id="{38367EE6-1FAE-48BE-AA17-FBAC508C8C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52457" y="132715"/>
            <a:ext cx="3305176" cy="329628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80826D5-573F-4496-9A6D-46331DA8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902" y="3805311"/>
            <a:ext cx="2770264" cy="2553286"/>
          </a:xfrm>
        </p:spPr>
        <p:txBody>
          <a:bodyPr anchor="t"/>
          <a:lstStyle>
            <a:lvl1pPr algn="l">
              <a:lnSpc>
                <a:spcPts val="4000"/>
              </a:lnSpc>
              <a:defRPr sz="3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74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32" userDrawn="1">
          <p15:clr>
            <a:srgbClr val="FBAE40"/>
          </p15:clr>
        </p15:guide>
        <p15:guide id="3" pos="7600" userDrawn="1">
          <p15:clr>
            <a:srgbClr val="FBAE40"/>
          </p15:clr>
        </p15:guide>
        <p15:guide id="4" pos="5514" userDrawn="1">
          <p15:clr>
            <a:srgbClr val="FBAE40"/>
          </p15:clr>
        </p15:guide>
        <p15:guide id="5" pos="83" userDrawn="1">
          <p15:clr>
            <a:srgbClr val="FBAE40"/>
          </p15:clr>
        </p15:guide>
        <p15:guide id="6" orient="horz" pos="80" userDrawn="1">
          <p15:clr>
            <a:srgbClr val="FBAE40"/>
          </p15:clr>
        </p15:guide>
        <p15:guide id="7" orient="horz" pos="42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F1698F80-2D92-4CD1-9ACF-29433F928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99AF781A-812D-449B-BFD2-53B3E51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80826D5-573F-4496-9A6D-46331DA8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6319"/>
            <a:ext cx="10515600" cy="1982007"/>
          </a:xfrm>
        </p:spPr>
        <p:txBody>
          <a:bodyPr anchor="ctr"/>
          <a:lstStyle>
            <a:lvl1pPr algn="ctr">
              <a:lnSpc>
                <a:spcPts val="6600"/>
              </a:lnSpc>
              <a:defRPr sz="65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Impact Story logo">
            <a:extLst>
              <a:ext uri="{FF2B5EF4-FFF2-40B4-BE49-F238E27FC236}">
                <a16:creationId xmlns:a16="http://schemas.microsoft.com/office/drawing/2014/main" id="{8ACF6FA1-95B7-4F57-A0CC-33901E1C6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9" y="436951"/>
            <a:ext cx="1960136" cy="4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oto">
            <a:extLst>
              <a:ext uri="{FF2B5EF4-FFF2-40B4-BE49-F238E27FC236}">
                <a16:creationId xmlns:a16="http://schemas.microsoft.com/office/drawing/2014/main" id="{B21E45AF-C4E9-4DF0-AED4-79B578F5B6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97" y="119005"/>
            <a:ext cx="11946945" cy="6626732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11945930"/>
              <a:gd name="connsiteY0" fmla="*/ 0 h 6623425"/>
              <a:gd name="connsiteX1" fmla="*/ 11941233 w 11945930"/>
              <a:gd name="connsiteY1" fmla="*/ 75 h 6623425"/>
              <a:gd name="connsiteX2" fmla="*/ 11945930 w 11945930"/>
              <a:gd name="connsiteY2" fmla="*/ 6265668 h 6623425"/>
              <a:gd name="connsiteX3" fmla="*/ 11588080 w 11945930"/>
              <a:gd name="connsiteY3" fmla="*/ 6623425 h 6623425"/>
              <a:gd name="connsiteX4" fmla="*/ 5974020 w 11945930"/>
              <a:gd name="connsiteY4" fmla="*/ 6618982 h 6623425"/>
              <a:gd name="connsiteX5" fmla="*/ 0 w 11945930"/>
              <a:gd name="connsiteY5" fmla="*/ 0 h 6623425"/>
              <a:gd name="connsiteX0" fmla="*/ 0 w 11945930"/>
              <a:gd name="connsiteY0" fmla="*/ 0 h 6634481"/>
              <a:gd name="connsiteX1" fmla="*/ 11941233 w 11945930"/>
              <a:gd name="connsiteY1" fmla="*/ 75 h 6634481"/>
              <a:gd name="connsiteX2" fmla="*/ 11945930 w 11945930"/>
              <a:gd name="connsiteY2" fmla="*/ 6265668 h 6634481"/>
              <a:gd name="connsiteX3" fmla="*/ 11588080 w 11945930"/>
              <a:gd name="connsiteY3" fmla="*/ 6623425 h 6634481"/>
              <a:gd name="connsiteX4" fmla="*/ 14921 w 11945930"/>
              <a:gd name="connsiteY4" fmla="*/ 6634481 h 6634481"/>
              <a:gd name="connsiteX5" fmla="*/ 0 w 11945930"/>
              <a:gd name="connsiteY5" fmla="*/ 0 h 6634481"/>
              <a:gd name="connsiteX0" fmla="*/ 8497 w 11954427"/>
              <a:gd name="connsiteY0" fmla="*/ 0 h 6634481"/>
              <a:gd name="connsiteX1" fmla="*/ 11949730 w 11954427"/>
              <a:gd name="connsiteY1" fmla="*/ 75 h 6634481"/>
              <a:gd name="connsiteX2" fmla="*/ 11954427 w 11954427"/>
              <a:gd name="connsiteY2" fmla="*/ 6265668 h 6634481"/>
              <a:gd name="connsiteX3" fmla="*/ 11596577 w 11954427"/>
              <a:gd name="connsiteY3" fmla="*/ 6623425 h 6634481"/>
              <a:gd name="connsiteX4" fmla="*/ 171 w 11954427"/>
              <a:gd name="connsiteY4" fmla="*/ 6634481 h 6634481"/>
              <a:gd name="connsiteX5" fmla="*/ 8497 w 11954427"/>
              <a:gd name="connsiteY5" fmla="*/ 0 h 6634481"/>
              <a:gd name="connsiteX0" fmla="*/ 1015 w 11946945"/>
              <a:gd name="connsiteY0" fmla="*/ 0 h 6626732"/>
              <a:gd name="connsiteX1" fmla="*/ 11942248 w 11946945"/>
              <a:gd name="connsiteY1" fmla="*/ 75 h 6626732"/>
              <a:gd name="connsiteX2" fmla="*/ 11946945 w 11946945"/>
              <a:gd name="connsiteY2" fmla="*/ 6265668 h 6626732"/>
              <a:gd name="connsiteX3" fmla="*/ 11589095 w 11946945"/>
              <a:gd name="connsiteY3" fmla="*/ 6623425 h 6626732"/>
              <a:gd name="connsiteX4" fmla="*/ 438 w 11946945"/>
              <a:gd name="connsiteY4" fmla="*/ 6626732 h 6626732"/>
              <a:gd name="connsiteX5" fmla="*/ 1015 w 11946945"/>
              <a:gd name="connsiteY5" fmla="*/ 0 h 662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6945" h="6626732">
                <a:moveTo>
                  <a:pt x="1015" y="0"/>
                </a:moveTo>
                <a:lnTo>
                  <a:pt x="11942248" y="75"/>
                </a:lnTo>
                <a:cubicBezTo>
                  <a:pt x="11942454" y="2082480"/>
                  <a:pt x="11946739" y="4183263"/>
                  <a:pt x="11946945" y="6265668"/>
                </a:cubicBezTo>
                <a:lnTo>
                  <a:pt x="11589095" y="6623425"/>
                </a:lnTo>
                <a:lnTo>
                  <a:pt x="438" y="6626732"/>
                </a:lnTo>
                <a:cubicBezTo>
                  <a:pt x="-1280" y="4425734"/>
                  <a:pt x="2733" y="2200998"/>
                  <a:pt x="1015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8ECD8566-2C47-419F-8B04-2C6B308A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9BB-4AA8-4331-90AF-CF132AC2BFFB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D975435-4C32-47E8-A2FA-7F7079C0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>
            <a:extLst>
              <a:ext uri="{FF2B5EF4-FFF2-40B4-BE49-F238E27FC236}">
                <a16:creationId xmlns:a16="http://schemas.microsoft.com/office/drawing/2014/main" id="{8ECD8566-2C47-419F-8B04-2C6B308A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9BB-4AA8-4331-90AF-CF132AC2BFFB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D975435-4C32-47E8-A2FA-7F7079C0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Media Placeholder">
            <a:extLst>
              <a:ext uri="{FF2B5EF4-FFF2-40B4-BE49-F238E27FC236}">
                <a16:creationId xmlns:a16="http://schemas.microsoft.com/office/drawing/2014/main" id="{F0855508-D2C6-46AB-80D0-15CC522C5E09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video</a:t>
            </a:r>
          </a:p>
        </p:txBody>
      </p:sp>
    </p:spTree>
    <p:extLst>
      <p:ext uri="{BB962C8B-B14F-4D97-AF65-F5344CB8AC3E}">
        <p14:creationId xmlns:p14="http://schemas.microsoft.com/office/powerpoint/2010/main" val="30585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D0BAF433-A50C-40B5-AA63-3BBBA9840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2031166"/>
            <a:ext cx="5073196" cy="41148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21E567A-6E23-4224-9D89-7E0469746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78" y="1204344"/>
            <a:ext cx="5236542" cy="52729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3886DB87-B5D5-463C-B527-882884E5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67BF-4DC6-4071-A3B0-E69FE72BFC1D}" type="datetime4">
              <a:rPr lang="en-US" smtClean="0"/>
              <a:t>October 28, 2020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04779AA-0664-4E02-8B17-BDC9C620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C2FA733-13C0-4CFB-A4AB-25EBC0D9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85B87-8E3C-49E1-BC54-056AD8001C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50DC58BC-1DD3-4924-9472-12DB41D08D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668" y="125508"/>
            <a:ext cx="5976395" cy="6607542"/>
          </a:xfrm>
          <a:custGeom>
            <a:avLst/>
            <a:gdLst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599351 h 6599351"/>
              <a:gd name="connsiteX3" fmla="*/ 0 w 11928265"/>
              <a:gd name="connsiteY3" fmla="*/ 6599351 h 6599351"/>
              <a:gd name="connsiteX4" fmla="*/ 0 w 11928265"/>
              <a:gd name="connsiteY4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928265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6049 w 11928265"/>
              <a:gd name="connsiteY3" fmla="*/ 6599351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8265 w 11928265"/>
              <a:gd name="connsiteY2" fmla="*/ 6248922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9351"/>
              <a:gd name="connsiteX1" fmla="*/ 11928265 w 11928265"/>
              <a:gd name="connsiteY1" fmla="*/ 0 h 6599351"/>
              <a:gd name="connsiteX2" fmla="*/ 11926360 w 11928265"/>
              <a:gd name="connsiteY2" fmla="*/ 6247017 h 6599351"/>
              <a:gd name="connsiteX3" fmla="*/ 11584144 w 11928265"/>
              <a:gd name="connsiteY3" fmla="*/ 6597446 h 6599351"/>
              <a:gd name="connsiteX4" fmla="*/ 0 w 11928265"/>
              <a:gd name="connsiteY4" fmla="*/ 6599351 h 6599351"/>
              <a:gd name="connsiteX5" fmla="*/ 0 w 11928265"/>
              <a:gd name="connsiteY5" fmla="*/ 0 h 6599351"/>
              <a:gd name="connsiteX0" fmla="*/ 0 w 11928265"/>
              <a:gd name="connsiteY0" fmla="*/ 0 h 6597446"/>
              <a:gd name="connsiteX1" fmla="*/ 11928265 w 11928265"/>
              <a:gd name="connsiteY1" fmla="*/ 0 h 6597446"/>
              <a:gd name="connsiteX2" fmla="*/ 11926360 w 11928265"/>
              <a:gd name="connsiteY2" fmla="*/ 6247017 h 6597446"/>
              <a:gd name="connsiteX3" fmla="*/ 11584144 w 11928265"/>
              <a:gd name="connsiteY3" fmla="*/ 6597446 h 6597446"/>
              <a:gd name="connsiteX4" fmla="*/ 5920352 w 11928265"/>
              <a:gd name="connsiteY4" fmla="*/ 6583853 h 6597446"/>
              <a:gd name="connsiteX5" fmla="*/ 0 w 11928265"/>
              <a:gd name="connsiteY5" fmla="*/ 0 h 6597446"/>
              <a:gd name="connsiteX0" fmla="*/ 30997 w 6007913"/>
              <a:gd name="connsiteY0" fmla="*/ 0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30997 w 6007913"/>
              <a:gd name="connsiteY5" fmla="*/ 0 h 6597446"/>
              <a:gd name="connsiteX0" fmla="*/ 43756 w 6007913"/>
              <a:gd name="connsiteY0" fmla="*/ 2126 h 6597446"/>
              <a:gd name="connsiteX1" fmla="*/ 6007913 w 6007913"/>
              <a:gd name="connsiteY1" fmla="*/ 0 h 6597446"/>
              <a:gd name="connsiteX2" fmla="*/ 6006008 w 6007913"/>
              <a:gd name="connsiteY2" fmla="*/ 6247017 h 6597446"/>
              <a:gd name="connsiteX3" fmla="*/ 5663792 w 6007913"/>
              <a:gd name="connsiteY3" fmla="*/ 6597446 h 6597446"/>
              <a:gd name="connsiteX4" fmla="*/ 0 w 6007913"/>
              <a:gd name="connsiteY4" fmla="*/ 6583853 h 6597446"/>
              <a:gd name="connsiteX5" fmla="*/ 43756 w 6007913"/>
              <a:gd name="connsiteY5" fmla="*/ 2126 h 6597446"/>
              <a:gd name="connsiteX0" fmla="*/ 41630 w 6007913"/>
              <a:gd name="connsiteY0" fmla="*/ 0 h 6603826"/>
              <a:gd name="connsiteX1" fmla="*/ 6007913 w 6007913"/>
              <a:gd name="connsiteY1" fmla="*/ 6380 h 6603826"/>
              <a:gd name="connsiteX2" fmla="*/ 6006008 w 6007913"/>
              <a:gd name="connsiteY2" fmla="*/ 6253397 h 6603826"/>
              <a:gd name="connsiteX3" fmla="*/ 5663792 w 6007913"/>
              <a:gd name="connsiteY3" fmla="*/ 6603826 h 6603826"/>
              <a:gd name="connsiteX4" fmla="*/ 0 w 6007913"/>
              <a:gd name="connsiteY4" fmla="*/ 6590233 h 6603826"/>
              <a:gd name="connsiteX5" fmla="*/ 41630 w 6007913"/>
              <a:gd name="connsiteY5" fmla="*/ 0 h 6603826"/>
              <a:gd name="connsiteX0" fmla="*/ 41630 w 6006008"/>
              <a:gd name="connsiteY0" fmla="*/ 0 h 6603826"/>
              <a:gd name="connsiteX1" fmla="*/ 5997281 w 6006008"/>
              <a:gd name="connsiteY1" fmla="*/ 2127 h 6603826"/>
              <a:gd name="connsiteX2" fmla="*/ 6006008 w 6006008"/>
              <a:gd name="connsiteY2" fmla="*/ 6253397 h 6603826"/>
              <a:gd name="connsiteX3" fmla="*/ 5663792 w 6006008"/>
              <a:gd name="connsiteY3" fmla="*/ 6603826 h 6603826"/>
              <a:gd name="connsiteX4" fmla="*/ 0 w 6006008"/>
              <a:gd name="connsiteY4" fmla="*/ 6590233 h 6603826"/>
              <a:gd name="connsiteX5" fmla="*/ 41630 w 600600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900 w 5964378"/>
              <a:gd name="connsiteY4" fmla="*/ 6600866 h 6603826"/>
              <a:gd name="connsiteX5" fmla="*/ 0 w 5964378"/>
              <a:gd name="connsiteY5" fmla="*/ 0 h 660382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5153 w 5964378"/>
              <a:gd name="connsiteY4" fmla="*/ 6602993 h 6603826"/>
              <a:gd name="connsiteX5" fmla="*/ 0 w 5964378"/>
              <a:gd name="connsiteY5" fmla="*/ 0 h 6603826"/>
              <a:gd name="connsiteX0" fmla="*/ 3634 w 5968012"/>
              <a:gd name="connsiteY0" fmla="*/ 0 h 6607246"/>
              <a:gd name="connsiteX1" fmla="*/ 5959285 w 5968012"/>
              <a:gd name="connsiteY1" fmla="*/ 2127 h 6607246"/>
              <a:gd name="connsiteX2" fmla="*/ 5968012 w 5968012"/>
              <a:gd name="connsiteY2" fmla="*/ 6253397 h 6607246"/>
              <a:gd name="connsiteX3" fmla="*/ 5625796 w 5968012"/>
              <a:gd name="connsiteY3" fmla="*/ 6603826 h 6607246"/>
              <a:gd name="connsiteX4" fmla="*/ 281 w 5968012"/>
              <a:gd name="connsiteY4" fmla="*/ 6607246 h 6607246"/>
              <a:gd name="connsiteX5" fmla="*/ 3634 w 5968012"/>
              <a:gd name="connsiteY5" fmla="*/ 0 h 6607246"/>
              <a:gd name="connsiteX0" fmla="*/ 0 w 5964378"/>
              <a:gd name="connsiteY0" fmla="*/ 0 h 6603826"/>
              <a:gd name="connsiteX1" fmla="*/ 5955651 w 5964378"/>
              <a:gd name="connsiteY1" fmla="*/ 2127 h 6603826"/>
              <a:gd name="connsiteX2" fmla="*/ 5964378 w 5964378"/>
              <a:gd name="connsiteY2" fmla="*/ 6253397 h 6603826"/>
              <a:gd name="connsiteX3" fmla="*/ 5622162 w 5964378"/>
              <a:gd name="connsiteY3" fmla="*/ 6603826 h 6603826"/>
              <a:gd name="connsiteX4" fmla="*/ 3027 w 5964378"/>
              <a:gd name="connsiteY4" fmla="*/ 6600866 h 6603826"/>
              <a:gd name="connsiteX5" fmla="*/ 0 w 5964378"/>
              <a:gd name="connsiteY5" fmla="*/ 0 h 6603826"/>
              <a:gd name="connsiteX0" fmla="*/ 3340 w 5967718"/>
              <a:gd name="connsiteY0" fmla="*/ 0 h 6603904"/>
              <a:gd name="connsiteX1" fmla="*/ 5958991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1 w 5967718"/>
              <a:gd name="connsiteY1" fmla="*/ 6182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1018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67718"/>
              <a:gd name="connsiteY0" fmla="*/ 0 h 6603904"/>
              <a:gd name="connsiteX1" fmla="*/ 5967100 w 5967718"/>
              <a:gd name="connsiteY1" fmla="*/ 2127 h 6603904"/>
              <a:gd name="connsiteX2" fmla="*/ 5967718 w 5967718"/>
              <a:gd name="connsiteY2" fmla="*/ 6253397 h 6603904"/>
              <a:gd name="connsiteX3" fmla="*/ 5625502 w 5967718"/>
              <a:gd name="connsiteY3" fmla="*/ 6603826 h 6603904"/>
              <a:gd name="connsiteX4" fmla="*/ 292 w 5967718"/>
              <a:gd name="connsiteY4" fmla="*/ 6603904 h 6603904"/>
              <a:gd name="connsiteX5" fmla="*/ 3340 w 5967718"/>
              <a:gd name="connsiteY5" fmla="*/ 0 h 6603904"/>
              <a:gd name="connsiteX0" fmla="*/ 3340 w 5971162"/>
              <a:gd name="connsiteY0" fmla="*/ 0 h 6603904"/>
              <a:gd name="connsiteX1" fmla="*/ 5971155 w 5971162"/>
              <a:gd name="connsiteY1" fmla="*/ 2127 h 6603904"/>
              <a:gd name="connsiteX2" fmla="*/ 5967718 w 5971162"/>
              <a:gd name="connsiteY2" fmla="*/ 6253397 h 6603904"/>
              <a:gd name="connsiteX3" fmla="*/ 5625502 w 5971162"/>
              <a:gd name="connsiteY3" fmla="*/ 6603826 h 6603904"/>
              <a:gd name="connsiteX4" fmla="*/ 292 w 5971162"/>
              <a:gd name="connsiteY4" fmla="*/ 6603904 h 6603904"/>
              <a:gd name="connsiteX5" fmla="*/ 3340 w 5971162"/>
              <a:gd name="connsiteY5" fmla="*/ 0 h 6603904"/>
              <a:gd name="connsiteX0" fmla="*/ 3340 w 5973801"/>
              <a:gd name="connsiteY0" fmla="*/ 0 h 6603904"/>
              <a:gd name="connsiteX1" fmla="*/ 5971155 w 5973801"/>
              <a:gd name="connsiteY1" fmla="*/ 2127 h 6603904"/>
              <a:gd name="connsiteX2" fmla="*/ 5973801 w 5973801"/>
              <a:gd name="connsiteY2" fmla="*/ 6253397 h 6603904"/>
              <a:gd name="connsiteX3" fmla="*/ 5625502 w 5973801"/>
              <a:gd name="connsiteY3" fmla="*/ 6603826 h 6603904"/>
              <a:gd name="connsiteX4" fmla="*/ 292 w 5973801"/>
              <a:gd name="connsiteY4" fmla="*/ 6603904 h 6603904"/>
              <a:gd name="connsiteX5" fmla="*/ 3340 w 5973801"/>
              <a:gd name="connsiteY5" fmla="*/ 0 h 6603904"/>
              <a:gd name="connsiteX0" fmla="*/ 3340 w 5973801"/>
              <a:gd name="connsiteY0" fmla="*/ 0 h 6605876"/>
              <a:gd name="connsiteX1" fmla="*/ 5971155 w 5973801"/>
              <a:gd name="connsiteY1" fmla="*/ 2127 h 6605876"/>
              <a:gd name="connsiteX2" fmla="*/ 5973801 w 5973801"/>
              <a:gd name="connsiteY2" fmla="*/ 6253397 h 6605876"/>
              <a:gd name="connsiteX3" fmla="*/ 5631652 w 5973801"/>
              <a:gd name="connsiteY3" fmla="*/ 6605876 h 6605876"/>
              <a:gd name="connsiteX4" fmla="*/ 292 w 5973801"/>
              <a:gd name="connsiteY4" fmla="*/ 6603904 h 6605876"/>
              <a:gd name="connsiteX5" fmla="*/ 3340 w 5973801"/>
              <a:gd name="connsiteY5" fmla="*/ 0 h 6605876"/>
              <a:gd name="connsiteX0" fmla="*/ 3340 w 5979952"/>
              <a:gd name="connsiteY0" fmla="*/ 0 h 6605876"/>
              <a:gd name="connsiteX1" fmla="*/ 5971155 w 5979952"/>
              <a:gd name="connsiteY1" fmla="*/ 2127 h 6605876"/>
              <a:gd name="connsiteX2" fmla="*/ 5979952 w 5979952"/>
              <a:gd name="connsiteY2" fmla="*/ 6253397 h 6605876"/>
              <a:gd name="connsiteX3" fmla="*/ 5631652 w 5979952"/>
              <a:gd name="connsiteY3" fmla="*/ 6605876 h 6605876"/>
              <a:gd name="connsiteX4" fmla="*/ 292 w 5979952"/>
              <a:gd name="connsiteY4" fmla="*/ 6603904 h 6605876"/>
              <a:gd name="connsiteX5" fmla="*/ 3340 w 5979952"/>
              <a:gd name="connsiteY5" fmla="*/ 0 h 6605876"/>
              <a:gd name="connsiteX0" fmla="*/ 3340 w 5979952"/>
              <a:gd name="connsiteY0" fmla="*/ 1974 h 6607850"/>
              <a:gd name="connsiteX1" fmla="*/ 5975255 w 5979952"/>
              <a:gd name="connsiteY1" fmla="*/ 0 h 6607850"/>
              <a:gd name="connsiteX2" fmla="*/ 5979952 w 5979952"/>
              <a:gd name="connsiteY2" fmla="*/ 6255371 h 6607850"/>
              <a:gd name="connsiteX3" fmla="*/ 5631652 w 5979952"/>
              <a:gd name="connsiteY3" fmla="*/ 6607850 h 6607850"/>
              <a:gd name="connsiteX4" fmla="*/ 292 w 5979952"/>
              <a:gd name="connsiteY4" fmla="*/ 6605878 h 6607850"/>
              <a:gd name="connsiteX5" fmla="*/ 3340 w 5979952"/>
              <a:gd name="connsiteY5" fmla="*/ 1974 h 6607850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3340 w 5979952"/>
              <a:gd name="connsiteY0" fmla="*/ 0 h 6607927"/>
              <a:gd name="connsiteX1" fmla="*/ 5975255 w 5979952"/>
              <a:gd name="connsiteY1" fmla="*/ 77 h 6607927"/>
              <a:gd name="connsiteX2" fmla="*/ 5979952 w 5979952"/>
              <a:gd name="connsiteY2" fmla="*/ 6255448 h 6607927"/>
              <a:gd name="connsiteX3" fmla="*/ 5631652 w 5979952"/>
              <a:gd name="connsiteY3" fmla="*/ 6607927 h 6607927"/>
              <a:gd name="connsiteX4" fmla="*/ 292 w 5979952"/>
              <a:gd name="connsiteY4" fmla="*/ 6605955 h 6607927"/>
              <a:gd name="connsiteX5" fmla="*/ 3340 w 5979952"/>
              <a:gd name="connsiteY5" fmla="*/ 0 h 6607927"/>
              <a:gd name="connsiteX0" fmla="*/ 0 w 5976612"/>
              <a:gd name="connsiteY0" fmla="*/ 0 h 6613705"/>
              <a:gd name="connsiteX1" fmla="*/ 5971915 w 5976612"/>
              <a:gd name="connsiteY1" fmla="*/ 77 h 6613705"/>
              <a:gd name="connsiteX2" fmla="*/ 5976612 w 5976612"/>
              <a:gd name="connsiteY2" fmla="*/ 6255448 h 6613705"/>
              <a:gd name="connsiteX3" fmla="*/ 5628312 w 5976612"/>
              <a:gd name="connsiteY3" fmla="*/ 6607927 h 6613705"/>
              <a:gd name="connsiteX4" fmla="*/ 4702 w 5976612"/>
              <a:gd name="connsiteY4" fmla="*/ 6613705 h 6613705"/>
              <a:gd name="connsiteX5" fmla="*/ 0 w 5976612"/>
              <a:gd name="connsiteY5" fmla="*/ 0 h 6613705"/>
              <a:gd name="connsiteX0" fmla="*/ 0 w 5976612"/>
              <a:gd name="connsiteY0" fmla="*/ 0 h 6615677"/>
              <a:gd name="connsiteX1" fmla="*/ 5971915 w 5976612"/>
              <a:gd name="connsiteY1" fmla="*/ 77 h 6615677"/>
              <a:gd name="connsiteX2" fmla="*/ 5976612 w 5976612"/>
              <a:gd name="connsiteY2" fmla="*/ 6255448 h 6615677"/>
              <a:gd name="connsiteX3" fmla="*/ 5636061 w 5976612"/>
              <a:gd name="connsiteY3" fmla="*/ 6615677 h 6615677"/>
              <a:gd name="connsiteX4" fmla="*/ 4702 w 5976612"/>
              <a:gd name="connsiteY4" fmla="*/ 6613705 h 6615677"/>
              <a:gd name="connsiteX5" fmla="*/ 0 w 5976612"/>
              <a:gd name="connsiteY5" fmla="*/ 0 h 6615677"/>
              <a:gd name="connsiteX0" fmla="*/ 0 w 5976612"/>
              <a:gd name="connsiteY0" fmla="*/ 0 h 6623426"/>
              <a:gd name="connsiteX1" fmla="*/ 5971915 w 5976612"/>
              <a:gd name="connsiteY1" fmla="*/ 782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6612"/>
              <a:gd name="connsiteY0" fmla="*/ 0 h 6623426"/>
              <a:gd name="connsiteX1" fmla="*/ 5971915 w 5976612"/>
              <a:gd name="connsiteY1" fmla="*/ 76 h 6623426"/>
              <a:gd name="connsiteX2" fmla="*/ 5976612 w 5976612"/>
              <a:gd name="connsiteY2" fmla="*/ 6263197 h 6623426"/>
              <a:gd name="connsiteX3" fmla="*/ 5636061 w 5976612"/>
              <a:gd name="connsiteY3" fmla="*/ 6623426 h 6623426"/>
              <a:gd name="connsiteX4" fmla="*/ 4702 w 5976612"/>
              <a:gd name="connsiteY4" fmla="*/ 6621454 h 6623426"/>
              <a:gd name="connsiteX5" fmla="*/ 0 w 5976612"/>
              <a:gd name="connsiteY5" fmla="*/ 0 h 6623426"/>
              <a:gd name="connsiteX0" fmla="*/ 0 w 5979083"/>
              <a:gd name="connsiteY0" fmla="*/ 2396 h 6623350"/>
              <a:gd name="connsiteX1" fmla="*/ 5974386 w 5979083"/>
              <a:gd name="connsiteY1" fmla="*/ 0 h 6623350"/>
              <a:gd name="connsiteX2" fmla="*/ 5979083 w 5979083"/>
              <a:gd name="connsiteY2" fmla="*/ 6263121 h 6623350"/>
              <a:gd name="connsiteX3" fmla="*/ 5638532 w 5979083"/>
              <a:gd name="connsiteY3" fmla="*/ 6623350 h 6623350"/>
              <a:gd name="connsiteX4" fmla="*/ 7173 w 5979083"/>
              <a:gd name="connsiteY4" fmla="*/ 6621378 h 6623350"/>
              <a:gd name="connsiteX5" fmla="*/ 0 w 5979083"/>
              <a:gd name="connsiteY5" fmla="*/ 2396 h 6623350"/>
              <a:gd name="connsiteX0" fmla="*/ 0 w 5979083"/>
              <a:gd name="connsiteY0" fmla="*/ 0 h 6620954"/>
              <a:gd name="connsiteX1" fmla="*/ 5966972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0954"/>
              <a:gd name="connsiteX1" fmla="*/ 5974386 w 5979083"/>
              <a:gd name="connsiteY1" fmla="*/ 75 h 6620954"/>
              <a:gd name="connsiteX2" fmla="*/ 5979083 w 5979083"/>
              <a:gd name="connsiteY2" fmla="*/ 6260725 h 6620954"/>
              <a:gd name="connsiteX3" fmla="*/ 5638532 w 5979083"/>
              <a:gd name="connsiteY3" fmla="*/ 6620954 h 6620954"/>
              <a:gd name="connsiteX4" fmla="*/ 7173 w 5979083"/>
              <a:gd name="connsiteY4" fmla="*/ 6618982 h 6620954"/>
              <a:gd name="connsiteX5" fmla="*/ 0 w 5979083"/>
              <a:gd name="connsiteY5" fmla="*/ 0 h 6620954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0725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9083"/>
              <a:gd name="connsiteY0" fmla="*/ 0 h 6623425"/>
              <a:gd name="connsiteX1" fmla="*/ 5974386 w 5979083"/>
              <a:gd name="connsiteY1" fmla="*/ 75 h 6623425"/>
              <a:gd name="connsiteX2" fmla="*/ 5979083 w 5979083"/>
              <a:gd name="connsiteY2" fmla="*/ 6265668 h 6623425"/>
              <a:gd name="connsiteX3" fmla="*/ 5621233 w 5979083"/>
              <a:gd name="connsiteY3" fmla="*/ 6623425 h 6623425"/>
              <a:gd name="connsiteX4" fmla="*/ 7173 w 5979083"/>
              <a:gd name="connsiteY4" fmla="*/ 6618982 h 6623425"/>
              <a:gd name="connsiteX5" fmla="*/ 0 w 5979083"/>
              <a:gd name="connsiteY5" fmla="*/ 0 h 6623425"/>
              <a:gd name="connsiteX0" fmla="*/ 0 w 5975099"/>
              <a:gd name="connsiteY0" fmla="*/ 0 h 6623425"/>
              <a:gd name="connsiteX1" fmla="*/ 5974386 w 5975099"/>
              <a:gd name="connsiteY1" fmla="*/ 75 h 6623425"/>
              <a:gd name="connsiteX2" fmla="*/ 5975099 w 5975099"/>
              <a:gd name="connsiteY2" fmla="*/ 6267668 h 6623425"/>
              <a:gd name="connsiteX3" fmla="*/ 5621233 w 5975099"/>
              <a:gd name="connsiteY3" fmla="*/ 6623425 h 6623425"/>
              <a:gd name="connsiteX4" fmla="*/ 7173 w 5975099"/>
              <a:gd name="connsiteY4" fmla="*/ 6618982 h 6623425"/>
              <a:gd name="connsiteX5" fmla="*/ 0 w 5975099"/>
              <a:gd name="connsiteY5" fmla="*/ 0 h 6623425"/>
              <a:gd name="connsiteX0" fmla="*/ 0 w 5981075"/>
              <a:gd name="connsiteY0" fmla="*/ 0 h 6623425"/>
              <a:gd name="connsiteX1" fmla="*/ 5974386 w 5981075"/>
              <a:gd name="connsiteY1" fmla="*/ 75 h 6623425"/>
              <a:gd name="connsiteX2" fmla="*/ 5981075 w 5981075"/>
              <a:gd name="connsiteY2" fmla="*/ 6267669 h 6623425"/>
              <a:gd name="connsiteX3" fmla="*/ 5621233 w 5981075"/>
              <a:gd name="connsiteY3" fmla="*/ 6623425 h 6623425"/>
              <a:gd name="connsiteX4" fmla="*/ 7173 w 5981075"/>
              <a:gd name="connsiteY4" fmla="*/ 6618982 h 6623425"/>
              <a:gd name="connsiteX5" fmla="*/ 0 w 5981075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18982 h 6623425"/>
              <a:gd name="connsiteX5" fmla="*/ 0 w 5974403"/>
              <a:gd name="connsiteY5" fmla="*/ 0 h 6623425"/>
              <a:gd name="connsiteX0" fmla="*/ 0 w 5974403"/>
              <a:gd name="connsiteY0" fmla="*/ 0 h 6623425"/>
              <a:gd name="connsiteX1" fmla="*/ 5974386 w 5974403"/>
              <a:gd name="connsiteY1" fmla="*/ 75 h 6623425"/>
              <a:gd name="connsiteX2" fmla="*/ 5973106 w 5974403"/>
              <a:gd name="connsiteY2" fmla="*/ 6267670 h 6623425"/>
              <a:gd name="connsiteX3" fmla="*/ 5621233 w 5974403"/>
              <a:gd name="connsiteY3" fmla="*/ 6623425 h 6623425"/>
              <a:gd name="connsiteX4" fmla="*/ 7173 w 5974403"/>
              <a:gd name="connsiteY4" fmla="*/ 6622980 h 6623425"/>
              <a:gd name="connsiteX5" fmla="*/ 0 w 5974403"/>
              <a:gd name="connsiteY5" fmla="*/ 0 h 6623425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6 w 5974403"/>
              <a:gd name="connsiteY2" fmla="*/ 6267670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7091"/>
              <a:gd name="connsiteY0" fmla="*/ 0 h 6625423"/>
              <a:gd name="connsiteX1" fmla="*/ 5974386 w 5977091"/>
              <a:gd name="connsiteY1" fmla="*/ 75 h 6625423"/>
              <a:gd name="connsiteX2" fmla="*/ 5977091 w 5977091"/>
              <a:gd name="connsiteY2" fmla="*/ 6267670 h 6625423"/>
              <a:gd name="connsiteX3" fmla="*/ 5621233 w 5977091"/>
              <a:gd name="connsiteY3" fmla="*/ 6625423 h 6625423"/>
              <a:gd name="connsiteX4" fmla="*/ 7173 w 5977091"/>
              <a:gd name="connsiteY4" fmla="*/ 6622980 h 6625423"/>
              <a:gd name="connsiteX5" fmla="*/ 0 w 5977091"/>
              <a:gd name="connsiteY5" fmla="*/ 0 h 6625423"/>
              <a:gd name="connsiteX0" fmla="*/ 0 w 5975099"/>
              <a:gd name="connsiteY0" fmla="*/ 0 h 6625423"/>
              <a:gd name="connsiteX1" fmla="*/ 5974386 w 5975099"/>
              <a:gd name="connsiteY1" fmla="*/ 75 h 6625423"/>
              <a:gd name="connsiteX2" fmla="*/ 5975099 w 5975099"/>
              <a:gd name="connsiteY2" fmla="*/ 6269669 h 6625423"/>
              <a:gd name="connsiteX3" fmla="*/ 5621233 w 5975099"/>
              <a:gd name="connsiteY3" fmla="*/ 6625423 h 6625423"/>
              <a:gd name="connsiteX4" fmla="*/ 7173 w 5975099"/>
              <a:gd name="connsiteY4" fmla="*/ 6622980 h 6625423"/>
              <a:gd name="connsiteX5" fmla="*/ 0 w 5975099"/>
              <a:gd name="connsiteY5" fmla="*/ 0 h 6625423"/>
              <a:gd name="connsiteX0" fmla="*/ 0 w 5974403"/>
              <a:gd name="connsiteY0" fmla="*/ 0 h 6625423"/>
              <a:gd name="connsiteX1" fmla="*/ 5974386 w 5974403"/>
              <a:gd name="connsiteY1" fmla="*/ 75 h 6625423"/>
              <a:gd name="connsiteX2" fmla="*/ 5973107 w 5974403"/>
              <a:gd name="connsiteY2" fmla="*/ 6275666 h 6625423"/>
              <a:gd name="connsiteX3" fmla="*/ 5621233 w 5974403"/>
              <a:gd name="connsiteY3" fmla="*/ 6625423 h 6625423"/>
              <a:gd name="connsiteX4" fmla="*/ 7173 w 5974403"/>
              <a:gd name="connsiteY4" fmla="*/ 6622980 h 6625423"/>
              <a:gd name="connsiteX5" fmla="*/ 0 w 5974403"/>
              <a:gd name="connsiteY5" fmla="*/ 0 h 6625423"/>
              <a:gd name="connsiteX0" fmla="*/ 0 w 5974403"/>
              <a:gd name="connsiteY0" fmla="*/ 0 h 6622980"/>
              <a:gd name="connsiteX1" fmla="*/ 5974386 w 5974403"/>
              <a:gd name="connsiteY1" fmla="*/ 75 h 6622980"/>
              <a:gd name="connsiteX2" fmla="*/ 5973107 w 5974403"/>
              <a:gd name="connsiteY2" fmla="*/ 6275666 h 6622980"/>
              <a:gd name="connsiteX3" fmla="*/ 5623225 w 5974403"/>
              <a:gd name="connsiteY3" fmla="*/ 6621426 h 6622980"/>
              <a:gd name="connsiteX4" fmla="*/ 7173 w 5974403"/>
              <a:gd name="connsiteY4" fmla="*/ 6622980 h 6622980"/>
              <a:gd name="connsiteX5" fmla="*/ 0 w 5974403"/>
              <a:gd name="connsiteY5" fmla="*/ 0 h 6622980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7173 w 5974403"/>
              <a:gd name="connsiteY4" fmla="*/ 6622980 h 6623424"/>
              <a:gd name="connsiteX5" fmla="*/ 0 w 5974403"/>
              <a:gd name="connsiteY5" fmla="*/ 0 h 6623424"/>
              <a:gd name="connsiteX0" fmla="*/ 0 w 5974403"/>
              <a:gd name="connsiteY0" fmla="*/ 0 h 6623424"/>
              <a:gd name="connsiteX1" fmla="*/ 5974386 w 5974403"/>
              <a:gd name="connsiteY1" fmla="*/ 75 h 6623424"/>
              <a:gd name="connsiteX2" fmla="*/ 5973107 w 5974403"/>
              <a:gd name="connsiteY2" fmla="*/ 6275666 h 6623424"/>
              <a:gd name="connsiteX3" fmla="*/ 5625217 w 5974403"/>
              <a:gd name="connsiteY3" fmla="*/ 6623424 h 6623424"/>
              <a:gd name="connsiteX4" fmla="*/ 5180 w 5974403"/>
              <a:gd name="connsiteY4" fmla="*/ 6622981 h 6623424"/>
              <a:gd name="connsiteX5" fmla="*/ 0 w 5974403"/>
              <a:gd name="connsiteY5" fmla="*/ 0 h 6623424"/>
              <a:gd name="connsiteX0" fmla="*/ 0 w 5976395"/>
              <a:gd name="connsiteY0" fmla="*/ 0 h 6625422"/>
              <a:gd name="connsiteX1" fmla="*/ 5976378 w 5976395"/>
              <a:gd name="connsiteY1" fmla="*/ 2073 h 6625422"/>
              <a:gd name="connsiteX2" fmla="*/ 5975099 w 5976395"/>
              <a:gd name="connsiteY2" fmla="*/ 6277664 h 6625422"/>
              <a:gd name="connsiteX3" fmla="*/ 5627209 w 5976395"/>
              <a:gd name="connsiteY3" fmla="*/ 6625422 h 6625422"/>
              <a:gd name="connsiteX4" fmla="*/ 7172 w 5976395"/>
              <a:gd name="connsiteY4" fmla="*/ 6624979 h 6625422"/>
              <a:gd name="connsiteX5" fmla="*/ 0 w 5976395"/>
              <a:gd name="connsiteY5" fmla="*/ 0 h 6625422"/>
              <a:gd name="connsiteX0" fmla="*/ 0 w 5976395"/>
              <a:gd name="connsiteY0" fmla="*/ 0 h 6628976"/>
              <a:gd name="connsiteX1" fmla="*/ 5976378 w 5976395"/>
              <a:gd name="connsiteY1" fmla="*/ 2073 h 6628976"/>
              <a:gd name="connsiteX2" fmla="*/ 5975099 w 5976395"/>
              <a:gd name="connsiteY2" fmla="*/ 6277664 h 6628976"/>
              <a:gd name="connsiteX3" fmla="*/ 5627209 w 5976395"/>
              <a:gd name="connsiteY3" fmla="*/ 6625422 h 6628976"/>
              <a:gd name="connsiteX4" fmla="*/ 7172 w 5976395"/>
              <a:gd name="connsiteY4" fmla="*/ 6628976 h 6628976"/>
              <a:gd name="connsiteX5" fmla="*/ 0 w 5976395"/>
              <a:gd name="connsiteY5" fmla="*/ 0 h 662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395" h="6628976">
                <a:moveTo>
                  <a:pt x="0" y="0"/>
                </a:moveTo>
                <a:lnTo>
                  <a:pt x="5976378" y="2073"/>
                </a:lnTo>
                <a:cubicBezTo>
                  <a:pt x="5976584" y="2084478"/>
                  <a:pt x="5974893" y="4195259"/>
                  <a:pt x="5975099" y="6277664"/>
                </a:cubicBezTo>
                <a:lnTo>
                  <a:pt x="5627209" y="6625422"/>
                </a:lnTo>
                <a:lnTo>
                  <a:pt x="7172" y="6628976"/>
                </a:lnTo>
                <a:cubicBezTo>
                  <a:pt x="5454" y="4427978"/>
                  <a:pt x="1718" y="220099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3869A169-BA79-4917-8BE0-79E168A3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93" y="3015095"/>
            <a:ext cx="10865603" cy="3134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2111AE1-5F6F-4789-99AC-3200E04F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93" y="1202922"/>
            <a:ext cx="10865603" cy="548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BE70AADA-2F7C-4F54-9567-95B6BE727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9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cap="all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055DEEA1-68DC-46E6-BCAC-82D89CF97BD0}" type="datetime4">
              <a:rPr lang="en-US" smtClean="0"/>
              <a:pPr/>
              <a:t>October 28, 2020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254A6441-869B-43C5-BCF1-DB3E4B1EB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5" y="6582583"/>
            <a:ext cx="271124" cy="1427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spc="60" baseline="0">
                <a:solidFill>
                  <a:schemeClr val="tx2"/>
                </a:solidFill>
                <a:latin typeface="FranklinGothicURWDem" panose="00000700000000000000" pitchFamily="50" charset="0"/>
              </a:defRPr>
            </a:lvl1pPr>
          </a:lstStyle>
          <a:p>
            <a:fld id="{4A485B87-8E3C-49E1-BC54-056AD8001C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72D0C7F4-53B6-44A6-B87F-A0DF0C150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317" y="543267"/>
            <a:ext cx="4114800" cy="2093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cap="all" spc="7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Green lines">
            <a:extLst>
              <a:ext uri="{FF2B5EF4-FFF2-40B4-BE49-F238E27FC236}">
                <a16:creationId xmlns:a16="http://schemas.microsoft.com/office/drawing/2014/main" id="{42EBDEDD-4EB0-4EF7-A720-CD5449D218E5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" y="939298"/>
            <a:ext cx="678739" cy="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1" r:id="rId3"/>
    <p:sldLayoutId id="2147483659" r:id="rId4"/>
    <p:sldLayoutId id="2147483679" r:id="rId5"/>
    <p:sldLayoutId id="2147483668" r:id="rId6"/>
    <p:sldLayoutId id="2147483660" r:id="rId7"/>
    <p:sldLayoutId id="2147483658" r:id="rId8"/>
    <p:sldLayoutId id="2147483661" r:id="rId9"/>
    <p:sldLayoutId id="2147483662" r:id="rId10"/>
    <p:sldLayoutId id="2147483664" r:id="rId11"/>
    <p:sldLayoutId id="2147483663" r:id="rId12"/>
    <p:sldLayoutId id="2147483665" r:id="rId13"/>
    <p:sldLayoutId id="2147483675" r:id="rId14"/>
    <p:sldLayoutId id="2147483677" r:id="rId15"/>
    <p:sldLayoutId id="2147483678" r:id="rId16"/>
    <p:sldLayoutId id="2147483676" r:id="rId17"/>
    <p:sldLayoutId id="2147483666" r:id="rId18"/>
    <p:sldLayoutId id="2147483650" r:id="rId19"/>
    <p:sldLayoutId id="2147483669" r:id="rId20"/>
    <p:sldLayoutId id="2147483674" r:id="rId21"/>
    <p:sldLayoutId id="2147483667" r:id="rId22"/>
    <p:sldLayoutId id="2147483670" r:id="rId23"/>
    <p:sldLayoutId id="2147483671" r:id="rId24"/>
    <p:sldLayoutId id="2147483672" r:id="rId25"/>
    <p:sldLayoutId id="2147483673" r:id="rId26"/>
    <p:sldLayoutId id="2147483684" r:id="rId27"/>
    <p:sldLayoutId id="2147483682" r:id="rId28"/>
    <p:sldLayoutId id="2147483683" r:id="rId29"/>
    <p:sldLayoutId id="2147483654" r:id="rId30"/>
    <p:sldLayoutId id="2147483655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480" kern="1200">
          <a:solidFill>
            <a:schemeClr val="tx2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00" kern="120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2pPr>
      <a:lvl3pPr marL="425450" indent="-177800" algn="l" defTabSz="914400" rtl="0" eaLnBrk="1" latinLnBrk="0" hangingPunct="1">
        <a:lnSpc>
          <a:spcPts val="17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500" i="1" kern="120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tx2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ridTools/gt4py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github.com/VulcanClimateModeling/fv3cor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C8214BD-4123-C746-A187-188884027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7" y="3948423"/>
            <a:ext cx="4998204" cy="598005"/>
          </a:xfrm>
        </p:spPr>
        <p:txBody>
          <a:bodyPr/>
          <a:lstStyle/>
          <a:p>
            <a:r>
              <a:rPr lang="en-US" dirty="0"/>
              <a:t>Oliver Fuhrer, DOE ESMD/E3SM PI Meeting, 10/28/20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E4C260-A35B-B04D-A072-2B24073FF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43" y="1228263"/>
            <a:ext cx="5231378" cy="260307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600" dirty="0"/>
              <a:t>Learning how to forget</a:t>
            </a:r>
            <a:br>
              <a:rPr lang="en-US" sz="3600" dirty="0"/>
            </a:br>
            <a:br>
              <a:rPr lang="en-US" sz="500" dirty="0"/>
            </a:br>
            <a:r>
              <a:rPr lang="en-US" sz="2400" dirty="0">
                <a:latin typeface="Franklin Gothic Medium" panose="020B0603020102020204" pitchFamily="34" charset="0"/>
              </a:rPr>
              <a:t>How high-level abstractions can help bridge the gap between productivity and performance.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2F0CB0C-C541-BA40-9ED7-4C2CE7AE2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9" t="-165" r="11581" b="165"/>
          <a:stretch/>
        </p:blipFill>
        <p:spPr>
          <a:xfrm>
            <a:off x="6070189" y="127000"/>
            <a:ext cx="6002553" cy="6615430"/>
          </a:xfrm>
        </p:spPr>
      </p:pic>
    </p:spTree>
    <p:extLst>
      <p:ext uri="{BB962C8B-B14F-4D97-AF65-F5344CB8AC3E}">
        <p14:creationId xmlns:p14="http://schemas.microsoft.com/office/powerpoint/2010/main" val="36661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69396"/>
            <a:ext cx="7806493" cy="527293"/>
          </a:xfrm>
        </p:spPr>
        <p:txBody>
          <a:bodyPr/>
          <a:lstStyle/>
          <a:p>
            <a:r>
              <a:rPr lang="en-US" dirty="0"/>
              <a:t>Templated C++ is a mixed bag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6BB4F5A-0260-1E4E-B208-275F669BDE30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511175" y="1331089"/>
            <a:ext cx="11352876" cy="481487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Increasing the level of abstraction improved the performance as well as the maintainability of the code base.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Investments into software can pay off more than investments into hardware.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 higher-level of abstraction opens up entirely new avenues to inspect, analyze and instrument the code.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Using a C++ library (e.g. GridTools C++) which abstracts kernels and schedule does not help with aggressive data-flow optimizations.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Heaviliy templated C++ is a programming model that is not readily adopted by domain scientists.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Other gotchas (e.g. boilerplate, debugging)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B52DC-6DEB-2C4E-AD2E-377500772054}"/>
              </a:ext>
            </a:extLst>
          </p:cNvPr>
          <p:cNvSpPr txBox="1"/>
          <p:nvPr/>
        </p:nvSpPr>
        <p:spPr>
          <a:xfrm>
            <a:off x="5432384" y="5623800"/>
            <a:ext cx="6759616" cy="1044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 i="1" dirty="0">
                <a:solidFill>
                  <a:schemeClr val="tx2"/>
                </a:solidFill>
                <a:latin typeface="+mn-lt"/>
              </a:rPr>
              <a:t>See also </a:t>
            </a:r>
            <a:r>
              <a:rPr lang="en-US" sz="1400" i="1" dirty="0" err="1">
                <a:solidFill>
                  <a:schemeClr val="tx2"/>
                </a:solidFill>
                <a:latin typeface="+mn-lt"/>
              </a:rPr>
              <a:t>Schaer</a:t>
            </a:r>
            <a:r>
              <a:rPr lang="en-US" sz="1400" i="1" dirty="0">
                <a:solidFill>
                  <a:schemeClr val="tx2"/>
                </a:solidFill>
                <a:latin typeface="+mn-lt"/>
              </a:rPr>
              <a:t> et al. 2019 MWR, Clement et al. 2019 </a:t>
            </a:r>
            <a:r>
              <a:rPr lang="en-US" sz="1400" i="1" dirty="0" err="1">
                <a:solidFill>
                  <a:schemeClr val="tx2"/>
                </a:solidFill>
                <a:latin typeface="+mn-lt"/>
              </a:rPr>
              <a:t>SuperFri</a:t>
            </a:r>
            <a:r>
              <a:rPr lang="en-US" sz="1400" i="1" dirty="0">
                <a:solidFill>
                  <a:schemeClr val="tx2"/>
                </a:solidFill>
                <a:latin typeface="+mn-lt"/>
              </a:rPr>
              <a:t>, Thaler et al. 2019,</a:t>
            </a:r>
            <a:br>
              <a:rPr lang="en-US" sz="1400" i="1" dirty="0">
                <a:solidFill>
                  <a:schemeClr val="tx2"/>
                </a:solidFill>
                <a:latin typeface="+mn-lt"/>
              </a:rPr>
            </a:br>
            <a:r>
              <a:rPr lang="en-US" sz="1400" i="1" dirty="0" err="1">
                <a:solidFill>
                  <a:schemeClr val="tx2"/>
                </a:solidFill>
                <a:latin typeface="+mn-lt"/>
              </a:rPr>
              <a:t>Schulthess</a:t>
            </a:r>
            <a:r>
              <a:rPr lang="en-US" sz="1400" i="1" dirty="0">
                <a:solidFill>
                  <a:schemeClr val="tx2"/>
                </a:solidFill>
                <a:latin typeface="+mn-lt"/>
              </a:rPr>
              <a:t> et al. 2019, Clement et al. 2018, Fuhrer et al. 2018, </a:t>
            </a:r>
            <a:r>
              <a:rPr lang="en-US" sz="1400" i="1" dirty="0" err="1">
                <a:solidFill>
                  <a:schemeClr val="tx2"/>
                </a:solidFill>
                <a:latin typeface="+mn-lt"/>
              </a:rPr>
              <a:t>Lapillonne</a:t>
            </a:r>
            <a:r>
              <a:rPr lang="en-US" sz="1400" i="1" dirty="0">
                <a:solidFill>
                  <a:schemeClr val="tx2"/>
                </a:solidFill>
                <a:latin typeface="+mn-lt"/>
              </a:rPr>
              <a:t> et al. 2017,</a:t>
            </a:r>
          </a:p>
          <a:p>
            <a:pPr algn="l"/>
            <a:r>
              <a:rPr lang="en-US" sz="1400" i="1" dirty="0">
                <a:solidFill>
                  <a:schemeClr val="tx2"/>
                </a:solidFill>
              </a:rPr>
              <a:t>Leutwyler et al. 2016, </a:t>
            </a:r>
            <a:r>
              <a:rPr lang="en-US" sz="1400" i="1" dirty="0" err="1">
                <a:solidFill>
                  <a:schemeClr val="tx2"/>
                </a:solidFill>
              </a:rPr>
              <a:t>Gysi</a:t>
            </a:r>
            <a:r>
              <a:rPr lang="en-US" sz="1400" i="1" dirty="0">
                <a:solidFill>
                  <a:schemeClr val="tx2"/>
                </a:solidFill>
              </a:rPr>
              <a:t> et al. 2015, Cumming et al. 2014, Fuhrer et al. 2014,</a:t>
            </a:r>
          </a:p>
          <a:p>
            <a:pPr algn="l"/>
            <a:r>
              <a:rPr lang="en-US" sz="1400" i="1" dirty="0" err="1">
                <a:solidFill>
                  <a:schemeClr val="tx2"/>
                </a:solidFill>
              </a:rPr>
              <a:t>Lapillionne</a:t>
            </a:r>
            <a:r>
              <a:rPr lang="en-US" sz="1400" i="1" dirty="0">
                <a:solidFill>
                  <a:schemeClr val="tx2"/>
                </a:solidFill>
              </a:rPr>
              <a:t> et al. 2014</a:t>
            </a:r>
            <a:endParaRPr lang="en-US" sz="140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4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B9D10A62-3B6F-A84F-BC80-E39FEE05C482}"/>
              </a:ext>
            </a:extLst>
          </p:cNvPr>
          <p:cNvSpPr/>
          <p:nvPr/>
        </p:nvSpPr>
        <p:spPr>
          <a:xfrm rot="16200000">
            <a:off x="-365784" y="2151596"/>
            <a:ext cx="5740399" cy="3672401"/>
          </a:xfrm>
          <a:prstGeom prst="homePlate">
            <a:avLst>
              <a:gd name="adj" fmla="val 22626"/>
            </a:avLst>
          </a:prstGeom>
          <a:gradFill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tx2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9702422" cy="527293"/>
          </a:xfrm>
        </p:spPr>
        <p:txBody>
          <a:bodyPr/>
          <a:lstStyle/>
          <a:p>
            <a:r>
              <a:rPr lang="en-US" dirty="0"/>
              <a:t>Taxonomy of Abstractions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0924E-DA8F-EE4A-9E9C-2FA18BB7EAE1}"/>
              </a:ext>
            </a:extLst>
          </p:cNvPr>
          <p:cNvSpPr txBox="1"/>
          <p:nvPr/>
        </p:nvSpPr>
        <p:spPr>
          <a:xfrm>
            <a:off x="949124" y="170147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1F1DF-2102-EA4D-91E6-76375FF886AE}"/>
              </a:ext>
            </a:extLst>
          </p:cNvPr>
          <p:cNvSpPr txBox="1"/>
          <p:nvPr/>
        </p:nvSpPr>
        <p:spPr>
          <a:xfrm>
            <a:off x="2072086" y="2384913"/>
            <a:ext cx="1990845" cy="4145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spcAft>
                <a:spcPts val="7800"/>
              </a:spcAft>
            </a:pPr>
            <a:r>
              <a:rPr lang="en-US" sz="1600" b="1">
                <a:solidFill>
                  <a:schemeClr val="tx2"/>
                </a:solidFill>
              </a:rPr>
              <a:t>Domain-specific</a:t>
            </a:r>
            <a:br>
              <a:rPr lang="en-US" sz="1600" b="1">
                <a:solidFill>
                  <a:schemeClr val="tx2"/>
                </a:solidFill>
              </a:rPr>
            </a:br>
            <a:r>
              <a:rPr lang="en-US" sz="1600" b="1">
                <a:solidFill>
                  <a:schemeClr val="tx2"/>
                </a:solidFill>
              </a:rPr>
              <a:t>languages &amp; abstractions</a:t>
            </a:r>
            <a:endParaRPr lang="en-US" sz="1600" b="1">
              <a:solidFill>
                <a:schemeClr val="tx2"/>
              </a:solidFill>
              <a:latin typeface="+mn-lt"/>
            </a:endParaRPr>
          </a:p>
          <a:p>
            <a:pPr algn="r">
              <a:spcAft>
                <a:spcPts val="7800"/>
              </a:spcAft>
            </a:pPr>
            <a:r>
              <a:rPr lang="en-US" sz="1600" b="1">
                <a:solidFill>
                  <a:schemeClr val="tx2"/>
                </a:solidFill>
                <a:latin typeface="+mn-lt"/>
              </a:rPr>
              <a:t>Kernels &amp; Schedule</a:t>
            </a:r>
          </a:p>
          <a:p>
            <a:pPr algn="r">
              <a:spcAft>
                <a:spcPts val="7800"/>
              </a:spcAft>
            </a:pPr>
            <a:r>
              <a:rPr lang="en-US" sz="1600" b="1">
                <a:solidFill>
                  <a:schemeClr val="tx2"/>
                </a:solidFill>
                <a:latin typeface="+mn-lt"/>
              </a:rPr>
              <a:t>HPC programming</a:t>
            </a:r>
            <a:br>
              <a:rPr lang="en-US" sz="1600" b="1">
                <a:solidFill>
                  <a:schemeClr val="tx2"/>
                </a:solidFill>
                <a:latin typeface="+mn-lt"/>
              </a:rPr>
            </a:br>
            <a:r>
              <a:rPr lang="en-US" sz="1600" b="1">
                <a:solidFill>
                  <a:schemeClr val="tx2"/>
                </a:solidFill>
                <a:latin typeface="+mn-lt"/>
              </a:rPr>
              <a:t>languages &amp; libraries</a:t>
            </a:r>
          </a:p>
          <a:p>
            <a:pPr algn="r">
              <a:spcAft>
                <a:spcPts val="7800"/>
              </a:spcAft>
            </a:pPr>
            <a:r>
              <a:rPr lang="en-US" sz="1200" b="1">
                <a:solidFill>
                  <a:schemeClr val="tx2"/>
                </a:solidFill>
              </a:rPr>
              <a:t>(dragons live here…)</a:t>
            </a:r>
            <a:endParaRPr lang="en-US" sz="12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19A98-E74E-BD43-BBAD-8D64FF7EDC91}"/>
              </a:ext>
            </a:extLst>
          </p:cNvPr>
          <p:cNvSpPr txBox="1"/>
          <p:nvPr/>
        </p:nvSpPr>
        <p:spPr>
          <a:xfrm rot="16200000">
            <a:off x="-462291" y="4094266"/>
            <a:ext cx="3275714" cy="5186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2800" b="1">
                <a:solidFill>
                  <a:schemeClr val="tx2"/>
                </a:solidFill>
                <a:latin typeface="+mn-lt"/>
              </a:rPr>
              <a:t>Level of abstraction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38152-9260-8841-AE4A-9C227343CA8B}"/>
              </a:ext>
            </a:extLst>
          </p:cNvPr>
          <p:cNvSpPr txBox="1"/>
          <p:nvPr/>
        </p:nvSpPr>
        <p:spPr>
          <a:xfrm>
            <a:off x="4787900" y="5575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240341-5078-5841-BE34-5A12270C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1498097"/>
            <a:ext cx="597647" cy="31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4E006-1A01-374C-A211-942D04498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440" y="2435989"/>
            <a:ext cx="1980912" cy="527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4BBF4B-97C4-4540-8603-052E062F5D49}"/>
              </a:ext>
            </a:extLst>
          </p:cNvPr>
          <p:cNvSpPr txBox="1"/>
          <p:nvPr/>
        </p:nvSpPr>
        <p:spPr>
          <a:xfrm>
            <a:off x="4578867" y="3248789"/>
            <a:ext cx="1980912" cy="5272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on domain: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u[i+1] – 2 u[i] + u[i-1]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3226E-F0B8-E44B-A298-B2D3C299617B}"/>
              </a:ext>
            </a:extLst>
          </p:cNvPr>
          <p:cNvSpPr txBox="1"/>
          <p:nvPr/>
        </p:nvSpPr>
        <p:spPr>
          <a:xfrm>
            <a:off x="4517558" y="4220462"/>
            <a:ext cx="4613742" cy="10865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for i = 1, ni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for j = 1, nj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  for k = 1, nk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    u[i+1,j,k] – 2 u[i,j,k] + u[i-1,j,k]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F3752-051A-154D-8F37-E48551828902}"/>
              </a:ext>
            </a:extLst>
          </p:cNvPr>
          <p:cNvSpPr txBox="1"/>
          <p:nvPr/>
        </p:nvSpPr>
        <p:spPr>
          <a:xfrm>
            <a:off x="4517558" y="5645410"/>
            <a:ext cx="4613742" cy="13146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!$acc parallel present(u)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!$acc loop vector collapse(3)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for i = 1, ni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for j = 1, nj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  for k = 1, nk</a:t>
            </a:r>
            <a:br>
              <a:rPr lang="en-US" sz="1400">
                <a:solidFill>
                  <a:schemeClr val="tx2"/>
                </a:solidFill>
                <a:latin typeface="Monaco" pitchFamily="2" charset="77"/>
              </a:rPr>
            </a:br>
            <a:r>
              <a:rPr lang="en-US" sz="1400">
                <a:solidFill>
                  <a:schemeClr val="tx2"/>
                </a:solidFill>
                <a:latin typeface="Monaco" pitchFamily="2" charset="77"/>
              </a:rPr>
              <a:t>      u[i+1,j,k] – 2 u[i,j,k] + u[i-1,j,k]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FFB77-92FA-0043-8B91-A33E8427EEF5}"/>
              </a:ext>
            </a:extLst>
          </p:cNvPr>
          <p:cNvSpPr/>
          <p:nvPr/>
        </p:nvSpPr>
        <p:spPr>
          <a:xfrm rot="16200000">
            <a:off x="8068617" y="4237568"/>
            <a:ext cx="2859911" cy="882352"/>
          </a:xfrm>
          <a:prstGeom prst="rect">
            <a:avLst/>
          </a:prstGeom>
          <a:gradFill>
            <a:gsLst>
              <a:gs pos="100000">
                <a:schemeClr val="bg1"/>
              </a:gs>
              <a:gs pos="29000">
                <a:srgbClr val="C00000"/>
              </a:gs>
              <a:gs pos="72000">
                <a:srgbClr val="C00000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Kokkos</a:t>
            </a:r>
          </a:p>
          <a:p>
            <a:pPr algn="ctr"/>
            <a:r>
              <a:rPr lang="en-US"/>
              <a:t>RAJA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E16CFB-19DE-F44D-BF8E-3BFEA2C2AD69}"/>
              </a:ext>
            </a:extLst>
          </p:cNvPr>
          <p:cNvSpPr/>
          <p:nvPr/>
        </p:nvSpPr>
        <p:spPr>
          <a:xfrm rot="16200000">
            <a:off x="6766788" y="5130266"/>
            <a:ext cx="3097737" cy="1143003"/>
          </a:xfrm>
          <a:prstGeom prst="rect">
            <a:avLst/>
          </a:prstGeom>
          <a:gradFill>
            <a:gsLst>
              <a:gs pos="100000">
                <a:schemeClr val="bg1"/>
              </a:gs>
              <a:gs pos="29000">
                <a:srgbClr val="C00000"/>
              </a:gs>
              <a:gs pos="72000">
                <a:srgbClr val="C00000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C++, Fortran</a:t>
            </a:r>
          </a:p>
          <a:p>
            <a:pPr algn="ctr"/>
            <a:r>
              <a:rPr lang="en-US"/>
              <a:t>MPI, OpenMP</a:t>
            </a:r>
          </a:p>
          <a:p>
            <a:pPr algn="ctr"/>
            <a:r>
              <a:rPr lang="en-US"/>
              <a:t>OpenACC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5C32A0-38E0-3944-8A27-368EE7362E96}"/>
              </a:ext>
            </a:extLst>
          </p:cNvPr>
          <p:cNvSpPr/>
          <p:nvPr/>
        </p:nvSpPr>
        <p:spPr>
          <a:xfrm rot="16200000">
            <a:off x="9240982" y="3584722"/>
            <a:ext cx="2620364" cy="882352"/>
          </a:xfrm>
          <a:prstGeom prst="rect">
            <a:avLst/>
          </a:prstGeom>
          <a:gradFill>
            <a:gsLst>
              <a:gs pos="100000">
                <a:schemeClr val="bg1"/>
              </a:gs>
              <a:gs pos="29000">
                <a:srgbClr val="C00000"/>
              </a:gs>
              <a:gs pos="72000">
                <a:srgbClr val="C00000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GridTools C++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6D827-BC27-CD48-965E-94010FCF318E}"/>
              </a:ext>
            </a:extLst>
          </p:cNvPr>
          <p:cNvSpPr/>
          <p:nvPr/>
        </p:nvSpPr>
        <p:spPr>
          <a:xfrm rot="16200000">
            <a:off x="10755070" y="2522106"/>
            <a:ext cx="1669440" cy="882352"/>
          </a:xfrm>
          <a:prstGeom prst="rect">
            <a:avLst/>
          </a:prstGeom>
          <a:gradFill>
            <a:gsLst>
              <a:gs pos="100000">
                <a:schemeClr val="bg1"/>
              </a:gs>
              <a:gs pos="29000">
                <a:srgbClr val="C00000"/>
              </a:gs>
              <a:gs pos="72000">
                <a:srgbClr val="C00000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This talk!</a:t>
            </a:r>
          </a:p>
        </p:txBody>
      </p:sp>
    </p:spTree>
    <p:extLst>
      <p:ext uri="{BB962C8B-B14F-4D97-AF65-F5344CB8AC3E}">
        <p14:creationId xmlns:p14="http://schemas.microsoft.com/office/powerpoint/2010/main" val="35526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Horizontal Diffusion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4B680-7B71-7148-8FAF-21E50DB5D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6"/>
          <a:stretch/>
        </p:blipFill>
        <p:spPr>
          <a:xfrm>
            <a:off x="1204868" y="1294674"/>
            <a:ext cx="2743138" cy="750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8AD676-5FF9-684C-947E-6BB5D8AA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163" y="2200275"/>
            <a:ext cx="3308787" cy="108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059CE8-3592-134A-8061-B30E04030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63" y="140588"/>
            <a:ext cx="6061075" cy="6545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592C3-E6C0-CB46-B75D-507CB8C02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2" b="18048"/>
          <a:stretch/>
        </p:blipFill>
        <p:spPr>
          <a:xfrm>
            <a:off x="1247897" y="2550317"/>
            <a:ext cx="2743138" cy="1675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755BB-E999-294E-B973-854E0BDE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0"/>
          <a:stretch/>
        </p:blipFill>
        <p:spPr>
          <a:xfrm>
            <a:off x="1247897" y="4731038"/>
            <a:ext cx="2743138" cy="1350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6CB230-6806-4D4E-A225-C90F6DE8BFD9}"/>
              </a:ext>
            </a:extLst>
          </p:cNvPr>
          <p:cNvSpPr/>
          <p:nvPr/>
        </p:nvSpPr>
        <p:spPr>
          <a:xfrm>
            <a:off x="1487424" y="2889504"/>
            <a:ext cx="109728" cy="17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CD973-43ED-5145-B46F-211A4945D588}"/>
              </a:ext>
            </a:extLst>
          </p:cNvPr>
          <p:cNvSpPr txBox="1"/>
          <p:nvPr/>
        </p:nvSpPr>
        <p:spPr>
          <a:xfrm>
            <a:off x="1377696" y="2865120"/>
            <a:ext cx="243840" cy="2804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 i="1">
                <a:solidFill>
                  <a:schemeClr val="tx2"/>
                </a:solidFill>
                <a:latin typeface="Times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410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B355FB-29ED-E34E-9077-810F48F2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163" y="140588"/>
            <a:ext cx="6061075" cy="65459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Data-flow graph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C775C-1924-4942-9DAC-114BF1C7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6" y="1824038"/>
            <a:ext cx="2179039" cy="392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2AD9B-D860-8B4B-8CDF-BA9F9ECDB6F4}"/>
              </a:ext>
            </a:extLst>
          </p:cNvPr>
          <p:cNvSpPr/>
          <p:nvPr/>
        </p:nvSpPr>
        <p:spPr>
          <a:xfrm>
            <a:off x="2310671" y="1639375"/>
            <a:ext cx="341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in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19355-DCE0-8845-913A-EDE27D9D9A52}"/>
              </a:ext>
            </a:extLst>
          </p:cNvPr>
          <p:cNvSpPr/>
          <p:nvPr/>
        </p:nvSpPr>
        <p:spPr>
          <a:xfrm>
            <a:off x="1053379" y="3368153"/>
            <a:ext cx="482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wgt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BD73DA-4060-514A-B8D1-C967AEA7B86F}"/>
              </a:ext>
            </a:extLst>
          </p:cNvPr>
          <p:cNvSpPr/>
          <p:nvPr/>
        </p:nvSpPr>
        <p:spPr>
          <a:xfrm>
            <a:off x="1839182" y="5611300"/>
            <a:ext cx="465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out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7FEC7-F6CF-6C45-8AD3-C6D6AE16069D}"/>
              </a:ext>
            </a:extLst>
          </p:cNvPr>
          <p:cNvSpPr/>
          <p:nvPr/>
        </p:nvSpPr>
        <p:spPr>
          <a:xfrm>
            <a:off x="1824985" y="2684486"/>
            <a:ext cx="449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lap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E5BD8-0246-DE44-92DF-3B91F9D28241}"/>
              </a:ext>
            </a:extLst>
          </p:cNvPr>
          <p:cNvSpPr/>
          <p:nvPr/>
        </p:nvSpPr>
        <p:spPr>
          <a:xfrm>
            <a:off x="1508813" y="3527457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fli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95C233-3043-FE49-8677-BC39992CBFEA}"/>
              </a:ext>
            </a:extLst>
          </p:cNvPr>
          <p:cNvSpPr/>
          <p:nvPr/>
        </p:nvSpPr>
        <p:spPr>
          <a:xfrm>
            <a:off x="2337488" y="3556033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flj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520BBD-3BC0-244E-95FF-4EB29E35B01D}"/>
              </a:ext>
            </a:extLst>
          </p:cNvPr>
          <p:cNvSpPr/>
          <p:nvPr/>
        </p:nvSpPr>
        <p:spPr>
          <a:xfrm>
            <a:off x="2696437" y="4664559"/>
            <a:ext cx="23254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ranklin Gothic Book" panose="020B0503020102020204" pitchFamily="34" charset="0"/>
              </a:rPr>
              <a:t>2 inputs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1 output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3 temporaries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(each 11 MB in memory)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E703BE-8A73-8A4A-9ABA-8B8407562835}"/>
              </a:ext>
            </a:extLst>
          </p:cNvPr>
          <p:cNvSpPr/>
          <p:nvPr/>
        </p:nvSpPr>
        <p:spPr>
          <a:xfrm>
            <a:off x="2219928" y="2900346"/>
            <a:ext cx="203223" cy="203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0697A3-417F-884B-AA68-358096D26D35}"/>
              </a:ext>
            </a:extLst>
          </p:cNvPr>
          <p:cNvSpPr/>
          <p:nvPr/>
        </p:nvSpPr>
        <p:spPr>
          <a:xfrm>
            <a:off x="2219928" y="3804114"/>
            <a:ext cx="203223" cy="203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4FFABF-D585-4D45-AF7A-CC8C081E7310}"/>
              </a:ext>
            </a:extLst>
          </p:cNvPr>
          <p:cNvSpPr/>
          <p:nvPr/>
        </p:nvSpPr>
        <p:spPr>
          <a:xfrm>
            <a:off x="1709565" y="3804114"/>
            <a:ext cx="203223" cy="203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457AB4-98A3-A342-93E4-A27805B1BB72}"/>
              </a:ext>
            </a:extLst>
          </p:cNvPr>
          <p:cNvSpPr/>
          <p:nvPr/>
        </p:nvSpPr>
        <p:spPr>
          <a:xfrm>
            <a:off x="1970063" y="4702565"/>
            <a:ext cx="203223" cy="203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51EDC-DE85-8A40-9316-9A5EFC990972}"/>
              </a:ext>
            </a:extLst>
          </p:cNvPr>
          <p:cNvSpPr txBox="1"/>
          <p:nvPr/>
        </p:nvSpPr>
        <p:spPr>
          <a:xfrm>
            <a:off x="83313" y="6516796"/>
            <a:ext cx="2592729" cy="3420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/>
              <a:t>(a</a:t>
            </a:r>
            <a:r>
              <a:rPr lang="en-US" sz="1400">
                <a:latin typeface="+mn-lt"/>
              </a:rPr>
              <a:t>dapted from Gysi et al, 2015)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C7FF38-3FFE-184C-983C-11385A2A1EFE}"/>
              </a:ext>
            </a:extLst>
          </p:cNvPr>
          <p:cNvGrpSpPr/>
          <p:nvPr/>
        </p:nvGrpSpPr>
        <p:grpSpPr>
          <a:xfrm>
            <a:off x="6898511" y="706632"/>
            <a:ext cx="4810614" cy="5312204"/>
            <a:chOff x="6898511" y="706632"/>
            <a:chExt cx="4810614" cy="531220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3A705A-7518-B243-83A1-C1057B79C534}"/>
                </a:ext>
              </a:extLst>
            </p:cNvPr>
            <p:cNvSpPr/>
            <p:nvPr/>
          </p:nvSpPr>
          <p:spPr>
            <a:xfrm>
              <a:off x="6898511" y="706632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4C86D7F-2BC9-4E45-B8D2-22516E930960}"/>
                </a:ext>
              </a:extLst>
            </p:cNvPr>
            <p:cNvSpPr/>
            <p:nvPr/>
          </p:nvSpPr>
          <p:spPr>
            <a:xfrm>
              <a:off x="8461093" y="706632"/>
              <a:ext cx="2947091" cy="949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0E5A46-00EA-CB42-B25C-917E5EE6C253}"/>
                </a:ext>
              </a:extLst>
            </p:cNvPr>
            <p:cNvSpPr/>
            <p:nvPr/>
          </p:nvSpPr>
          <p:spPr>
            <a:xfrm>
              <a:off x="6944809" y="2998419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9CE604-92D9-D24E-8ED8-E99DDEB26012}"/>
                </a:ext>
              </a:extLst>
            </p:cNvPr>
            <p:cNvSpPr/>
            <p:nvPr/>
          </p:nvSpPr>
          <p:spPr>
            <a:xfrm>
              <a:off x="6944809" y="3264637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5627AA-A9E6-9241-B0A4-30911C509DBF}"/>
                </a:ext>
              </a:extLst>
            </p:cNvPr>
            <p:cNvSpPr/>
            <p:nvPr/>
          </p:nvSpPr>
          <p:spPr>
            <a:xfrm>
              <a:off x="8762034" y="2963695"/>
              <a:ext cx="2947091" cy="949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A008CF1-8299-4E45-A0BA-8F2F9CE53EEC}"/>
                </a:ext>
              </a:extLst>
            </p:cNvPr>
            <p:cNvSpPr/>
            <p:nvPr/>
          </p:nvSpPr>
          <p:spPr>
            <a:xfrm>
              <a:off x="6956384" y="513973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E0DBA6-83B8-9545-A22C-316D01A0813E}"/>
                </a:ext>
              </a:extLst>
            </p:cNvPr>
            <p:cNvSpPr/>
            <p:nvPr/>
          </p:nvSpPr>
          <p:spPr>
            <a:xfrm>
              <a:off x="8322196" y="513973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F19D1D-0101-AD4E-955A-8A6F96772743}"/>
                </a:ext>
              </a:extLst>
            </p:cNvPr>
            <p:cNvSpPr/>
            <p:nvPr/>
          </p:nvSpPr>
          <p:spPr>
            <a:xfrm>
              <a:off x="9826905" y="513973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D0E6E0-FAF3-0043-A1F4-58B8110E0FBF}"/>
                </a:ext>
              </a:extLst>
            </p:cNvPr>
            <p:cNvSpPr/>
            <p:nvPr/>
          </p:nvSpPr>
          <p:spPr>
            <a:xfrm>
              <a:off x="8762034" y="5452252"/>
              <a:ext cx="2947091" cy="3466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277BE3C-7144-2C4F-9B13-2AE56190C329}"/>
                </a:ext>
              </a:extLst>
            </p:cNvPr>
            <p:cNvSpPr/>
            <p:nvPr/>
          </p:nvSpPr>
          <p:spPr>
            <a:xfrm>
              <a:off x="8762034" y="5672171"/>
              <a:ext cx="2947091" cy="3466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8348FCF-0F42-4748-A775-0516B75DD28A}"/>
              </a:ext>
            </a:extLst>
          </p:cNvPr>
          <p:cNvSpPr/>
          <p:nvPr/>
        </p:nvSpPr>
        <p:spPr>
          <a:xfrm>
            <a:off x="718223" y="1235193"/>
            <a:ext cx="4500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Franklin Gothic Book" panose="020B0503020102020204" pitchFamily="34" charset="0"/>
              </a:rPr>
              <a:t>Already 10 reads/writes in a very simple operator!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9B327FB-A9FA-4344-869F-59D08883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163" y="155828"/>
            <a:ext cx="6061075" cy="65459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A4A36-A25C-6E49-9264-265F2C40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96" y="151676"/>
            <a:ext cx="5857883" cy="65366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Data-locality 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C775C-1924-4942-9DAC-114BF1C7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86" y="1824038"/>
            <a:ext cx="2179039" cy="392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2AD9B-D860-8B4B-8CDF-BA9F9ECDB6F4}"/>
              </a:ext>
            </a:extLst>
          </p:cNvPr>
          <p:cNvSpPr/>
          <p:nvPr/>
        </p:nvSpPr>
        <p:spPr>
          <a:xfrm>
            <a:off x="2310671" y="1639375"/>
            <a:ext cx="341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in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19355-DCE0-8845-913A-EDE27D9D9A52}"/>
              </a:ext>
            </a:extLst>
          </p:cNvPr>
          <p:cNvSpPr/>
          <p:nvPr/>
        </p:nvSpPr>
        <p:spPr>
          <a:xfrm>
            <a:off x="1053379" y="3368153"/>
            <a:ext cx="482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wgt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BD73DA-4060-514A-B8D1-C967AEA7B86F}"/>
              </a:ext>
            </a:extLst>
          </p:cNvPr>
          <p:cNvSpPr/>
          <p:nvPr/>
        </p:nvSpPr>
        <p:spPr>
          <a:xfrm>
            <a:off x="1839182" y="5611300"/>
            <a:ext cx="465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out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7FEC7-F6CF-6C45-8AD3-C6D6AE16069D}"/>
              </a:ext>
            </a:extLst>
          </p:cNvPr>
          <p:cNvSpPr/>
          <p:nvPr/>
        </p:nvSpPr>
        <p:spPr>
          <a:xfrm>
            <a:off x="1824985" y="2684486"/>
            <a:ext cx="449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lap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E5BD8-0246-DE44-92DF-3B91F9D28241}"/>
              </a:ext>
            </a:extLst>
          </p:cNvPr>
          <p:cNvSpPr/>
          <p:nvPr/>
        </p:nvSpPr>
        <p:spPr>
          <a:xfrm>
            <a:off x="1508813" y="3527457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fli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95C233-3043-FE49-8677-BC39992CBFEA}"/>
              </a:ext>
            </a:extLst>
          </p:cNvPr>
          <p:cNvSpPr/>
          <p:nvPr/>
        </p:nvSpPr>
        <p:spPr>
          <a:xfrm>
            <a:off x="2337488" y="3556033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flj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520BBD-3BC0-244E-95FF-4EB29E35B01D}"/>
              </a:ext>
            </a:extLst>
          </p:cNvPr>
          <p:cNvSpPr/>
          <p:nvPr/>
        </p:nvSpPr>
        <p:spPr>
          <a:xfrm>
            <a:off x="2696437" y="4652978"/>
            <a:ext cx="23254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ranklin Gothic Book" panose="020B0503020102020204" pitchFamily="34" charset="0"/>
              </a:rPr>
              <a:t>2 inputs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1 output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(each 11 MB in memory)</a:t>
            </a:r>
          </a:p>
          <a:p>
            <a:endParaRPr lang="en-US" sz="1600">
              <a:latin typeface="Franklin Gothic Book" panose="020B0503020102020204" pitchFamily="34" charset="0"/>
            </a:endParaRPr>
          </a:p>
          <a:p>
            <a:r>
              <a:rPr lang="en-US" sz="1600">
                <a:latin typeface="Franklin Gothic Book" panose="020B0503020102020204" pitchFamily="34" charset="0"/>
              </a:rPr>
              <a:t>3 temporaries</a:t>
            </a:r>
          </a:p>
          <a:p>
            <a:r>
              <a:rPr lang="en-US" sz="1600">
                <a:latin typeface="Franklin Gothic Book" panose="020B0503020102020204" pitchFamily="34" charset="0"/>
              </a:rPr>
              <a:t>(each 64 KB in memory)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AD600A-2E3F-A24A-83FF-FD1A62F0B9E2}"/>
              </a:ext>
            </a:extLst>
          </p:cNvPr>
          <p:cNvSpPr/>
          <p:nvPr/>
        </p:nvSpPr>
        <p:spPr>
          <a:xfrm>
            <a:off x="2219928" y="2900346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F1C838-3EE1-4447-9A87-69CFD2F0C1C0}"/>
              </a:ext>
            </a:extLst>
          </p:cNvPr>
          <p:cNvSpPr/>
          <p:nvPr/>
        </p:nvSpPr>
        <p:spPr>
          <a:xfrm>
            <a:off x="2219928" y="3804114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15AA61-1001-D342-90D2-90331C5B21E8}"/>
              </a:ext>
            </a:extLst>
          </p:cNvPr>
          <p:cNvSpPr/>
          <p:nvPr/>
        </p:nvSpPr>
        <p:spPr>
          <a:xfrm>
            <a:off x="1709565" y="3804114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86493C-54A7-8C49-AAC3-7787BD9B9846}"/>
              </a:ext>
            </a:extLst>
          </p:cNvPr>
          <p:cNvSpPr/>
          <p:nvPr/>
        </p:nvSpPr>
        <p:spPr>
          <a:xfrm>
            <a:off x="2747865" y="2138516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L2 cache 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18DC4BA-C048-7847-8A80-E11C162A6498}"/>
              </a:ext>
            </a:extLst>
          </p:cNvPr>
          <p:cNvSpPr/>
          <p:nvPr/>
        </p:nvSpPr>
        <p:spPr>
          <a:xfrm>
            <a:off x="1469985" y="2507848"/>
            <a:ext cx="1817242" cy="2650603"/>
          </a:xfrm>
          <a:custGeom>
            <a:avLst/>
            <a:gdLst>
              <a:gd name="connsiteX0" fmla="*/ 937549 w 1817242"/>
              <a:gd name="connsiteY0" fmla="*/ 2384385 h 2650603"/>
              <a:gd name="connsiteX1" fmla="*/ 821802 w 1817242"/>
              <a:gd name="connsiteY1" fmla="*/ 2500132 h 2650603"/>
              <a:gd name="connsiteX2" fmla="*/ 787078 w 1817242"/>
              <a:gd name="connsiteY2" fmla="*/ 2534856 h 2650603"/>
              <a:gd name="connsiteX3" fmla="*/ 729205 w 1817242"/>
              <a:gd name="connsiteY3" fmla="*/ 2592729 h 2650603"/>
              <a:gd name="connsiteX4" fmla="*/ 625033 w 1817242"/>
              <a:gd name="connsiteY4" fmla="*/ 2627453 h 2650603"/>
              <a:gd name="connsiteX5" fmla="*/ 590309 w 1817242"/>
              <a:gd name="connsiteY5" fmla="*/ 2639028 h 2650603"/>
              <a:gd name="connsiteX6" fmla="*/ 555585 w 1817242"/>
              <a:gd name="connsiteY6" fmla="*/ 2650603 h 2650603"/>
              <a:gd name="connsiteX7" fmla="*/ 381964 w 1817242"/>
              <a:gd name="connsiteY7" fmla="*/ 2639028 h 2650603"/>
              <a:gd name="connsiteX8" fmla="*/ 312516 w 1817242"/>
              <a:gd name="connsiteY8" fmla="*/ 2615879 h 2650603"/>
              <a:gd name="connsiteX9" fmla="*/ 289367 w 1817242"/>
              <a:gd name="connsiteY9" fmla="*/ 2592729 h 2650603"/>
              <a:gd name="connsiteX10" fmla="*/ 254643 w 1817242"/>
              <a:gd name="connsiteY10" fmla="*/ 2569580 h 2650603"/>
              <a:gd name="connsiteX11" fmla="*/ 243068 w 1817242"/>
              <a:gd name="connsiteY11" fmla="*/ 2534856 h 2650603"/>
              <a:gd name="connsiteX12" fmla="*/ 219919 w 1817242"/>
              <a:gd name="connsiteY12" fmla="*/ 2500132 h 2650603"/>
              <a:gd name="connsiteX13" fmla="*/ 196769 w 1817242"/>
              <a:gd name="connsiteY13" fmla="*/ 2430684 h 2650603"/>
              <a:gd name="connsiteX14" fmla="*/ 173620 w 1817242"/>
              <a:gd name="connsiteY14" fmla="*/ 2361236 h 2650603"/>
              <a:gd name="connsiteX15" fmla="*/ 138896 w 1817242"/>
              <a:gd name="connsiteY15" fmla="*/ 2257063 h 2650603"/>
              <a:gd name="connsiteX16" fmla="*/ 127321 w 1817242"/>
              <a:gd name="connsiteY16" fmla="*/ 2222339 h 2650603"/>
              <a:gd name="connsiteX17" fmla="*/ 115747 w 1817242"/>
              <a:gd name="connsiteY17" fmla="*/ 1909823 h 2650603"/>
              <a:gd name="connsiteX18" fmla="*/ 104172 w 1817242"/>
              <a:gd name="connsiteY18" fmla="*/ 1863524 h 2650603"/>
              <a:gd name="connsiteX19" fmla="*/ 81023 w 1817242"/>
              <a:gd name="connsiteY19" fmla="*/ 1747777 h 2650603"/>
              <a:gd name="connsiteX20" fmla="*/ 57873 w 1817242"/>
              <a:gd name="connsiteY20" fmla="*/ 1608881 h 2650603"/>
              <a:gd name="connsiteX21" fmla="*/ 23149 w 1817242"/>
              <a:gd name="connsiteY21" fmla="*/ 1412111 h 2650603"/>
              <a:gd name="connsiteX22" fmla="*/ 11574 w 1817242"/>
              <a:gd name="connsiteY22" fmla="*/ 1377387 h 2650603"/>
              <a:gd name="connsiteX23" fmla="*/ 0 w 1817242"/>
              <a:gd name="connsiteY23" fmla="*/ 1342663 h 2650603"/>
              <a:gd name="connsiteX24" fmla="*/ 11574 w 1817242"/>
              <a:gd name="connsiteY24" fmla="*/ 1076446 h 2650603"/>
              <a:gd name="connsiteX25" fmla="*/ 23149 w 1817242"/>
              <a:gd name="connsiteY25" fmla="*/ 1041722 h 2650603"/>
              <a:gd name="connsiteX26" fmla="*/ 46299 w 1817242"/>
              <a:gd name="connsiteY26" fmla="*/ 1018572 h 2650603"/>
              <a:gd name="connsiteX27" fmla="*/ 69448 w 1817242"/>
              <a:gd name="connsiteY27" fmla="*/ 983848 h 2650603"/>
              <a:gd name="connsiteX28" fmla="*/ 150471 w 1817242"/>
              <a:gd name="connsiteY28" fmla="*/ 914400 h 2650603"/>
              <a:gd name="connsiteX29" fmla="*/ 196769 w 1817242"/>
              <a:gd name="connsiteY29" fmla="*/ 844952 h 2650603"/>
              <a:gd name="connsiteX30" fmla="*/ 208344 w 1817242"/>
              <a:gd name="connsiteY30" fmla="*/ 810228 h 2650603"/>
              <a:gd name="connsiteX31" fmla="*/ 231493 w 1817242"/>
              <a:gd name="connsiteY31" fmla="*/ 775504 h 2650603"/>
              <a:gd name="connsiteX32" fmla="*/ 254643 w 1817242"/>
              <a:gd name="connsiteY32" fmla="*/ 682906 h 2650603"/>
              <a:gd name="connsiteX33" fmla="*/ 266218 w 1817242"/>
              <a:gd name="connsiteY33" fmla="*/ 613458 h 2650603"/>
              <a:gd name="connsiteX34" fmla="*/ 254643 w 1817242"/>
              <a:gd name="connsiteY34" fmla="*/ 439838 h 2650603"/>
              <a:gd name="connsiteX35" fmla="*/ 289367 w 1817242"/>
              <a:gd name="connsiteY35" fmla="*/ 266218 h 2650603"/>
              <a:gd name="connsiteX36" fmla="*/ 335666 w 1817242"/>
              <a:gd name="connsiteY36" fmla="*/ 219919 h 2650603"/>
              <a:gd name="connsiteX37" fmla="*/ 370390 w 1817242"/>
              <a:gd name="connsiteY37" fmla="*/ 185195 h 2650603"/>
              <a:gd name="connsiteX38" fmla="*/ 405114 w 1817242"/>
              <a:gd name="connsiteY38" fmla="*/ 173620 h 2650603"/>
              <a:gd name="connsiteX39" fmla="*/ 509286 w 1817242"/>
              <a:gd name="connsiteY39" fmla="*/ 115747 h 2650603"/>
              <a:gd name="connsiteX40" fmla="*/ 659757 w 1817242"/>
              <a:gd name="connsiteY40" fmla="*/ 104172 h 2650603"/>
              <a:gd name="connsiteX41" fmla="*/ 844952 w 1817242"/>
              <a:gd name="connsiteY41" fmla="*/ 81023 h 2650603"/>
              <a:gd name="connsiteX42" fmla="*/ 937549 w 1817242"/>
              <a:gd name="connsiteY42" fmla="*/ 57874 h 2650603"/>
              <a:gd name="connsiteX43" fmla="*/ 1018572 w 1817242"/>
              <a:gd name="connsiteY43" fmla="*/ 46299 h 2650603"/>
              <a:gd name="connsiteX44" fmla="*/ 1064871 w 1817242"/>
              <a:gd name="connsiteY44" fmla="*/ 34724 h 2650603"/>
              <a:gd name="connsiteX45" fmla="*/ 1145893 w 1817242"/>
              <a:gd name="connsiteY45" fmla="*/ 11575 h 2650603"/>
              <a:gd name="connsiteX46" fmla="*/ 1238491 w 1817242"/>
              <a:gd name="connsiteY46" fmla="*/ 0 h 2650603"/>
              <a:gd name="connsiteX47" fmla="*/ 1516283 w 1817242"/>
              <a:gd name="connsiteY47" fmla="*/ 23149 h 2650603"/>
              <a:gd name="connsiteX48" fmla="*/ 1597306 w 1817242"/>
              <a:gd name="connsiteY48" fmla="*/ 46299 h 2650603"/>
              <a:gd name="connsiteX49" fmla="*/ 1655180 w 1817242"/>
              <a:gd name="connsiteY49" fmla="*/ 92598 h 2650603"/>
              <a:gd name="connsiteX50" fmla="*/ 1689904 w 1817242"/>
              <a:gd name="connsiteY50" fmla="*/ 104172 h 2650603"/>
              <a:gd name="connsiteX51" fmla="*/ 1713053 w 1817242"/>
              <a:gd name="connsiteY51" fmla="*/ 138896 h 2650603"/>
              <a:gd name="connsiteX52" fmla="*/ 1736202 w 1817242"/>
              <a:gd name="connsiteY52" fmla="*/ 162046 h 2650603"/>
              <a:gd name="connsiteX53" fmla="*/ 1747777 w 1817242"/>
              <a:gd name="connsiteY53" fmla="*/ 196770 h 2650603"/>
              <a:gd name="connsiteX54" fmla="*/ 1794076 w 1817242"/>
              <a:gd name="connsiteY54" fmla="*/ 266218 h 2650603"/>
              <a:gd name="connsiteX55" fmla="*/ 1805650 w 1817242"/>
              <a:gd name="connsiteY55" fmla="*/ 300942 h 2650603"/>
              <a:gd name="connsiteX56" fmla="*/ 1805650 w 1817242"/>
              <a:gd name="connsiteY56" fmla="*/ 520861 h 2650603"/>
              <a:gd name="connsiteX57" fmla="*/ 1794076 w 1817242"/>
              <a:gd name="connsiteY57" fmla="*/ 555585 h 2650603"/>
              <a:gd name="connsiteX58" fmla="*/ 1713053 w 1817242"/>
              <a:gd name="connsiteY58" fmla="*/ 625033 h 2650603"/>
              <a:gd name="connsiteX59" fmla="*/ 1643605 w 1817242"/>
              <a:gd name="connsiteY59" fmla="*/ 682906 h 2650603"/>
              <a:gd name="connsiteX60" fmla="*/ 1597306 w 1817242"/>
              <a:gd name="connsiteY60" fmla="*/ 740780 h 2650603"/>
              <a:gd name="connsiteX61" fmla="*/ 1551007 w 1817242"/>
              <a:gd name="connsiteY61" fmla="*/ 798653 h 2650603"/>
              <a:gd name="connsiteX62" fmla="*/ 1516283 w 1817242"/>
              <a:gd name="connsiteY62" fmla="*/ 868101 h 2650603"/>
              <a:gd name="connsiteX63" fmla="*/ 1481559 w 1817242"/>
              <a:gd name="connsiteY63" fmla="*/ 925975 h 2650603"/>
              <a:gd name="connsiteX64" fmla="*/ 1458410 w 1817242"/>
              <a:gd name="connsiteY64" fmla="*/ 995423 h 2650603"/>
              <a:gd name="connsiteX65" fmla="*/ 1435261 w 1817242"/>
              <a:gd name="connsiteY65" fmla="*/ 1030147 h 2650603"/>
              <a:gd name="connsiteX66" fmla="*/ 1423686 w 1817242"/>
              <a:gd name="connsiteY66" fmla="*/ 1064871 h 2650603"/>
              <a:gd name="connsiteX67" fmla="*/ 1400537 w 1817242"/>
              <a:gd name="connsiteY67" fmla="*/ 1099595 h 2650603"/>
              <a:gd name="connsiteX68" fmla="*/ 1377387 w 1817242"/>
              <a:gd name="connsiteY68" fmla="*/ 1169043 h 2650603"/>
              <a:gd name="connsiteX69" fmla="*/ 1331088 w 1817242"/>
              <a:gd name="connsiteY69" fmla="*/ 1226917 h 2650603"/>
              <a:gd name="connsiteX70" fmla="*/ 1296364 w 1817242"/>
              <a:gd name="connsiteY70" fmla="*/ 1365813 h 2650603"/>
              <a:gd name="connsiteX71" fmla="*/ 1284790 w 1817242"/>
              <a:gd name="connsiteY71" fmla="*/ 1412111 h 2650603"/>
              <a:gd name="connsiteX72" fmla="*/ 1261640 w 1817242"/>
              <a:gd name="connsiteY72" fmla="*/ 1527858 h 2650603"/>
              <a:gd name="connsiteX73" fmla="*/ 1250066 w 1817242"/>
              <a:gd name="connsiteY73" fmla="*/ 1585732 h 2650603"/>
              <a:gd name="connsiteX74" fmla="*/ 1226916 w 1817242"/>
              <a:gd name="connsiteY74" fmla="*/ 1713053 h 2650603"/>
              <a:gd name="connsiteX75" fmla="*/ 1215342 w 1817242"/>
              <a:gd name="connsiteY75" fmla="*/ 1747777 h 2650603"/>
              <a:gd name="connsiteX76" fmla="*/ 1203767 w 1817242"/>
              <a:gd name="connsiteY76" fmla="*/ 1794076 h 2650603"/>
              <a:gd name="connsiteX77" fmla="*/ 1192192 w 1817242"/>
              <a:gd name="connsiteY77" fmla="*/ 1828800 h 2650603"/>
              <a:gd name="connsiteX78" fmla="*/ 1180618 w 1817242"/>
              <a:gd name="connsiteY78" fmla="*/ 1875099 h 2650603"/>
              <a:gd name="connsiteX79" fmla="*/ 1145893 w 1817242"/>
              <a:gd name="connsiteY79" fmla="*/ 1979271 h 2650603"/>
              <a:gd name="connsiteX80" fmla="*/ 1122744 w 1817242"/>
              <a:gd name="connsiteY80" fmla="*/ 2048719 h 2650603"/>
              <a:gd name="connsiteX81" fmla="*/ 1111169 w 1817242"/>
              <a:gd name="connsiteY81" fmla="*/ 2083443 h 2650603"/>
              <a:gd name="connsiteX82" fmla="*/ 1088020 w 1817242"/>
              <a:gd name="connsiteY82" fmla="*/ 2118167 h 2650603"/>
              <a:gd name="connsiteX83" fmla="*/ 1064871 w 1817242"/>
              <a:gd name="connsiteY83" fmla="*/ 2210765 h 2650603"/>
              <a:gd name="connsiteX84" fmla="*/ 1053296 w 1817242"/>
              <a:gd name="connsiteY84" fmla="*/ 2245489 h 2650603"/>
              <a:gd name="connsiteX85" fmla="*/ 1006997 w 1817242"/>
              <a:gd name="connsiteY85" fmla="*/ 2303362 h 2650603"/>
              <a:gd name="connsiteX86" fmla="*/ 995423 w 1817242"/>
              <a:gd name="connsiteY86" fmla="*/ 2338086 h 2650603"/>
              <a:gd name="connsiteX87" fmla="*/ 972273 w 1817242"/>
              <a:gd name="connsiteY87" fmla="*/ 2361236 h 2650603"/>
              <a:gd name="connsiteX88" fmla="*/ 949124 w 1817242"/>
              <a:gd name="connsiteY88" fmla="*/ 2395960 h 2650603"/>
              <a:gd name="connsiteX89" fmla="*/ 914400 w 1817242"/>
              <a:gd name="connsiteY89" fmla="*/ 2442258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817242" h="2650603">
                <a:moveTo>
                  <a:pt x="937549" y="2384385"/>
                </a:moveTo>
                <a:lnTo>
                  <a:pt x="821802" y="2500132"/>
                </a:lnTo>
                <a:cubicBezTo>
                  <a:pt x="810227" y="2511707"/>
                  <a:pt x="796158" y="2521236"/>
                  <a:pt x="787078" y="2534856"/>
                </a:cubicBezTo>
                <a:cubicBezTo>
                  <a:pt x="765959" y="2566535"/>
                  <a:pt x="765757" y="2576483"/>
                  <a:pt x="729205" y="2592729"/>
                </a:cubicBezTo>
                <a:cubicBezTo>
                  <a:pt x="729180" y="2592740"/>
                  <a:pt x="642408" y="2621661"/>
                  <a:pt x="625033" y="2627453"/>
                </a:cubicBezTo>
                <a:lnTo>
                  <a:pt x="590309" y="2639028"/>
                </a:lnTo>
                <a:lnTo>
                  <a:pt x="555585" y="2650603"/>
                </a:lnTo>
                <a:cubicBezTo>
                  <a:pt x="497711" y="2646745"/>
                  <a:pt x="439383" y="2647231"/>
                  <a:pt x="381964" y="2639028"/>
                </a:cubicBezTo>
                <a:cubicBezTo>
                  <a:pt x="357808" y="2635577"/>
                  <a:pt x="312516" y="2615879"/>
                  <a:pt x="312516" y="2615879"/>
                </a:cubicBezTo>
                <a:cubicBezTo>
                  <a:pt x="304800" y="2608162"/>
                  <a:pt x="297888" y="2599546"/>
                  <a:pt x="289367" y="2592729"/>
                </a:cubicBezTo>
                <a:cubicBezTo>
                  <a:pt x="278504" y="2584039"/>
                  <a:pt x="263333" y="2580443"/>
                  <a:pt x="254643" y="2569580"/>
                </a:cubicBezTo>
                <a:cubicBezTo>
                  <a:pt x="247021" y="2560053"/>
                  <a:pt x="248524" y="2545769"/>
                  <a:pt x="243068" y="2534856"/>
                </a:cubicBezTo>
                <a:cubicBezTo>
                  <a:pt x="236847" y="2522414"/>
                  <a:pt x="225569" y="2512844"/>
                  <a:pt x="219919" y="2500132"/>
                </a:cubicBezTo>
                <a:cubicBezTo>
                  <a:pt x="210009" y="2477834"/>
                  <a:pt x="204485" y="2453833"/>
                  <a:pt x="196769" y="2430684"/>
                </a:cubicBezTo>
                <a:lnTo>
                  <a:pt x="173620" y="2361236"/>
                </a:lnTo>
                <a:lnTo>
                  <a:pt x="138896" y="2257063"/>
                </a:lnTo>
                <a:lnTo>
                  <a:pt x="127321" y="2222339"/>
                </a:lnTo>
                <a:cubicBezTo>
                  <a:pt x="123463" y="2118167"/>
                  <a:pt x="122458" y="2013850"/>
                  <a:pt x="115747" y="1909823"/>
                </a:cubicBezTo>
                <a:cubicBezTo>
                  <a:pt x="114723" y="1893948"/>
                  <a:pt x="107505" y="1879079"/>
                  <a:pt x="104172" y="1863524"/>
                </a:cubicBezTo>
                <a:cubicBezTo>
                  <a:pt x="95928" y="1825051"/>
                  <a:pt x="86588" y="1786728"/>
                  <a:pt x="81023" y="1747777"/>
                </a:cubicBezTo>
                <a:cubicBezTo>
                  <a:pt x="66666" y="1647279"/>
                  <a:pt x="74798" y="1693507"/>
                  <a:pt x="57873" y="1608881"/>
                </a:cubicBezTo>
                <a:cubicBezTo>
                  <a:pt x="44090" y="1457260"/>
                  <a:pt x="59775" y="1521988"/>
                  <a:pt x="23149" y="1412111"/>
                </a:cubicBezTo>
                <a:lnTo>
                  <a:pt x="11574" y="1377387"/>
                </a:lnTo>
                <a:lnTo>
                  <a:pt x="0" y="1342663"/>
                </a:lnTo>
                <a:cubicBezTo>
                  <a:pt x="3858" y="1253924"/>
                  <a:pt x="4762" y="1165007"/>
                  <a:pt x="11574" y="1076446"/>
                </a:cubicBezTo>
                <a:cubicBezTo>
                  <a:pt x="12510" y="1064281"/>
                  <a:pt x="16872" y="1052184"/>
                  <a:pt x="23149" y="1041722"/>
                </a:cubicBezTo>
                <a:cubicBezTo>
                  <a:pt x="28764" y="1032364"/>
                  <a:pt x="39482" y="1027094"/>
                  <a:pt x="46299" y="1018572"/>
                </a:cubicBezTo>
                <a:cubicBezTo>
                  <a:pt x="54989" y="1007709"/>
                  <a:pt x="59611" y="993685"/>
                  <a:pt x="69448" y="983848"/>
                </a:cubicBezTo>
                <a:cubicBezTo>
                  <a:pt x="121808" y="931488"/>
                  <a:pt x="95157" y="997372"/>
                  <a:pt x="150471" y="914400"/>
                </a:cubicBezTo>
                <a:cubicBezTo>
                  <a:pt x="165904" y="891251"/>
                  <a:pt x="187971" y="871346"/>
                  <a:pt x="196769" y="844952"/>
                </a:cubicBezTo>
                <a:cubicBezTo>
                  <a:pt x="200627" y="833377"/>
                  <a:pt x="202888" y="821141"/>
                  <a:pt x="208344" y="810228"/>
                </a:cubicBezTo>
                <a:cubicBezTo>
                  <a:pt x="214565" y="797786"/>
                  <a:pt x="225272" y="787946"/>
                  <a:pt x="231493" y="775504"/>
                </a:cubicBezTo>
                <a:cubicBezTo>
                  <a:pt x="242968" y="752555"/>
                  <a:pt x="250869" y="703663"/>
                  <a:pt x="254643" y="682906"/>
                </a:cubicBezTo>
                <a:cubicBezTo>
                  <a:pt x="258841" y="659816"/>
                  <a:pt x="262360" y="636607"/>
                  <a:pt x="266218" y="613458"/>
                </a:cubicBezTo>
                <a:cubicBezTo>
                  <a:pt x="262360" y="555585"/>
                  <a:pt x="254643" y="497840"/>
                  <a:pt x="254643" y="439838"/>
                </a:cubicBezTo>
                <a:cubicBezTo>
                  <a:pt x="254643" y="423611"/>
                  <a:pt x="265136" y="290449"/>
                  <a:pt x="289367" y="266218"/>
                </a:cubicBezTo>
                <a:lnTo>
                  <a:pt x="335666" y="219919"/>
                </a:lnTo>
                <a:cubicBezTo>
                  <a:pt x="347241" y="208344"/>
                  <a:pt x="354861" y="190371"/>
                  <a:pt x="370390" y="185195"/>
                </a:cubicBezTo>
                <a:cubicBezTo>
                  <a:pt x="381965" y="181337"/>
                  <a:pt x="394449" y="179545"/>
                  <a:pt x="405114" y="173620"/>
                </a:cubicBezTo>
                <a:cubicBezTo>
                  <a:pt x="437815" y="155453"/>
                  <a:pt x="468735" y="120816"/>
                  <a:pt x="509286" y="115747"/>
                </a:cubicBezTo>
                <a:cubicBezTo>
                  <a:pt x="559203" y="109507"/>
                  <a:pt x="609600" y="108030"/>
                  <a:pt x="659757" y="104172"/>
                </a:cubicBezTo>
                <a:cubicBezTo>
                  <a:pt x="764868" y="77896"/>
                  <a:pt x="650076" y="103950"/>
                  <a:pt x="844952" y="81023"/>
                </a:cubicBezTo>
                <a:cubicBezTo>
                  <a:pt x="984314" y="64627"/>
                  <a:pt x="841043" y="77175"/>
                  <a:pt x="937549" y="57874"/>
                </a:cubicBezTo>
                <a:cubicBezTo>
                  <a:pt x="964301" y="52524"/>
                  <a:pt x="991730" y="51179"/>
                  <a:pt x="1018572" y="46299"/>
                </a:cubicBezTo>
                <a:cubicBezTo>
                  <a:pt x="1034223" y="43453"/>
                  <a:pt x="1049575" y="39094"/>
                  <a:pt x="1064871" y="34724"/>
                </a:cubicBezTo>
                <a:cubicBezTo>
                  <a:pt x="1103406" y="23714"/>
                  <a:pt x="1102466" y="18813"/>
                  <a:pt x="1145893" y="11575"/>
                </a:cubicBezTo>
                <a:cubicBezTo>
                  <a:pt x="1176576" y="6461"/>
                  <a:pt x="1207625" y="3858"/>
                  <a:pt x="1238491" y="0"/>
                </a:cubicBezTo>
                <a:cubicBezTo>
                  <a:pt x="1351046" y="6621"/>
                  <a:pt x="1416494" y="5006"/>
                  <a:pt x="1516283" y="23149"/>
                </a:cubicBezTo>
                <a:cubicBezTo>
                  <a:pt x="1527939" y="25268"/>
                  <a:pt x="1583138" y="39215"/>
                  <a:pt x="1597306" y="46299"/>
                </a:cubicBezTo>
                <a:cubicBezTo>
                  <a:pt x="1736310" y="115801"/>
                  <a:pt x="1547510" y="27997"/>
                  <a:pt x="1655180" y="92598"/>
                </a:cubicBezTo>
                <a:cubicBezTo>
                  <a:pt x="1665642" y="98875"/>
                  <a:pt x="1678329" y="100314"/>
                  <a:pt x="1689904" y="104172"/>
                </a:cubicBezTo>
                <a:cubicBezTo>
                  <a:pt x="1697620" y="115747"/>
                  <a:pt x="1704363" y="128033"/>
                  <a:pt x="1713053" y="138896"/>
                </a:cubicBezTo>
                <a:cubicBezTo>
                  <a:pt x="1719870" y="147418"/>
                  <a:pt x="1730587" y="152688"/>
                  <a:pt x="1736202" y="162046"/>
                </a:cubicBezTo>
                <a:cubicBezTo>
                  <a:pt x="1742479" y="172508"/>
                  <a:pt x="1741852" y="186105"/>
                  <a:pt x="1747777" y="196770"/>
                </a:cubicBezTo>
                <a:cubicBezTo>
                  <a:pt x="1761289" y="221091"/>
                  <a:pt x="1794076" y="266218"/>
                  <a:pt x="1794076" y="266218"/>
                </a:cubicBezTo>
                <a:cubicBezTo>
                  <a:pt x="1797934" y="277793"/>
                  <a:pt x="1803644" y="288907"/>
                  <a:pt x="1805650" y="300942"/>
                </a:cubicBezTo>
                <a:cubicBezTo>
                  <a:pt x="1821515" y="396136"/>
                  <a:pt x="1820692" y="423084"/>
                  <a:pt x="1805650" y="520861"/>
                </a:cubicBezTo>
                <a:cubicBezTo>
                  <a:pt x="1803795" y="532920"/>
                  <a:pt x="1801167" y="545657"/>
                  <a:pt x="1794076" y="555585"/>
                </a:cubicBezTo>
                <a:cubicBezTo>
                  <a:pt x="1753162" y="612865"/>
                  <a:pt x="1756235" y="589048"/>
                  <a:pt x="1713053" y="625033"/>
                </a:cubicBezTo>
                <a:cubicBezTo>
                  <a:pt x="1623932" y="699300"/>
                  <a:pt x="1729818" y="625432"/>
                  <a:pt x="1643605" y="682906"/>
                </a:cubicBezTo>
                <a:cubicBezTo>
                  <a:pt x="1572356" y="789781"/>
                  <a:pt x="1663278" y="658315"/>
                  <a:pt x="1597306" y="740780"/>
                </a:cubicBezTo>
                <a:cubicBezTo>
                  <a:pt x="1538905" y="813781"/>
                  <a:pt x="1606899" y="742763"/>
                  <a:pt x="1551007" y="798653"/>
                </a:cubicBezTo>
                <a:cubicBezTo>
                  <a:pt x="1521916" y="885932"/>
                  <a:pt x="1561159" y="778350"/>
                  <a:pt x="1516283" y="868101"/>
                </a:cubicBezTo>
                <a:cubicBezTo>
                  <a:pt x="1486231" y="928205"/>
                  <a:pt x="1526778" y="880756"/>
                  <a:pt x="1481559" y="925975"/>
                </a:cubicBezTo>
                <a:cubicBezTo>
                  <a:pt x="1473843" y="949124"/>
                  <a:pt x="1471945" y="975120"/>
                  <a:pt x="1458410" y="995423"/>
                </a:cubicBezTo>
                <a:cubicBezTo>
                  <a:pt x="1450694" y="1006998"/>
                  <a:pt x="1441482" y="1017705"/>
                  <a:pt x="1435261" y="1030147"/>
                </a:cubicBezTo>
                <a:cubicBezTo>
                  <a:pt x="1429805" y="1041060"/>
                  <a:pt x="1429142" y="1053958"/>
                  <a:pt x="1423686" y="1064871"/>
                </a:cubicBezTo>
                <a:cubicBezTo>
                  <a:pt x="1417465" y="1077313"/>
                  <a:pt x="1406187" y="1086883"/>
                  <a:pt x="1400537" y="1099595"/>
                </a:cubicBezTo>
                <a:cubicBezTo>
                  <a:pt x="1390627" y="1121893"/>
                  <a:pt x="1394641" y="1151788"/>
                  <a:pt x="1377387" y="1169043"/>
                </a:cubicBezTo>
                <a:cubicBezTo>
                  <a:pt x="1344402" y="1202030"/>
                  <a:pt x="1360291" y="1183113"/>
                  <a:pt x="1331088" y="1226917"/>
                </a:cubicBezTo>
                <a:lnTo>
                  <a:pt x="1296364" y="1365813"/>
                </a:lnTo>
                <a:cubicBezTo>
                  <a:pt x="1292506" y="1381246"/>
                  <a:pt x="1287405" y="1396420"/>
                  <a:pt x="1284790" y="1412111"/>
                </a:cubicBezTo>
                <a:cubicBezTo>
                  <a:pt x="1262103" y="1548230"/>
                  <a:pt x="1284666" y="1424238"/>
                  <a:pt x="1261640" y="1527858"/>
                </a:cubicBezTo>
                <a:cubicBezTo>
                  <a:pt x="1257372" y="1547063"/>
                  <a:pt x="1253585" y="1566376"/>
                  <a:pt x="1250066" y="1585732"/>
                </a:cubicBezTo>
                <a:cubicBezTo>
                  <a:pt x="1243186" y="1623573"/>
                  <a:pt x="1236447" y="1674929"/>
                  <a:pt x="1226916" y="1713053"/>
                </a:cubicBezTo>
                <a:cubicBezTo>
                  <a:pt x="1223957" y="1724889"/>
                  <a:pt x="1218694" y="1736046"/>
                  <a:pt x="1215342" y="1747777"/>
                </a:cubicBezTo>
                <a:cubicBezTo>
                  <a:pt x="1210972" y="1763073"/>
                  <a:pt x="1208137" y="1778780"/>
                  <a:pt x="1203767" y="1794076"/>
                </a:cubicBezTo>
                <a:cubicBezTo>
                  <a:pt x="1200415" y="1805807"/>
                  <a:pt x="1195544" y="1817069"/>
                  <a:pt x="1192192" y="1828800"/>
                </a:cubicBezTo>
                <a:cubicBezTo>
                  <a:pt x="1187822" y="1844096"/>
                  <a:pt x="1185189" y="1859862"/>
                  <a:pt x="1180618" y="1875099"/>
                </a:cubicBezTo>
                <a:lnTo>
                  <a:pt x="1145893" y="1979271"/>
                </a:lnTo>
                <a:lnTo>
                  <a:pt x="1122744" y="2048719"/>
                </a:lnTo>
                <a:cubicBezTo>
                  <a:pt x="1118886" y="2060294"/>
                  <a:pt x="1117937" y="2073291"/>
                  <a:pt x="1111169" y="2083443"/>
                </a:cubicBezTo>
                <a:lnTo>
                  <a:pt x="1088020" y="2118167"/>
                </a:lnTo>
                <a:cubicBezTo>
                  <a:pt x="1080304" y="2149033"/>
                  <a:pt x="1074932" y="2180582"/>
                  <a:pt x="1064871" y="2210765"/>
                </a:cubicBezTo>
                <a:cubicBezTo>
                  <a:pt x="1061013" y="2222340"/>
                  <a:pt x="1058752" y="2234576"/>
                  <a:pt x="1053296" y="2245489"/>
                </a:cubicBezTo>
                <a:cubicBezTo>
                  <a:pt x="1038694" y="2274694"/>
                  <a:pt x="1028531" y="2281829"/>
                  <a:pt x="1006997" y="2303362"/>
                </a:cubicBezTo>
                <a:cubicBezTo>
                  <a:pt x="1003139" y="2314937"/>
                  <a:pt x="1001700" y="2327624"/>
                  <a:pt x="995423" y="2338086"/>
                </a:cubicBezTo>
                <a:cubicBezTo>
                  <a:pt x="989808" y="2347444"/>
                  <a:pt x="979090" y="2352714"/>
                  <a:pt x="972273" y="2361236"/>
                </a:cubicBezTo>
                <a:cubicBezTo>
                  <a:pt x="963583" y="2372099"/>
                  <a:pt x="957814" y="2385097"/>
                  <a:pt x="949124" y="2395960"/>
                </a:cubicBezTo>
                <a:cubicBezTo>
                  <a:pt x="910124" y="2444710"/>
                  <a:pt x="938562" y="2393932"/>
                  <a:pt x="914400" y="2442258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E45E39-CB0B-5B49-950B-F9F6FE5F59F5}"/>
              </a:ext>
            </a:extLst>
          </p:cNvPr>
          <p:cNvSpPr/>
          <p:nvPr/>
        </p:nvSpPr>
        <p:spPr>
          <a:xfrm>
            <a:off x="1965284" y="4706939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9AAC06-BF39-0945-8BB4-8E406297AB54}"/>
              </a:ext>
            </a:extLst>
          </p:cNvPr>
          <p:cNvGrpSpPr/>
          <p:nvPr/>
        </p:nvGrpSpPr>
        <p:grpSpPr>
          <a:xfrm>
            <a:off x="6898511" y="706632"/>
            <a:ext cx="4509673" cy="4907666"/>
            <a:chOff x="6898511" y="706632"/>
            <a:chExt cx="4509673" cy="490766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1FFAA7-36CB-DF41-9D34-C8721C06EF49}"/>
                </a:ext>
              </a:extLst>
            </p:cNvPr>
            <p:cNvSpPr/>
            <p:nvPr/>
          </p:nvSpPr>
          <p:spPr>
            <a:xfrm>
              <a:off x="6898511" y="706632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``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0B2523-C7B2-DA49-AFFD-DA21E001F23A}"/>
                </a:ext>
              </a:extLst>
            </p:cNvPr>
            <p:cNvSpPr/>
            <p:nvPr/>
          </p:nvSpPr>
          <p:spPr>
            <a:xfrm>
              <a:off x="8461093" y="706632"/>
              <a:ext cx="2947091" cy="949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C3CC72A-319F-6B47-BDDB-B6809571B566}"/>
                </a:ext>
              </a:extLst>
            </p:cNvPr>
            <p:cNvSpPr/>
            <p:nvPr/>
          </p:nvSpPr>
          <p:spPr>
            <a:xfrm>
              <a:off x="6898511" y="511658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4B416C8-1611-F441-A6C4-14C549BF1124}"/>
                </a:ext>
              </a:extLst>
            </p:cNvPr>
            <p:cNvSpPr/>
            <p:nvPr/>
          </p:nvSpPr>
          <p:spPr>
            <a:xfrm>
              <a:off x="8299047" y="511658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1EB111-94F4-AA4C-A2EC-719C682CA4A5}"/>
                </a:ext>
              </a:extLst>
            </p:cNvPr>
            <p:cNvSpPr/>
            <p:nvPr/>
          </p:nvSpPr>
          <p:spPr>
            <a:xfrm>
              <a:off x="9780607" y="5116586"/>
              <a:ext cx="1545135" cy="4977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0B577C-FFED-754B-8C08-6BC31F56A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222" y="4419995"/>
            <a:ext cx="55880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9B327FB-A9FA-4344-869F-59D08883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163" y="155828"/>
            <a:ext cx="6061075" cy="65459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Impact of hardware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C775C-1924-4942-9DAC-114BF1C7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6" y="1824038"/>
            <a:ext cx="2179039" cy="392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A2AD9B-D860-8B4B-8CDF-BA9F9ECDB6F4}"/>
              </a:ext>
            </a:extLst>
          </p:cNvPr>
          <p:cNvSpPr/>
          <p:nvPr/>
        </p:nvSpPr>
        <p:spPr>
          <a:xfrm>
            <a:off x="2310671" y="1639375"/>
            <a:ext cx="341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in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19355-DCE0-8845-913A-EDE27D9D9A52}"/>
              </a:ext>
            </a:extLst>
          </p:cNvPr>
          <p:cNvSpPr/>
          <p:nvPr/>
        </p:nvSpPr>
        <p:spPr>
          <a:xfrm>
            <a:off x="1053379" y="3368153"/>
            <a:ext cx="482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wgt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BD73DA-4060-514A-B8D1-C967AEA7B86F}"/>
              </a:ext>
            </a:extLst>
          </p:cNvPr>
          <p:cNvSpPr/>
          <p:nvPr/>
        </p:nvSpPr>
        <p:spPr>
          <a:xfrm>
            <a:off x="1839182" y="5611300"/>
            <a:ext cx="465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out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7FEC7-F6CF-6C45-8AD3-C6D6AE16069D}"/>
              </a:ext>
            </a:extLst>
          </p:cNvPr>
          <p:cNvSpPr/>
          <p:nvPr/>
        </p:nvSpPr>
        <p:spPr>
          <a:xfrm>
            <a:off x="1824985" y="2684486"/>
            <a:ext cx="449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lap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E5BD8-0246-DE44-92DF-3B91F9D28241}"/>
              </a:ext>
            </a:extLst>
          </p:cNvPr>
          <p:cNvSpPr/>
          <p:nvPr/>
        </p:nvSpPr>
        <p:spPr>
          <a:xfrm>
            <a:off x="1508813" y="3527457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fli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95C233-3043-FE49-8677-BC39992CBFEA}"/>
              </a:ext>
            </a:extLst>
          </p:cNvPr>
          <p:cNvSpPr/>
          <p:nvPr/>
        </p:nvSpPr>
        <p:spPr>
          <a:xfrm>
            <a:off x="2337488" y="3556033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32039"/>
                </a:solidFill>
                <a:latin typeface="Franklin Gothic Book" panose="020B0503020102020204" pitchFamily="34" charset="0"/>
              </a:rPr>
              <a:t>flj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AD600A-2E3F-A24A-83FF-FD1A62F0B9E2}"/>
              </a:ext>
            </a:extLst>
          </p:cNvPr>
          <p:cNvSpPr/>
          <p:nvPr/>
        </p:nvSpPr>
        <p:spPr>
          <a:xfrm>
            <a:off x="2219928" y="2900346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F1C838-3EE1-4447-9A87-69CFD2F0C1C0}"/>
              </a:ext>
            </a:extLst>
          </p:cNvPr>
          <p:cNvSpPr/>
          <p:nvPr/>
        </p:nvSpPr>
        <p:spPr>
          <a:xfrm>
            <a:off x="2219928" y="3804114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15AA61-1001-D342-90D2-90331C5B21E8}"/>
              </a:ext>
            </a:extLst>
          </p:cNvPr>
          <p:cNvSpPr/>
          <p:nvPr/>
        </p:nvSpPr>
        <p:spPr>
          <a:xfrm>
            <a:off x="1709565" y="3804114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86493C-54A7-8C49-AAC3-7787BD9B9846}"/>
              </a:ext>
            </a:extLst>
          </p:cNvPr>
          <p:cNvSpPr/>
          <p:nvPr/>
        </p:nvSpPr>
        <p:spPr>
          <a:xfrm>
            <a:off x="2827974" y="1868622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Smaller</a:t>
            </a:r>
          </a:p>
          <a:p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L2 cache 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E45E39-CB0B-5B49-950B-F9F6FE5F59F5}"/>
              </a:ext>
            </a:extLst>
          </p:cNvPr>
          <p:cNvSpPr/>
          <p:nvPr/>
        </p:nvSpPr>
        <p:spPr>
          <a:xfrm>
            <a:off x="1965284" y="4706939"/>
            <a:ext cx="203223" cy="203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577C-FFED-754B-8C08-6BC31F56A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222" y="4419995"/>
            <a:ext cx="5588000" cy="368300"/>
          </a:xfrm>
          <a:prstGeom prst="rect">
            <a:avLst/>
          </a:prstGeom>
        </p:spPr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EBEB39CF-940E-AA47-9C92-46789C75C1AB}"/>
              </a:ext>
            </a:extLst>
          </p:cNvPr>
          <p:cNvSpPr/>
          <p:nvPr/>
        </p:nvSpPr>
        <p:spPr>
          <a:xfrm>
            <a:off x="1658705" y="2514953"/>
            <a:ext cx="1655180" cy="2581155"/>
          </a:xfrm>
          <a:custGeom>
            <a:avLst/>
            <a:gdLst>
              <a:gd name="connsiteX0" fmla="*/ 833377 w 1655180"/>
              <a:gd name="connsiteY0" fmla="*/ 2187615 h 2581155"/>
              <a:gd name="connsiteX1" fmla="*/ 810228 w 1655180"/>
              <a:gd name="connsiteY1" fmla="*/ 2268638 h 2581155"/>
              <a:gd name="connsiteX2" fmla="*/ 763929 w 1655180"/>
              <a:gd name="connsiteY2" fmla="*/ 2314937 h 2581155"/>
              <a:gd name="connsiteX3" fmla="*/ 740780 w 1655180"/>
              <a:gd name="connsiteY3" fmla="*/ 2349661 h 2581155"/>
              <a:gd name="connsiteX4" fmla="*/ 694481 w 1655180"/>
              <a:gd name="connsiteY4" fmla="*/ 2395960 h 2581155"/>
              <a:gd name="connsiteX5" fmla="*/ 648182 w 1655180"/>
              <a:gd name="connsiteY5" fmla="*/ 2453833 h 2581155"/>
              <a:gd name="connsiteX6" fmla="*/ 613458 w 1655180"/>
              <a:gd name="connsiteY6" fmla="*/ 2476982 h 2581155"/>
              <a:gd name="connsiteX7" fmla="*/ 567159 w 1655180"/>
              <a:gd name="connsiteY7" fmla="*/ 2523281 h 2581155"/>
              <a:gd name="connsiteX8" fmla="*/ 544010 w 1655180"/>
              <a:gd name="connsiteY8" fmla="*/ 2546431 h 2581155"/>
              <a:gd name="connsiteX9" fmla="*/ 509286 w 1655180"/>
              <a:gd name="connsiteY9" fmla="*/ 2569580 h 2581155"/>
              <a:gd name="connsiteX10" fmla="*/ 474562 w 1655180"/>
              <a:gd name="connsiteY10" fmla="*/ 2581155 h 2581155"/>
              <a:gd name="connsiteX11" fmla="*/ 231494 w 1655180"/>
              <a:gd name="connsiteY11" fmla="*/ 2569580 h 2581155"/>
              <a:gd name="connsiteX12" fmla="*/ 196770 w 1655180"/>
              <a:gd name="connsiteY12" fmla="*/ 2558005 h 2581155"/>
              <a:gd name="connsiteX13" fmla="*/ 115747 w 1655180"/>
              <a:gd name="connsiteY13" fmla="*/ 2476982 h 2581155"/>
              <a:gd name="connsiteX14" fmla="*/ 92597 w 1655180"/>
              <a:gd name="connsiteY14" fmla="*/ 2453833 h 2581155"/>
              <a:gd name="connsiteX15" fmla="*/ 34724 w 1655180"/>
              <a:gd name="connsiteY15" fmla="*/ 2280213 h 2581155"/>
              <a:gd name="connsiteX16" fmla="*/ 11575 w 1655180"/>
              <a:gd name="connsiteY16" fmla="*/ 2210765 h 2581155"/>
              <a:gd name="connsiteX17" fmla="*/ 0 w 1655180"/>
              <a:gd name="connsiteY17" fmla="*/ 2176041 h 2581155"/>
              <a:gd name="connsiteX18" fmla="*/ 34724 w 1655180"/>
              <a:gd name="connsiteY18" fmla="*/ 1956122 h 2581155"/>
              <a:gd name="connsiteX19" fmla="*/ 57873 w 1655180"/>
              <a:gd name="connsiteY19" fmla="*/ 1932972 h 2581155"/>
              <a:gd name="connsiteX20" fmla="*/ 115747 w 1655180"/>
              <a:gd name="connsiteY20" fmla="*/ 1828800 h 2581155"/>
              <a:gd name="connsiteX21" fmla="*/ 173620 w 1655180"/>
              <a:gd name="connsiteY21" fmla="*/ 1782501 h 2581155"/>
              <a:gd name="connsiteX22" fmla="*/ 231494 w 1655180"/>
              <a:gd name="connsiteY22" fmla="*/ 1736203 h 2581155"/>
              <a:gd name="connsiteX23" fmla="*/ 254643 w 1655180"/>
              <a:gd name="connsiteY23" fmla="*/ 1713053 h 2581155"/>
              <a:gd name="connsiteX24" fmla="*/ 324091 w 1655180"/>
              <a:gd name="connsiteY24" fmla="*/ 1666755 h 2581155"/>
              <a:gd name="connsiteX25" fmla="*/ 335666 w 1655180"/>
              <a:gd name="connsiteY25" fmla="*/ 1608881 h 2581155"/>
              <a:gd name="connsiteX26" fmla="*/ 347241 w 1655180"/>
              <a:gd name="connsiteY26" fmla="*/ 1574157 h 2581155"/>
              <a:gd name="connsiteX27" fmla="*/ 358815 w 1655180"/>
              <a:gd name="connsiteY27" fmla="*/ 1527858 h 2581155"/>
              <a:gd name="connsiteX28" fmla="*/ 370390 w 1655180"/>
              <a:gd name="connsiteY28" fmla="*/ 1469985 h 2581155"/>
              <a:gd name="connsiteX29" fmla="*/ 381965 w 1655180"/>
              <a:gd name="connsiteY29" fmla="*/ 1423686 h 2581155"/>
              <a:gd name="connsiteX30" fmla="*/ 393539 w 1655180"/>
              <a:gd name="connsiteY30" fmla="*/ 1365813 h 2581155"/>
              <a:gd name="connsiteX31" fmla="*/ 416689 w 1655180"/>
              <a:gd name="connsiteY31" fmla="*/ 1296365 h 2581155"/>
              <a:gd name="connsiteX32" fmla="*/ 428263 w 1655180"/>
              <a:gd name="connsiteY32" fmla="*/ 1261641 h 2581155"/>
              <a:gd name="connsiteX33" fmla="*/ 439838 w 1655180"/>
              <a:gd name="connsiteY33" fmla="*/ 1203767 h 2581155"/>
              <a:gd name="connsiteX34" fmla="*/ 451413 w 1655180"/>
              <a:gd name="connsiteY34" fmla="*/ 1169043 h 2581155"/>
              <a:gd name="connsiteX35" fmla="*/ 474562 w 1655180"/>
              <a:gd name="connsiteY35" fmla="*/ 1041722 h 2581155"/>
              <a:gd name="connsiteX36" fmla="*/ 451413 w 1655180"/>
              <a:gd name="connsiteY36" fmla="*/ 925975 h 2581155"/>
              <a:gd name="connsiteX37" fmla="*/ 428263 w 1655180"/>
              <a:gd name="connsiteY37" fmla="*/ 891251 h 2581155"/>
              <a:gd name="connsiteX38" fmla="*/ 405114 w 1655180"/>
              <a:gd name="connsiteY38" fmla="*/ 868101 h 2581155"/>
              <a:gd name="connsiteX39" fmla="*/ 347241 w 1655180"/>
              <a:gd name="connsiteY39" fmla="*/ 821803 h 2581155"/>
              <a:gd name="connsiteX40" fmla="*/ 324091 w 1655180"/>
              <a:gd name="connsiteY40" fmla="*/ 798653 h 2581155"/>
              <a:gd name="connsiteX41" fmla="*/ 254643 w 1655180"/>
              <a:gd name="connsiteY41" fmla="*/ 752355 h 2581155"/>
              <a:gd name="connsiteX42" fmla="*/ 208344 w 1655180"/>
              <a:gd name="connsiteY42" fmla="*/ 694481 h 2581155"/>
              <a:gd name="connsiteX43" fmla="*/ 196770 w 1655180"/>
              <a:gd name="connsiteY43" fmla="*/ 659757 h 2581155"/>
              <a:gd name="connsiteX44" fmla="*/ 173620 w 1655180"/>
              <a:gd name="connsiteY44" fmla="*/ 625033 h 2581155"/>
              <a:gd name="connsiteX45" fmla="*/ 150471 w 1655180"/>
              <a:gd name="connsiteY45" fmla="*/ 555585 h 2581155"/>
              <a:gd name="connsiteX46" fmla="*/ 138896 w 1655180"/>
              <a:gd name="connsiteY46" fmla="*/ 520861 h 2581155"/>
              <a:gd name="connsiteX47" fmla="*/ 138896 w 1655180"/>
              <a:gd name="connsiteY47" fmla="*/ 277793 h 2581155"/>
              <a:gd name="connsiteX48" fmla="*/ 150471 w 1655180"/>
              <a:gd name="connsiteY48" fmla="*/ 243069 h 2581155"/>
              <a:gd name="connsiteX49" fmla="*/ 173620 w 1655180"/>
              <a:gd name="connsiteY49" fmla="*/ 219919 h 2581155"/>
              <a:gd name="connsiteX50" fmla="*/ 196770 w 1655180"/>
              <a:gd name="connsiteY50" fmla="*/ 185195 h 2581155"/>
              <a:gd name="connsiteX51" fmla="*/ 300942 w 1655180"/>
              <a:gd name="connsiteY51" fmla="*/ 115747 h 2581155"/>
              <a:gd name="connsiteX52" fmla="*/ 335666 w 1655180"/>
              <a:gd name="connsiteY52" fmla="*/ 92598 h 2581155"/>
              <a:gd name="connsiteX53" fmla="*/ 393539 w 1655180"/>
              <a:gd name="connsiteY53" fmla="*/ 46299 h 2581155"/>
              <a:gd name="connsiteX54" fmla="*/ 462987 w 1655180"/>
              <a:gd name="connsiteY54" fmla="*/ 23150 h 2581155"/>
              <a:gd name="connsiteX55" fmla="*/ 497711 w 1655180"/>
              <a:gd name="connsiteY55" fmla="*/ 11575 h 2581155"/>
              <a:gd name="connsiteX56" fmla="*/ 532435 w 1655180"/>
              <a:gd name="connsiteY56" fmla="*/ 0 h 2581155"/>
              <a:gd name="connsiteX57" fmla="*/ 821803 w 1655180"/>
              <a:gd name="connsiteY57" fmla="*/ 11575 h 2581155"/>
              <a:gd name="connsiteX58" fmla="*/ 937549 w 1655180"/>
              <a:gd name="connsiteY58" fmla="*/ 0 h 2581155"/>
              <a:gd name="connsiteX59" fmla="*/ 1157468 w 1655180"/>
              <a:gd name="connsiteY59" fmla="*/ 11575 h 2581155"/>
              <a:gd name="connsiteX60" fmla="*/ 1215342 w 1655180"/>
              <a:gd name="connsiteY60" fmla="*/ 23150 h 2581155"/>
              <a:gd name="connsiteX61" fmla="*/ 1342663 w 1655180"/>
              <a:gd name="connsiteY61" fmla="*/ 46299 h 2581155"/>
              <a:gd name="connsiteX62" fmla="*/ 1435261 w 1655180"/>
              <a:gd name="connsiteY62" fmla="*/ 69448 h 2581155"/>
              <a:gd name="connsiteX63" fmla="*/ 1504709 w 1655180"/>
              <a:gd name="connsiteY63" fmla="*/ 92598 h 2581155"/>
              <a:gd name="connsiteX64" fmla="*/ 1539433 w 1655180"/>
              <a:gd name="connsiteY64" fmla="*/ 104172 h 2581155"/>
              <a:gd name="connsiteX65" fmla="*/ 1562582 w 1655180"/>
              <a:gd name="connsiteY65" fmla="*/ 127322 h 2581155"/>
              <a:gd name="connsiteX66" fmla="*/ 1597306 w 1655180"/>
              <a:gd name="connsiteY66" fmla="*/ 138896 h 2581155"/>
              <a:gd name="connsiteX67" fmla="*/ 1620456 w 1655180"/>
              <a:gd name="connsiteY67" fmla="*/ 173620 h 2581155"/>
              <a:gd name="connsiteX68" fmla="*/ 1643605 w 1655180"/>
              <a:gd name="connsiteY68" fmla="*/ 243069 h 2581155"/>
              <a:gd name="connsiteX69" fmla="*/ 1655180 w 1655180"/>
              <a:gd name="connsiteY69" fmla="*/ 277793 h 2581155"/>
              <a:gd name="connsiteX70" fmla="*/ 1620456 w 1655180"/>
              <a:gd name="connsiteY70" fmla="*/ 486137 h 2581155"/>
              <a:gd name="connsiteX71" fmla="*/ 1597306 w 1655180"/>
              <a:gd name="connsiteY71" fmla="*/ 509286 h 2581155"/>
              <a:gd name="connsiteX72" fmla="*/ 1562582 w 1655180"/>
              <a:gd name="connsiteY72" fmla="*/ 567160 h 2581155"/>
              <a:gd name="connsiteX73" fmla="*/ 1551008 w 1655180"/>
              <a:gd name="connsiteY73" fmla="*/ 601884 h 2581155"/>
              <a:gd name="connsiteX74" fmla="*/ 1493134 w 1655180"/>
              <a:gd name="connsiteY74" fmla="*/ 659757 h 2581155"/>
              <a:gd name="connsiteX75" fmla="*/ 1412111 w 1655180"/>
              <a:gd name="connsiteY75" fmla="*/ 752355 h 2581155"/>
              <a:gd name="connsiteX76" fmla="*/ 1377387 w 1655180"/>
              <a:gd name="connsiteY76" fmla="*/ 763929 h 2581155"/>
              <a:gd name="connsiteX77" fmla="*/ 1342663 w 1655180"/>
              <a:gd name="connsiteY77" fmla="*/ 821803 h 2581155"/>
              <a:gd name="connsiteX78" fmla="*/ 1319514 w 1655180"/>
              <a:gd name="connsiteY78" fmla="*/ 856527 h 2581155"/>
              <a:gd name="connsiteX79" fmla="*/ 1296365 w 1655180"/>
              <a:gd name="connsiteY79" fmla="*/ 925975 h 2581155"/>
              <a:gd name="connsiteX80" fmla="*/ 1284790 w 1655180"/>
              <a:gd name="connsiteY80" fmla="*/ 960699 h 2581155"/>
              <a:gd name="connsiteX81" fmla="*/ 1261641 w 1655180"/>
              <a:gd name="connsiteY81" fmla="*/ 1053296 h 2581155"/>
              <a:gd name="connsiteX82" fmla="*/ 1250066 w 1655180"/>
              <a:gd name="connsiteY82" fmla="*/ 1192193 h 2581155"/>
              <a:gd name="connsiteX83" fmla="*/ 1226916 w 1655180"/>
              <a:gd name="connsiteY83" fmla="*/ 1273215 h 2581155"/>
              <a:gd name="connsiteX84" fmla="*/ 1215342 w 1655180"/>
              <a:gd name="connsiteY84" fmla="*/ 1319514 h 2581155"/>
              <a:gd name="connsiteX85" fmla="*/ 1192192 w 1655180"/>
              <a:gd name="connsiteY85" fmla="*/ 1388962 h 2581155"/>
              <a:gd name="connsiteX86" fmla="*/ 1180618 w 1655180"/>
              <a:gd name="connsiteY86" fmla="*/ 1423686 h 2581155"/>
              <a:gd name="connsiteX87" fmla="*/ 1169043 w 1655180"/>
              <a:gd name="connsiteY87" fmla="*/ 1458410 h 2581155"/>
              <a:gd name="connsiteX88" fmla="*/ 1157468 w 1655180"/>
              <a:gd name="connsiteY88" fmla="*/ 1493134 h 2581155"/>
              <a:gd name="connsiteX89" fmla="*/ 1145894 w 1655180"/>
              <a:gd name="connsiteY89" fmla="*/ 1551008 h 2581155"/>
              <a:gd name="connsiteX90" fmla="*/ 1122744 w 1655180"/>
              <a:gd name="connsiteY90" fmla="*/ 1620456 h 2581155"/>
              <a:gd name="connsiteX91" fmla="*/ 1111170 w 1655180"/>
              <a:gd name="connsiteY91" fmla="*/ 1666755 h 2581155"/>
              <a:gd name="connsiteX92" fmla="*/ 1099595 w 1655180"/>
              <a:gd name="connsiteY92" fmla="*/ 1701479 h 2581155"/>
              <a:gd name="connsiteX93" fmla="*/ 1053296 w 1655180"/>
              <a:gd name="connsiteY93" fmla="*/ 1863524 h 2581155"/>
              <a:gd name="connsiteX94" fmla="*/ 1030147 w 1655180"/>
              <a:gd name="connsiteY94" fmla="*/ 1932972 h 2581155"/>
              <a:gd name="connsiteX95" fmla="*/ 1006997 w 1655180"/>
              <a:gd name="connsiteY95" fmla="*/ 1967696 h 2581155"/>
              <a:gd name="connsiteX96" fmla="*/ 972273 w 1655180"/>
              <a:gd name="connsiteY96" fmla="*/ 2025570 h 2581155"/>
              <a:gd name="connsiteX97" fmla="*/ 925975 w 1655180"/>
              <a:gd name="connsiteY97" fmla="*/ 2095018 h 2581155"/>
              <a:gd name="connsiteX98" fmla="*/ 879676 w 1655180"/>
              <a:gd name="connsiteY98" fmla="*/ 2141317 h 2581155"/>
              <a:gd name="connsiteX99" fmla="*/ 833377 w 1655180"/>
              <a:gd name="connsiteY99" fmla="*/ 2187615 h 258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655180" h="2581155">
                <a:moveTo>
                  <a:pt x="833377" y="2187615"/>
                </a:moveTo>
                <a:cubicBezTo>
                  <a:pt x="821802" y="2208835"/>
                  <a:pt x="823678" y="2243979"/>
                  <a:pt x="810228" y="2268638"/>
                </a:cubicBezTo>
                <a:cubicBezTo>
                  <a:pt x="799777" y="2287799"/>
                  <a:pt x="776036" y="2296777"/>
                  <a:pt x="763929" y="2314937"/>
                </a:cubicBezTo>
                <a:cubicBezTo>
                  <a:pt x="756213" y="2326512"/>
                  <a:pt x="749833" y="2339099"/>
                  <a:pt x="740780" y="2349661"/>
                </a:cubicBezTo>
                <a:cubicBezTo>
                  <a:pt x="726576" y="2366232"/>
                  <a:pt x="706588" y="2377800"/>
                  <a:pt x="694481" y="2395960"/>
                </a:cubicBezTo>
                <a:cubicBezTo>
                  <a:pt x="677291" y="2421746"/>
                  <a:pt x="671746" y="2434983"/>
                  <a:pt x="648182" y="2453833"/>
                </a:cubicBezTo>
                <a:cubicBezTo>
                  <a:pt x="637319" y="2462523"/>
                  <a:pt x="624020" y="2467929"/>
                  <a:pt x="613458" y="2476982"/>
                </a:cubicBezTo>
                <a:cubicBezTo>
                  <a:pt x="596887" y="2491186"/>
                  <a:pt x="582592" y="2507848"/>
                  <a:pt x="567159" y="2523281"/>
                </a:cubicBezTo>
                <a:cubicBezTo>
                  <a:pt x="559443" y="2530998"/>
                  <a:pt x="553090" y="2540378"/>
                  <a:pt x="544010" y="2546431"/>
                </a:cubicBezTo>
                <a:cubicBezTo>
                  <a:pt x="532435" y="2554147"/>
                  <a:pt x="521728" y="2563359"/>
                  <a:pt x="509286" y="2569580"/>
                </a:cubicBezTo>
                <a:cubicBezTo>
                  <a:pt x="498373" y="2575036"/>
                  <a:pt x="486137" y="2577297"/>
                  <a:pt x="474562" y="2581155"/>
                </a:cubicBezTo>
                <a:cubicBezTo>
                  <a:pt x="393539" y="2577297"/>
                  <a:pt x="312328" y="2576316"/>
                  <a:pt x="231494" y="2569580"/>
                </a:cubicBezTo>
                <a:cubicBezTo>
                  <a:pt x="219335" y="2568567"/>
                  <a:pt x="206698" y="2565097"/>
                  <a:pt x="196770" y="2558005"/>
                </a:cubicBezTo>
                <a:cubicBezTo>
                  <a:pt x="196769" y="2558005"/>
                  <a:pt x="122499" y="2483734"/>
                  <a:pt x="115747" y="2476982"/>
                </a:cubicBezTo>
                <a:lnTo>
                  <a:pt x="92597" y="2453833"/>
                </a:lnTo>
                <a:lnTo>
                  <a:pt x="34724" y="2280213"/>
                </a:lnTo>
                <a:lnTo>
                  <a:pt x="11575" y="2210765"/>
                </a:lnTo>
                <a:lnTo>
                  <a:pt x="0" y="2176041"/>
                </a:lnTo>
                <a:cubicBezTo>
                  <a:pt x="27" y="2175696"/>
                  <a:pt x="2177" y="1988670"/>
                  <a:pt x="34724" y="1956122"/>
                </a:cubicBezTo>
                <a:lnTo>
                  <a:pt x="57873" y="1932972"/>
                </a:lnTo>
                <a:cubicBezTo>
                  <a:pt x="94810" y="1822165"/>
                  <a:pt x="57993" y="1898106"/>
                  <a:pt x="115747" y="1828800"/>
                </a:cubicBezTo>
                <a:cubicBezTo>
                  <a:pt x="156020" y="1780472"/>
                  <a:pt x="116616" y="1801503"/>
                  <a:pt x="173620" y="1782501"/>
                </a:cubicBezTo>
                <a:cubicBezTo>
                  <a:pt x="229525" y="1726598"/>
                  <a:pt x="158475" y="1794619"/>
                  <a:pt x="231494" y="1736203"/>
                </a:cubicBezTo>
                <a:cubicBezTo>
                  <a:pt x="240015" y="1729386"/>
                  <a:pt x="245913" y="1719601"/>
                  <a:pt x="254643" y="1713053"/>
                </a:cubicBezTo>
                <a:cubicBezTo>
                  <a:pt x="276901" y="1696360"/>
                  <a:pt x="324091" y="1666755"/>
                  <a:pt x="324091" y="1666755"/>
                </a:cubicBezTo>
                <a:cubicBezTo>
                  <a:pt x="327949" y="1647464"/>
                  <a:pt x="330894" y="1627967"/>
                  <a:pt x="335666" y="1608881"/>
                </a:cubicBezTo>
                <a:cubicBezTo>
                  <a:pt x="338625" y="1597044"/>
                  <a:pt x="343889" y="1585888"/>
                  <a:pt x="347241" y="1574157"/>
                </a:cubicBezTo>
                <a:cubicBezTo>
                  <a:pt x="351611" y="1558861"/>
                  <a:pt x="355364" y="1543387"/>
                  <a:pt x="358815" y="1527858"/>
                </a:cubicBezTo>
                <a:cubicBezTo>
                  <a:pt x="363083" y="1508653"/>
                  <a:pt x="366122" y="1489190"/>
                  <a:pt x="370390" y="1469985"/>
                </a:cubicBezTo>
                <a:cubicBezTo>
                  <a:pt x="373841" y="1454456"/>
                  <a:pt x="378514" y="1439215"/>
                  <a:pt x="381965" y="1423686"/>
                </a:cubicBezTo>
                <a:cubicBezTo>
                  <a:pt x="386233" y="1404481"/>
                  <a:pt x="388363" y="1384793"/>
                  <a:pt x="393539" y="1365813"/>
                </a:cubicBezTo>
                <a:cubicBezTo>
                  <a:pt x="399960" y="1342271"/>
                  <a:pt x="408973" y="1319514"/>
                  <a:pt x="416689" y="1296365"/>
                </a:cubicBezTo>
                <a:cubicBezTo>
                  <a:pt x="420547" y="1284790"/>
                  <a:pt x="425870" y="1273605"/>
                  <a:pt x="428263" y="1261641"/>
                </a:cubicBezTo>
                <a:cubicBezTo>
                  <a:pt x="432121" y="1242350"/>
                  <a:pt x="435066" y="1222853"/>
                  <a:pt x="439838" y="1203767"/>
                </a:cubicBezTo>
                <a:cubicBezTo>
                  <a:pt x="442797" y="1191930"/>
                  <a:pt x="448454" y="1180880"/>
                  <a:pt x="451413" y="1169043"/>
                </a:cubicBezTo>
                <a:cubicBezTo>
                  <a:pt x="459499" y="1136700"/>
                  <a:pt x="469405" y="1072666"/>
                  <a:pt x="474562" y="1041722"/>
                </a:cubicBezTo>
                <a:cubicBezTo>
                  <a:pt x="470298" y="1011872"/>
                  <a:pt x="467573" y="958295"/>
                  <a:pt x="451413" y="925975"/>
                </a:cubicBezTo>
                <a:cubicBezTo>
                  <a:pt x="445192" y="913532"/>
                  <a:pt x="436953" y="902114"/>
                  <a:pt x="428263" y="891251"/>
                </a:cubicBezTo>
                <a:cubicBezTo>
                  <a:pt x="421446" y="882730"/>
                  <a:pt x="411931" y="876623"/>
                  <a:pt x="405114" y="868101"/>
                </a:cubicBezTo>
                <a:cubicBezTo>
                  <a:pt x="367039" y="820506"/>
                  <a:pt x="402317" y="840161"/>
                  <a:pt x="347241" y="821803"/>
                </a:cubicBezTo>
                <a:cubicBezTo>
                  <a:pt x="339524" y="814086"/>
                  <a:pt x="332821" y="805201"/>
                  <a:pt x="324091" y="798653"/>
                </a:cubicBezTo>
                <a:cubicBezTo>
                  <a:pt x="301833" y="781960"/>
                  <a:pt x="274316" y="772028"/>
                  <a:pt x="254643" y="752355"/>
                </a:cubicBezTo>
                <a:cubicBezTo>
                  <a:pt x="221658" y="719368"/>
                  <a:pt x="237547" y="738285"/>
                  <a:pt x="208344" y="694481"/>
                </a:cubicBezTo>
                <a:cubicBezTo>
                  <a:pt x="204486" y="682906"/>
                  <a:pt x="202226" y="670670"/>
                  <a:pt x="196770" y="659757"/>
                </a:cubicBezTo>
                <a:cubicBezTo>
                  <a:pt x="190549" y="647314"/>
                  <a:pt x="179270" y="637745"/>
                  <a:pt x="173620" y="625033"/>
                </a:cubicBezTo>
                <a:cubicBezTo>
                  <a:pt x="163710" y="602735"/>
                  <a:pt x="158187" y="578734"/>
                  <a:pt x="150471" y="555585"/>
                </a:cubicBezTo>
                <a:lnTo>
                  <a:pt x="138896" y="520861"/>
                </a:lnTo>
                <a:cubicBezTo>
                  <a:pt x="126312" y="395009"/>
                  <a:pt x="120262" y="408232"/>
                  <a:pt x="138896" y="277793"/>
                </a:cubicBezTo>
                <a:cubicBezTo>
                  <a:pt x="140621" y="265715"/>
                  <a:pt x="144194" y="253531"/>
                  <a:pt x="150471" y="243069"/>
                </a:cubicBezTo>
                <a:cubicBezTo>
                  <a:pt x="156086" y="233711"/>
                  <a:pt x="166803" y="228440"/>
                  <a:pt x="173620" y="219919"/>
                </a:cubicBezTo>
                <a:cubicBezTo>
                  <a:pt x="182310" y="209056"/>
                  <a:pt x="186301" y="194356"/>
                  <a:pt x="196770" y="185195"/>
                </a:cubicBezTo>
                <a:cubicBezTo>
                  <a:pt x="196776" y="185190"/>
                  <a:pt x="283577" y="127324"/>
                  <a:pt x="300942" y="115747"/>
                </a:cubicBezTo>
                <a:cubicBezTo>
                  <a:pt x="312517" y="108031"/>
                  <a:pt x="325830" y="102435"/>
                  <a:pt x="335666" y="92598"/>
                </a:cubicBezTo>
                <a:cubicBezTo>
                  <a:pt x="354908" y="73356"/>
                  <a:pt x="367255" y="57981"/>
                  <a:pt x="393539" y="46299"/>
                </a:cubicBezTo>
                <a:cubicBezTo>
                  <a:pt x="415837" y="36389"/>
                  <a:pt x="439838" y="30866"/>
                  <a:pt x="462987" y="23150"/>
                </a:cubicBezTo>
                <a:lnTo>
                  <a:pt x="497711" y="11575"/>
                </a:lnTo>
                <a:lnTo>
                  <a:pt x="532435" y="0"/>
                </a:lnTo>
                <a:cubicBezTo>
                  <a:pt x="628891" y="3858"/>
                  <a:pt x="725270" y="11575"/>
                  <a:pt x="821803" y="11575"/>
                </a:cubicBezTo>
                <a:cubicBezTo>
                  <a:pt x="860577" y="11575"/>
                  <a:pt x="898775" y="0"/>
                  <a:pt x="937549" y="0"/>
                </a:cubicBezTo>
                <a:cubicBezTo>
                  <a:pt x="1010957" y="0"/>
                  <a:pt x="1084162" y="7717"/>
                  <a:pt x="1157468" y="11575"/>
                </a:cubicBezTo>
                <a:lnTo>
                  <a:pt x="1215342" y="23150"/>
                </a:lnTo>
                <a:cubicBezTo>
                  <a:pt x="1271074" y="33283"/>
                  <a:pt x="1289542" y="34040"/>
                  <a:pt x="1342663" y="46299"/>
                </a:cubicBezTo>
                <a:cubicBezTo>
                  <a:pt x="1373664" y="53453"/>
                  <a:pt x="1405078" y="59387"/>
                  <a:pt x="1435261" y="69448"/>
                </a:cubicBezTo>
                <a:lnTo>
                  <a:pt x="1504709" y="92598"/>
                </a:lnTo>
                <a:lnTo>
                  <a:pt x="1539433" y="104172"/>
                </a:lnTo>
                <a:cubicBezTo>
                  <a:pt x="1547149" y="111889"/>
                  <a:pt x="1553224" y="121707"/>
                  <a:pt x="1562582" y="127322"/>
                </a:cubicBezTo>
                <a:cubicBezTo>
                  <a:pt x="1573044" y="133599"/>
                  <a:pt x="1587779" y="131274"/>
                  <a:pt x="1597306" y="138896"/>
                </a:cubicBezTo>
                <a:cubicBezTo>
                  <a:pt x="1608169" y="147586"/>
                  <a:pt x="1612739" y="162045"/>
                  <a:pt x="1620456" y="173620"/>
                </a:cubicBezTo>
                <a:lnTo>
                  <a:pt x="1643605" y="243069"/>
                </a:lnTo>
                <a:lnTo>
                  <a:pt x="1655180" y="277793"/>
                </a:lnTo>
                <a:cubicBezTo>
                  <a:pt x="1654679" y="283808"/>
                  <a:pt x="1651416" y="455178"/>
                  <a:pt x="1620456" y="486137"/>
                </a:cubicBezTo>
                <a:lnTo>
                  <a:pt x="1597306" y="509286"/>
                </a:lnTo>
                <a:cubicBezTo>
                  <a:pt x="1564519" y="607652"/>
                  <a:pt x="1610246" y="487718"/>
                  <a:pt x="1562582" y="567160"/>
                </a:cubicBezTo>
                <a:cubicBezTo>
                  <a:pt x="1556305" y="577622"/>
                  <a:pt x="1558328" y="592123"/>
                  <a:pt x="1551008" y="601884"/>
                </a:cubicBezTo>
                <a:cubicBezTo>
                  <a:pt x="1534639" y="623709"/>
                  <a:pt x="1508267" y="637057"/>
                  <a:pt x="1493134" y="659757"/>
                </a:cubicBezTo>
                <a:cubicBezTo>
                  <a:pt x="1474580" y="687588"/>
                  <a:pt x="1441130" y="742683"/>
                  <a:pt x="1412111" y="752355"/>
                </a:cubicBezTo>
                <a:lnTo>
                  <a:pt x="1377387" y="763929"/>
                </a:lnTo>
                <a:cubicBezTo>
                  <a:pt x="1332172" y="809146"/>
                  <a:pt x="1372714" y="761700"/>
                  <a:pt x="1342663" y="821803"/>
                </a:cubicBezTo>
                <a:cubicBezTo>
                  <a:pt x="1336442" y="834245"/>
                  <a:pt x="1325164" y="843815"/>
                  <a:pt x="1319514" y="856527"/>
                </a:cubicBezTo>
                <a:cubicBezTo>
                  <a:pt x="1309604" y="878825"/>
                  <a:pt x="1304081" y="902826"/>
                  <a:pt x="1296365" y="925975"/>
                </a:cubicBezTo>
                <a:cubicBezTo>
                  <a:pt x="1292507" y="937550"/>
                  <a:pt x="1287749" y="948862"/>
                  <a:pt x="1284790" y="960699"/>
                </a:cubicBezTo>
                <a:lnTo>
                  <a:pt x="1261641" y="1053296"/>
                </a:lnTo>
                <a:cubicBezTo>
                  <a:pt x="1257783" y="1099595"/>
                  <a:pt x="1255829" y="1146092"/>
                  <a:pt x="1250066" y="1192193"/>
                </a:cubicBezTo>
                <a:cubicBezTo>
                  <a:pt x="1246045" y="1224358"/>
                  <a:pt x="1235458" y="1243318"/>
                  <a:pt x="1226916" y="1273215"/>
                </a:cubicBezTo>
                <a:cubicBezTo>
                  <a:pt x="1222546" y="1288511"/>
                  <a:pt x="1219913" y="1304277"/>
                  <a:pt x="1215342" y="1319514"/>
                </a:cubicBezTo>
                <a:cubicBezTo>
                  <a:pt x="1208330" y="1342887"/>
                  <a:pt x="1199908" y="1365813"/>
                  <a:pt x="1192192" y="1388962"/>
                </a:cubicBezTo>
                <a:lnTo>
                  <a:pt x="1180618" y="1423686"/>
                </a:lnTo>
                <a:lnTo>
                  <a:pt x="1169043" y="1458410"/>
                </a:lnTo>
                <a:cubicBezTo>
                  <a:pt x="1165185" y="1469985"/>
                  <a:pt x="1159861" y="1481170"/>
                  <a:pt x="1157468" y="1493134"/>
                </a:cubicBezTo>
                <a:cubicBezTo>
                  <a:pt x="1153610" y="1512425"/>
                  <a:pt x="1151070" y="1532028"/>
                  <a:pt x="1145894" y="1551008"/>
                </a:cubicBezTo>
                <a:cubicBezTo>
                  <a:pt x="1139474" y="1574550"/>
                  <a:pt x="1128662" y="1596783"/>
                  <a:pt x="1122744" y="1620456"/>
                </a:cubicBezTo>
                <a:cubicBezTo>
                  <a:pt x="1118886" y="1635889"/>
                  <a:pt x="1115540" y="1651459"/>
                  <a:pt x="1111170" y="1666755"/>
                </a:cubicBezTo>
                <a:cubicBezTo>
                  <a:pt x="1107818" y="1678486"/>
                  <a:pt x="1102805" y="1689708"/>
                  <a:pt x="1099595" y="1701479"/>
                </a:cubicBezTo>
                <a:cubicBezTo>
                  <a:pt x="1055986" y="1861378"/>
                  <a:pt x="1097660" y="1730431"/>
                  <a:pt x="1053296" y="1863524"/>
                </a:cubicBezTo>
                <a:cubicBezTo>
                  <a:pt x="1053294" y="1863529"/>
                  <a:pt x="1030150" y="1932968"/>
                  <a:pt x="1030147" y="1932972"/>
                </a:cubicBezTo>
                <a:lnTo>
                  <a:pt x="1006997" y="1967696"/>
                </a:lnTo>
                <a:cubicBezTo>
                  <a:pt x="984867" y="2034089"/>
                  <a:pt x="1010405" y="1974727"/>
                  <a:pt x="972273" y="2025570"/>
                </a:cubicBezTo>
                <a:cubicBezTo>
                  <a:pt x="955580" y="2047828"/>
                  <a:pt x="945648" y="2075345"/>
                  <a:pt x="925975" y="2095018"/>
                </a:cubicBezTo>
                <a:cubicBezTo>
                  <a:pt x="910542" y="2110451"/>
                  <a:pt x="891783" y="2123157"/>
                  <a:pt x="879676" y="2141317"/>
                </a:cubicBezTo>
                <a:cubicBezTo>
                  <a:pt x="851742" y="2183219"/>
                  <a:pt x="844952" y="2166395"/>
                  <a:pt x="833377" y="2187615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C04E1E-C259-C348-823D-20E0DDF7C43E}"/>
              </a:ext>
            </a:extLst>
          </p:cNvPr>
          <p:cNvSpPr/>
          <p:nvPr/>
        </p:nvSpPr>
        <p:spPr>
          <a:xfrm>
            <a:off x="1708206" y="3805093"/>
            <a:ext cx="203223" cy="203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C4335-3D7B-5146-B964-3206E5E59CEC}"/>
              </a:ext>
            </a:extLst>
          </p:cNvPr>
          <p:cNvSpPr txBox="1"/>
          <p:nvPr/>
        </p:nvSpPr>
        <p:spPr>
          <a:xfrm>
            <a:off x="8489383" y="2853763"/>
            <a:ext cx="1393678" cy="8891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</a:rPr>
              <a:t>???</a:t>
            </a:r>
            <a:endParaRPr lang="en-US" sz="54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59037F-F628-6547-8CCE-FC005246B56D}"/>
              </a:ext>
            </a:extLst>
          </p:cNvPr>
          <p:cNvSpPr txBox="1"/>
          <p:nvPr/>
        </p:nvSpPr>
        <p:spPr>
          <a:xfrm>
            <a:off x="8489383" y="520871"/>
            <a:ext cx="1393678" cy="8891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</a:rPr>
              <a:t>???</a:t>
            </a:r>
            <a:endParaRPr lang="en-US" sz="54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90B454-61A9-4C47-82E6-32C84997B655}"/>
              </a:ext>
            </a:extLst>
          </p:cNvPr>
          <p:cNvSpPr txBox="1"/>
          <p:nvPr/>
        </p:nvSpPr>
        <p:spPr>
          <a:xfrm>
            <a:off x="8489383" y="5151486"/>
            <a:ext cx="1393678" cy="8891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</a:rPr>
              <a:t>???</a:t>
            </a:r>
            <a:endParaRPr lang="en-US" sz="540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86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1848CCA-C0AE-744F-93CA-CF712D164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1668" y="315218"/>
            <a:ext cx="5579254" cy="17181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Optimal partitioning of graph and code generation are challenging tasks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”Optimal” code (inlining, loop-fusion, reordering, over-computation, …) does not retain domain logic (operators), changes with hardware target and can be hard to read.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Loss of domain logic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09B7F-2CCC-7D46-AF29-9F09946A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8" y="2837877"/>
            <a:ext cx="1320800" cy="23672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65268E-0CAB-AE40-BCB3-E033B8E8FC83}"/>
              </a:ext>
            </a:extLst>
          </p:cNvPr>
          <p:cNvSpPr txBox="1"/>
          <p:nvPr/>
        </p:nvSpPr>
        <p:spPr>
          <a:xfrm>
            <a:off x="1020353" y="2479064"/>
            <a:ext cx="729749" cy="3588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hordiff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C6E7C7-EF53-1C4E-9400-C14638CD6E80}"/>
              </a:ext>
            </a:extLst>
          </p:cNvPr>
          <p:cNvGrpSpPr/>
          <p:nvPr/>
        </p:nvGrpSpPr>
        <p:grpSpPr>
          <a:xfrm>
            <a:off x="2462895" y="2479064"/>
            <a:ext cx="8416235" cy="4213263"/>
            <a:chOff x="2462895" y="2479064"/>
            <a:chExt cx="8416235" cy="421326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32A68DB-5308-5449-B622-B1055A35210A}"/>
                </a:ext>
              </a:extLst>
            </p:cNvPr>
            <p:cNvGrpSpPr/>
            <p:nvPr/>
          </p:nvGrpSpPr>
          <p:grpSpPr>
            <a:xfrm>
              <a:off x="2462895" y="2479064"/>
              <a:ext cx="2637872" cy="3426106"/>
              <a:chOff x="2341153" y="2314941"/>
              <a:chExt cx="2637872" cy="34261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AE3BEE8-FC78-E148-AB8E-A49838FF4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1153" y="2673754"/>
                <a:ext cx="2637872" cy="3067293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BA80AC-5E1C-3246-9B48-17BD5C3E67D5}"/>
                  </a:ext>
                </a:extLst>
              </p:cNvPr>
              <p:cNvSpPr txBox="1"/>
              <p:nvPr/>
            </p:nvSpPr>
            <p:spPr>
              <a:xfrm>
                <a:off x="3213675" y="2314941"/>
                <a:ext cx="729749" cy="35881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400">
                    <a:solidFill>
                      <a:schemeClr val="tx2"/>
                    </a:solidFill>
                  </a:rPr>
                  <a:t>u</a:t>
                </a:r>
                <a:r>
                  <a:rPr lang="en-US" sz="1400">
                    <a:solidFill>
                      <a:schemeClr val="tx2"/>
                    </a:solidFill>
                    <a:latin typeface="+mn-lt"/>
                  </a:rPr>
                  <a:t>,v-update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81BD95-E9D5-CE4A-B7A4-4B8E700C3530}"/>
                </a:ext>
              </a:extLst>
            </p:cNvPr>
            <p:cNvGrpSpPr/>
            <p:nvPr/>
          </p:nvGrpSpPr>
          <p:grpSpPr>
            <a:xfrm>
              <a:off x="5482142" y="2479064"/>
              <a:ext cx="1737360" cy="2228253"/>
              <a:chOff x="5482142" y="2314941"/>
              <a:chExt cx="1737360" cy="222825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164D4F3-C313-6344-9861-EABF54D21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82142" y="2673754"/>
                <a:ext cx="1737360" cy="186944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49C586-8590-5D43-B89B-9593CAC36CB7}"/>
                  </a:ext>
                </a:extLst>
              </p:cNvPr>
              <p:cNvSpPr txBox="1"/>
              <p:nvPr/>
            </p:nvSpPr>
            <p:spPr>
              <a:xfrm>
                <a:off x="5952614" y="2314941"/>
                <a:ext cx="729749" cy="35881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400">
                    <a:solidFill>
                      <a:schemeClr val="tx2"/>
                    </a:solidFill>
                  </a:rPr>
                  <a:t>div</a:t>
                </a:r>
                <a:endParaRPr lang="en-US" sz="140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DFE173E-A50C-7745-8EDA-DEE7AB710801}"/>
                </a:ext>
              </a:extLst>
            </p:cNvPr>
            <p:cNvGrpSpPr/>
            <p:nvPr/>
          </p:nvGrpSpPr>
          <p:grpSpPr>
            <a:xfrm>
              <a:off x="7977180" y="2479064"/>
              <a:ext cx="2901950" cy="4213263"/>
              <a:chOff x="7977180" y="2314941"/>
              <a:chExt cx="2901950" cy="42132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F1319BF-C546-C344-A2C2-DCA4AE598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7180" y="2673754"/>
                <a:ext cx="2901950" cy="385445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84ABA5-21F3-3942-89F5-73426B44C66F}"/>
                  </a:ext>
                </a:extLst>
              </p:cNvPr>
              <p:cNvSpPr txBox="1"/>
              <p:nvPr/>
            </p:nvSpPr>
            <p:spPr>
              <a:xfrm>
                <a:off x="9089353" y="2314941"/>
                <a:ext cx="729749" cy="35881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400">
                    <a:solidFill>
                      <a:schemeClr val="tx2"/>
                    </a:solidFill>
                  </a:rPr>
                  <a:t>u,v-update &amp; div</a:t>
                </a:r>
                <a:endParaRPr lang="en-US" sz="140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BCAFBD-B496-AC4B-A851-D8F70DB12B0C}"/>
                </a:ext>
              </a:extLst>
            </p:cNvPr>
            <p:cNvSpPr/>
            <p:nvPr/>
          </p:nvSpPr>
          <p:spPr>
            <a:xfrm>
              <a:off x="8484887" y="4898509"/>
              <a:ext cx="1244218" cy="1348154"/>
            </a:xfrm>
            <a:custGeom>
              <a:avLst/>
              <a:gdLst>
                <a:gd name="connsiteX0" fmla="*/ 599449 w 1244218"/>
                <a:gd name="connsiteY0" fmla="*/ 515816 h 1348154"/>
                <a:gd name="connsiteX1" fmla="*/ 447049 w 1244218"/>
                <a:gd name="connsiteY1" fmla="*/ 504093 h 1348154"/>
                <a:gd name="connsiteX2" fmla="*/ 388433 w 1244218"/>
                <a:gd name="connsiteY2" fmla="*/ 492370 h 1348154"/>
                <a:gd name="connsiteX3" fmla="*/ 318095 w 1244218"/>
                <a:gd name="connsiteY3" fmla="*/ 445477 h 1348154"/>
                <a:gd name="connsiteX4" fmla="*/ 282925 w 1244218"/>
                <a:gd name="connsiteY4" fmla="*/ 422031 h 1348154"/>
                <a:gd name="connsiteX5" fmla="*/ 212587 w 1244218"/>
                <a:gd name="connsiteY5" fmla="*/ 351693 h 1348154"/>
                <a:gd name="connsiteX6" fmla="*/ 153972 w 1244218"/>
                <a:gd name="connsiteY6" fmla="*/ 304800 h 1348154"/>
                <a:gd name="connsiteX7" fmla="*/ 118802 w 1244218"/>
                <a:gd name="connsiteY7" fmla="*/ 293077 h 1348154"/>
                <a:gd name="connsiteX8" fmla="*/ 71910 w 1244218"/>
                <a:gd name="connsiteY8" fmla="*/ 257908 h 1348154"/>
                <a:gd name="connsiteX9" fmla="*/ 25018 w 1244218"/>
                <a:gd name="connsiteY9" fmla="*/ 187570 h 1348154"/>
                <a:gd name="connsiteX10" fmla="*/ 1572 w 1244218"/>
                <a:gd name="connsiteY10" fmla="*/ 117231 h 1348154"/>
                <a:gd name="connsiteX11" fmla="*/ 60187 w 1244218"/>
                <a:gd name="connsiteY11" fmla="*/ 11723 h 1348154"/>
                <a:gd name="connsiteX12" fmla="*/ 95356 w 1244218"/>
                <a:gd name="connsiteY12" fmla="*/ 0 h 1348154"/>
                <a:gd name="connsiteX13" fmla="*/ 329818 w 1244218"/>
                <a:gd name="connsiteY13" fmla="*/ 11723 h 1348154"/>
                <a:gd name="connsiteX14" fmla="*/ 493941 w 1244218"/>
                <a:gd name="connsiteY14" fmla="*/ 58616 h 1348154"/>
                <a:gd name="connsiteX15" fmla="*/ 611172 w 1244218"/>
                <a:gd name="connsiteY15" fmla="*/ 93785 h 1348154"/>
                <a:gd name="connsiteX16" fmla="*/ 658064 w 1244218"/>
                <a:gd name="connsiteY16" fmla="*/ 117231 h 1348154"/>
                <a:gd name="connsiteX17" fmla="*/ 693233 w 1244218"/>
                <a:gd name="connsiteY17" fmla="*/ 140677 h 1348154"/>
                <a:gd name="connsiteX18" fmla="*/ 763572 w 1244218"/>
                <a:gd name="connsiteY18" fmla="*/ 164123 h 1348154"/>
                <a:gd name="connsiteX19" fmla="*/ 833910 w 1244218"/>
                <a:gd name="connsiteY19" fmla="*/ 187570 h 1348154"/>
                <a:gd name="connsiteX20" fmla="*/ 869079 w 1244218"/>
                <a:gd name="connsiteY20" fmla="*/ 199293 h 1348154"/>
                <a:gd name="connsiteX21" fmla="*/ 904249 w 1244218"/>
                <a:gd name="connsiteY21" fmla="*/ 211016 h 1348154"/>
                <a:gd name="connsiteX22" fmla="*/ 974587 w 1244218"/>
                <a:gd name="connsiteY22" fmla="*/ 257908 h 1348154"/>
                <a:gd name="connsiteX23" fmla="*/ 1044925 w 1244218"/>
                <a:gd name="connsiteY23" fmla="*/ 351693 h 1348154"/>
                <a:gd name="connsiteX24" fmla="*/ 1080095 w 1244218"/>
                <a:gd name="connsiteY24" fmla="*/ 363416 h 1348154"/>
                <a:gd name="connsiteX25" fmla="*/ 1115264 w 1244218"/>
                <a:gd name="connsiteY25" fmla="*/ 386862 h 1348154"/>
                <a:gd name="connsiteX26" fmla="*/ 1185602 w 1244218"/>
                <a:gd name="connsiteY26" fmla="*/ 410308 h 1348154"/>
                <a:gd name="connsiteX27" fmla="*/ 1209049 w 1244218"/>
                <a:gd name="connsiteY27" fmla="*/ 433754 h 1348154"/>
                <a:gd name="connsiteX28" fmla="*/ 1220772 w 1244218"/>
                <a:gd name="connsiteY28" fmla="*/ 468923 h 1348154"/>
                <a:gd name="connsiteX29" fmla="*/ 1244218 w 1244218"/>
                <a:gd name="connsiteY29" fmla="*/ 550985 h 1348154"/>
                <a:gd name="connsiteX30" fmla="*/ 1232495 w 1244218"/>
                <a:gd name="connsiteY30" fmla="*/ 867508 h 1348154"/>
                <a:gd name="connsiteX31" fmla="*/ 1220772 w 1244218"/>
                <a:gd name="connsiteY31" fmla="*/ 902677 h 1348154"/>
                <a:gd name="connsiteX32" fmla="*/ 1197325 w 1244218"/>
                <a:gd name="connsiteY32" fmla="*/ 1078523 h 1348154"/>
                <a:gd name="connsiteX33" fmla="*/ 1185602 w 1244218"/>
                <a:gd name="connsiteY33" fmla="*/ 1137139 h 1348154"/>
                <a:gd name="connsiteX34" fmla="*/ 1162156 w 1244218"/>
                <a:gd name="connsiteY34" fmla="*/ 1277816 h 1348154"/>
                <a:gd name="connsiteX35" fmla="*/ 1150433 w 1244218"/>
                <a:gd name="connsiteY35" fmla="*/ 1312985 h 1348154"/>
                <a:gd name="connsiteX36" fmla="*/ 1126987 w 1244218"/>
                <a:gd name="connsiteY36" fmla="*/ 1348154 h 1348154"/>
                <a:gd name="connsiteX37" fmla="*/ 833910 w 1244218"/>
                <a:gd name="connsiteY37" fmla="*/ 1336431 h 1348154"/>
                <a:gd name="connsiteX38" fmla="*/ 775295 w 1244218"/>
                <a:gd name="connsiteY38" fmla="*/ 1324708 h 1348154"/>
                <a:gd name="connsiteX39" fmla="*/ 740125 w 1244218"/>
                <a:gd name="connsiteY39" fmla="*/ 1301262 h 1348154"/>
                <a:gd name="connsiteX40" fmla="*/ 716679 w 1244218"/>
                <a:gd name="connsiteY40" fmla="*/ 1266093 h 1348154"/>
                <a:gd name="connsiteX41" fmla="*/ 716679 w 1244218"/>
                <a:gd name="connsiteY41" fmla="*/ 1078523 h 1348154"/>
                <a:gd name="connsiteX42" fmla="*/ 728402 w 1244218"/>
                <a:gd name="connsiteY42" fmla="*/ 1031631 h 1348154"/>
                <a:gd name="connsiteX43" fmla="*/ 751849 w 1244218"/>
                <a:gd name="connsiteY43" fmla="*/ 961293 h 1348154"/>
                <a:gd name="connsiteX44" fmla="*/ 763572 w 1244218"/>
                <a:gd name="connsiteY44" fmla="*/ 926123 h 1348154"/>
                <a:gd name="connsiteX45" fmla="*/ 775295 w 1244218"/>
                <a:gd name="connsiteY45" fmla="*/ 890954 h 1348154"/>
                <a:gd name="connsiteX46" fmla="*/ 798741 w 1244218"/>
                <a:gd name="connsiteY46" fmla="*/ 785446 h 1348154"/>
                <a:gd name="connsiteX47" fmla="*/ 787018 w 1244218"/>
                <a:gd name="connsiteY47" fmla="*/ 633046 h 1348154"/>
                <a:gd name="connsiteX48" fmla="*/ 763572 w 1244218"/>
                <a:gd name="connsiteY48" fmla="*/ 597877 h 1348154"/>
                <a:gd name="connsiteX49" fmla="*/ 634618 w 1244218"/>
                <a:gd name="connsiteY49" fmla="*/ 550985 h 1348154"/>
                <a:gd name="connsiteX50" fmla="*/ 599449 w 1244218"/>
                <a:gd name="connsiteY50" fmla="*/ 515816 h 134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44218" h="1348154">
                  <a:moveTo>
                    <a:pt x="599449" y="515816"/>
                  </a:moveTo>
                  <a:cubicBezTo>
                    <a:pt x="548649" y="511908"/>
                    <a:pt x="497687" y="509719"/>
                    <a:pt x="447049" y="504093"/>
                  </a:cubicBezTo>
                  <a:cubicBezTo>
                    <a:pt x="427245" y="501893"/>
                    <a:pt x="406573" y="500615"/>
                    <a:pt x="388433" y="492370"/>
                  </a:cubicBezTo>
                  <a:cubicBezTo>
                    <a:pt x="362780" y="480709"/>
                    <a:pt x="341541" y="461108"/>
                    <a:pt x="318095" y="445477"/>
                  </a:cubicBezTo>
                  <a:cubicBezTo>
                    <a:pt x="306372" y="437661"/>
                    <a:pt x="292888" y="431994"/>
                    <a:pt x="282925" y="422031"/>
                  </a:cubicBezTo>
                  <a:lnTo>
                    <a:pt x="212587" y="351693"/>
                  </a:lnTo>
                  <a:cubicBezTo>
                    <a:pt x="190778" y="329884"/>
                    <a:pt x="183552" y="319590"/>
                    <a:pt x="153972" y="304800"/>
                  </a:cubicBezTo>
                  <a:cubicBezTo>
                    <a:pt x="142919" y="299274"/>
                    <a:pt x="130525" y="296985"/>
                    <a:pt x="118802" y="293077"/>
                  </a:cubicBezTo>
                  <a:cubicBezTo>
                    <a:pt x="103171" y="281354"/>
                    <a:pt x="84891" y="272511"/>
                    <a:pt x="71910" y="257908"/>
                  </a:cubicBezTo>
                  <a:cubicBezTo>
                    <a:pt x="53189" y="236847"/>
                    <a:pt x="25018" y="187570"/>
                    <a:pt x="25018" y="187570"/>
                  </a:cubicBezTo>
                  <a:cubicBezTo>
                    <a:pt x="17203" y="164124"/>
                    <a:pt x="-6243" y="140677"/>
                    <a:pt x="1572" y="117231"/>
                  </a:cubicBezTo>
                  <a:cubicBezTo>
                    <a:pt x="11894" y="86264"/>
                    <a:pt x="29955" y="21800"/>
                    <a:pt x="60187" y="11723"/>
                  </a:cubicBezTo>
                  <a:lnTo>
                    <a:pt x="95356" y="0"/>
                  </a:lnTo>
                  <a:cubicBezTo>
                    <a:pt x="173510" y="3908"/>
                    <a:pt x="252012" y="3386"/>
                    <a:pt x="329818" y="11723"/>
                  </a:cubicBezTo>
                  <a:cubicBezTo>
                    <a:pt x="406554" y="19945"/>
                    <a:pt x="424497" y="41255"/>
                    <a:pt x="493941" y="58616"/>
                  </a:cubicBezTo>
                  <a:cubicBezTo>
                    <a:pt x="527596" y="67030"/>
                    <a:pt x="582632" y="79515"/>
                    <a:pt x="611172" y="93785"/>
                  </a:cubicBezTo>
                  <a:cubicBezTo>
                    <a:pt x="626803" y="101600"/>
                    <a:pt x="642891" y="108561"/>
                    <a:pt x="658064" y="117231"/>
                  </a:cubicBezTo>
                  <a:cubicBezTo>
                    <a:pt x="670297" y="124221"/>
                    <a:pt x="680358" y="134955"/>
                    <a:pt x="693233" y="140677"/>
                  </a:cubicBezTo>
                  <a:cubicBezTo>
                    <a:pt x="715817" y="150714"/>
                    <a:pt x="740126" y="156308"/>
                    <a:pt x="763572" y="164123"/>
                  </a:cubicBezTo>
                  <a:lnTo>
                    <a:pt x="833910" y="187570"/>
                  </a:lnTo>
                  <a:lnTo>
                    <a:pt x="869079" y="199293"/>
                  </a:lnTo>
                  <a:lnTo>
                    <a:pt x="904249" y="211016"/>
                  </a:lnTo>
                  <a:cubicBezTo>
                    <a:pt x="927695" y="226647"/>
                    <a:pt x="958956" y="234462"/>
                    <a:pt x="974587" y="257908"/>
                  </a:cubicBezTo>
                  <a:cubicBezTo>
                    <a:pt x="978462" y="263721"/>
                    <a:pt x="1020832" y="337237"/>
                    <a:pt x="1044925" y="351693"/>
                  </a:cubicBezTo>
                  <a:cubicBezTo>
                    <a:pt x="1055521" y="358051"/>
                    <a:pt x="1068372" y="359508"/>
                    <a:pt x="1080095" y="363416"/>
                  </a:cubicBezTo>
                  <a:cubicBezTo>
                    <a:pt x="1091818" y="371231"/>
                    <a:pt x="1102389" y="381140"/>
                    <a:pt x="1115264" y="386862"/>
                  </a:cubicBezTo>
                  <a:cubicBezTo>
                    <a:pt x="1137848" y="396899"/>
                    <a:pt x="1185602" y="410308"/>
                    <a:pt x="1185602" y="410308"/>
                  </a:cubicBezTo>
                  <a:cubicBezTo>
                    <a:pt x="1193418" y="418123"/>
                    <a:pt x="1203362" y="424276"/>
                    <a:pt x="1209049" y="433754"/>
                  </a:cubicBezTo>
                  <a:cubicBezTo>
                    <a:pt x="1215407" y="444350"/>
                    <a:pt x="1217377" y="457041"/>
                    <a:pt x="1220772" y="468923"/>
                  </a:cubicBezTo>
                  <a:cubicBezTo>
                    <a:pt x="1250212" y="571964"/>
                    <a:pt x="1216110" y="466662"/>
                    <a:pt x="1244218" y="550985"/>
                  </a:cubicBezTo>
                  <a:cubicBezTo>
                    <a:pt x="1240310" y="656493"/>
                    <a:pt x="1239518" y="762162"/>
                    <a:pt x="1232495" y="867508"/>
                  </a:cubicBezTo>
                  <a:cubicBezTo>
                    <a:pt x="1231673" y="879838"/>
                    <a:pt x="1223195" y="890560"/>
                    <a:pt x="1220772" y="902677"/>
                  </a:cubicBezTo>
                  <a:cubicBezTo>
                    <a:pt x="1212882" y="942128"/>
                    <a:pt x="1203027" y="1041463"/>
                    <a:pt x="1197325" y="1078523"/>
                  </a:cubicBezTo>
                  <a:cubicBezTo>
                    <a:pt x="1194295" y="1098217"/>
                    <a:pt x="1188878" y="1117485"/>
                    <a:pt x="1185602" y="1137139"/>
                  </a:cubicBezTo>
                  <a:cubicBezTo>
                    <a:pt x="1175677" y="1196689"/>
                    <a:pt x="1175969" y="1222562"/>
                    <a:pt x="1162156" y="1277816"/>
                  </a:cubicBezTo>
                  <a:cubicBezTo>
                    <a:pt x="1159159" y="1289804"/>
                    <a:pt x="1155959" y="1301932"/>
                    <a:pt x="1150433" y="1312985"/>
                  </a:cubicBezTo>
                  <a:cubicBezTo>
                    <a:pt x="1144132" y="1325587"/>
                    <a:pt x="1134802" y="1336431"/>
                    <a:pt x="1126987" y="1348154"/>
                  </a:cubicBezTo>
                  <a:cubicBezTo>
                    <a:pt x="1029295" y="1344246"/>
                    <a:pt x="931464" y="1342935"/>
                    <a:pt x="833910" y="1336431"/>
                  </a:cubicBezTo>
                  <a:cubicBezTo>
                    <a:pt x="814029" y="1335106"/>
                    <a:pt x="793952" y="1331704"/>
                    <a:pt x="775295" y="1324708"/>
                  </a:cubicBezTo>
                  <a:cubicBezTo>
                    <a:pt x="762103" y="1319761"/>
                    <a:pt x="751848" y="1309077"/>
                    <a:pt x="740125" y="1301262"/>
                  </a:cubicBezTo>
                  <a:cubicBezTo>
                    <a:pt x="732310" y="1289539"/>
                    <a:pt x="721134" y="1279459"/>
                    <a:pt x="716679" y="1266093"/>
                  </a:cubicBezTo>
                  <a:cubicBezTo>
                    <a:pt x="695604" y="1202868"/>
                    <a:pt x="707375" y="1143651"/>
                    <a:pt x="716679" y="1078523"/>
                  </a:cubicBezTo>
                  <a:cubicBezTo>
                    <a:pt x="718958" y="1062573"/>
                    <a:pt x="723772" y="1047063"/>
                    <a:pt x="728402" y="1031631"/>
                  </a:cubicBezTo>
                  <a:cubicBezTo>
                    <a:pt x="735504" y="1007959"/>
                    <a:pt x="744034" y="984739"/>
                    <a:pt x="751849" y="961293"/>
                  </a:cubicBezTo>
                  <a:lnTo>
                    <a:pt x="763572" y="926123"/>
                  </a:lnTo>
                  <a:cubicBezTo>
                    <a:pt x="767480" y="914400"/>
                    <a:pt x="772298" y="902942"/>
                    <a:pt x="775295" y="890954"/>
                  </a:cubicBezTo>
                  <a:cubicBezTo>
                    <a:pt x="791851" y="824731"/>
                    <a:pt x="783858" y="859861"/>
                    <a:pt x="798741" y="785446"/>
                  </a:cubicBezTo>
                  <a:cubicBezTo>
                    <a:pt x="794833" y="734646"/>
                    <a:pt x="796407" y="683123"/>
                    <a:pt x="787018" y="633046"/>
                  </a:cubicBezTo>
                  <a:cubicBezTo>
                    <a:pt x="784422" y="619198"/>
                    <a:pt x="773535" y="607840"/>
                    <a:pt x="763572" y="597877"/>
                  </a:cubicBezTo>
                  <a:cubicBezTo>
                    <a:pt x="719421" y="553726"/>
                    <a:pt x="701292" y="584322"/>
                    <a:pt x="634618" y="550985"/>
                  </a:cubicBezTo>
                  <a:lnTo>
                    <a:pt x="599449" y="515816"/>
                  </a:lnTo>
                  <a:close/>
                </a:path>
              </a:pathLst>
            </a:cu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9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A085E8-FD8C-DF46-A921-EEC6D35693D8}"/>
              </a:ext>
            </a:extLst>
          </p:cNvPr>
          <p:cNvSpPr/>
          <p:nvPr/>
        </p:nvSpPr>
        <p:spPr>
          <a:xfrm>
            <a:off x="2442358" y="2579536"/>
            <a:ext cx="7307283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80" b="1" dirty="0">
                <a:solidFill>
                  <a:srgbClr val="031F39"/>
                </a:solidFill>
                <a:latin typeface="Franklin Gothic Medium" panose="020B0603020102020204" pitchFamily="34" charset="0"/>
              </a:rPr>
              <a:t>So what can we do?</a:t>
            </a:r>
          </a:p>
          <a:p>
            <a:pPr algn="ctr"/>
            <a:endParaRPr lang="en-US" sz="3480" b="1" dirty="0">
              <a:solidFill>
                <a:srgbClr val="031F39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FDE8-84A9-C540-BAC8-50324539CFC5}"/>
              </a:ext>
            </a:extLst>
          </p:cNvPr>
          <p:cNvCxnSpPr>
            <a:cxnSpLocks/>
          </p:cNvCxnSpPr>
          <p:nvPr/>
        </p:nvCxnSpPr>
        <p:spPr>
          <a:xfrm flipH="1">
            <a:off x="9136087" y="1319972"/>
            <a:ext cx="13675" cy="4217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7447C64-17BD-C94F-9EDF-F5BCC8B9A8D1}"/>
              </a:ext>
            </a:extLst>
          </p:cNvPr>
          <p:cNvCxnSpPr>
            <a:cxnSpLocks/>
          </p:cNvCxnSpPr>
          <p:nvPr/>
        </p:nvCxnSpPr>
        <p:spPr>
          <a:xfrm flipH="1">
            <a:off x="9136087" y="2339880"/>
            <a:ext cx="13675" cy="4217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/>
              <a:t>DSL in Python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7430F7A-75DF-5040-96FB-98CF79275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1310640"/>
            <a:ext cx="4604835" cy="521976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 domain-specific language (DSL) is a programming language with concepts tailored to a specific application domain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 compiler is responsible for transforming the high-level specification into code that runs on HPC cluster (code generation)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By sacrificing generality, we can improve productivity, performance, and portability.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User can specify execution backend</a:t>
            </a:r>
            <a:br>
              <a:rPr lang="en-US" sz="1800" dirty="0"/>
            </a:br>
            <a:r>
              <a:rPr lang="en-US" sz="1800" dirty="0"/>
              <a:t>(e.g. Python, optimized CPU, optimized GPU, …)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Generate readable, efficient code by leveraging existing efforts (e.g. GridTools C++, Kokkos, Raja)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11A7E8-A252-4F47-B5BD-3C7C0C0EC173}"/>
              </a:ext>
            </a:extLst>
          </p:cNvPr>
          <p:cNvSpPr/>
          <p:nvPr/>
        </p:nvSpPr>
        <p:spPr>
          <a:xfrm>
            <a:off x="7075992" y="714130"/>
            <a:ext cx="3978234" cy="645622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code (Python)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1479B4-015B-4A47-A227-91CB5A3EFE63}"/>
              </a:ext>
            </a:extLst>
          </p:cNvPr>
          <p:cNvSpPr/>
          <p:nvPr/>
        </p:nvSpPr>
        <p:spPr>
          <a:xfrm>
            <a:off x="7075992" y="2755189"/>
            <a:ext cx="3978229" cy="14892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br>
              <a:rPr lang="en-US" sz="800" dirty="0"/>
            </a:br>
            <a:r>
              <a:rPr lang="en-US" dirty="0"/>
              <a:t>DSL compiler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47A313-630C-2343-92D9-4760B90A7B30}"/>
              </a:ext>
            </a:extLst>
          </p:cNvPr>
          <p:cNvSpPr/>
          <p:nvPr/>
        </p:nvSpPr>
        <p:spPr>
          <a:xfrm>
            <a:off x="8253614" y="5363105"/>
            <a:ext cx="1048100" cy="9144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800" dirty="0"/>
          </a:p>
          <a:p>
            <a:pPr algn="ctr"/>
            <a:r>
              <a:rPr lang="en-US" dirty="0"/>
              <a:t>C++ compiler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E5A163-BC07-CF49-A9DF-1020F438452D}"/>
              </a:ext>
            </a:extLst>
          </p:cNvPr>
          <p:cNvSpPr/>
          <p:nvPr/>
        </p:nvSpPr>
        <p:spPr>
          <a:xfrm>
            <a:off x="9417903" y="5358173"/>
            <a:ext cx="1048100" cy="9144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/>
          </a:p>
          <a:p>
            <a:pPr algn="ctr"/>
            <a:r>
              <a:rPr lang="en-US" dirty="0"/>
              <a:t>CUDA compiler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B7B74E-949D-424F-8A29-E49597A9BF9B}"/>
              </a:ext>
            </a:extLst>
          </p:cNvPr>
          <p:cNvSpPr txBox="1"/>
          <p:nvPr/>
        </p:nvSpPr>
        <p:spPr>
          <a:xfrm>
            <a:off x="10582192" y="5417549"/>
            <a:ext cx="902525" cy="7956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3200" dirty="0">
                <a:solidFill>
                  <a:schemeClr val="tx2"/>
                </a:solidFill>
                <a:latin typeface="+mn-lt"/>
              </a:rPr>
              <a:t>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043AC1-A3B4-1142-8BAA-A97DC476066B}"/>
              </a:ext>
            </a:extLst>
          </p:cNvPr>
          <p:cNvSpPr txBox="1"/>
          <p:nvPr/>
        </p:nvSpPr>
        <p:spPr>
          <a:xfrm>
            <a:off x="8039324" y="3237721"/>
            <a:ext cx="2220686" cy="10067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Checkers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Optimizers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Code generators</a:t>
            </a:r>
          </a:p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EDC1A7-39EC-3B47-904F-C53C1424DECF}"/>
              </a:ext>
            </a:extLst>
          </p:cNvPr>
          <p:cNvCxnSpPr>
            <a:cxnSpLocks/>
          </p:cNvCxnSpPr>
          <p:nvPr/>
        </p:nvCxnSpPr>
        <p:spPr>
          <a:xfrm>
            <a:off x="8777664" y="4239546"/>
            <a:ext cx="0" cy="1118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C9A3B5-D267-4C48-8F69-4DAA08409276}"/>
              </a:ext>
            </a:extLst>
          </p:cNvPr>
          <p:cNvCxnSpPr>
            <a:cxnSpLocks/>
          </p:cNvCxnSpPr>
          <p:nvPr/>
        </p:nvCxnSpPr>
        <p:spPr>
          <a:xfrm>
            <a:off x="9941953" y="4239546"/>
            <a:ext cx="0" cy="1118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8D6CB9C-3F7E-6249-970B-E54358E74FEF}"/>
              </a:ext>
            </a:extLst>
          </p:cNvPr>
          <p:cNvSpPr/>
          <p:nvPr/>
        </p:nvSpPr>
        <p:spPr>
          <a:xfrm>
            <a:off x="7075992" y="1703045"/>
            <a:ext cx="3978234" cy="6737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br>
              <a:rPr lang="en-US" sz="800" dirty="0"/>
            </a:br>
            <a:r>
              <a:rPr lang="en-US" dirty="0"/>
              <a:t>DSL frontend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1AD980-18F4-A74E-8EE9-21995BDF338C}"/>
              </a:ext>
            </a:extLst>
          </p:cNvPr>
          <p:cNvSpPr/>
          <p:nvPr/>
        </p:nvSpPr>
        <p:spPr>
          <a:xfrm>
            <a:off x="7326078" y="4665785"/>
            <a:ext cx="796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Python</a:t>
            </a:r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DB1062-1CB9-264F-B4B6-BAD2510841EB}"/>
              </a:ext>
            </a:extLst>
          </p:cNvPr>
          <p:cNvSpPr txBox="1"/>
          <p:nvPr/>
        </p:nvSpPr>
        <p:spPr>
          <a:xfrm>
            <a:off x="8359070" y="4669794"/>
            <a:ext cx="3102007" cy="369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  <a:latin typeface="+mn-lt"/>
              </a:rPr>
              <a:t>GT C++, Kokkos, Raja, …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3E43F3E-9E78-8A44-81A4-E5D2D3C7C565}"/>
              </a:ext>
            </a:extLst>
          </p:cNvPr>
          <p:cNvCxnSpPr>
            <a:cxnSpLocks/>
          </p:cNvCxnSpPr>
          <p:nvPr/>
        </p:nvCxnSpPr>
        <p:spPr>
          <a:xfrm>
            <a:off x="7731270" y="4239546"/>
            <a:ext cx="0" cy="4262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527293"/>
          </a:xfrm>
        </p:spPr>
        <p:txBody>
          <a:bodyPr/>
          <a:lstStyle/>
          <a:p>
            <a:r>
              <a:rPr lang="en-US" sz="3000" dirty="0"/>
              <a:t>Why Python?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32039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93167-99CB-964B-8886-D40E907AF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1310640"/>
            <a:ext cx="4604835" cy="5219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Large and growing community in the atmospheric and data science.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Mature integration with IDEs, huge ecosystem of packages, integration with visualization, interactive workflows using Jupyter notebooks on HPC clusters, …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br>
              <a:rPr lang="en-US" sz="2000" dirty="0"/>
            </a:br>
            <a:endParaRPr lang="en-US" sz="20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7DD522-1CBF-FF4F-8C3B-21173361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539" y="286441"/>
            <a:ext cx="5117741" cy="470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5B510-5083-0E4B-9199-6A0C6168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54" y="2388146"/>
            <a:ext cx="5668919" cy="470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6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5236542" cy="527293"/>
          </a:xfrm>
        </p:spPr>
        <p:txBody>
          <a:bodyPr/>
          <a:lstStyle/>
          <a:p>
            <a:r>
              <a:rPr lang="en-US" dirty="0"/>
              <a:t>Who is Vulcan?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86D3E-9428-3445-8981-E80633BD5D0D}"/>
              </a:ext>
            </a:extLst>
          </p:cNvPr>
          <p:cNvSpPr txBox="1"/>
          <p:nvPr/>
        </p:nvSpPr>
        <p:spPr>
          <a:xfrm>
            <a:off x="512762" y="1244568"/>
            <a:ext cx="5289451" cy="1701831"/>
          </a:xfrm>
          <a:prstGeom prst="rect">
            <a:avLst/>
          </a:prstGeom>
          <a:noFill/>
          <a:ln w="25400">
            <a:noFill/>
          </a:ln>
        </p:spPr>
        <p:txBody>
          <a:bodyPr wrap="none" rtlCol="0" anchor="t" anchorCtr="0"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Vulcan was founded by Paul and Jody Allen, and is their</a:t>
            </a:r>
            <a:b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</a:br>
            <a: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estate’s company and engine for philanthropic efforts.</a:t>
            </a:r>
          </a:p>
          <a:p>
            <a:endParaRPr lang="en-US" sz="1600" dirty="0">
              <a:solidFill>
                <a:schemeClr val="tx2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Multiple tech4good projects focusing on</a:t>
            </a:r>
            <a:b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</a:br>
            <a:r>
              <a:rPr lang="en-US" sz="16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oceans, climate, conservation, and communities.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5F5B34-9976-E34C-A2BF-AF55CE5C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F39441B-007D-1F48-A0EF-B1575FB54193}"/>
              </a:ext>
            </a:extLst>
          </p:cNvPr>
          <p:cNvSpPr txBox="1">
            <a:spLocks/>
          </p:cNvSpPr>
          <p:nvPr/>
        </p:nvSpPr>
        <p:spPr>
          <a:xfrm>
            <a:off x="6597748" y="1160585"/>
            <a:ext cx="5289452" cy="35589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b="1" dirty="0"/>
              <a:t>Vulcan Climate Modeling (VCM)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Pilot started June 2019, co-led by Chris Bretherton and Oliver Fuhrer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Main partners: NOAA GFDL in Princeton, CSCS and MeteoSwiss in Switzerland</a:t>
            </a:r>
          </a:p>
        </p:txBody>
      </p:sp>
    </p:spTree>
    <p:extLst>
      <p:ext uri="{BB962C8B-B14F-4D97-AF65-F5344CB8AC3E}">
        <p14:creationId xmlns:p14="http://schemas.microsoft.com/office/powerpoint/2010/main" val="1276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78" y="296978"/>
            <a:ext cx="5609822" cy="527293"/>
          </a:xfrm>
        </p:spPr>
        <p:txBody>
          <a:bodyPr/>
          <a:lstStyle/>
          <a:p>
            <a:r>
              <a:rPr lang="en-US" dirty="0"/>
              <a:t>GT4Py (                               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BC506D1-82FB-5E4C-88CD-0FCB0BB7F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1310640"/>
            <a:ext cx="4604835" cy="483532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Joint open-source development with CSCS and MeteoSwiss.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Features</a:t>
            </a:r>
          </a:p>
          <a:p>
            <a:pPr marL="768350" lvl="2" indent="-342900">
              <a:lnSpc>
                <a:spcPct val="100000"/>
              </a:lnSpc>
            </a:pPr>
            <a:r>
              <a:rPr lang="en-US" sz="2000" dirty="0"/>
              <a:t>No explicit parallelism or optimization</a:t>
            </a:r>
          </a:p>
          <a:p>
            <a:pPr marL="768350" lvl="2" indent="-342900">
              <a:lnSpc>
                <a:spcPct val="100000"/>
              </a:lnSpc>
            </a:pPr>
            <a:r>
              <a:rPr lang="en-US" sz="2000" dirty="0"/>
              <a:t>No loops</a:t>
            </a:r>
          </a:p>
          <a:p>
            <a:pPr marL="768350" lvl="2" indent="-342900">
              <a:lnSpc>
                <a:spcPct val="100000"/>
              </a:lnSpc>
            </a:pPr>
            <a:r>
              <a:rPr lang="en-US" sz="2000" dirty="0"/>
              <a:t>No explicit data-storage layout </a:t>
            </a:r>
          </a:p>
          <a:p>
            <a:pPr marL="768350" lvl="2" indent="-342900">
              <a:lnSpc>
                <a:spcPct val="100000"/>
              </a:lnSpc>
            </a:pPr>
            <a:r>
              <a:rPr lang="en-US" sz="2000" dirty="0"/>
              <a:t>Overhead-free functions (operators)</a:t>
            </a:r>
          </a:p>
          <a:p>
            <a:pPr marL="768350" lvl="2" indent="-342900"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8749E780-B000-4645-A2A7-520D20FF3A68}"/>
              </a:ext>
            </a:extLst>
          </p:cNvPr>
          <p:cNvSpPr/>
          <p:nvPr/>
        </p:nvSpPr>
        <p:spPr>
          <a:xfrm>
            <a:off x="6362952" y="750629"/>
            <a:ext cx="5577406" cy="5841557"/>
          </a:xfrm>
          <a:prstGeom prst="foldedCorner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endParaRPr lang="en-US" sz="1100" dirty="0">
              <a:solidFill>
                <a:srgbClr val="9700FF"/>
              </a:solidFill>
              <a:latin typeface="Courier" pitchFamily="2" charset="0"/>
            </a:endParaRPr>
          </a:p>
          <a:p>
            <a:pPr>
              <a:spcAft>
                <a:spcPts val="300"/>
              </a:spcAft>
            </a:pPr>
            <a:endParaRPr lang="en-US" sz="1100" b="1" dirty="0">
              <a:solidFill>
                <a:srgbClr val="0F7001"/>
              </a:solidFill>
              <a:latin typeface="Courier-Bold" pitchFamily="2" charset="0"/>
            </a:endParaRPr>
          </a:p>
          <a:p>
            <a:pPr>
              <a:spcAft>
                <a:spcPts val="300"/>
              </a:spcAft>
            </a:pPr>
            <a:endParaRPr lang="en-US" sz="1100" b="1" dirty="0">
              <a:solidFill>
                <a:srgbClr val="0F7001"/>
              </a:solidFill>
              <a:latin typeface="Courier-Bold" pitchFamily="2" charset="0"/>
            </a:endParaRP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import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Courier-Bold" pitchFamily="2" charset="0"/>
              </a:rPr>
              <a:t>gt4py.gtscript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as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b="1" dirty="0" err="1">
                <a:solidFill>
                  <a:srgbClr val="0000FF"/>
                </a:solidFill>
                <a:latin typeface="Courier-Bold" pitchFamily="2" charset="0"/>
              </a:rPr>
              <a:t>gtscript</a:t>
            </a:r>
            <a:endParaRPr lang="en-US" sz="1100" b="1" dirty="0">
              <a:solidFill>
                <a:srgbClr val="0000FF"/>
              </a:solidFill>
              <a:latin typeface="Courier-Bold" pitchFamily="2" charset="0"/>
            </a:endParaRPr>
          </a:p>
          <a:p>
            <a:pPr>
              <a:spcAft>
                <a:spcPts val="300"/>
              </a:spcAft>
            </a:pPr>
            <a:endParaRPr lang="en-US" sz="1100" b="1" dirty="0">
              <a:solidFill>
                <a:srgbClr val="0000FF"/>
              </a:solidFill>
              <a:latin typeface="Courier-Bold" pitchFamily="2" charset="0"/>
            </a:endParaRP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9700FF"/>
                </a:solidFill>
                <a:latin typeface="Courier" pitchFamily="2" charset="0"/>
              </a:rPr>
              <a:t>@</a:t>
            </a:r>
            <a:r>
              <a:rPr lang="en-US" sz="1100" dirty="0" err="1">
                <a:solidFill>
                  <a:srgbClr val="9700FF"/>
                </a:solidFill>
                <a:latin typeface="Courier" pitchFamily="2" charset="0"/>
              </a:rPr>
              <a:t>gtscript</a:t>
            </a:r>
            <a:r>
              <a:rPr lang="en-US" sz="1100" dirty="0" err="1">
                <a:solidFill>
                  <a:srgbClr val="535353"/>
                </a:solidFill>
                <a:latin typeface="Courier" pitchFamily="2" charset="0"/>
              </a:rPr>
              <a:t>.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function</a:t>
            </a:r>
            <a:endParaRPr lang="en-US" sz="1100" dirty="0">
              <a:solidFill>
                <a:srgbClr val="262626"/>
              </a:solidFill>
              <a:latin typeface="Courier" pitchFamily="2" charset="0"/>
            </a:endParaRP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def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urier" pitchFamily="2" charset="0"/>
              </a:rPr>
              <a:t>advection_x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(dx, u, phi):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adv_phi_x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=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u[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/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60.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dx)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45.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1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-1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9.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2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-2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3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-3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)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–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abs(u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/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60.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dx)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3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-3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6.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2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-2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15.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(phi[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1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+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-1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   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-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20.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*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phi[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0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]    )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</a:t>
            </a: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return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adv_phi_x</a:t>
            </a:r>
            <a:endParaRPr lang="en-US" sz="1100" dirty="0">
              <a:solidFill>
                <a:srgbClr val="262626"/>
              </a:solidFill>
              <a:latin typeface="Courier" pitchFamily="2" charset="0"/>
            </a:endParaRPr>
          </a:p>
          <a:p>
            <a:pPr>
              <a:spcAft>
                <a:spcPts val="300"/>
              </a:spcAft>
            </a:pPr>
            <a:endParaRPr lang="en-US" sz="1100" dirty="0">
              <a:solidFill>
                <a:srgbClr val="262626"/>
              </a:solidFill>
              <a:latin typeface="Courier" pitchFamily="2" charset="0"/>
            </a:endParaRP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9700FF"/>
                </a:solidFill>
                <a:latin typeface="Courier" pitchFamily="2" charset="0"/>
              </a:rPr>
              <a:t>@</a:t>
            </a:r>
            <a:r>
              <a:rPr lang="en-US" sz="1100" dirty="0" err="1">
                <a:solidFill>
                  <a:srgbClr val="9700FF"/>
                </a:solidFill>
                <a:latin typeface="Courier" pitchFamily="2" charset="0"/>
              </a:rPr>
              <a:t>gtscript</a:t>
            </a:r>
            <a:r>
              <a:rPr lang="en-US" sz="1100" dirty="0" err="1">
                <a:solidFill>
                  <a:srgbClr val="535353"/>
                </a:solidFill>
                <a:latin typeface="Courier" pitchFamily="2" charset="0"/>
              </a:rPr>
              <a:t>.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stencil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(backend=“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numpy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”)</a:t>
            </a: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def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ourier" pitchFamily="2" charset="0"/>
              </a:rPr>
              <a:t>advection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(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in_u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: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gtscript.Field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[np.float64],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out_adv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: 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gtscript.Field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[np.float64],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*,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dx: float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):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   </a:t>
            </a:r>
            <a:r>
              <a:rPr lang="en-US" sz="1100" b="1" dirty="0">
                <a:solidFill>
                  <a:srgbClr val="0F7001"/>
                </a:solidFill>
                <a:latin typeface="Courier-Bold" pitchFamily="2" charset="0"/>
              </a:rPr>
              <a:t>with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computation(PARALLEL), interval(...):</a:t>
            </a:r>
          </a:p>
          <a:p>
            <a:pPr>
              <a:spcAft>
                <a:spcPts val="300"/>
              </a:spcAft>
            </a:pP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        out_adv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=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urier" pitchFamily="2" charset="0"/>
              </a:rPr>
              <a:t>advection_x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(dx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=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dx, u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=</a:t>
            </a:r>
            <a:r>
              <a:rPr lang="en-US" sz="1100" dirty="0" err="1">
                <a:solidFill>
                  <a:schemeClr val="tx1"/>
                </a:solidFill>
                <a:latin typeface="Courier" pitchFamily="2" charset="0"/>
              </a:rPr>
              <a:t>in_</a:t>
            </a:r>
            <a:r>
              <a:rPr lang="en-US" sz="1100" dirty="0" err="1">
                <a:solidFill>
                  <a:srgbClr val="262626"/>
                </a:solidFill>
                <a:latin typeface="Courier" pitchFamily="2" charset="0"/>
              </a:rPr>
              <a:t>u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, phi</a:t>
            </a:r>
            <a:r>
              <a:rPr lang="en-US" sz="1100" dirty="0">
                <a:solidFill>
                  <a:srgbClr val="535353"/>
                </a:solidFill>
                <a:latin typeface="Courier" pitchFamily="2" charset="0"/>
              </a:rPr>
              <a:t>=</a:t>
            </a:r>
            <a:r>
              <a:rPr lang="en-US" sz="1100" dirty="0">
                <a:solidFill>
                  <a:srgbClr val="262626"/>
                </a:solidFill>
                <a:latin typeface="Courier" pitchFamily="2" charset="0"/>
              </a:rPr>
              <a:t>u)</a:t>
            </a:r>
          </a:p>
          <a:p>
            <a:pPr>
              <a:spcAft>
                <a:spcPts val="300"/>
              </a:spcAft>
            </a:pPr>
            <a:endParaRPr lang="en-US" sz="1100" dirty="0">
              <a:solidFill>
                <a:srgbClr val="262626"/>
              </a:solidFill>
              <a:latin typeface="Couri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F6174-6C24-4349-BB80-CC7E1283403C}"/>
              </a:ext>
            </a:extLst>
          </p:cNvPr>
          <p:cNvSpPr txBox="1"/>
          <p:nvPr/>
        </p:nvSpPr>
        <p:spPr>
          <a:xfrm>
            <a:off x="6272968" y="370618"/>
            <a:ext cx="1543793" cy="3800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 dirty="0" err="1">
                <a:solidFill>
                  <a:schemeClr val="tx2"/>
                </a:solidFill>
                <a:latin typeface="Courier" pitchFamily="2" charset="0"/>
              </a:rPr>
              <a:t>advection.py</a:t>
            </a:r>
            <a:endParaRPr lang="en-US" sz="1400" dirty="0">
              <a:solidFill>
                <a:schemeClr val="tx2"/>
              </a:solidFill>
              <a:latin typeface="Courier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434E5C-5153-714A-A6D3-0CBE7B6687BC}"/>
              </a:ext>
            </a:extLst>
          </p:cNvPr>
          <p:cNvSpPr/>
          <p:nvPr/>
        </p:nvSpPr>
        <p:spPr>
          <a:xfrm>
            <a:off x="1999609" y="441302"/>
            <a:ext cx="362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https://github.com/GridTools/gt4py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6055568" cy="527293"/>
          </a:xfrm>
        </p:spPr>
        <p:txBody>
          <a:bodyPr/>
          <a:lstStyle/>
          <a:p>
            <a:r>
              <a:rPr lang="en-US" dirty="0"/>
              <a:t>Demonstrate on FV3GFS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9AF77-2188-9847-BA88-4DEF769A3185}"/>
              </a:ext>
            </a:extLst>
          </p:cNvPr>
          <p:cNvSpPr txBox="1"/>
          <p:nvPr/>
        </p:nvSpPr>
        <p:spPr>
          <a:xfrm>
            <a:off x="2298700" y="6223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AA11E-DD14-1E40-8FE0-A7174390D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51" y="826029"/>
            <a:ext cx="2656017" cy="2464593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BC2E6B-55E2-764A-9270-E475F6C050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1310640"/>
            <a:ext cx="4604835" cy="5219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Apply the GT4Py DSL to port the FV3GFS model to Python.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Conduct a km-scale global simulation to provide a dataset to the the machine learning colleagues.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b="1" dirty="0"/>
              <a:t>Current status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Dynamical core (FV3) rewritten and validated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physical parametrizations ported, 1 on-going, 2 outstanding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3FE65-778F-9646-B737-56DA83CAC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091" y="3727752"/>
            <a:ext cx="2304219" cy="23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7" y="278369"/>
            <a:ext cx="8833938" cy="527293"/>
          </a:xfrm>
        </p:spPr>
        <p:txBody>
          <a:bodyPr/>
          <a:lstStyle/>
          <a:p>
            <a:pPr>
              <a:lnSpc>
                <a:spcPts val="4400"/>
              </a:lnSpc>
              <a:spcBef>
                <a:spcPts val="4200"/>
              </a:spcBef>
            </a:pPr>
            <a:r>
              <a:rPr lang="en-US" dirty="0">
                <a:solidFill>
                  <a:schemeClr val="tx1"/>
                </a:solidFill>
              </a:rPr>
              <a:t>Dynamical Core (                                             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24B8D8-65A7-9140-91F6-BF67B1FB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7" y="3656575"/>
            <a:ext cx="10867223" cy="29230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DB7F25-9155-1E42-9B7A-77A2D95A4E06}"/>
              </a:ext>
            </a:extLst>
          </p:cNvPr>
          <p:cNvSpPr txBox="1"/>
          <p:nvPr/>
        </p:nvSpPr>
        <p:spPr>
          <a:xfrm>
            <a:off x="1055914" y="3210385"/>
            <a:ext cx="3102430" cy="6204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FV3 (Fortran)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Temperature anomaly [K]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Time = 6 days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4532E9-63D3-9349-A5E2-4FB63612A344}"/>
              </a:ext>
            </a:extLst>
          </p:cNvPr>
          <p:cNvSpPr txBox="1"/>
          <p:nvPr/>
        </p:nvSpPr>
        <p:spPr>
          <a:xfrm>
            <a:off x="7097486" y="3210385"/>
            <a:ext cx="3102430" cy="6204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b="1">
                <a:solidFill>
                  <a:srgbClr val="008F00"/>
                </a:solidFill>
              </a:rPr>
              <a:t>FV3 (Python)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Temperature anomaly [K]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n-lt"/>
              </a:rPr>
              <a:t>Time = 6 days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F4A1618-54FB-B846-A90A-A0A2C6D47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5" y="1310640"/>
            <a:ext cx="4604835" cy="117465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Dynamical core rewritten and validated using Python, x86 CPU and NVIDIA GPU backends.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Parallelized using MPI from Python</a:t>
            </a:r>
          </a:p>
          <a:p>
            <a:pPr marL="768350" lvl="2" indent="-342900"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F70F075A-0D46-264C-B9BD-93F0C67B36B1}"/>
              </a:ext>
            </a:extLst>
          </p:cNvPr>
          <p:cNvSpPr txBox="1">
            <a:spLocks/>
          </p:cNvSpPr>
          <p:nvPr/>
        </p:nvSpPr>
        <p:spPr>
          <a:xfrm>
            <a:off x="6255483" y="1310640"/>
            <a:ext cx="4604835" cy="1174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Simultaneous development of DSL frontend and compiler (e.g. corners &amp; edges).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Next: </a:t>
            </a:r>
            <a:r>
              <a:rPr lang="en-US" sz="2000" dirty="0"/>
              <a:t>Refactoring for new DSL features. Performance improvements.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80CF88-AD96-F44B-806B-D8D1DC597517}"/>
              </a:ext>
            </a:extLst>
          </p:cNvPr>
          <p:cNvSpPr/>
          <p:nvPr/>
        </p:nvSpPr>
        <p:spPr>
          <a:xfrm>
            <a:off x="3892061" y="449903"/>
            <a:ext cx="5092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hlinkClick r:id="rId4"/>
              </a:rPr>
              <a:t>https://github.com/VulcanClimateModeling/fv3core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764E70-AE38-9F40-9996-A50E87645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11147" r="8684" b="2840"/>
          <a:stretch/>
        </p:blipFill>
        <p:spPr>
          <a:xfrm>
            <a:off x="8285625" y="4212231"/>
            <a:ext cx="3267336" cy="2647266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06C731-AD51-0C4C-980B-BCE066CC5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0840" r="9160" b="3030"/>
          <a:stretch/>
        </p:blipFill>
        <p:spPr>
          <a:xfrm>
            <a:off x="4543831" y="4224817"/>
            <a:ext cx="3190860" cy="260442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825EBC-6D0D-E04E-9422-A1E77BE7B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0750" r="8184" b="2607"/>
          <a:stretch/>
        </p:blipFill>
        <p:spPr>
          <a:xfrm>
            <a:off x="8227685" y="1207336"/>
            <a:ext cx="3294807" cy="26472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7" y="278369"/>
            <a:ext cx="6815387" cy="527293"/>
          </a:xfrm>
        </p:spPr>
        <p:txBody>
          <a:bodyPr/>
          <a:lstStyle/>
          <a:p>
            <a:pPr>
              <a:lnSpc>
                <a:spcPts val="4400"/>
              </a:lnSpc>
              <a:spcBef>
                <a:spcPts val="4200"/>
              </a:spcBef>
            </a:pPr>
            <a:r>
              <a:rPr lang="en-US" dirty="0">
                <a:solidFill>
                  <a:schemeClr val="tx1"/>
                </a:solidFill>
              </a:rPr>
              <a:t>Performance (preliminary!)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031E5F-5B74-0347-BE7E-05D456924D78}"/>
              </a:ext>
            </a:extLst>
          </p:cNvPr>
          <p:cNvGrpSpPr/>
          <p:nvPr/>
        </p:nvGrpSpPr>
        <p:grpSpPr>
          <a:xfrm>
            <a:off x="4077091" y="943949"/>
            <a:ext cx="3657600" cy="2999154"/>
            <a:chOff x="0" y="3404583"/>
            <a:chExt cx="4297699" cy="3524022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B137CDB-6F6A-8546-B97A-3A5E22DEE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11" r="9615"/>
            <a:stretch/>
          </p:blipFill>
          <p:spPr>
            <a:xfrm>
              <a:off x="0" y="3747977"/>
              <a:ext cx="4297699" cy="318062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0192B87-4BE0-4646-AF9E-0B641F7A78C4}"/>
                </a:ext>
              </a:extLst>
            </p:cNvPr>
            <p:cNvSpPr/>
            <p:nvPr/>
          </p:nvSpPr>
          <p:spPr>
            <a:xfrm>
              <a:off x="3739255" y="3946968"/>
              <a:ext cx="229941" cy="21991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20D51B-39F1-294C-A50C-ED17B1F71D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7939" y="6522911"/>
              <a:ext cx="296312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F11F05-CBD3-FA4F-95E1-4E464B71BD73}"/>
                </a:ext>
              </a:extLst>
            </p:cNvPr>
            <p:cNvSpPr txBox="1"/>
            <p:nvPr/>
          </p:nvSpPr>
          <p:spPr>
            <a:xfrm>
              <a:off x="3536490" y="3501574"/>
              <a:ext cx="706769" cy="307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n-lt"/>
                </a:rPr>
                <a:t>2.4 </a:t>
              </a:r>
              <a:r>
                <a:rPr lang="en-US" sz="1400" dirty="0" err="1">
                  <a:solidFill>
                    <a:srgbClr val="FF0000"/>
                  </a:solidFill>
                  <a:latin typeface="+mn-lt"/>
                </a:rPr>
                <a:t>s</a:t>
              </a:r>
              <a:endParaRPr lang="en-US" sz="1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4A8348-C189-7143-8CC7-12FB4C61D35D}"/>
                </a:ext>
              </a:extLst>
            </p:cNvPr>
            <p:cNvSpPr txBox="1"/>
            <p:nvPr/>
          </p:nvSpPr>
          <p:spPr>
            <a:xfrm>
              <a:off x="1993441" y="3404583"/>
              <a:ext cx="706769" cy="307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>
                  <a:latin typeface="+mn-lt"/>
                </a:rPr>
                <a:t>Original (Fortran)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22C385-A0B7-944B-8091-940A70A64D50}"/>
                </a:ext>
              </a:extLst>
            </p:cNvPr>
            <p:cNvSpPr txBox="1"/>
            <p:nvPr/>
          </p:nvSpPr>
          <p:spPr>
            <a:xfrm>
              <a:off x="3398364" y="6162299"/>
              <a:ext cx="706769" cy="307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400" dirty="0">
                  <a:latin typeface="+mn-lt"/>
                </a:rPr>
                <a:t>&lt; 10</a:t>
              </a:r>
              <a:r>
                <a:rPr lang="en-US" sz="1400" baseline="30000" dirty="0">
                  <a:latin typeface="+mn-lt"/>
                </a:rPr>
                <a:t>-2</a:t>
              </a:r>
              <a:r>
                <a:rPr lang="en-US" sz="1400" dirty="0">
                  <a:latin typeface="+mn-lt"/>
                </a:rPr>
                <a:t> </a:t>
              </a:r>
              <a:r>
                <a:rPr lang="en-US" sz="1400" dirty="0" err="1">
                  <a:latin typeface="+mn-lt"/>
                </a:rPr>
                <a:t>ms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561948B8-8B12-AD43-A2B7-FA8174DDE286}"/>
              </a:ext>
            </a:extLst>
          </p:cNvPr>
          <p:cNvSpPr/>
          <p:nvPr/>
        </p:nvSpPr>
        <p:spPr>
          <a:xfrm>
            <a:off x="11045051" y="4962875"/>
            <a:ext cx="201734" cy="192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64E435-B6BE-9246-964C-64F839005417}"/>
              </a:ext>
            </a:extLst>
          </p:cNvPr>
          <p:cNvCxnSpPr>
            <a:cxnSpLocks/>
          </p:cNvCxnSpPr>
          <p:nvPr/>
        </p:nvCxnSpPr>
        <p:spPr>
          <a:xfrm flipH="1">
            <a:off x="10452016" y="5536595"/>
            <a:ext cx="1042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E57E01-A1D4-F645-9390-478AA284E18D}"/>
              </a:ext>
            </a:extLst>
          </p:cNvPr>
          <p:cNvSpPr txBox="1"/>
          <p:nvPr/>
        </p:nvSpPr>
        <p:spPr>
          <a:xfrm>
            <a:off x="10932895" y="4637453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55 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174BD1-273F-5540-BF1B-51504F90EBAC}"/>
              </a:ext>
            </a:extLst>
          </p:cNvPr>
          <p:cNvSpPr txBox="1"/>
          <p:nvPr/>
        </p:nvSpPr>
        <p:spPr>
          <a:xfrm>
            <a:off x="10902426" y="5522009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~ 2 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76F83E-0AD5-B642-BEAA-BCAF64D3FCB0}"/>
              </a:ext>
            </a:extLst>
          </p:cNvPr>
          <p:cNvSpPr txBox="1"/>
          <p:nvPr/>
        </p:nvSpPr>
        <p:spPr>
          <a:xfrm>
            <a:off x="5410687" y="3848363"/>
            <a:ext cx="1548258" cy="2630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latin typeface="+mn-lt"/>
              </a:rPr>
              <a:t>CPU (x86)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A05C90-649A-E94C-B9D3-72DE6400E525}"/>
              </a:ext>
            </a:extLst>
          </p:cNvPr>
          <p:cNvSpPr txBox="1"/>
          <p:nvPr/>
        </p:nvSpPr>
        <p:spPr>
          <a:xfrm>
            <a:off x="9141024" y="3848363"/>
            <a:ext cx="1548258" cy="2630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latin typeface="+mn-lt"/>
              </a:rPr>
              <a:t>GPU (CUDA)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F4A620-42C7-1F4C-B2E2-938E509765B0}"/>
              </a:ext>
            </a:extLst>
          </p:cNvPr>
          <p:cNvSpPr/>
          <p:nvPr/>
        </p:nvSpPr>
        <p:spPr>
          <a:xfrm>
            <a:off x="10998746" y="1185798"/>
            <a:ext cx="196520" cy="1879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81F31AB-0D43-A84C-9846-745559243329}"/>
              </a:ext>
            </a:extLst>
          </p:cNvPr>
          <p:cNvSpPr/>
          <p:nvPr/>
        </p:nvSpPr>
        <p:spPr>
          <a:xfrm>
            <a:off x="7246815" y="4430563"/>
            <a:ext cx="201734" cy="192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F9E5647-1958-2A47-9A75-246185FAA487}"/>
              </a:ext>
            </a:extLst>
          </p:cNvPr>
          <p:cNvCxnSpPr>
            <a:cxnSpLocks/>
          </p:cNvCxnSpPr>
          <p:nvPr/>
        </p:nvCxnSpPr>
        <p:spPr>
          <a:xfrm flipH="1">
            <a:off x="9380170" y="2385354"/>
            <a:ext cx="2051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A831B3-7C9C-FF43-999C-38BA15A2A95B}"/>
              </a:ext>
            </a:extLst>
          </p:cNvPr>
          <p:cNvSpPr txBox="1"/>
          <p:nvPr/>
        </p:nvSpPr>
        <p:spPr>
          <a:xfrm>
            <a:off x="10811224" y="2370768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~ 8 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284935-5EB6-FC40-85BA-9AF19060F5A9}"/>
              </a:ext>
            </a:extLst>
          </p:cNvPr>
          <p:cNvSpPr txBox="1"/>
          <p:nvPr/>
        </p:nvSpPr>
        <p:spPr>
          <a:xfrm>
            <a:off x="10874406" y="871370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7.5 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AEC435-3645-F34A-911A-F5D6BC75E79A}"/>
              </a:ext>
            </a:extLst>
          </p:cNvPr>
          <p:cNvCxnSpPr>
            <a:cxnSpLocks/>
          </p:cNvCxnSpPr>
          <p:nvPr/>
        </p:nvCxnSpPr>
        <p:spPr>
          <a:xfrm flipH="1">
            <a:off x="5843683" y="5571981"/>
            <a:ext cx="18637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CD47E45-9C1F-8042-A51A-C98B1074EA68}"/>
              </a:ext>
            </a:extLst>
          </p:cNvPr>
          <p:cNvSpPr txBox="1"/>
          <p:nvPr/>
        </p:nvSpPr>
        <p:spPr>
          <a:xfrm>
            <a:off x="7080059" y="5557395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~ 2 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B65CB6-2E03-3748-9CE5-D6B3014BCAE5}"/>
              </a:ext>
            </a:extLst>
          </p:cNvPr>
          <p:cNvSpPr txBox="1"/>
          <p:nvPr/>
        </p:nvSpPr>
        <p:spPr>
          <a:xfrm>
            <a:off x="7087369" y="3965889"/>
            <a:ext cx="620066" cy="270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+mn-lt"/>
              </a:rPr>
              <a:t>1.9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61749B-32DD-7845-8ED1-C6631778B381}"/>
              </a:ext>
            </a:extLst>
          </p:cNvPr>
          <p:cNvSpPr txBox="1"/>
          <p:nvPr/>
        </p:nvSpPr>
        <p:spPr>
          <a:xfrm>
            <a:off x="9713279" y="930885"/>
            <a:ext cx="604040" cy="263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latin typeface="+mn-lt"/>
              </a:rPr>
              <a:t>Python (numpy)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4064E4A-99CC-B741-BBD8-433C3A6C21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6" y="1310640"/>
            <a:ext cx="3256910" cy="5219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Physical parameterization from FV3GFS ported by bachelor student as a course project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Performance results on a single node of Piz Daint supercomputer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CPU = Intel Xeon E5-2690 v3 (12 cores, @ 2.6 GHz)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GPU = NVIDIA Tesla P100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76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78" y="296978"/>
            <a:ext cx="5236542" cy="527293"/>
          </a:xfrm>
        </p:spPr>
        <p:txBody>
          <a:bodyPr/>
          <a:lstStyle/>
          <a:p>
            <a:r>
              <a:rPr lang="en-US" dirty="0"/>
              <a:t>Python wrapped FV3GFS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DCBAFC-1097-0E45-9A32-3275D3704E8F}"/>
              </a:ext>
            </a:extLst>
          </p:cNvPr>
          <p:cNvSpPr txBox="1">
            <a:spLocks/>
          </p:cNvSpPr>
          <p:nvPr/>
        </p:nvSpPr>
        <p:spPr>
          <a:xfrm>
            <a:off x="511174" y="1310640"/>
            <a:ext cx="5584825" cy="4835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Allows to run FV3GFS in parallel from Python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Simply replace the dynamical core with our DSL version for validation.</a:t>
            </a:r>
            <a:endParaRPr lang="en-US" sz="1200" dirty="0">
              <a:latin typeface="Courier" pitchFamily="2" charset="0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Many more use-cases</a:t>
            </a:r>
          </a:p>
          <a:p>
            <a:pPr marL="768350" lvl="2" indent="-342900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Integration with Python code (e.g. ML training, visualization, …)</a:t>
            </a:r>
          </a:p>
          <a:p>
            <a:pPr marL="768350" lvl="2" indent="-342900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Easy access to model for students</a:t>
            </a:r>
          </a:p>
          <a:p>
            <a:pPr marL="768350" lvl="2" indent="-342900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Rapid prototyping of new developments</a:t>
            </a:r>
          </a:p>
          <a:p>
            <a:pPr marL="768350" lvl="2" indent="-342900">
              <a:lnSpc>
                <a:spcPct val="100000"/>
              </a:lnSpc>
            </a:pPr>
            <a:r>
              <a:rPr lang="en-US" sz="2000" dirty="0"/>
              <a:t>…</a:t>
            </a:r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82036C94-0F90-9744-8A47-FB76228104FB}"/>
              </a:ext>
            </a:extLst>
          </p:cNvPr>
          <p:cNvSpPr/>
          <p:nvPr/>
        </p:nvSpPr>
        <p:spPr>
          <a:xfrm>
            <a:off x="6531432" y="1033154"/>
            <a:ext cx="5380744" cy="5201391"/>
          </a:xfrm>
          <a:prstGeom prst="foldedCorner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endParaRPr lang="en-US" sz="1400" dirty="0">
              <a:solidFill>
                <a:srgbClr val="CB2339"/>
              </a:solidFill>
              <a:latin typeface="Menlo-Regular" panose="020B0609030804020204" pitchFamily="49" charset="0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 import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1B1F22"/>
                </a:solidFill>
                <a:latin typeface="Menlo-Regular" panose="020B0609030804020204" pitchFamily="49" charset="0"/>
              </a:rPr>
              <a:t>os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 from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mpi4py </a:t>
            </a: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import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DA4C0C"/>
                </a:solidFill>
                <a:latin typeface="Menlo-Regular" panose="020B0609030804020204" pitchFamily="49" charset="0"/>
              </a:rPr>
              <a:t>MPI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 import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fv3gfs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 if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__name__ </a:t>
            </a:r>
            <a:r>
              <a:rPr lang="en-US" sz="1400" dirty="0">
                <a:solidFill>
                  <a:srgbClr val="0744B8"/>
                </a:solidFill>
                <a:latin typeface="Menlo-Regular" panose="020B0609030804020204" pitchFamily="49" charset="0"/>
              </a:rPr>
              <a:t>==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06214F"/>
                </a:solidFill>
                <a:latin typeface="Menlo-Regular" panose="020B0609030804020204" pitchFamily="49" charset="0"/>
              </a:rPr>
              <a:t>'__main__'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: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comm </a:t>
            </a:r>
            <a:r>
              <a:rPr lang="en-US" sz="1400" dirty="0">
                <a:solidFill>
                  <a:srgbClr val="0744B8"/>
                </a:solidFill>
                <a:latin typeface="Menlo-Regular" panose="020B0609030804020204" pitchFamily="49" charset="0"/>
              </a:rPr>
              <a:t>=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DA4C0C"/>
                </a:solidFill>
                <a:latin typeface="Menlo-Regular" panose="020B0609030804020204" pitchFamily="49" charset="0"/>
              </a:rPr>
              <a:t>MPI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.</a:t>
            </a:r>
            <a:r>
              <a:rPr lang="en-US" sz="1400" dirty="0">
                <a:solidFill>
                  <a:srgbClr val="DA4C0C"/>
                </a:solidFill>
                <a:latin typeface="Menlo-Regular" panose="020B0609030804020204" pitchFamily="49" charset="0"/>
              </a:rPr>
              <a:t>COMM_WORLD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rank </a:t>
            </a:r>
            <a:r>
              <a:rPr lang="en-US" sz="1400" dirty="0">
                <a:solidFill>
                  <a:srgbClr val="0744B8"/>
                </a:solidFill>
                <a:latin typeface="Menlo-Regular" panose="020B0609030804020204" pitchFamily="49" charset="0"/>
              </a:rPr>
              <a:t>=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1B1F22"/>
                </a:solidFill>
                <a:latin typeface="Menlo-Regular" panose="020B0609030804020204" pitchFamily="49" charset="0"/>
              </a:rPr>
              <a:t>comm.</a:t>
            </a:r>
            <a:r>
              <a:rPr lang="en-US" sz="1400" dirty="0" err="1">
                <a:solidFill>
                  <a:srgbClr val="DA4C0C"/>
                </a:solidFill>
                <a:latin typeface="Menlo-Regular" panose="020B0609030804020204" pitchFamily="49" charset="0"/>
              </a:rPr>
              <a:t>Get_rank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initialize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</a:t>
            </a:r>
            <a:r>
              <a:rPr lang="en-US" sz="1400" dirty="0">
                <a:solidFill>
                  <a:srgbClr val="CB2339"/>
                </a:solidFill>
                <a:latin typeface="Menlo-Regular" panose="020B0609030804020204" pitchFamily="49" charset="0"/>
              </a:rPr>
              <a:t>for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1B1F22"/>
                </a:solidFill>
                <a:latin typeface="Menlo-Regular" panose="020B0609030804020204" pitchFamily="49" charset="0"/>
              </a:rPr>
              <a:t>i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0744B8"/>
                </a:solidFill>
                <a:latin typeface="Menlo-Regular" panose="020B0609030804020204" pitchFamily="49" charset="0"/>
              </a:rPr>
              <a:t>in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range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get_step_count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 ):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   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step_dynamics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   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step_physics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   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save_restart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     fv3gfs.</a:t>
            </a:r>
            <a:r>
              <a:rPr lang="en-US" sz="1400" dirty="0">
                <a:solidFill>
                  <a:srgbClr val="5B28B4"/>
                </a:solidFill>
                <a:latin typeface="Menlo-Regular" panose="020B0609030804020204" pitchFamily="49" charset="0"/>
              </a:rPr>
              <a:t>cleanup</a:t>
            </a:r>
            <a:r>
              <a:rPr lang="en-US" sz="1400" dirty="0">
                <a:solidFill>
                  <a:srgbClr val="1B1F22"/>
                </a:solidFill>
                <a:latin typeface="Menlo-Regular" panose="020B06090308040202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69135-584B-A846-ADD9-515EC8D71D97}"/>
              </a:ext>
            </a:extLst>
          </p:cNvPr>
          <p:cNvSpPr txBox="1"/>
          <p:nvPr/>
        </p:nvSpPr>
        <p:spPr>
          <a:xfrm>
            <a:off x="6481157" y="665018"/>
            <a:ext cx="1543793" cy="3800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400" dirty="0" err="1">
                <a:solidFill>
                  <a:schemeClr val="tx2"/>
                </a:solidFill>
                <a:latin typeface="Courier" pitchFamily="2" charset="0"/>
              </a:rPr>
              <a:t>basic_model.py</a:t>
            </a:r>
            <a:endParaRPr lang="en-US" sz="1400" dirty="0">
              <a:solidFill>
                <a:schemeClr val="tx2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01AB0F95-4FD2-B540-B365-DD49956933C3}"/>
              </a:ext>
            </a:extLst>
          </p:cNvPr>
          <p:cNvSpPr txBox="1">
            <a:spLocks/>
          </p:cNvSpPr>
          <p:nvPr/>
        </p:nvSpPr>
        <p:spPr>
          <a:xfrm>
            <a:off x="521077" y="299612"/>
            <a:ext cx="6336922" cy="527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480" kern="1200">
                <a:solidFill>
                  <a:schemeClr val="tx2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102733-0579-F047-949A-5837B75EAF28}"/>
              </a:ext>
            </a:extLst>
          </p:cNvPr>
          <p:cNvSpPr txBox="1"/>
          <p:nvPr/>
        </p:nvSpPr>
        <p:spPr>
          <a:xfrm>
            <a:off x="512762" y="1244568"/>
            <a:ext cx="9721484" cy="53138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t" anchorCtr="0">
            <a:noAutofit/>
          </a:bodyPr>
          <a:lstStyle/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Domain-specific languages have the potential for achieving a good balance between performance, portability and productivity (at the price of generality).</a:t>
            </a:r>
          </a:p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Optimizing for data-movement on different hardware targets can require a higher-level of abstraction in our codes.</a:t>
            </a:r>
          </a:p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No turn-key solutions, but we can build on existing tools and libraries.</a:t>
            </a:r>
          </a:p>
        </p:txBody>
      </p:sp>
    </p:spTree>
    <p:extLst>
      <p:ext uri="{BB962C8B-B14F-4D97-AF65-F5344CB8AC3E}">
        <p14:creationId xmlns:p14="http://schemas.microsoft.com/office/powerpoint/2010/main" val="8152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780368-A38B-E143-A055-0FA1550D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94" y="1237957"/>
            <a:ext cx="6611814" cy="56200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5236542" cy="527293"/>
          </a:xfrm>
        </p:spPr>
        <p:txBody>
          <a:bodyPr/>
          <a:lstStyle/>
          <a:p>
            <a:r>
              <a:rPr lang="en-US" dirty="0"/>
              <a:t>The Semantic Gap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C0909B-A65C-B049-99EF-CBB24AEB9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r="69389"/>
          <a:stretch/>
        </p:blipFill>
        <p:spPr bwMode="auto">
          <a:xfrm>
            <a:off x="0" y="1237957"/>
            <a:ext cx="2729132" cy="56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350A780-1670-6B44-B200-1EC93C98A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3" t="18052"/>
          <a:stretch/>
        </p:blipFill>
        <p:spPr bwMode="auto">
          <a:xfrm>
            <a:off x="9270608" y="1237957"/>
            <a:ext cx="2950699" cy="56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AC184AF-CDF0-C346-9363-4F17ED145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47308" r="34043" b="1"/>
          <a:stretch/>
        </p:blipFill>
        <p:spPr bwMode="auto">
          <a:xfrm>
            <a:off x="4527452" y="1237957"/>
            <a:ext cx="3137095" cy="36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o Use &amp; Public Domain Bridge Clip Art">
            <a:extLst>
              <a:ext uri="{FF2B5EF4-FFF2-40B4-BE49-F238E27FC236}">
                <a16:creationId xmlns:a16="http://schemas.microsoft.com/office/drawing/2014/main" id="{9DD9E24F-C442-F140-AF03-AB96F2C9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934">
            <a:off x="2226618" y="3332324"/>
            <a:ext cx="7738763" cy="16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6336922" cy="527293"/>
          </a:xfrm>
        </p:spPr>
        <p:txBody>
          <a:bodyPr/>
          <a:lstStyle/>
          <a:p>
            <a:r>
              <a:rPr lang="en-US" dirty="0"/>
              <a:t>Machine Learning Scientist</a:t>
            </a:r>
          </a:p>
        </p:txBody>
      </p:sp>
      <p:pic>
        <p:nvPicPr>
          <p:cNvPr id="4" name="Picture 4" descr="Image for post">
            <a:extLst>
              <a:ext uri="{FF2B5EF4-FFF2-40B4-BE49-F238E27FC236}">
                <a16:creationId xmlns:a16="http://schemas.microsoft.com/office/drawing/2014/main" id="{6C971CE7-83CA-A646-B87D-BA059468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4" y="1286935"/>
            <a:ext cx="44450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for post">
            <a:extLst>
              <a:ext uri="{FF2B5EF4-FFF2-40B4-BE49-F238E27FC236}">
                <a16:creationId xmlns:a16="http://schemas.microsoft.com/office/drawing/2014/main" id="{BF7DB23A-EBF6-D24C-9B0B-7C697830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40" y="1663053"/>
            <a:ext cx="5334000" cy="19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E6D7B1-5551-7E47-8CB5-1B4D1AB32510}"/>
              </a:ext>
            </a:extLst>
          </p:cNvPr>
          <p:cNvSpPr/>
          <p:nvPr/>
        </p:nvSpPr>
        <p:spPr>
          <a:xfrm>
            <a:off x="3769127" y="2212734"/>
            <a:ext cx="6096000" cy="252376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Algorithm: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Convolution, Filter shape: (5,5,6), Stride=1, Padding=’SAME’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 pooling (2x2), Window shape:(2,2), Stride=2, Padding=’Same’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Convolution, Filter shape:(5,5,16), Stride=1, Padding=’SAME’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 pooling (2x2), Window shape:(2,2), Stride=2, Padding=’Same’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Fully Connected Layer (128)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Fully Connected Layer (10)</a:t>
            </a:r>
          </a:p>
          <a:p>
            <a:r>
              <a:rPr lang="en-US" sz="1400" u="none" strike="noStrike">
                <a:solidFill>
                  <a:srgbClr val="2929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Softmax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73BD66-FD28-D043-AC6D-BE831575FCDB}"/>
              </a:ext>
            </a:extLst>
          </p:cNvPr>
          <p:cNvGrpSpPr/>
          <p:nvPr/>
        </p:nvGrpSpPr>
        <p:grpSpPr>
          <a:xfrm>
            <a:off x="6179636" y="2480279"/>
            <a:ext cx="8057229" cy="5703022"/>
            <a:chOff x="6179636" y="2503429"/>
            <a:chExt cx="8057229" cy="5703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A09AEC-1CF5-2B47-8E55-9047B11FC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04"/>
            <a:stretch/>
          </p:blipFill>
          <p:spPr>
            <a:xfrm>
              <a:off x="6179636" y="2526579"/>
              <a:ext cx="8057229" cy="567987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13D602-5DF2-6249-A9BD-A56B490E6E13}"/>
                </a:ext>
              </a:extLst>
            </p:cNvPr>
            <p:cNvSpPr/>
            <p:nvPr/>
          </p:nvSpPr>
          <p:spPr>
            <a:xfrm>
              <a:off x="6179637" y="2503429"/>
              <a:ext cx="54097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2929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(Python + Tensorflow):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6336922" cy="527293"/>
          </a:xfrm>
        </p:spPr>
        <p:txBody>
          <a:bodyPr/>
          <a:lstStyle/>
          <a:p>
            <a:r>
              <a:rPr lang="en-US" dirty="0"/>
              <a:t>Climate Scientist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9B134-B795-6040-8CF7-9C4EA163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8" y="1446113"/>
            <a:ext cx="3048000" cy="1257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247770-7291-B647-ADA5-582A1D2BE0B9}"/>
              </a:ext>
            </a:extLst>
          </p:cNvPr>
          <p:cNvGrpSpPr/>
          <p:nvPr/>
        </p:nvGrpSpPr>
        <p:grpSpPr>
          <a:xfrm>
            <a:off x="5046561" y="2561304"/>
            <a:ext cx="6751899" cy="3997084"/>
            <a:chOff x="5046561" y="2561304"/>
            <a:chExt cx="6751899" cy="3997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FEF1E3-3483-8148-9C0C-74E6A89A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711" y="3010024"/>
              <a:ext cx="6728749" cy="35483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FEE304-F50F-EA45-AE89-E25D1273D8E4}"/>
                </a:ext>
              </a:extLst>
            </p:cNvPr>
            <p:cNvSpPr/>
            <p:nvPr/>
          </p:nvSpPr>
          <p:spPr>
            <a:xfrm>
              <a:off x="5046561" y="2561304"/>
              <a:ext cx="54097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2929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(Fortran + OpenACC):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2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01AB0F95-4FD2-B540-B365-DD49956933C3}"/>
              </a:ext>
            </a:extLst>
          </p:cNvPr>
          <p:cNvSpPr txBox="1">
            <a:spLocks/>
          </p:cNvSpPr>
          <p:nvPr/>
        </p:nvSpPr>
        <p:spPr>
          <a:xfrm>
            <a:off x="521077" y="299612"/>
            <a:ext cx="6336922" cy="527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480" kern="1200">
                <a:solidFill>
                  <a:schemeClr val="tx2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102733-0579-F047-949A-5837B75EAF28}"/>
              </a:ext>
            </a:extLst>
          </p:cNvPr>
          <p:cNvSpPr txBox="1"/>
          <p:nvPr/>
        </p:nvSpPr>
        <p:spPr>
          <a:xfrm>
            <a:off x="512762" y="1244568"/>
            <a:ext cx="9721484" cy="53138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t" anchorCtr="0">
            <a:noAutofit/>
          </a:bodyPr>
          <a:lstStyle/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Domain-specific languages have the potential for achieving a good balance between performance, portability and productivity (at the price of generality).</a:t>
            </a:r>
          </a:p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Optimizing for data-movement on different hardware targets can require a higher-level of abstraction in our codes.</a:t>
            </a:r>
          </a:p>
          <a:p>
            <a:pPr marL="406400" indent="-4064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No turn-key solutions, but we can build on existing tools and libraries.</a:t>
            </a:r>
          </a:p>
        </p:txBody>
      </p:sp>
    </p:spTree>
    <p:extLst>
      <p:ext uri="{BB962C8B-B14F-4D97-AF65-F5344CB8AC3E}">
        <p14:creationId xmlns:p14="http://schemas.microsoft.com/office/powerpoint/2010/main" val="10001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084D7-9FF5-3E40-A271-20B497E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299612"/>
            <a:ext cx="9702422" cy="527293"/>
          </a:xfrm>
        </p:spPr>
        <p:txBody>
          <a:bodyPr/>
          <a:lstStyle/>
          <a:p>
            <a:r>
              <a:rPr lang="en-US" dirty="0"/>
              <a:t>Experience with COSMO (since 2010)</a:t>
            </a:r>
          </a:p>
        </p:txBody>
      </p:sp>
      <p:pic>
        <p:nvPicPr>
          <p:cNvPr id="19" name="Picture 18" descr="Expo02_op6987.jpg">
            <a:extLst>
              <a:ext uri="{FF2B5EF4-FFF2-40B4-BE49-F238E27FC236}">
                <a16:creationId xmlns:a16="http://schemas.microsoft.com/office/drawing/2014/main" id="{F8D2E68C-0294-5748-905B-E1458C3CD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r="10416" b="7430"/>
          <a:stretch/>
        </p:blipFill>
        <p:spPr>
          <a:xfrm>
            <a:off x="1523999" y="1535851"/>
            <a:ext cx="9144001" cy="5308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CFFAE8-4672-CA4C-9C8F-CA718B95FF10}"/>
              </a:ext>
            </a:extLst>
          </p:cNvPr>
          <p:cNvSpPr txBox="1"/>
          <p:nvPr/>
        </p:nvSpPr>
        <p:spPr>
          <a:xfrm>
            <a:off x="3922860" y="1923404"/>
            <a:ext cx="51058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350 </a:t>
            </a:r>
            <a:r>
              <a:rPr lang="en-US" dirty="0" err="1"/>
              <a:t>kLOC</a:t>
            </a:r>
            <a:r>
              <a:rPr lang="en-US" dirty="0"/>
              <a:t> of F90 + MPI + NEC directives</a:t>
            </a:r>
          </a:p>
          <a:p>
            <a:pPr algn="ctr"/>
            <a:r>
              <a:rPr lang="en-US" dirty="0"/>
              <a:t>(“optimized code”)</a:t>
            </a:r>
          </a:p>
        </p:txBody>
      </p:sp>
      <p:pic>
        <p:nvPicPr>
          <p:cNvPr id="24" name="Picture 23" descr="Expo02_op6987.jpg">
            <a:extLst>
              <a:ext uri="{FF2B5EF4-FFF2-40B4-BE49-F238E27FC236}">
                <a16:creationId xmlns:a16="http://schemas.microsoft.com/office/drawing/2014/main" id="{174CADC4-83E9-DB49-92C0-B34AF3C6B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r="10416" b="7430"/>
          <a:stretch/>
        </p:blipFill>
        <p:spPr>
          <a:xfrm>
            <a:off x="1523999" y="1516354"/>
            <a:ext cx="9144001" cy="5308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4F8AE-DD46-A447-A49A-B0F7C838A7F1}"/>
              </a:ext>
            </a:extLst>
          </p:cNvPr>
          <p:cNvGrpSpPr/>
          <p:nvPr/>
        </p:nvGrpSpPr>
        <p:grpSpPr>
          <a:xfrm>
            <a:off x="6609395" y="1516354"/>
            <a:ext cx="1389009" cy="4746810"/>
            <a:chOff x="5085396" y="1553654"/>
            <a:chExt cx="1389009" cy="4746810"/>
          </a:xfrm>
        </p:grpSpPr>
        <p:pic>
          <p:nvPicPr>
            <p:cNvPr id="26" name="Picture 25" descr="RTGG5zyTL.png">
              <a:extLst>
                <a:ext uri="{FF2B5EF4-FFF2-40B4-BE49-F238E27FC236}">
                  <a16:creationId xmlns:a16="http://schemas.microsoft.com/office/drawing/2014/main" id="{4D814B24-F46D-AF49-8C41-D93148928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85396" y="1553654"/>
              <a:ext cx="1389009" cy="1389009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5AEBB4-665A-7946-B96E-DAEFFB7E6A38}"/>
                </a:ext>
              </a:extLst>
            </p:cNvPr>
            <p:cNvCxnSpPr/>
            <p:nvPr/>
          </p:nvCxnSpPr>
          <p:spPr bwMode="auto">
            <a:xfrm flipV="1">
              <a:off x="5528109" y="1993900"/>
              <a:ext cx="0" cy="43065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0E25E9-B074-8F4E-AF9A-658830BADF87}"/>
              </a:ext>
            </a:extLst>
          </p:cNvPr>
          <p:cNvGrpSpPr/>
          <p:nvPr/>
        </p:nvGrpSpPr>
        <p:grpSpPr>
          <a:xfrm>
            <a:off x="1676399" y="4729305"/>
            <a:ext cx="4991907" cy="1294265"/>
            <a:chOff x="152400" y="4766605"/>
            <a:chExt cx="4991907" cy="1294265"/>
          </a:xfrm>
        </p:grpSpPr>
        <p:pic>
          <p:nvPicPr>
            <p:cNvPr id="29" name="Picture 28" descr="lego.png">
              <a:extLst>
                <a:ext uri="{FF2B5EF4-FFF2-40B4-BE49-F238E27FC236}">
                  <a16:creationId xmlns:a16="http://schemas.microsoft.com/office/drawing/2014/main" id="{D615D5BC-E210-AD4A-A672-BBC20C185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77" b="89862" l="9810" r="946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526" y="4981771"/>
              <a:ext cx="1408210" cy="967030"/>
            </a:xfrm>
            <a:prstGeom prst="rect">
              <a:avLst/>
            </a:prstGeom>
          </p:spPr>
        </p:pic>
        <p:pic>
          <p:nvPicPr>
            <p:cNvPr id="30" name="Picture 29" descr="lego.png">
              <a:extLst>
                <a:ext uri="{FF2B5EF4-FFF2-40B4-BE49-F238E27FC236}">
                  <a16:creationId xmlns:a16="http://schemas.microsoft.com/office/drawing/2014/main" id="{8D037DD1-C18B-9045-9107-090C15497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77" b="89862" l="9810" r="946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097" y="5093840"/>
              <a:ext cx="1408210" cy="9670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260BE3-E08E-8645-A730-BB65D0FD5BF3}"/>
                </a:ext>
              </a:extLst>
            </p:cNvPr>
            <p:cNvSpPr txBox="1"/>
            <p:nvPr/>
          </p:nvSpPr>
          <p:spPr>
            <a:xfrm>
              <a:off x="152400" y="4766605"/>
              <a:ext cx="250189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Domain-specific</a:t>
              </a:r>
              <a:br>
                <a:rPr lang="en-US" b="1" dirty="0"/>
              </a:br>
              <a:r>
                <a:rPr lang="en-US" b="1" dirty="0"/>
                <a:t>library</a:t>
              </a:r>
            </a:p>
            <a:p>
              <a:pPr algn="r"/>
              <a:r>
                <a:rPr lang="en-US" sz="1600" b="1" dirty="0"/>
                <a:t>(“performance portable”,</a:t>
              </a:r>
              <a:br>
                <a:rPr lang="en-US" sz="1600" b="1" dirty="0"/>
              </a:br>
              <a:r>
                <a:rPr lang="en-US" sz="1600" b="1" dirty="0"/>
                <a:t>re-usable)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66B5A7-6106-BC4B-8F98-D3349DF20806}"/>
              </a:ext>
            </a:extLst>
          </p:cNvPr>
          <p:cNvGrpSpPr/>
          <p:nvPr/>
        </p:nvGrpSpPr>
        <p:grpSpPr>
          <a:xfrm>
            <a:off x="1676399" y="3292874"/>
            <a:ext cx="4777158" cy="967030"/>
            <a:chOff x="152400" y="3209492"/>
            <a:chExt cx="4777158" cy="967030"/>
          </a:xfrm>
        </p:grpSpPr>
        <p:pic>
          <p:nvPicPr>
            <p:cNvPr id="33" name="Picture 32" descr="lego.png">
              <a:extLst>
                <a:ext uri="{FF2B5EF4-FFF2-40B4-BE49-F238E27FC236}">
                  <a16:creationId xmlns:a16="http://schemas.microsoft.com/office/drawing/2014/main" id="{412CC77E-A7A5-7546-8F1F-7E863CBB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77" b="89862" l="9810" r="946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348" y="3209492"/>
              <a:ext cx="1408210" cy="96703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CB980E-D1CF-9C47-8FA0-A85C5620CF85}"/>
                </a:ext>
              </a:extLst>
            </p:cNvPr>
            <p:cNvSpPr txBox="1"/>
            <p:nvPr/>
          </p:nvSpPr>
          <p:spPr>
            <a:xfrm>
              <a:off x="152400" y="3329960"/>
              <a:ext cx="2501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High-level C++ implementation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02AE60-9502-E54D-B790-C9D865BB9162}"/>
              </a:ext>
            </a:extLst>
          </p:cNvPr>
          <p:cNvGrpSpPr/>
          <p:nvPr/>
        </p:nvGrpSpPr>
        <p:grpSpPr>
          <a:xfrm>
            <a:off x="1650999" y="4152006"/>
            <a:ext cx="5410200" cy="490954"/>
            <a:chOff x="127000" y="4076700"/>
            <a:chExt cx="5410200" cy="49095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B824936-915D-4546-86CB-4617ED14431A}"/>
                </a:ext>
              </a:extLst>
            </p:cNvPr>
            <p:cNvCxnSpPr/>
            <p:nvPr/>
          </p:nvCxnSpPr>
          <p:spPr bwMode="auto">
            <a:xfrm flipV="1">
              <a:off x="3086100" y="4076700"/>
              <a:ext cx="2451100" cy="3683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FD30E5-2A97-6446-B2E9-7A5B7C113028}"/>
                </a:ext>
              </a:extLst>
            </p:cNvPr>
            <p:cNvSpPr txBox="1"/>
            <p:nvPr/>
          </p:nvSpPr>
          <p:spPr>
            <a:xfrm>
              <a:off x="127000" y="4229100"/>
              <a:ext cx="25018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FF0000"/>
                  </a:solidFill>
                </a:rPr>
                <a:t>Separation of concerns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368FA0-F5F4-5746-ABE3-B8F77ACA5AC1}"/>
                </a:ext>
              </a:extLst>
            </p:cNvPr>
            <p:cNvCxnSpPr/>
            <p:nvPr/>
          </p:nvCxnSpPr>
          <p:spPr bwMode="auto">
            <a:xfrm>
              <a:off x="2616200" y="4445000"/>
              <a:ext cx="457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1541CF8-FDE1-FD4F-BFA3-1AB8BF747E2C}"/>
              </a:ext>
            </a:extLst>
          </p:cNvPr>
          <p:cNvSpPr txBox="1"/>
          <p:nvPr/>
        </p:nvSpPr>
        <p:spPr>
          <a:xfrm rot="20700000">
            <a:off x="4842087" y="2597902"/>
            <a:ext cx="181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C++ / DSL rewrite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1EE9B-520B-AE4B-A1A6-43737F1F1E8C}"/>
              </a:ext>
            </a:extLst>
          </p:cNvPr>
          <p:cNvSpPr txBox="1"/>
          <p:nvPr/>
        </p:nvSpPr>
        <p:spPr>
          <a:xfrm rot="2622242">
            <a:off x="7256236" y="2643590"/>
            <a:ext cx="13195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Fortran +</a:t>
            </a:r>
          </a:p>
          <a:p>
            <a:r>
              <a:rPr lang="en-US"/>
              <a:t>directives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BD640F-C9A5-5647-83A5-207EDD3D39DC}"/>
              </a:ext>
            </a:extLst>
          </p:cNvPr>
          <p:cNvSpPr/>
          <p:nvPr/>
        </p:nvSpPr>
        <p:spPr>
          <a:xfrm>
            <a:off x="9199200" y="166252"/>
            <a:ext cx="2937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32039"/>
                </a:solidFill>
                <a:latin typeface="Franklin Gothic Book" panose="020B0503020102020204" pitchFamily="34" charset="0"/>
              </a:rPr>
              <a:t>(Fuhrer et al. 2014; </a:t>
            </a:r>
            <a:r>
              <a:rPr lang="en-US" sz="1400" i="1" dirty="0" err="1">
                <a:solidFill>
                  <a:srgbClr val="032039"/>
                </a:solidFill>
                <a:latin typeface="Franklin Gothic Book" panose="020B0503020102020204" pitchFamily="34" charset="0"/>
              </a:rPr>
              <a:t>Gysi</a:t>
            </a:r>
            <a:r>
              <a:rPr lang="en-US" sz="1400" i="1" dirty="0">
                <a:solidFill>
                  <a:srgbClr val="032039"/>
                </a:solidFill>
                <a:latin typeface="Franklin Gothic Book" panose="020B0503020102020204" pitchFamily="34" charset="0"/>
              </a:rPr>
              <a:t> et al. 2016)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172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B3432-9983-BD42-B4E2-0AB775F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8" y="327600"/>
            <a:ext cx="5236542" cy="9068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32039"/>
                </a:solidFill>
              </a:rPr>
              <a:t>Near-global Simulations</a:t>
            </a:r>
            <a:br>
              <a:rPr lang="en-US">
                <a:solidFill>
                  <a:srgbClr val="032039"/>
                </a:solidFill>
              </a:rPr>
            </a:br>
            <a:br>
              <a:rPr lang="en-US" sz="1100">
                <a:solidFill>
                  <a:srgbClr val="032039"/>
                </a:solidFill>
              </a:rPr>
            </a:br>
            <a:r>
              <a:rPr lang="en-US" sz="1400">
                <a:solidFill>
                  <a:srgbClr val="032039"/>
                </a:solidFill>
                <a:latin typeface="Franklin Gothic Book" panose="020B0503020102020204" pitchFamily="34" charset="0"/>
              </a:rPr>
              <a:t>(Fuhrer et al. 2018; Schulthess et al. 2019)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E20618-753C-864E-86B8-DE4EDC112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598" y="2099913"/>
            <a:ext cx="6446633" cy="4511778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D81BD8F-13C0-B747-BB75-8BB0D012CDE1}"/>
              </a:ext>
            </a:extLst>
          </p:cNvPr>
          <p:cNvSpPr txBox="1">
            <a:spLocks/>
          </p:cNvSpPr>
          <p:nvPr/>
        </p:nvSpPr>
        <p:spPr>
          <a:xfrm>
            <a:off x="521078" y="1723292"/>
            <a:ext cx="4209590" cy="48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Feasible to port &amp; run an uncoupled climate model on a modern, GPU-accelerated supercomputer.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In the linear scaling regime, GPU simulation is </a:t>
            </a:r>
            <a:r>
              <a:rPr lang="en-US" sz="2000" b="1" dirty="0"/>
              <a:t>3x faster </a:t>
            </a:r>
            <a:r>
              <a:rPr lang="en-US" sz="2000" dirty="0"/>
              <a:t>and </a:t>
            </a:r>
            <a:r>
              <a:rPr lang="en-US" sz="2000" b="1" dirty="0"/>
              <a:t>7x more energy efficient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GPUs need at least 128 x 128 x 80 to perform well. CPUs scale better.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</a:rPr>
              <a:t>Fast enough (0.25 SYPD) for AMIP-type simulations at 2 km grid spacing.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C8841-9EE3-6649-BECA-A6EA45C013C0}"/>
              </a:ext>
            </a:extLst>
          </p:cNvPr>
          <p:cNvSpPr/>
          <p:nvPr/>
        </p:nvSpPr>
        <p:spPr>
          <a:xfrm>
            <a:off x="6059585" y="1617609"/>
            <a:ext cx="5003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32039"/>
                </a:solidFill>
                <a:latin typeface="Franklin Gothic Book" panose="020B0503020102020204" pitchFamily="34" charset="0"/>
              </a:rPr>
              <a:t>Strong Scalability (20 km, 4 km, 2 km, 1 km)</a:t>
            </a:r>
            <a:endParaRPr lang="en-US" sz="2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18BE31-86D3-8D48-8FB9-9A47F5B39D5A}"/>
              </a:ext>
            </a:extLst>
          </p:cNvPr>
          <p:cNvCxnSpPr>
            <a:cxnSpLocks/>
          </p:cNvCxnSpPr>
          <p:nvPr/>
        </p:nvCxnSpPr>
        <p:spPr>
          <a:xfrm>
            <a:off x="5806827" y="4169211"/>
            <a:ext cx="55088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33AD2-5BC2-F945-85A9-E605B09DBC7C}"/>
              </a:ext>
            </a:extLst>
          </p:cNvPr>
          <p:cNvSpPr/>
          <p:nvPr/>
        </p:nvSpPr>
        <p:spPr>
          <a:xfrm>
            <a:off x="5468447" y="3938378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573EE-A751-B14D-91EC-78AABC0D4244}"/>
              </a:ext>
            </a:extLst>
          </p:cNvPr>
          <p:cNvSpPr/>
          <p:nvPr/>
        </p:nvSpPr>
        <p:spPr>
          <a:xfrm>
            <a:off x="11257129" y="5234875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C8E507-3059-E144-B66A-F5F4EDFDE0FB}"/>
              </a:ext>
            </a:extLst>
          </p:cNvPr>
          <p:cNvSpPr/>
          <p:nvPr/>
        </p:nvSpPr>
        <p:spPr>
          <a:xfrm>
            <a:off x="11286784" y="4584849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km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D1F2E-8151-754B-8012-0FCDD12A9606}"/>
              </a:ext>
            </a:extLst>
          </p:cNvPr>
          <p:cNvSpPr/>
          <p:nvPr/>
        </p:nvSpPr>
        <p:spPr>
          <a:xfrm>
            <a:off x="11292193" y="4195959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F72"/>
                </a:solidFill>
              </a:rPr>
              <a:t>4 km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D3D903-B7C4-B44A-AD81-93E27A9B1A53}"/>
              </a:ext>
            </a:extLst>
          </p:cNvPr>
          <p:cNvSpPr/>
          <p:nvPr/>
        </p:nvSpPr>
        <p:spPr>
          <a:xfrm>
            <a:off x="11315639" y="3147936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7B6E9"/>
                </a:solidFill>
              </a:rPr>
              <a:t>20 km</a:t>
            </a:r>
          </a:p>
        </p:txBody>
      </p:sp>
      <p:pic>
        <p:nvPicPr>
          <p:cNvPr id="13" name="Picture 2" descr="https://blogs.nvidia.com/wp-content/uploads/2013/11/PDArt.jpg">
            <a:extLst>
              <a:ext uri="{FF2B5EF4-FFF2-40B4-BE49-F238E27FC236}">
                <a16:creationId xmlns:a16="http://schemas.microsoft.com/office/drawing/2014/main" id="{A6F4CF61-7F94-AC4B-81A1-FBCFBA86A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9" b="13454"/>
          <a:stretch/>
        </p:blipFill>
        <p:spPr bwMode="auto">
          <a:xfrm>
            <a:off x="6805914" y="-24852"/>
            <a:ext cx="5386086" cy="10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794ACB13-C58A-1B4E-B140-C0BC27BEB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4002"/>
          <a:stretch/>
        </p:blipFill>
        <p:spPr bwMode="auto">
          <a:xfrm>
            <a:off x="5780384" y="166836"/>
            <a:ext cx="6112701" cy="65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242DCE9-DEC9-A04F-A31B-68D70B52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7" y="278369"/>
            <a:ext cx="6815387" cy="527293"/>
          </a:xfrm>
        </p:spPr>
        <p:txBody>
          <a:bodyPr/>
          <a:lstStyle/>
          <a:p>
            <a:pPr>
              <a:lnSpc>
                <a:spcPts val="4400"/>
              </a:lnSpc>
              <a:spcBef>
                <a:spcPts val="4200"/>
              </a:spcBef>
            </a:pPr>
            <a:r>
              <a:rPr lang="en-US" dirty="0"/>
              <a:t>Fortran + X is worse!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5113F41-C750-4549-A466-7A3461C2F8A2}"/>
              </a:ext>
            </a:extLst>
          </p:cNvPr>
          <p:cNvSpPr txBox="1">
            <a:spLocks/>
          </p:cNvSpPr>
          <p:nvPr/>
        </p:nvSpPr>
        <p:spPr>
          <a:xfrm>
            <a:off x="521076" y="1527716"/>
            <a:ext cx="4209591" cy="474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25450" indent="-177800" algn="l" defTabSz="914400" rtl="0" eaLnBrk="1" latinLnBrk="0" hangingPunct="1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500" i="1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en-US" sz="2000" dirty="0"/>
              <a:t>Directives are not comments, they are code! (But some developers might ignore them.)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en-US" sz="2000" dirty="0"/>
              <a:t>We’re adding hardware specific code to an already large code base!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en-US" sz="2000" dirty="0">
                <a:solidFill>
                  <a:schemeClr val="tx1"/>
                </a:solidFill>
              </a:rPr>
              <a:t>We cannot achieve performance portability by adding more detail.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ulcan Inc 2018">
  <a:themeElements>
    <a:clrScheme name="Vulcan Inc 2018 colors">
      <a:dk1>
        <a:sysClr val="windowText" lastClr="000000"/>
      </a:dk1>
      <a:lt1>
        <a:sysClr val="window" lastClr="FFFFFF"/>
      </a:lt1>
      <a:dk2>
        <a:srgbClr val="032039"/>
      </a:dk2>
      <a:lt2>
        <a:srgbClr val="FFFFFF"/>
      </a:lt2>
      <a:accent1>
        <a:srgbClr val="0077DE"/>
      </a:accent1>
      <a:accent2>
        <a:srgbClr val="5BD93D"/>
      </a:accent2>
      <a:accent3>
        <a:srgbClr val="032039"/>
      </a:accent3>
      <a:accent4>
        <a:srgbClr val="D3DBDD"/>
      </a:accent4>
      <a:accent5>
        <a:srgbClr val="00E7CA"/>
      </a:accent5>
      <a:accent6>
        <a:srgbClr val="82949E"/>
      </a:accent6>
      <a:hlink>
        <a:srgbClr val="0077DE"/>
      </a:hlink>
      <a:folHlink>
        <a:srgbClr val="032039"/>
      </a:folHlink>
    </a:clrScheme>
    <a:fontScheme name="Vulcan 2018 Franklin Gothic URW">
      <a:majorFont>
        <a:latin typeface="FranklinGothicURWDem"/>
        <a:ea typeface=""/>
        <a:cs typeface=""/>
      </a:majorFont>
      <a:minorFont>
        <a:latin typeface="FranklinGothicURWBo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140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47769F8-D8A3-456F-9E4B-0A587D35023D}" vid="{70118540-C9BE-4AEA-9D89-92933BA6C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Vulcan Inc 2018</Template>
  <TotalTime>5719</TotalTime>
  <Words>1936</Words>
  <Application>Microsoft Macintosh PowerPoint</Application>
  <PresentationFormat>Widescreen</PresentationFormat>
  <Paragraphs>275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Courier</vt:lpstr>
      <vt:lpstr>Courier-Bold</vt:lpstr>
      <vt:lpstr>Franklin Gothic Book</vt:lpstr>
      <vt:lpstr>Franklin Gothic Demi</vt:lpstr>
      <vt:lpstr>Franklin Gothic Medium</vt:lpstr>
      <vt:lpstr>FranklinGothicURWBoo</vt:lpstr>
      <vt:lpstr>FranklinGothicURWDem</vt:lpstr>
      <vt:lpstr>Menlo-Regular</vt:lpstr>
      <vt:lpstr>Monaco</vt:lpstr>
      <vt:lpstr>Times</vt:lpstr>
      <vt:lpstr>Vulcan Inc 2018</vt:lpstr>
      <vt:lpstr>Learning how to forget  How high-level abstractions can help bridge the gap between productivity and performance.</vt:lpstr>
      <vt:lpstr>Who is Vulcan?</vt:lpstr>
      <vt:lpstr>The Semantic Gap</vt:lpstr>
      <vt:lpstr>Machine Learning Scientist</vt:lpstr>
      <vt:lpstr>Climate Scientist</vt:lpstr>
      <vt:lpstr>PowerPoint Presentation</vt:lpstr>
      <vt:lpstr>Experience with COSMO (since 2010)</vt:lpstr>
      <vt:lpstr>Near-global Simulations  (Fuhrer et al. 2018; Schulthess et al. 2019)</vt:lpstr>
      <vt:lpstr>Fortran + X is worse!</vt:lpstr>
      <vt:lpstr>Templated C++ is a mixed bag</vt:lpstr>
      <vt:lpstr>Taxonomy of Abstractions</vt:lpstr>
      <vt:lpstr>Horizontal Diffusion</vt:lpstr>
      <vt:lpstr>Data-flow graph</vt:lpstr>
      <vt:lpstr>Data-locality optimization</vt:lpstr>
      <vt:lpstr>Impact of hardware</vt:lpstr>
      <vt:lpstr>Loss of domain logic</vt:lpstr>
      <vt:lpstr>PowerPoint Presentation</vt:lpstr>
      <vt:lpstr>DSL in Python</vt:lpstr>
      <vt:lpstr>Why Python?</vt:lpstr>
      <vt:lpstr>GT4Py (                               )</vt:lpstr>
      <vt:lpstr>Demonstrate on FV3GFS</vt:lpstr>
      <vt:lpstr>Dynamical Core (                                             )</vt:lpstr>
      <vt:lpstr>Performance (preliminary!)</vt:lpstr>
      <vt:lpstr>Python wrapped FV3GFS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DSL Hiring Kickoff Senior Software Engineer</dc:title>
  <dc:creator>Oli Fuhrer</dc:creator>
  <cp:lastModifiedBy>Oli Fuhrer</cp:lastModifiedBy>
  <cp:revision>225</cp:revision>
  <dcterms:created xsi:type="dcterms:W3CDTF">2019-08-01T04:24:16Z</dcterms:created>
  <dcterms:modified xsi:type="dcterms:W3CDTF">2020-10-28T14:25:54Z</dcterms:modified>
</cp:coreProperties>
</file>