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529" r:id="rId2"/>
    <p:sldId id="525" r:id="rId3"/>
    <p:sldId id="260" r:id="rId4"/>
    <p:sldId id="263" r:id="rId5"/>
    <p:sldId id="259" r:id="rId6"/>
    <p:sldId id="264" r:id="rId7"/>
    <p:sldId id="261" r:id="rId8"/>
    <p:sldId id="524" r:id="rId9"/>
    <p:sldId id="26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17" autoAdjust="0"/>
    <p:restoredTop sz="94694"/>
  </p:normalViewPr>
  <p:slideViewPr>
    <p:cSldViewPr snapToGrid="0" snapToObjects="1">
      <p:cViewPr varScale="1">
        <p:scale>
          <a:sx n="43" d="100"/>
          <a:sy n="43" d="100"/>
        </p:scale>
        <p:origin x="80" y="2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C95A7-6133-C74F-8E5D-A761395E7862}" type="datetimeFigureOut">
              <a:rPr lang="en-US" smtClean="0"/>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4175A-50B3-7B4E-9F87-694F89B9386F}" type="slidenum">
              <a:rPr lang="en-US" smtClean="0"/>
              <a:t>‹#›</a:t>
            </a:fld>
            <a:endParaRPr lang="en-US"/>
          </a:p>
        </p:txBody>
      </p:sp>
    </p:spTree>
    <p:extLst>
      <p:ext uri="{BB962C8B-B14F-4D97-AF65-F5344CB8AC3E}">
        <p14:creationId xmlns:p14="http://schemas.microsoft.com/office/powerpoint/2010/main" val="336659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4294967295"/>
          </p:nvPr>
        </p:nvSpPr>
        <p:spPr bwMode="auto">
          <a:xfrm>
            <a:off x="4020690" y="8914115"/>
            <a:ext cx="3077006" cy="469585"/>
          </a:xfrm>
          <a:prstGeom prst="rect">
            <a:avLst/>
          </a:prstGeom>
          <a:noFill/>
          <a:ln>
            <a:miter lim="800000"/>
            <a:headEnd/>
            <a:tailEnd/>
          </a:ln>
        </p:spPr>
        <p:txBody>
          <a:bodyPr/>
          <a:lstStyle/>
          <a:p>
            <a:pPr eaLnBrk="0" hangingPunct="0"/>
            <a:fld id="{5A2188EC-5C0F-4002-9E6C-8C7B2ACAA668}" type="slidenum">
              <a:rPr lang="en-US"/>
              <a:pPr eaLnBrk="0" hangingPunct="0"/>
              <a:t>1</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dirty="0">
              <a:latin typeface="Arial" charset="0"/>
            </a:endParaRPr>
          </a:p>
        </p:txBody>
      </p:sp>
    </p:spTree>
    <p:extLst>
      <p:ext uri="{BB962C8B-B14F-4D97-AF65-F5344CB8AC3E}">
        <p14:creationId xmlns:p14="http://schemas.microsoft.com/office/powerpoint/2010/main" val="62021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1050" indent="-227013">
              <a:spcBef>
                <a:spcPct val="30000"/>
              </a:spcBef>
              <a:defRPr sz="1200">
                <a:solidFill>
                  <a:schemeClr val="tx1"/>
                </a:solidFill>
                <a:latin typeface="Arial" panose="020B0604020202020204" pitchFamily="34" charset="0"/>
              </a:defRPr>
            </a:lvl5pPr>
            <a:lvl6pPr marL="2508250" indent="-227013" eaLnBrk="0" fontAlgn="base" hangingPunct="0">
              <a:spcBef>
                <a:spcPct val="30000"/>
              </a:spcBef>
              <a:spcAft>
                <a:spcPct val="0"/>
              </a:spcAft>
              <a:defRPr sz="1200">
                <a:solidFill>
                  <a:schemeClr val="tx1"/>
                </a:solidFill>
                <a:latin typeface="Arial" panose="020B0604020202020204" pitchFamily="34" charset="0"/>
              </a:defRPr>
            </a:lvl6pPr>
            <a:lvl7pPr marL="2965450" indent="-227013" eaLnBrk="0" fontAlgn="base" hangingPunct="0">
              <a:spcBef>
                <a:spcPct val="30000"/>
              </a:spcBef>
              <a:spcAft>
                <a:spcPct val="0"/>
              </a:spcAft>
              <a:defRPr sz="1200">
                <a:solidFill>
                  <a:schemeClr val="tx1"/>
                </a:solidFill>
                <a:latin typeface="Arial" panose="020B0604020202020204" pitchFamily="34" charset="0"/>
              </a:defRPr>
            </a:lvl7pPr>
            <a:lvl8pPr marL="3422650" indent="-227013" eaLnBrk="0" fontAlgn="base" hangingPunct="0">
              <a:spcBef>
                <a:spcPct val="30000"/>
              </a:spcBef>
              <a:spcAft>
                <a:spcPct val="0"/>
              </a:spcAft>
              <a:defRPr sz="1200">
                <a:solidFill>
                  <a:schemeClr val="tx1"/>
                </a:solidFill>
                <a:latin typeface="Arial" panose="020B0604020202020204" pitchFamily="34" charset="0"/>
              </a:defRPr>
            </a:lvl8pPr>
            <a:lvl9pPr marL="3879850"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3EABAF-4239-4CE0-969A-EFD4838E94B3}" type="slidenum">
              <a:rPr lang="en-US" altLang="en-US" smtClean="0"/>
              <a:pPr>
                <a:spcBef>
                  <a:spcPct val="0"/>
                </a:spcBef>
              </a:pPr>
              <a:t>2</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indent="-225425"/>
            <a:endParaRPr lang="en-US" altLang="en-US">
              <a:latin typeface="Arial" panose="020B0604020202020204" pitchFamily="34" charset="0"/>
            </a:endParaRPr>
          </a:p>
        </p:txBody>
      </p:sp>
    </p:spTree>
    <p:extLst>
      <p:ext uri="{BB962C8B-B14F-4D97-AF65-F5344CB8AC3E}">
        <p14:creationId xmlns:p14="http://schemas.microsoft.com/office/powerpoint/2010/main" val="321499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2A61-FE17-494E-87F6-2469B82B9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7A4737-4A6D-604A-9436-A3E623F43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02729-443F-7643-A2FA-EC7F721E9589}"/>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5" name="Footer Placeholder 4">
            <a:extLst>
              <a:ext uri="{FF2B5EF4-FFF2-40B4-BE49-F238E27FC236}">
                <a16:creationId xmlns:a16="http://schemas.microsoft.com/office/drawing/2014/main" id="{AEABFCFD-367E-E54C-B3A9-BD3EF6D0CD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F2C0B-E0D3-D84F-B855-A86A2E4D15A7}"/>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339100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9E62-EFF9-F145-A300-E3BC561890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1D9EAA-94D6-DE48-AB79-79E1C9453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575FC-83E9-A149-ABE1-EBAEB9BB1CCB}"/>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5" name="Footer Placeholder 4">
            <a:extLst>
              <a:ext uri="{FF2B5EF4-FFF2-40B4-BE49-F238E27FC236}">
                <a16:creationId xmlns:a16="http://schemas.microsoft.com/office/drawing/2014/main" id="{0103FE00-4C72-FB46-975F-3361A383F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42C4C-BF8C-A948-B98B-E96CD44BD113}"/>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190255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C64BD-17E2-674F-82FD-39E5B53011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0C2BA8-3DF7-9340-AF96-E30B9C9969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E7E75-4A08-104D-A26D-1E0689A9D812}"/>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5" name="Footer Placeholder 4">
            <a:extLst>
              <a:ext uri="{FF2B5EF4-FFF2-40B4-BE49-F238E27FC236}">
                <a16:creationId xmlns:a16="http://schemas.microsoft.com/office/drawing/2014/main" id="{49F4835B-3055-EB49-84D1-FA4639201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81138-E3EA-5E40-A861-345C50E96272}"/>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14356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6" name="Rectangle 235"/>
          <p:cNvSpPr>
            <a:spLocks noChangeArrowheads="1"/>
          </p:cNvSpPr>
          <p:nvPr userDrawn="1"/>
        </p:nvSpPr>
        <p:spPr bwMode="auto">
          <a:xfrm>
            <a:off x="-46566" y="6646864"/>
            <a:ext cx="3094567" cy="274637"/>
          </a:xfrm>
          <a:prstGeom prst="rect">
            <a:avLst/>
          </a:prstGeom>
          <a:noFill/>
          <a:ln w="9525" algn="ctr">
            <a:noFill/>
            <a:miter lim="800000"/>
            <a:headEnd/>
            <a:tailEnd/>
          </a:ln>
        </p:spPr>
        <p:txBody>
          <a:bodyPr/>
          <a:lstStyle>
            <a:lvl1pPr marL="171450" indent="-17145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90000"/>
              </a:lnSpc>
              <a:defRPr/>
            </a:pPr>
            <a:endParaRPr lang="en-US" altLang="en-US" sz="1200" dirty="0">
              <a:solidFill>
                <a:schemeClr val="bg1"/>
              </a:solidFill>
              <a:cs typeface="Rod" panose="02030509050101010101" pitchFamily="49" charset="-79"/>
            </a:endParaRPr>
          </a:p>
        </p:txBody>
      </p:sp>
      <p:sp>
        <p:nvSpPr>
          <p:cNvPr id="2" name="Content Placeholder 1"/>
          <p:cNvSpPr>
            <a:spLocks noGrp="1"/>
          </p:cNvSpPr>
          <p:nvPr>
            <p:ph/>
          </p:nvPr>
        </p:nvSpPr>
        <p:spPr>
          <a:xfrm>
            <a:off x="609600" y="381001"/>
            <a:ext cx="10972800" cy="5745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44451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Box 46"/>
          <p:cNvSpPr txBox="1"/>
          <p:nvPr userDrawn="1"/>
        </p:nvSpPr>
        <p:spPr>
          <a:xfrm>
            <a:off x="7150101" y="6305550"/>
            <a:ext cx="4838700" cy="425450"/>
          </a:xfrm>
          <a:prstGeom prst="rect">
            <a:avLst/>
          </a:prstGeom>
          <a:noFill/>
        </p:spPr>
        <p:txBody>
          <a:bodyPr>
            <a:spAutoFit/>
          </a:bodyPr>
          <a:lstStyle/>
          <a:p>
            <a:pPr algn="r" eaLnBrk="0" hangingPunct="0">
              <a:lnSpc>
                <a:spcPct val="90000"/>
              </a:lnSpc>
              <a:defRPr/>
            </a:pPr>
            <a:r>
              <a:rPr lang="en-US" sz="1200" b="1" dirty="0">
                <a:solidFill>
                  <a:schemeClr val="bg1"/>
                </a:solidFill>
              </a:rPr>
              <a:t>Office of Biological </a:t>
            </a:r>
            <a:br>
              <a:rPr lang="en-US" sz="1200" b="1" dirty="0">
                <a:solidFill>
                  <a:schemeClr val="bg1"/>
                </a:solidFill>
              </a:rPr>
            </a:br>
            <a:r>
              <a:rPr lang="en-US" sz="1200" b="1" dirty="0">
                <a:solidFill>
                  <a:schemeClr val="bg1"/>
                </a:solidFill>
              </a:rPr>
              <a:t>and Environmental Research</a:t>
            </a:r>
          </a:p>
        </p:txBody>
      </p:sp>
      <p:sp>
        <p:nvSpPr>
          <p:cNvPr id="160991" name="Rectangle 223"/>
          <p:cNvSpPr>
            <a:spLocks noGrp="1" noChangeArrowheads="1"/>
          </p:cNvSpPr>
          <p:nvPr>
            <p:ph type="subTitle" idx="1"/>
          </p:nvPr>
        </p:nvSpPr>
        <p:spPr>
          <a:xfrm>
            <a:off x="1756440" y="2700383"/>
            <a:ext cx="4097867" cy="646331"/>
          </a:xfrm>
        </p:spPr>
        <p:txBody>
          <a:bodyPr/>
          <a:lstStyle>
            <a:lvl1pPr marL="0" indent="0" algn="l">
              <a:buFont typeface="Symbol" pitchFamily="18" charset="2"/>
              <a:buNone/>
              <a:defRPr sz="2000"/>
            </a:lvl1pPr>
          </a:lstStyle>
          <a:p>
            <a:r>
              <a:rPr lang="en-US" dirty="0"/>
              <a:t>Click to edit Master subtitle style</a:t>
            </a:r>
          </a:p>
        </p:txBody>
      </p:sp>
      <p:sp>
        <p:nvSpPr>
          <p:cNvPr id="36" name="Title 35"/>
          <p:cNvSpPr>
            <a:spLocks noGrp="1"/>
          </p:cNvSpPr>
          <p:nvPr>
            <p:ph type="title"/>
          </p:nvPr>
        </p:nvSpPr>
        <p:spPr>
          <a:xfrm>
            <a:off x="1756440" y="1102892"/>
            <a:ext cx="8503505" cy="929485"/>
          </a:xfrm>
        </p:spPr>
        <p:txBody>
          <a:bodyPr/>
          <a:lstStyle>
            <a:lvl1pPr>
              <a:defRPr sz="3200" b="1">
                <a:solidFill>
                  <a:schemeClr val="bg2">
                    <a:lumMod val="10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373845390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78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95714"/>
            <a:ext cx="10972800" cy="533045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7"/>
          <p:cNvSpPr>
            <a:spLocks noGrp="1"/>
          </p:cNvSpPr>
          <p:nvPr>
            <p:ph type="title"/>
          </p:nvPr>
        </p:nvSpPr>
        <p:spPr>
          <a:xfrm>
            <a:off x="0" y="1"/>
            <a:ext cx="10972800" cy="582355"/>
          </a:xfrm>
          <a:prstGeom prst="rect">
            <a:avLst/>
          </a:prstGeom>
        </p:spPr>
        <p:txBody>
          <a:bodyPr/>
          <a:lstStyle>
            <a:lvl1pPr algn="l">
              <a:defRPr sz="24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4" name="Rectangle 6"/>
          <p:cNvSpPr>
            <a:spLocks noGrp="1" noChangeArrowheads="1"/>
          </p:cNvSpPr>
          <p:nvPr>
            <p:ph type="sldNum" sz="quarter" idx="10"/>
          </p:nvPr>
        </p:nvSpPr>
        <p:spPr>
          <a:xfrm>
            <a:off x="10251018" y="6553200"/>
            <a:ext cx="1737783" cy="228600"/>
          </a:xfrm>
          <a:prstGeom prst="rect">
            <a:avLst/>
          </a:prstGeom>
        </p:spPr>
        <p:txBody>
          <a:bodyPr/>
          <a:lstStyle>
            <a:lvl1pPr>
              <a:defRPr sz="900" b="0">
                <a:solidFill>
                  <a:schemeClr val="tx1"/>
                </a:solidFill>
                <a:effectLst/>
                <a:latin typeface="Arial" panose="020B0604020202020204" pitchFamily="34" charset="0"/>
                <a:cs typeface="Arial" panose="020B0604020202020204" pitchFamily="34" charset="0"/>
              </a:defRPr>
            </a:lvl1pPr>
          </a:lstStyle>
          <a:p>
            <a:pPr>
              <a:defRPr/>
            </a:pPr>
            <a:fld id="{0E48699E-22B7-4BDA-9364-786E5736E0C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6023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3C4B-94C1-BE43-A677-C40A128D6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A6454-8332-084A-AD77-9919085754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B839C-A98C-2547-BFF0-4961CD2152FE}"/>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5" name="Footer Placeholder 4">
            <a:extLst>
              <a:ext uri="{FF2B5EF4-FFF2-40B4-BE49-F238E27FC236}">
                <a16:creationId xmlns:a16="http://schemas.microsoft.com/office/drawing/2014/main" id="{697AB082-78CE-D348-B723-90C1B199A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31541-D081-E042-A6EB-2DE5D4B20EA8}"/>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62667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039A-F077-CC4B-AEAC-E85C20740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50B68A-296F-DE4B-97EC-0D1799EC3C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684505-4154-674C-8D65-E667F4A4169B}"/>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5" name="Footer Placeholder 4">
            <a:extLst>
              <a:ext uri="{FF2B5EF4-FFF2-40B4-BE49-F238E27FC236}">
                <a16:creationId xmlns:a16="http://schemas.microsoft.com/office/drawing/2014/main" id="{0C412868-CF86-264A-A77F-453ADD70E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3FB87-2D7F-0342-BCE9-DABF036B577E}"/>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15850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8677-7C5A-4A46-9FE5-97A55F979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E8F92-C65C-1341-8799-EC84088C7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2AA5DF-A08E-9345-B0FE-4DC70A51D3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9D4F80-8F44-F541-B6A4-DECDA8F3604D}"/>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6" name="Footer Placeholder 5">
            <a:extLst>
              <a:ext uri="{FF2B5EF4-FFF2-40B4-BE49-F238E27FC236}">
                <a16:creationId xmlns:a16="http://schemas.microsoft.com/office/drawing/2014/main" id="{0DDBBE17-4E6C-894F-BC73-B5464710F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DD096-4257-9F47-8A10-F5A12A1174FF}"/>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48873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EEFB-8E1C-4042-8C41-1AC0279BD5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6AF48-5899-F94D-A5F0-9BAE406DB0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B9CFE-5772-644B-85FC-C17001A33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502153-857E-F441-A98A-1D6EBC679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C192E8-1F49-6B40-9345-CE2FD07D26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617F7F-0C3C-B140-9FE9-6DBCEEB0A183}"/>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8" name="Footer Placeholder 7">
            <a:extLst>
              <a:ext uri="{FF2B5EF4-FFF2-40B4-BE49-F238E27FC236}">
                <a16:creationId xmlns:a16="http://schemas.microsoft.com/office/drawing/2014/main" id="{D4FBE59F-B077-7745-ABB9-FE20FE4618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EA451-F3D2-E949-B094-C03269C1108B}"/>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247572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C6B9-8878-F54D-A66B-EFF57D115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BCE866-3FB2-D44E-A116-4D54D0584C99}"/>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4" name="Footer Placeholder 3">
            <a:extLst>
              <a:ext uri="{FF2B5EF4-FFF2-40B4-BE49-F238E27FC236}">
                <a16:creationId xmlns:a16="http://schemas.microsoft.com/office/drawing/2014/main" id="{6A01A7F0-8E54-FD43-B423-AF079F65E7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7A8322-D812-9745-B9FF-BFAB3D0CEC70}"/>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18443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574A3-3F88-0547-9D46-AA939355A863}"/>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3" name="Footer Placeholder 2">
            <a:extLst>
              <a:ext uri="{FF2B5EF4-FFF2-40B4-BE49-F238E27FC236}">
                <a16:creationId xmlns:a16="http://schemas.microsoft.com/office/drawing/2014/main" id="{067F8EEE-B900-164A-99EE-FC546A97D7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4484D-9B9A-3446-B3C5-2D15B937FCAA}"/>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32675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8889-A502-BA4F-A5BF-F760B91FD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5F55E-5775-2E44-BBE7-6055DAD4D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A0180F-A073-F043-8468-53C07AE37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CEC90-7192-3B4C-B338-2411441888A1}"/>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6" name="Footer Placeholder 5">
            <a:extLst>
              <a:ext uri="{FF2B5EF4-FFF2-40B4-BE49-F238E27FC236}">
                <a16:creationId xmlns:a16="http://schemas.microsoft.com/office/drawing/2014/main" id="{F799349A-B988-C14C-8C8B-A2FE1E047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3C1FD-D0EA-354A-9B03-E16B41F3C477}"/>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38038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8BB8-66FA-864C-A06D-357A5C9CD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3BDB6A-DE4D-C24F-8F22-7FF5675656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CEC6BF-67CE-E142-8AFF-76BB649DC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6C8F1-1D0B-A74C-987B-ED02B61D6854}"/>
              </a:ext>
            </a:extLst>
          </p:cNvPr>
          <p:cNvSpPr>
            <a:spLocks noGrp="1"/>
          </p:cNvSpPr>
          <p:nvPr>
            <p:ph type="dt" sz="half" idx="10"/>
          </p:nvPr>
        </p:nvSpPr>
        <p:spPr/>
        <p:txBody>
          <a:bodyPr/>
          <a:lstStyle/>
          <a:p>
            <a:fld id="{6200F2EE-C8D3-8743-B4FE-93A54B98F61C}" type="datetimeFigureOut">
              <a:rPr lang="en-US" smtClean="0"/>
              <a:t>10/27/2020</a:t>
            </a:fld>
            <a:endParaRPr lang="en-US"/>
          </a:p>
        </p:txBody>
      </p:sp>
      <p:sp>
        <p:nvSpPr>
          <p:cNvPr id="6" name="Footer Placeholder 5">
            <a:extLst>
              <a:ext uri="{FF2B5EF4-FFF2-40B4-BE49-F238E27FC236}">
                <a16:creationId xmlns:a16="http://schemas.microsoft.com/office/drawing/2014/main" id="{D879F5FB-2F30-CC4F-BAC0-6B2A616E7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87B99-C48E-3D4F-A050-E31DAE901EFF}"/>
              </a:ext>
            </a:extLst>
          </p:cNvPr>
          <p:cNvSpPr>
            <a:spLocks noGrp="1"/>
          </p:cNvSpPr>
          <p:nvPr>
            <p:ph type="sldNum" sz="quarter" idx="12"/>
          </p:nvPr>
        </p:nvSpPr>
        <p:spPr/>
        <p:txBody>
          <a:bodyPr/>
          <a:lstStyle/>
          <a:p>
            <a:fld id="{C787A45B-CAC5-704A-A9A6-E9AC61449AD9}" type="slidenum">
              <a:rPr lang="en-US" smtClean="0"/>
              <a:t>‹#›</a:t>
            </a:fld>
            <a:endParaRPr lang="en-US"/>
          </a:p>
        </p:txBody>
      </p:sp>
    </p:spTree>
    <p:extLst>
      <p:ext uri="{BB962C8B-B14F-4D97-AF65-F5344CB8AC3E}">
        <p14:creationId xmlns:p14="http://schemas.microsoft.com/office/powerpoint/2010/main" val="4329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50F403-B1CD-6745-80AA-D92AF7F21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4C1021-E97F-9941-81CA-C87A738A94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986A1-16E7-C142-B512-ABDAA6004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0F2EE-C8D3-8743-B4FE-93A54B98F61C}" type="datetimeFigureOut">
              <a:rPr lang="en-US" smtClean="0"/>
              <a:t>10/27/2020</a:t>
            </a:fld>
            <a:endParaRPr lang="en-US"/>
          </a:p>
        </p:txBody>
      </p:sp>
      <p:sp>
        <p:nvSpPr>
          <p:cNvPr id="5" name="Footer Placeholder 4">
            <a:extLst>
              <a:ext uri="{FF2B5EF4-FFF2-40B4-BE49-F238E27FC236}">
                <a16:creationId xmlns:a16="http://schemas.microsoft.com/office/drawing/2014/main" id="{C581C3CF-6794-CC4F-9E20-18C709CAEB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9880A-D82A-7B42-A38D-8E9A45721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A45B-CAC5-704A-A9A6-E9AC61449AD9}" type="slidenum">
              <a:rPr lang="en-US" smtClean="0"/>
              <a:t>‹#›</a:t>
            </a:fld>
            <a:endParaRPr lang="en-US"/>
          </a:p>
        </p:txBody>
      </p:sp>
    </p:spTree>
    <p:extLst>
      <p:ext uri="{BB962C8B-B14F-4D97-AF65-F5344CB8AC3E}">
        <p14:creationId xmlns:p14="http://schemas.microsoft.com/office/powerpoint/2010/main" val="1535067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ch/"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cmip-pcmdi.llnl.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doi.org/10.1029/2019EO111263" TargetMode="External"/><Relationship Id="rId2" Type="http://schemas.openxmlformats.org/officeDocument/2006/relationships/hyperlink" Target="https://eos.org/agu-news/enabling-fair-data-across-the-earth-and-space-sciences"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tif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ubTitle" idx="1"/>
          </p:nvPr>
        </p:nvSpPr>
        <p:spPr>
          <a:xfrm>
            <a:off x="2377999" y="5162205"/>
            <a:ext cx="7116618" cy="825867"/>
          </a:xfrm>
        </p:spPr>
        <p:txBody>
          <a:bodyPr numCol="1"/>
          <a:lstStyle/>
          <a:p>
            <a:pPr algn="ctr"/>
            <a:r>
              <a:rPr lang="en-US" b="1" dirty="0">
                <a:latin typeface="Arial" panose="020B0604020202020204" pitchFamily="34" charset="0"/>
                <a:cs typeface="Arial" panose="020B0604020202020204" pitchFamily="34" charset="0"/>
              </a:rPr>
              <a:t>October 27, 2020</a:t>
            </a:r>
          </a:p>
          <a:p>
            <a:pPr algn="ctr"/>
            <a:r>
              <a:rPr lang="en-US" b="1" dirty="0">
                <a:latin typeface="Arial" panose="020B0604020202020204" pitchFamily="34" charset="0"/>
                <a:cs typeface="Arial" panose="020B0604020202020204" pitchFamily="34" charset="0"/>
              </a:rPr>
              <a:t>Virtual ESMD Meeting</a:t>
            </a:r>
          </a:p>
        </p:txBody>
      </p:sp>
      <p:sp>
        <p:nvSpPr>
          <p:cNvPr id="33806" name="Rectangle 14"/>
          <p:cNvSpPr>
            <a:spLocks noGrp="1" noChangeArrowheads="1"/>
          </p:cNvSpPr>
          <p:nvPr>
            <p:ph type="ctrTitle"/>
          </p:nvPr>
        </p:nvSpPr>
        <p:spPr>
          <a:xfrm>
            <a:off x="2068719" y="875247"/>
            <a:ext cx="7864764" cy="510909"/>
          </a:xfrm>
        </p:spPr>
        <p:txBody>
          <a:bodyPr>
            <a:noAutofit/>
          </a:bodyPr>
          <a:lstStyle/>
          <a:p>
            <a:pPr algn="ctr">
              <a:defRPr/>
            </a:pPr>
            <a:br>
              <a:rPr lang="en-US" sz="4000" dirty="0">
                <a:solidFill>
                  <a:srgbClr val="006600"/>
                </a:solidFill>
                <a:latin typeface="Arial" panose="020B0604020202020204" pitchFamily="34" charset="0"/>
                <a:cs typeface="Arial" panose="020B0604020202020204" pitchFamily="34" charset="0"/>
              </a:rPr>
            </a:br>
            <a:r>
              <a:rPr lang="en-US" sz="4000" b="0" dirty="0"/>
              <a:t>Data Management Program Area Overview and its linkages to ESMD</a:t>
            </a:r>
            <a:br>
              <a:rPr lang="en-US" sz="4400" b="0" dirty="0"/>
            </a:br>
            <a:br>
              <a:rPr lang="en-US" sz="4400" b="0" dirty="0"/>
            </a:br>
            <a:endParaRPr lang="en-US" sz="4000" dirty="0">
              <a:solidFill>
                <a:srgbClr val="00660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0C6AB54-FBDB-453A-99E3-62E02FEACD5D}"/>
              </a:ext>
            </a:extLst>
          </p:cNvPr>
          <p:cNvSpPr txBox="1"/>
          <p:nvPr/>
        </p:nvSpPr>
        <p:spPr>
          <a:xfrm>
            <a:off x="1807266" y="2735571"/>
            <a:ext cx="7864764" cy="1077218"/>
          </a:xfrm>
          <a:prstGeom prst="rect">
            <a:avLst/>
          </a:prstGeom>
          <a:noFill/>
        </p:spPr>
        <p:txBody>
          <a:bodyPr wrap="square" rtlCol="0">
            <a:spAutoFit/>
          </a:bodyPr>
          <a:lstStyle/>
          <a:p>
            <a:pPr algn="ctr"/>
            <a:r>
              <a:rPr lang="en-US" sz="3200" dirty="0"/>
              <a:t>Justin Hnilo</a:t>
            </a:r>
          </a:p>
          <a:p>
            <a:pPr algn="ctr"/>
            <a:r>
              <a:rPr lang="en-US" sz="3200" dirty="0"/>
              <a:t>Program Manager, Data Management</a:t>
            </a:r>
          </a:p>
        </p:txBody>
      </p:sp>
    </p:spTree>
    <p:extLst>
      <p:ext uri="{BB962C8B-B14F-4D97-AF65-F5344CB8AC3E}">
        <p14:creationId xmlns:p14="http://schemas.microsoft.com/office/powerpoint/2010/main" val="412280693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100" y="1"/>
            <a:ext cx="11401800" cy="898249"/>
          </a:xfrm>
        </p:spPr>
        <p:txBody>
          <a:bodyPr/>
          <a:lstStyle/>
          <a:p>
            <a:r>
              <a:rPr lang="en-US" dirty="0">
                <a:solidFill>
                  <a:schemeClr val="tx1"/>
                </a:solidFill>
                <a:effectLst/>
              </a:rPr>
              <a:t>Environmental Data are Highly Diverse Consisting of Multi-Disciplinary, Multi-scale, Multi-resolution, Heterogeneous Formats</a:t>
            </a:r>
          </a:p>
        </p:txBody>
      </p:sp>
      <p:pic>
        <p:nvPicPr>
          <p:cNvPr id="4" name="Picture 3" descr="Fig1_DataDiversity_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326" y="900388"/>
            <a:ext cx="7475175" cy="5606381"/>
          </a:xfrm>
          <a:prstGeom prst="rect">
            <a:avLst/>
          </a:prstGeom>
        </p:spPr>
      </p:pic>
      <p:sp>
        <p:nvSpPr>
          <p:cNvPr id="5" name="Title 3">
            <a:extLst>
              <a:ext uri="{FF2B5EF4-FFF2-40B4-BE49-F238E27FC236}">
                <a16:creationId xmlns:a16="http://schemas.microsoft.com/office/drawing/2014/main" id="{335BBBBE-E3DF-4FC2-B34C-1ACFC0565998}"/>
              </a:ext>
            </a:extLst>
          </p:cNvPr>
          <p:cNvSpPr txBox="1">
            <a:spLocks/>
          </p:cNvSpPr>
          <p:nvPr/>
        </p:nvSpPr>
        <p:spPr>
          <a:xfrm>
            <a:off x="142720" y="1275612"/>
            <a:ext cx="3962986" cy="15956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ctr"/>
            <a:r>
              <a:rPr lang="en-US" dirty="0">
                <a:solidFill>
                  <a:srgbClr val="006600"/>
                </a:solidFill>
              </a:rPr>
              <a:t>ESS Community</a:t>
            </a:r>
          </a:p>
          <a:p>
            <a:pPr algn="ctr"/>
            <a:r>
              <a:rPr lang="en-US" dirty="0">
                <a:solidFill>
                  <a:srgbClr val="006600"/>
                </a:solidFill>
              </a:rPr>
              <a:t> Cyberinfrastructure</a:t>
            </a:r>
          </a:p>
          <a:p>
            <a:pPr algn="ctr"/>
            <a:r>
              <a:rPr lang="en-US" dirty="0">
                <a:solidFill>
                  <a:srgbClr val="006600"/>
                </a:solidFill>
              </a:rPr>
              <a:t>The Challenges ESS-DIVE</a:t>
            </a:r>
          </a:p>
          <a:p>
            <a:pPr algn="ctr"/>
            <a:r>
              <a:rPr lang="en-US" dirty="0">
                <a:solidFill>
                  <a:srgbClr val="006600"/>
                </a:solidFill>
              </a:rPr>
              <a:t>Must face.</a:t>
            </a:r>
            <a:endParaRPr lang="en-US" dirty="0">
              <a:solidFill>
                <a:schemeClr val="tx2">
                  <a:lumMod val="60000"/>
                  <a:lumOff val="40000"/>
                </a:schemeClr>
              </a:solidFill>
            </a:endParaRPr>
          </a:p>
        </p:txBody>
      </p:sp>
    </p:spTree>
    <p:extLst>
      <p:ext uri="{BB962C8B-B14F-4D97-AF65-F5344CB8AC3E}">
        <p14:creationId xmlns:p14="http://schemas.microsoft.com/office/powerpoint/2010/main" val="89869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80212" y="505523"/>
            <a:ext cx="8508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4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8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8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8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6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b="1" dirty="0">
                <a:solidFill>
                  <a:srgbClr val="006600"/>
                </a:solidFill>
              </a:rPr>
              <a:t>The Earth System Grid Federation (ESGF)</a:t>
            </a:r>
          </a:p>
        </p:txBody>
      </p:sp>
      <p:sp>
        <p:nvSpPr>
          <p:cNvPr id="22531" name="Rectangle 3"/>
          <p:cNvSpPr txBox="1">
            <a:spLocks noChangeArrowheads="1"/>
          </p:cNvSpPr>
          <p:nvPr/>
        </p:nvSpPr>
        <p:spPr bwMode="auto">
          <a:xfrm>
            <a:off x="404734" y="924393"/>
            <a:ext cx="11227632" cy="507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lnSpc>
                <a:spcPct val="90000"/>
              </a:lnSpc>
              <a:spcBef>
                <a:spcPts val="14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228600" indent="-228600">
              <a:lnSpc>
                <a:spcPct val="90000"/>
              </a:lnSpc>
              <a:spcBef>
                <a:spcPts val="8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8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8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6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indent="0">
              <a:lnSpc>
                <a:spcPct val="80000"/>
              </a:lnSpc>
              <a:spcBef>
                <a:spcPct val="40000"/>
              </a:spcBef>
              <a:buNone/>
            </a:pPr>
            <a:endParaRPr lang="en-US" altLang="en-US" sz="1800" dirty="0"/>
          </a:p>
          <a:p>
            <a:pPr marL="0" indent="0">
              <a:buNone/>
            </a:pPr>
            <a:r>
              <a:rPr lang="en-US" altLang="en-US" sz="1800" dirty="0"/>
              <a:t>Program Description:  The Earth System Grid Federation (ESGF) is an international collaboration for the software that powers most global climate change research, notably assessments by the </a:t>
            </a:r>
            <a:r>
              <a:rPr lang="en-US" altLang="en-US" sz="1800" dirty="0">
                <a:hlinkClick r:id="rId3"/>
              </a:rPr>
              <a:t>Intergovernmental Panel on Climate Change</a:t>
            </a:r>
            <a:r>
              <a:rPr lang="en-US" altLang="en-US" sz="1800" dirty="0"/>
              <a:t> (IPCC).</a:t>
            </a:r>
          </a:p>
          <a:p>
            <a:r>
              <a:rPr lang="en-US" altLang="en-US" sz="1800" dirty="0"/>
              <a:t>ESGF manages the first-ever decentralized database for handling climate science data, with multiple petabytes of data at dozens of federated sites worldwide. It is recognized as the leading infrastructure for the management and access of large distributed data volumes for climate change research. It supports the </a:t>
            </a:r>
            <a:r>
              <a:rPr lang="en-US" altLang="en-US" sz="1800" dirty="0">
                <a:hlinkClick r:id="rId4"/>
              </a:rPr>
              <a:t>Coupled Model </a:t>
            </a:r>
            <a:r>
              <a:rPr lang="en-US" altLang="en-US" sz="1800" dirty="0" err="1">
                <a:hlinkClick r:id="rId4"/>
              </a:rPr>
              <a:t>Intercomparison</a:t>
            </a:r>
            <a:r>
              <a:rPr lang="en-US" altLang="en-US" sz="1800" dirty="0">
                <a:hlinkClick r:id="rId4"/>
              </a:rPr>
              <a:t> Project</a:t>
            </a:r>
            <a:r>
              <a:rPr lang="en-US" altLang="en-US" sz="1800" dirty="0"/>
              <a:t> (CMIP), whose protocols enable the periodic assessments carried out by the IPCC.</a:t>
            </a:r>
          </a:p>
          <a:p>
            <a:r>
              <a:rPr lang="en-US" altLang="en-US" sz="1800" dirty="0"/>
              <a:t>Using a system of geographically distributed peer nodes—independently administered yet united by common protocols and interfaces—the ESGF community holds the premier collection of simulations and observational and reanalysis data for climate change research.</a:t>
            </a:r>
          </a:p>
          <a:p>
            <a:pPr>
              <a:lnSpc>
                <a:spcPct val="80000"/>
              </a:lnSpc>
              <a:spcBef>
                <a:spcPct val="40000"/>
              </a:spcBef>
            </a:pPr>
            <a:r>
              <a:rPr lang="en-US" altLang="en-US" sz="1800" dirty="0"/>
              <a:t>Scientific users:  &gt;2500/year</a:t>
            </a:r>
          </a:p>
          <a:p>
            <a:pPr>
              <a:lnSpc>
                <a:spcPct val="80000"/>
              </a:lnSpc>
              <a:spcBef>
                <a:spcPct val="40000"/>
              </a:spcBef>
            </a:pPr>
            <a:r>
              <a:rPr lang="en-US" altLang="en-US" sz="1800" dirty="0"/>
              <a:t>Scientific publications:  ~ 750/year</a:t>
            </a:r>
          </a:p>
          <a:p>
            <a:pPr>
              <a:lnSpc>
                <a:spcPct val="80000"/>
              </a:lnSpc>
              <a:spcBef>
                <a:spcPct val="40000"/>
              </a:spcBef>
            </a:pPr>
            <a:r>
              <a:rPr lang="en-US" altLang="en-US" sz="1800" dirty="0"/>
              <a:t>Location: Nodes exist both domestically and internationally, there are in excess of 70 nodes today.</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CA59587-E62D-904E-8F25-F682710F1F63}"/>
              </a:ext>
            </a:extLst>
          </p:cNvPr>
          <p:cNvSpPr>
            <a:spLocks noGrp="1"/>
          </p:cNvSpPr>
          <p:nvPr>
            <p:ph type="title"/>
          </p:nvPr>
        </p:nvSpPr>
        <p:spPr>
          <a:xfrm>
            <a:off x="838200" y="365125"/>
            <a:ext cx="10701130" cy="1325563"/>
          </a:xfrm>
        </p:spPr>
        <p:txBody>
          <a:bodyPr>
            <a:noAutofit/>
          </a:bodyPr>
          <a:lstStyle/>
          <a:p>
            <a:r>
              <a:rPr lang="en-US" sz="2400" dirty="0"/>
              <a:t>ESGF uses a federated “data cloud” to manage and distribute Earth and Environmental Science Division model and other observational data to the climate community</a:t>
            </a:r>
          </a:p>
        </p:txBody>
      </p:sp>
      <p:pic>
        <p:nvPicPr>
          <p:cNvPr id="4" name="Content Placeholder 3">
            <a:extLst>
              <a:ext uri="{FF2B5EF4-FFF2-40B4-BE49-F238E27FC236}">
                <a16:creationId xmlns:a16="http://schemas.microsoft.com/office/drawing/2014/main" id="{DA65EAA0-75E8-A94C-9F0F-1173F7A73653}"/>
              </a:ext>
            </a:extLst>
          </p:cNvPr>
          <p:cNvPicPr>
            <a:picLocks noGrp="1"/>
          </p:cNvPicPr>
          <p:nvPr>
            <p:ph idx="1"/>
          </p:nvPr>
        </p:nvPicPr>
        <p:blipFill>
          <a:blip r:embed="rId2"/>
          <a:stretch>
            <a:fillRect/>
          </a:stretch>
        </p:blipFill>
        <p:spPr>
          <a:xfrm>
            <a:off x="6209270" y="1690688"/>
            <a:ext cx="5517292" cy="3115769"/>
          </a:xfrm>
          <a:prstGeom prst="rect">
            <a:avLst/>
          </a:prstGeom>
        </p:spPr>
      </p:pic>
      <p:sp>
        <p:nvSpPr>
          <p:cNvPr id="10" name="Rectangle 9">
            <a:extLst>
              <a:ext uri="{FF2B5EF4-FFF2-40B4-BE49-F238E27FC236}">
                <a16:creationId xmlns:a16="http://schemas.microsoft.com/office/drawing/2014/main" id="{2B1B2A54-7FD7-6B4B-9E23-26BC697C745E}"/>
              </a:ext>
            </a:extLst>
          </p:cNvPr>
          <p:cNvSpPr>
            <a:spLocks noChangeArrowheads="1"/>
          </p:cNvSpPr>
          <p:nvPr/>
        </p:nvSpPr>
        <p:spPr bwMode="auto">
          <a:xfrm>
            <a:off x="74140" y="1820711"/>
            <a:ext cx="602185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Ø"/>
              <a:tabLst>
                <a:tab pos="160338" algn="l"/>
                <a:tab pos="228600" algn="l"/>
              </a:tabLst>
            </a:pPr>
            <a:r>
              <a:rPr kumimoji="0" lang="en-US" altLang="en-U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Current data archives managed by ESGF:</a:t>
            </a:r>
          </a:p>
          <a:p>
            <a:pPr marL="742950" lvl="1" indent="-285750">
              <a:buFont typeface="Wingdings" pitchFamily="2" charset="2"/>
              <a:buChar char="Ø"/>
            </a:pPr>
            <a:r>
              <a:rPr kumimoji="0" lang="en-US" altLang="en-U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The IPCC CMIP3 and CMIP5 data archives used in the IPCC AR5, and the CMIP6 data archive being used in the upcoming IPCC AR6; </a:t>
            </a:r>
          </a:p>
          <a:p>
            <a:pPr marL="742950" lvl="1" indent="-285750">
              <a:buFont typeface="Wingdings" pitchFamily="2" charset="2"/>
              <a:buChar char="Ø"/>
            </a:pPr>
            <a:r>
              <a:rPr lang="en-US" altLang="en-US" sz="2000" dirty="0">
                <a:latin typeface="Calibri Light" panose="020F0302020204030204" pitchFamily="34" charset="0"/>
                <a:ea typeface="Calibri" panose="020F0502020204030204" pitchFamily="34" charset="0"/>
                <a:cs typeface="Calibri Light" panose="020F0302020204030204" pitchFamily="34" charset="0"/>
              </a:rPr>
              <a:t>M</a:t>
            </a:r>
            <a:r>
              <a:rPr kumimoji="0" lang="en-US" altLang="en-U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ulti-model data sets managed and distributed by the BER-funded Program for Climate Model Diagnosis and Intercomparison (PCMDI);</a:t>
            </a:r>
            <a:endParaRPr kumimoji="0" lang="en-US" altLang="en-US" sz="2000" b="0" i="0" u="none" strike="noStrike" cap="none" normalizeH="0" baseline="0" dirty="0">
              <a:ln>
                <a:noFill/>
              </a:ln>
              <a:solidFill>
                <a:schemeClr val="tx1"/>
              </a:solidFill>
              <a:effectLst/>
            </a:endParaRPr>
          </a:p>
          <a:p>
            <a:pPr marL="742950" lvl="1" indent="-285750">
              <a:buFont typeface="Wingdings" pitchFamily="2" charset="2"/>
              <a:buChar char="Ø"/>
            </a:pPr>
            <a:r>
              <a:rPr kumimoji="0" lang="en-US" altLang="en-U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The DOE E3SM project, which currently distributes 330 TB (and growing rapidly) of model output publicly to researchers;</a:t>
            </a:r>
            <a:endParaRPr kumimoji="0" lang="en-US" altLang="en-US" sz="2000" b="0" i="0" u="none" strike="noStrike" cap="none" normalizeH="0" baseline="0" dirty="0">
              <a:ln>
                <a:noFill/>
              </a:ln>
              <a:solidFill>
                <a:schemeClr val="tx1"/>
              </a:solidFill>
              <a:effectLst/>
            </a:endParaRPr>
          </a:p>
          <a:p>
            <a:pPr marL="742950" lvl="1" indent="-285750">
              <a:buFont typeface="Wingdings" pitchFamily="2" charset="2"/>
              <a:buChar char="Ø"/>
            </a:pPr>
            <a:r>
              <a:rPr kumimoji="0" lang="en-US" altLang="en-US" sz="2000"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The input4MIPs and obs4MIPs data sets managed and distributed </a:t>
            </a:r>
            <a:r>
              <a:rPr kumimoji="0" lang="en-US" altLang="en-US" sz="2000" b="0" i="0" u="none" strike="noStrike" cap="none" normalizeH="0" baseline="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by PCMDI.</a:t>
            </a:r>
            <a:endParaRPr lang="en-US" altLang="en-US" sz="2000" dirty="0"/>
          </a:p>
        </p:txBody>
      </p:sp>
      <p:sp>
        <p:nvSpPr>
          <p:cNvPr id="11" name="Rectangle 10">
            <a:extLst>
              <a:ext uri="{FF2B5EF4-FFF2-40B4-BE49-F238E27FC236}">
                <a16:creationId xmlns:a16="http://schemas.microsoft.com/office/drawing/2014/main" id="{9C92599D-FA6D-E948-81B3-0037C961AAFE}"/>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44546A"/>
                </a:solidFill>
                <a:effectLst/>
                <a:latin typeface="Calibri Light" panose="020F0302020204030204" pitchFamily="34" charset="0"/>
                <a:ea typeface="Times New Roman" panose="02020603050405020304" pitchFamily="18" charset="0"/>
                <a:cs typeface="Calibri Light" panose="020F03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DF858824-1385-2C45-A71D-0F48B34EF09A}"/>
              </a:ext>
            </a:extLst>
          </p:cNvPr>
          <p:cNvSpPr/>
          <p:nvPr/>
        </p:nvSpPr>
        <p:spPr>
          <a:xfrm>
            <a:off x="6095999" y="4806457"/>
            <a:ext cx="5785022"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1400" dirty="0">
                <a:latin typeface="Calibri Light" panose="020F0302020204030204" pitchFamily="34" charset="0"/>
                <a:ea typeface="Times New Roman" panose="02020603050405020304" pitchFamily="18" charset="0"/>
              </a:rPr>
              <a:t>Current total datasets and their sizes for the top ESGF-hosted international projects. Over the past three years, the ESGF data collection has more than doubled; CMIP6 is the top project in terms of number of total data sets and data sizes. </a:t>
            </a:r>
            <a:endParaRPr lang="en-US" sz="1400" dirty="0"/>
          </a:p>
        </p:txBody>
      </p:sp>
      <p:sp>
        <p:nvSpPr>
          <p:cNvPr id="15" name="TextBox 14">
            <a:extLst>
              <a:ext uri="{FF2B5EF4-FFF2-40B4-BE49-F238E27FC236}">
                <a16:creationId xmlns:a16="http://schemas.microsoft.com/office/drawing/2014/main" id="{29DDC5C6-FE95-9443-AFDB-092FE08082C9}"/>
              </a:ext>
            </a:extLst>
          </p:cNvPr>
          <p:cNvSpPr txBox="1"/>
          <p:nvPr/>
        </p:nvSpPr>
        <p:spPr>
          <a:xfrm>
            <a:off x="838200" y="5990771"/>
            <a:ext cx="10780883"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b="1" dirty="0"/>
              <a:t>Between September 2019 and September 2020 users downloaded 135,637,177 files with a total size of  9.5 PB </a:t>
            </a:r>
          </a:p>
        </p:txBody>
      </p:sp>
    </p:spTree>
    <p:extLst>
      <p:ext uri="{BB962C8B-B14F-4D97-AF65-F5344CB8AC3E}">
        <p14:creationId xmlns:p14="http://schemas.microsoft.com/office/powerpoint/2010/main" val="209259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EF89-3054-F041-98CE-BBDB11877FDB}"/>
              </a:ext>
            </a:extLst>
          </p:cNvPr>
          <p:cNvSpPr>
            <a:spLocks noGrp="1"/>
          </p:cNvSpPr>
          <p:nvPr>
            <p:ph type="title"/>
          </p:nvPr>
        </p:nvSpPr>
        <p:spPr/>
        <p:txBody>
          <a:bodyPr/>
          <a:lstStyle/>
          <a:p>
            <a:r>
              <a:rPr lang="en-US" dirty="0"/>
              <a:t>Data volumes for the top CMIP downloaded Experiments, sources, and variables </a:t>
            </a:r>
          </a:p>
        </p:txBody>
      </p:sp>
      <p:pic>
        <p:nvPicPr>
          <p:cNvPr id="5" name="Picture 4">
            <a:extLst>
              <a:ext uri="{FF2B5EF4-FFF2-40B4-BE49-F238E27FC236}">
                <a16:creationId xmlns:a16="http://schemas.microsoft.com/office/drawing/2014/main" id="{E72F78C9-3C38-024B-9ABF-06145308AE6B}"/>
              </a:ext>
            </a:extLst>
          </p:cNvPr>
          <p:cNvPicPr>
            <a:picLocks noChangeAspect="1"/>
          </p:cNvPicPr>
          <p:nvPr/>
        </p:nvPicPr>
        <p:blipFill>
          <a:blip r:embed="rId2"/>
          <a:stretch>
            <a:fillRect/>
          </a:stretch>
        </p:blipFill>
        <p:spPr>
          <a:xfrm>
            <a:off x="5114925" y="4098281"/>
            <a:ext cx="5314951" cy="2715608"/>
          </a:xfrm>
          <a:prstGeom prst="rect">
            <a:avLst/>
          </a:prstGeom>
        </p:spPr>
      </p:pic>
      <p:pic>
        <p:nvPicPr>
          <p:cNvPr id="10" name="Picture 9">
            <a:extLst>
              <a:ext uri="{FF2B5EF4-FFF2-40B4-BE49-F238E27FC236}">
                <a16:creationId xmlns:a16="http://schemas.microsoft.com/office/drawing/2014/main" id="{9D9179EC-CA0E-324A-B67D-1C142F9A0D68}"/>
              </a:ext>
            </a:extLst>
          </p:cNvPr>
          <p:cNvPicPr>
            <a:picLocks noChangeAspect="1"/>
          </p:cNvPicPr>
          <p:nvPr/>
        </p:nvPicPr>
        <p:blipFill>
          <a:blip r:embed="rId3"/>
          <a:stretch>
            <a:fillRect/>
          </a:stretch>
        </p:blipFill>
        <p:spPr>
          <a:xfrm>
            <a:off x="3158032" y="1915323"/>
            <a:ext cx="3645760" cy="2267835"/>
          </a:xfrm>
          <a:prstGeom prst="rect">
            <a:avLst/>
          </a:prstGeom>
        </p:spPr>
      </p:pic>
      <p:pic>
        <p:nvPicPr>
          <p:cNvPr id="12" name="Picture 11">
            <a:extLst>
              <a:ext uri="{FF2B5EF4-FFF2-40B4-BE49-F238E27FC236}">
                <a16:creationId xmlns:a16="http://schemas.microsoft.com/office/drawing/2014/main" id="{8A045DEF-A125-A04C-A78D-03DF1165455F}"/>
              </a:ext>
            </a:extLst>
          </p:cNvPr>
          <p:cNvPicPr>
            <a:picLocks noChangeAspect="1"/>
          </p:cNvPicPr>
          <p:nvPr/>
        </p:nvPicPr>
        <p:blipFill>
          <a:blip r:embed="rId4"/>
          <a:stretch>
            <a:fillRect/>
          </a:stretch>
        </p:blipFill>
        <p:spPr>
          <a:xfrm>
            <a:off x="7484203" y="1959470"/>
            <a:ext cx="3645760" cy="2224531"/>
          </a:xfrm>
          <a:prstGeom prst="rect">
            <a:avLst/>
          </a:prstGeom>
        </p:spPr>
      </p:pic>
      <p:sp>
        <p:nvSpPr>
          <p:cNvPr id="9" name="Rectangle 8">
            <a:extLst>
              <a:ext uri="{FF2B5EF4-FFF2-40B4-BE49-F238E27FC236}">
                <a16:creationId xmlns:a16="http://schemas.microsoft.com/office/drawing/2014/main" id="{E60BEA1E-E6F7-634E-9D2C-0937089524B1}"/>
              </a:ext>
            </a:extLst>
          </p:cNvPr>
          <p:cNvSpPr>
            <a:spLocks noChangeArrowheads="1"/>
          </p:cNvSpPr>
          <p:nvPr/>
        </p:nvSpPr>
        <p:spPr bwMode="auto">
          <a:xfrm>
            <a:off x="183108" y="1959470"/>
            <a:ext cx="315803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160338" algn="l"/>
                <a:tab pos="228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Ø"/>
              <a:tabLst>
                <a:tab pos="160338" algn="l"/>
                <a:tab pos="228600" algn="l"/>
              </a:tabLst>
            </a:pPr>
            <a:r>
              <a:rPr lang="en-US" altLang="en-US" dirty="0">
                <a:latin typeface="Calibri Light" panose="020F0302020204030204" pitchFamily="34" charset="0"/>
                <a:ea typeface="Calibri" panose="020F0502020204030204" pitchFamily="34" charset="0"/>
                <a:cs typeface="Calibri Light" panose="020F0302020204030204" pitchFamily="34" charset="0"/>
              </a:rPr>
              <a:t>Data volumes in GB for the top CMIP downloaded Experiments, sources, and variables.</a:t>
            </a:r>
            <a:endParaRPr kumimoji="0" lang="en-US" altLang="en-US" b="0"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endParaRPr>
          </a:p>
          <a:p>
            <a:pPr marL="742950" lvl="1" indent="-285750">
              <a:buFont typeface="Wingdings" pitchFamily="2" charset="2"/>
              <a:buChar char="Ø"/>
            </a:pPr>
            <a:r>
              <a:rPr lang="en-US" altLang="en-US" dirty="0">
                <a:latin typeface="Calibri Light" panose="020F0302020204030204" pitchFamily="34" charset="0"/>
                <a:cs typeface="Calibri Light" panose="020F0302020204030204" pitchFamily="34" charset="0"/>
              </a:rPr>
              <a:t>These insights can help serve the community better</a:t>
            </a:r>
          </a:p>
          <a:p>
            <a:pPr marL="742950" lvl="1" indent="-285750">
              <a:buFont typeface="Wingdings" pitchFamily="2" charset="2"/>
              <a:buChar char="Ø"/>
            </a:pPr>
            <a:r>
              <a:rPr lang="en-US" altLang="en-US" dirty="0">
                <a:latin typeface="Calibri Light" panose="020F0302020204030204" pitchFamily="34" charset="0"/>
                <a:cs typeface="Calibri Light" panose="020F0302020204030204" pitchFamily="34" charset="0"/>
              </a:rPr>
              <a:t>Replication , data caching, and, data </a:t>
            </a:r>
            <a:r>
              <a:rPr lang="en-US" altLang="en-US" dirty="0" err="1">
                <a:latin typeface="Calibri Light" panose="020F0302020204030204" pitchFamily="34" charset="0"/>
                <a:cs typeface="Calibri Light" panose="020F0302020204030204" pitchFamily="34" charset="0"/>
              </a:rPr>
              <a:t>subsetting</a:t>
            </a:r>
            <a:r>
              <a:rPr lang="en-US" altLang="en-US" dirty="0">
                <a:latin typeface="Calibri Light" panose="020F0302020204030204" pitchFamily="34" charset="0"/>
                <a:cs typeface="Calibri Light" panose="020F0302020204030204" pitchFamily="34" charset="0"/>
              </a:rPr>
              <a:t> algorithms can utilize this information</a:t>
            </a:r>
            <a:endParaRPr lang="en-US" altLang="en-US" dirty="0"/>
          </a:p>
        </p:txBody>
      </p:sp>
      <p:sp>
        <p:nvSpPr>
          <p:cNvPr id="4" name="Rectangle 3">
            <a:extLst>
              <a:ext uri="{FF2B5EF4-FFF2-40B4-BE49-F238E27FC236}">
                <a16:creationId xmlns:a16="http://schemas.microsoft.com/office/drawing/2014/main" id="{76C0F654-2864-3343-AF10-E1BA4393BD84}"/>
              </a:ext>
            </a:extLst>
          </p:cNvPr>
          <p:cNvSpPr/>
          <p:nvPr/>
        </p:nvSpPr>
        <p:spPr>
          <a:xfrm>
            <a:off x="8898390" y="3967476"/>
            <a:ext cx="1136850" cy="261610"/>
          </a:xfrm>
          <a:prstGeom prst="rect">
            <a:avLst/>
          </a:prstGeom>
        </p:spPr>
        <p:txBody>
          <a:bodyPr wrap="none">
            <a:spAutoFit/>
          </a:bodyPr>
          <a:lstStyle/>
          <a:p>
            <a:r>
              <a:rPr lang="en-US" sz="1100" dirty="0" err="1"/>
              <a:t>source_id_name</a:t>
            </a:r>
            <a:endParaRPr lang="en-US" sz="1100" dirty="0"/>
          </a:p>
        </p:txBody>
      </p:sp>
      <p:sp>
        <p:nvSpPr>
          <p:cNvPr id="6" name="Rectangle 5">
            <a:extLst>
              <a:ext uri="{FF2B5EF4-FFF2-40B4-BE49-F238E27FC236}">
                <a16:creationId xmlns:a16="http://schemas.microsoft.com/office/drawing/2014/main" id="{3DAF7F67-3302-0348-811E-F19C44C0D3D7}"/>
              </a:ext>
            </a:extLst>
          </p:cNvPr>
          <p:cNvSpPr/>
          <p:nvPr/>
        </p:nvSpPr>
        <p:spPr>
          <a:xfrm>
            <a:off x="4021551" y="3964396"/>
            <a:ext cx="1239442" cy="261610"/>
          </a:xfrm>
          <a:prstGeom prst="rect">
            <a:avLst/>
          </a:prstGeom>
        </p:spPr>
        <p:txBody>
          <a:bodyPr wrap="none">
            <a:spAutoFit/>
          </a:bodyPr>
          <a:lstStyle/>
          <a:p>
            <a:r>
              <a:rPr lang="en-US" sz="1100" dirty="0" err="1"/>
              <a:t>experiment_name</a:t>
            </a:r>
            <a:endParaRPr lang="en-US" sz="1100" dirty="0"/>
          </a:p>
        </p:txBody>
      </p:sp>
      <p:sp>
        <p:nvSpPr>
          <p:cNvPr id="7" name="TextBox 6">
            <a:extLst>
              <a:ext uri="{FF2B5EF4-FFF2-40B4-BE49-F238E27FC236}">
                <a16:creationId xmlns:a16="http://schemas.microsoft.com/office/drawing/2014/main" id="{0626F594-0988-934B-96E2-C6268C59FBFF}"/>
              </a:ext>
            </a:extLst>
          </p:cNvPr>
          <p:cNvSpPr txBox="1"/>
          <p:nvPr/>
        </p:nvSpPr>
        <p:spPr>
          <a:xfrm>
            <a:off x="3886200" y="5058282"/>
            <a:ext cx="1914525" cy="923330"/>
          </a:xfrm>
          <a:prstGeom prst="rect">
            <a:avLst/>
          </a:prstGeom>
          <a:noFill/>
        </p:spPr>
        <p:txBody>
          <a:bodyPr wrap="square" rtlCol="0">
            <a:spAutoFit/>
          </a:bodyPr>
          <a:lstStyle/>
          <a:p>
            <a:r>
              <a:rPr lang="en-US" dirty="0"/>
              <a:t>Top CMIP downloaded variables </a:t>
            </a:r>
          </a:p>
        </p:txBody>
      </p:sp>
    </p:spTree>
    <p:extLst>
      <p:ext uri="{BB962C8B-B14F-4D97-AF65-F5344CB8AC3E}">
        <p14:creationId xmlns:p14="http://schemas.microsoft.com/office/powerpoint/2010/main" val="2949632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3E30-0A67-834E-B470-208BF02130C6}"/>
              </a:ext>
            </a:extLst>
          </p:cNvPr>
          <p:cNvSpPr>
            <a:spLocks noGrp="1"/>
          </p:cNvSpPr>
          <p:nvPr>
            <p:ph type="title"/>
          </p:nvPr>
        </p:nvSpPr>
        <p:spPr/>
        <p:txBody>
          <a:bodyPr/>
          <a:lstStyle/>
          <a:p>
            <a:r>
              <a:rPr lang="en-US" dirty="0"/>
              <a:t>CMIP6 downloaded data volume by Continent</a:t>
            </a:r>
          </a:p>
        </p:txBody>
      </p:sp>
      <p:sp>
        <p:nvSpPr>
          <p:cNvPr id="3" name="Content Placeholder 2">
            <a:extLst>
              <a:ext uri="{FF2B5EF4-FFF2-40B4-BE49-F238E27FC236}">
                <a16:creationId xmlns:a16="http://schemas.microsoft.com/office/drawing/2014/main" id="{8C693852-462C-A34C-A195-35A0F5B86FF3}"/>
              </a:ext>
            </a:extLst>
          </p:cNvPr>
          <p:cNvSpPr>
            <a:spLocks noGrp="1"/>
          </p:cNvSpPr>
          <p:nvPr>
            <p:ph idx="1"/>
          </p:nvPr>
        </p:nvSpPr>
        <p:spPr>
          <a:xfrm>
            <a:off x="8758238" y="1825625"/>
            <a:ext cx="2595562" cy="4351338"/>
          </a:xfrm>
        </p:spPr>
        <p:txBody>
          <a:bodyPr/>
          <a:lstStyle/>
          <a:p>
            <a:r>
              <a:rPr lang="en-US" dirty="0"/>
              <a:t>Very active community across the world</a:t>
            </a:r>
          </a:p>
          <a:p>
            <a:r>
              <a:rPr lang="en-US" dirty="0"/>
              <a:t>China is responsible for the majority of activity in Asia</a:t>
            </a:r>
          </a:p>
        </p:txBody>
      </p:sp>
      <p:pic>
        <p:nvPicPr>
          <p:cNvPr id="4" name="Picture 3">
            <a:extLst>
              <a:ext uri="{FF2B5EF4-FFF2-40B4-BE49-F238E27FC236}">
                <a16:creationId xmlns:a16="http://schemas.microsoft.com/office/drawing/2014/main" id="{831575F7-FA94-1F44-8F47-949036FF3184}"/>
              </a:ext>
            </a:extLst>
          </p:cNvPr>
          <p:cNvPicPr>
            <a:picLocks noChangeAspect="1"/>
          </p:cNvPicPr>
          <p:nvPr/>
        </p:nvPicPr>
        <p:blipFill>
          <a:blip r:embed="rId2"/>
          <a:stretch>
            <a:fillRect/>
          </a:stretch>
        </p:blipFill>
        <p:spPr>
          <a:xfrm>
            <a:off x="838200" y="1825625"/>
            <a:ext cx="7920038" cy="4492147"/>
          </a:xfrm>
          <a:prstGeom prst="rect">
            <a:avLst/>
          </a:prstGeom>
        </p:spPr>
      </p:pic>
    </p:spTree>
    <p:extLst>
      <p:ext uri="{BB962C8B-B14F-4D97-AF65-F5344CB8AC3E}">
        <p14:creationId xmlns:p14="http://schemas.microsoft.com/office/powerpoint/2010/main" val="215206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7769-9037-3346-8580-6DB841D8B573}"/>
              </a:ext>
            </a:extLst>
          </p:cNvPr>
          <p:cNvSpPr>
            <a:spLocks noGrp="1"/>
          </p:cNvSpPr>
          <p:nvPr>
            <p:ph type="title"/>
          </p:nvPr>
        </p:nvSpPr>
        <p:spPr/>
        <p:txBody>
          <a:bodyPr/>
          <a:lstStyle/>
          <a:p>
            <a:r>
              <a:rPr lang="en-US" dirty="0"/>
              <a:t>E3SM data accesses through ESGF shows increased activity over last year </a:t>
            </a:r>
          </a:p>
        </p:txBody>
      </p:sp>
      <p:pic>
        <p:nvPicPr>
          <p:cNvPr id="6" name="Picture 5">
            <a:extLst>
              <a:ext uri="{FF2B5EF4-FFF2-40B4-BE49-F238E27FC236}">
                <a16:creationId xmlns:a16="http://schemas.microsoft.com/office/drawing/2014/main" id="{842AD89C-DE34-9B42-B972-41926BC873B7}"/>
              </a:ext>
            </a:extLst>
          </p:cNvPr>
          <p:cNvPicPr>
            <a:picLocks noChangeAspect="1"/>
          </p:cNvPicPr>
          <p:nvPr/>
        </p:nvPicPr>
        <p:blipFill>
          <a:blip r:embed="rId2"/>
          <a:stretch>
            <a:fillRect/>
          </a:stretch>
        </p:blipFill>
        <p:spPr>
          <a:xfrm>
            <a:off x="5249507" y="1643086"/>
            <a:ext cx="6291250" cy="2476104"/>
          </a:xfrm>
          <a:prstGeom prst="rect">
            <a:avLst/>
          </a:prstGeom>
        </p:spPr>
      </p:pic>
      <p:sp>
        <p:nvSpPr>
          <p:cNvPr id="8" name="Content Placeholder 7">
            <a:extLst>
              <a:ext uri="{FF2B5EF4-FFF2-40B4-BE49-F238E27FC236}">
                <a16:creationId xmlns:a16="http://schemas.microsoft.com/office/drawing/2014/main" id="{E28EE562-6AE3-FA48-B059-72CB4762E2F3}"/>
              </a:ext>
            </a:extLst>
          </p:cNvPr>
          <p:cNvSpPr>
            <a:spLocks noGrp="1"/>
          </p:cNvSpPr>
          <p:nvPr>
            <p:ph idx="1"/>
          </p:nvPr>
        </p:nvSpPr>
        <p:spPr>
          <a:xfrm>
            <a:off x="464731" y="2649965"/>
            <a:ext cx="4239791" cy="930017"/>
          </a:xfrm>
          <a:ln w="12700">
            <a:solidFill>
              <a:srgbClr val="FF0000"/>
            </a:solidFill>
          </a:ln>
        </p:spPr>
        <p:txBody>
          <a:bodyPr>
            <a:normAutofit/>
          </a:bodyPr>
          <a:lstStyle/>
          <a:p>
            <a:r>
              <a:rPr lang="en-US" sz="2400" dirty="0"/>
              <a:t>Data rates peaked to 745 GB/week in April of 2019</a:t>
            </a:r>
          </a:p>
        </p:txBody>
      </p:sp>
      <p:pic>
        <p:nvPicPr>
          <p:cNvPr id="9" name="Picture 8">
            <a:extLst>
              <a:ext uri="{FF2B5EF4-FFF2-40B4-BE49-F238E27FC236}">
                <a16:creationId xmlns:a16="http://schemas.microsoft.com/office/drawing/2014/main" id="{88AEAC4D-6939-F446-B76A-9F100E34C230}"/>
              </a:ext>
            </a:extLst>
          </p:cNvPr>
          <p:cNvPicPr>
            <a:picLocks noChangeAspect="1"/>
          </p:cNvPicPr>
          <p:nvPr/>
        </p:nvPicPr>
        <p:blipFill>
          <a:blip r:embed="rId3"/>
          <a:stretch>
            <a:fillRect/>
          </a:stretch>
        </p:blipFill>
        <p:spPr>
          <a:xfrm>
            <a:off x="464731" y="4196200"/>
            <a:ext cx="6452904" cy="2355687"/>
          </a:xfrm>
          <a:prstGeom prst="rect">
            <a:avLst/>
          </a:prstGeom>
        </p:spPr>
      </p:pic>
      <p:sp>
        <p:nvSpPr>
          <p:cNvPr id="10" name="TextBox 9">
            <a:extLst>
              <a:ext uri="{FF2B5EF4-FFF2-40B4-BE49-F238E27FC236}">
                <a16:creationId xmlns:a16="http://schemas.microsoft.com/office/drawing/2014/main" id="{838E5111-9825-E647-A7CC-63551FDB7DA6}"/>
              </a:ext>
            </a:extLst>
          </p:cNvPr>
          <p:cNvSpPr txBox="1"/>
          <p:nvPr/>
        </p:nvSpPr>
        <p:spPr>
          <a:xfrm rot="16200000">
            <a:off x="5368663" y="2870373"/>
            <a:ext cx="557368" cy="261610"/>
          </a:xfrm>
          <a:prstGeom prst="rect">
            <a:avLst/>
          </a:prstGeom>
          <a:noFill/>
        </p:spPr>
        <p:txBody>
          <a:bodyPr wrap="square" rtlCol="0">
            <a:spAutoFit/>
          </a:bodyPr>
          <a:lstStyle/>
          <a:p>
            <a:r>
              <a:rPr lang="en-US" sz="1050" dirty="0">
                <a:solidFill>
                  <a:schemeClr val="bg1"/>
                </a:solidFill>
              </a:rPr>
              <a:t>Bytes</a:t>
            </a:r>
          </a:p>
        </p:txBody>
      </p:sp>
      <p:sp>
        <p:nvSpPr>
          <p:cNvPr id="12" name="Oval 11">
            <a:extLst>
              <a:ext uri="{FF2B5EF4-FFF2-40B4-BE49-F238E27FC236}">
                <a16:creationId xmlns:a16="http://schemas.microsoft.com/office/drawing/2014/main" id="{ABA102AC-EA18-DC4F-9D37-6F74F871F19D}"/>
              </a:ext>
            </a:extLst>
          </p:cNvPr>
          <p:cNvSpPr/>
          <p:nvPr/>
        </p:nvSpPr>
        <p:spPr>
          <a:xfrm>
            <a:off x="10691446" y="1748186"/>
            <a:ext cx="907704" cy="61317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EA12812-A123-B04C-B3AF-AF099B565D30}"/>
              </a:ext>
            </a:extLst>
          </p:cNvPr>
          <p:cNvSpPr txBox="1"/>
          <p:nvPr/>
        </p:nvSpPr>
        <p:spPr>
          <a:xfrm>
            <a:off x="8839200" y="4333462"/>
            <a:ext cx="2759950" cy="830997"/>
          </a:xfrm>
          <a:prstGeom prst="rect">
            <a:avLst/>
          </a:prstGeom>
          <a:noFill/>
          <a:ln>
            <a:solidFill>
              <a:srgbClr val="FF0000"/>
            </a:solidFill>
          </a:ln>
        </p:spPr>
        <p:txBody>
          <a:bodyPr wrap="square" rtlCol="0">
            <a:spAutoFit/>
          </a:bodyPr>
          <a:lstStyle/>
          <a:p>
            <a:r>
              <a:rPr lang="en-US" sz="2400" dirty="0"/>
              <a:t>E3SM users accessed 33 TB </a:t>
            </a:r>
          </a:p>
        </p:txBody>
      </p:sp>
      <p:sp>
        <p:nvSpPr>
          <p:cNvPr id="16" name="Oval 15">
            <a:extLst>
              <a:ext uri="{FF2B5EF4-FFF2-40B4-BE49-F238E27FC236}">
                <a16:creationId xmlns:a16="http://schemas.microsoft.com/office/drawing/2014/main" id="{3C885E41-2C91-C249-A290-FB45724761AC}"/>
              </a:ext>
            </a:extLst>
          </p:cNvPr>
          <p:cNvSpPr/>
          <p:nvPr/>
        </p:nvSpPr>
        <p:spPr>
          <a:xfrm>
            <a:off x="2004646" y="4333462"/>
            <a:ext cx="907704" cy="61317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C2190F71-7056-0040-B345-F5FDD5DB0918}"/>
              </a:ext>
            </a:extLst>
          </p:cNvPr>
          <p:cNvCxnSpPr>
            <a:cxnSpLocks/>
            <a:stCxn id="12" idx="4"/>
            <a:endCxn id="15" idx="0"/>
          </p:cNvCxnSpPr>
          <p:nvPr/>
        </p:nvCxnSpPr>
        <p:spPr>
          <a:xfrm flipH="1">
            <a:off x="10219175" y="2361363"/>
            <a:ext cx="926123" cy="197209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FD96D4-679B-9140-847F-6AE32E83647A}"/>
              </a:ext>
            </a:extLst>
          </p:cNvPr>
          <p:cNvCxnSpPr>
            <a:cxnSpLocks/>
            <a:stCxn id="8" idx="2"/>
            <a:endCxn id="16" idx="0"/>
          </p:cNvCxnSpPr>
          <p:nvPr/>
        </p:nvCxnSpPr>
        <p:spPr>
          <a:xfrm flipH="1">
            <a:off x="2458498" y="3579982"/>
            <a:ext cx="126129" cy="75348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2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E1DE-8A7A-FF44-A482-B4DD4468AE1E}"/>
              </a:ext>
            </a:extLst>
          </p:cNvPr>
          <p:cNvSpPr>
            <a:spLocks noGrp="1"/>
          </p:cNvSpPr>
          <p:nvPr>
            <p:ph type="title"/>
          </p:nvPr>
        </p:nvSpPr>
        <p:spPr/>
        <p:txBody>
          <a:bodyPr/>
          <a:lstStyle/>
          <a:p>
            <a:r>
              <a:rPr lang="en-US" dirty="0"/>
              <a:t>ESGF CMIP6 search portal </a:t>
            </a:r>
          </a:p>
        </p:txBody>
      </p:sp>
      <p:sp>
        <p:nvSpPr>
          <p:cNvPr id="3" name="Content Placeholder 2">
            <a:extLst>
              <a:ext uri="{FF2B5EF4-FFF2-40B4-BE49-F238E27FC236}">
                <a16:creationId xmlns:a16="http://schemas.microsoft.com/office/drawing/2014/main" id="{6883BF6C-DC29-284C-9FF3-0C99F155298E}"/>
              </a:ext>
            </a:extLst>
          </p:cNvPr>
          <p:cNvSpPr>
            <a:spLocks noGrp="1"/>
          </p:cNvSpPr>
          <p:nvPr>
            <p:ph idx="1"/>
          </p:nvPr>
        </p:nvSpPr>
        <p:spPr>
          <a:xfrm>
            <a:off x="838200" y="1825625"/>
            <a:ext cx="4167554" cy="4351338"/>
          </a:xfrm>
        </p:spPr>
        <p:txBody>
          <a:bodyPr/>
          <a:lstStyle/>
          <a:p>
            <a:r>
              <a:rPr lang="en-US" dirty="0"/>
              <a:t>The screenshot shows results from a simple search using the faceted search </a:t>
            </a:r>
          </a:p>
          <a:p>
            <a:r>
              <a:rPr lang="en-US" dirty="0"/>
              <a:t>Users can alternatively perform text search by entering the terms in the text box</a:t>
            </a:r>
          </a:p>
        </p:txBody>
      </p:sp>
      <p:pic>
        <p:nvPicPr>
          <p:cNvPr id="4" name="Picture 3">
            <a:extLst>
              <a:ext uri="{FF2B5EF4-FFF2-40B4-BE49-F238E27FC236}">
                <a16:creationId xmlns:a16="http://schemas.microsoft.com/office/drawing/2014/main" id="{E71ED8F3-DBD6-154A-93C3-6318E03E370F}"/>
              </a:ext>
            </a:extLst>
          </p:cNvPr>
          <p:cNvPicPr>
            <a:picLocks noChangeAspect="1"/>
          </p:cNvPicPr>
          <p:nvPr/>
        </p:nvPicPr>
        <p:blipFill>
          <a:blip r:embed="rId2"/>
          <a:stretch>
            <a:fillRect/>
          </a:stretch>
        </p:blipFill>
        <p:spPr>
          <a:xfrm>
            <a:off x="5005754" y="1801019"/>
            <a:ext cx="6348046" cy="4375944"/>
          </a:xfrm>
          <a:prstGeom prst="rect">
            <a:avLst/>
          </a:prstGeom>
        </p:spPr>
      </p:pic>
    </p:spTree>
    <p:extLst>
      <p:ext uri="{BB962C8B-B14F-4D97-AF65-F5344CB8AC3E}">
        <p14:creationId xmlns:p14="http://schemas.microsoft.com/office/powerpoint/2010/main" val="315823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ChangeArrowheads="1"/>
          </p:cNvSpPr>
          <p:nvPr/>
        </p:nvSpPr>
        <p:spPr bwMode="auto">
          <a:xfrm>
            <a:off x="990600" y="176213"/>
            <a:ext cx="9550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2200" dirty="0">
                <a:solidFill>
                  <a:srgbClr val="006600"/>
                </a:solidFill>
                <a:cs typeface="Arial" panose="020B0604020202020204" pitchFamily="34" charset="0"/>
              </a:rPr>
              <a:t>ESS-DIVE: an Accessible Archive of Environmental Dat</a:t>
            </a:r>
            <a:r>
              <a:rPr lang="en-US" altLang="en-US" sz="2200" dirty="0">
                <a:solidFill>
                  <a:srgbClr val="007837"/>
                </a:solidFill>
                <a:cs typeface="Arial" panose="020B0604020202020204" pitchFamily="34" charset="0"/>
              </a:rPr>
              <a:t>a</a:t>
            </a:r>
          </a:p>
        </p:txBody>
      </p:sp>
      <p:sp>
        <p:nvSpPr>
          <p:cNvPr id="26630" name="Rectangle 4"/>
          <p:cNvSpPr>
            <a:spLocks noChangeArrowheads="1"/>
          </p:cNvSpPr>
          <p:nvPr/>
        </p:nvSpPr>
        <p:spPr bwMode="auto">
          <a:xfrm>
            <a:off x="616055" y="1216334"/>
            <a:ext cx="7686569" cy="100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85000"/>
              </a:lnSpc>
              <a:spcBef>
                <a:spcPts val="600"/>
              </a:spcBef>
              <a:spcAft>
                <a:spcPts val="400"/>
              </a:spcAft>
            </a:pPr>
            <a:r>
              <a:rPr lang="en-US" altLang="en-US" dirty="0">
                <a:solidFill>
                  <a:srgbClr val="007837"/>
                </a:solidFill>
                <a:cs typeface="Arial" panose="020B0604020202020204" pitchFamily="34" charset="0"/>
              </a:rPr>
              <a:t>Challenge</a:t>
            </a:r>
          </a:p>
          <a:p>
            <a:pPr marL="177800" lvl="1" indent="-177800">
              <a:lnSpc>
                <a:spcPct val="85000"/>
              </a:lnSpc>
              <a:spcAft>
                <a:spcPts val="1200"/>
              </a:spcAft>
              <a:buFont typeface="Arial" panose="020B0604020202020204" pitchFamily="34" charset="0"/>
              <a:buChar char="•"/>
            </a:pPr>
            <a:r>
              <a:rPr lang="en-US" altLang="en-US" sz="1700" b="0" dirty="0">
                <a:cs typeface="Arial" panose="020B0604020202020204" pitchFamily="34" charset="0"/>
              </a:rPr>
              <a:t>Earth scientists need access to long-term, spatially dense, high-quality observational data sets coupled with simulations to understand and predict ecosystem behavior over timescales spanning decades to centuries.</a:t>
            </a:r>
          </a:p>
        </p:txBody>
      </p:sp>
      <p:sp>
        <p:nvSpPr>
          <p:cNvPr id="7" name="Rectangle 4"/>
          <p:cNvSpPr>
            <a:spLocks noChangeArrowheads="1"/>
          </p:cNvSpPr>
          <p:nvPr/>
        </p:nvSpPr>
        <p:spPr bwMode="auto">
          <a:xfrm>
            <a:off x="616056" y="4552859"/>
            <a:ext cx="6784975" cy="1467489"/>
          </a:xfrm>
          <a:prstGeom prst="rect">
            <a:avLst/>
          </a:prstGeom>
          <a:noFill/>
          <a:ln w="9525">
            <a:noFill/>
            <a:miter lim="800000"/>
            <a:headEnd/>
            <a:tailEnd/>
          </a:ln>
          <a:effectLst/>
        </p:spPr>
        <p:txBody>
          <a:bodyPr/>
          <a:lstStyle/>
          <a:p>
            <a:pPr marL="173038" indent="-173038">
              <a:lnSpc>
                <a:spcPct val="85000"/>
              </a:lnSpc>
              <a:spcBef>
                <a:spcPts val="600"/>
              </a:spcBef>
              <a:spcAft>
                <a:spcPts val="400"/>
              </a:spcAft>
              <a:defRPr/>
            </a:pPr>
            <a:r>
              <a:rPr lang="en-US" b="1" dirty="0">
                <a:solidFill>
                  <a:srgbClr val="007837"/>
                </a:solidFill>
                <a:latin typeface="Arial" panose="020B0604020202020204" pitchFamily="34" charset="0"/>
                <a:ea typeface="Times New Roman" charset="0"/>
                <a:cs typeface="Arial" panose="020B0604020202020204" pitchFamily="34" charset="0"/>
              </a:rPr>
              <a:t>Significance and Impact</a:t>
            </a:r>
          </a:p>
          <a:p>
            <a:pPr marL="173038" lvl="1" indent="-173038">
              <a:lnSpc>
                <a:spcPct val="85000"/>
              </a:lnSpc>
              <a:spcAft>
                <a:spcPts val="300"/>
              </a:spcAft>
              <a:buFont typeface="Arial" charset="0"/>
              <a:buChar char="•"/>
              <a:defRPr/>
            </a:pPr>
            <a:r>
              <a:rPr lang="en-US" sz="1700" dirty="0">
                <a:latin typeface="Arial" panose="020B0604020202020204" pitchFamily="34" charset="0"/>
                <a:cs typeface="Arial" panose="020B0604020202020204" pitchFamily="34" charset="0"/>
              </a:rPr>
              <a:t>The ESS-DIVE data portal allows members of the public to search published data and download files (249 datasets available).</a:t>
            </a:r>
          </a:p>
          <a:p>
            <a:pPr marL="173038" lvl="1" indent="-173038">
              <a:lnSpc>
                <a:spcPct val="85000"/>
              </a:lnSpc>
              <a:spcAft>
                <a:spcPts val="300"/>
              </a:spcAft>
              <a:buFont typeface="Arial" charset="0"/>
              <a:buChar char="•"/>
              <a:defRPr/>
            </a:pPr>
            <a:r>
              <a:rPr lang="en-US" altLang="en-US" sz="1700" dirty="0">
                <a:latin typeface="Arial" panose="020B0604020202020204" pitchFamily="34" charset="0"/>
                <a:cs typeface="Arial" panose="020B0604020202020204" pitchFamily="34" charset="0"/>
              </a:rPr>
              <a:t>Engaging with the ESS Community to define and develop features needed.</a:t>
            </a:r>
          </a:p>
          <a:p>
            <a:pPr marL="173038" lvl="1" indent="-173038">
              <a:lnSpc>
                <a:spcPct val="85000"/>
              </a:lnSpc>
              <a:spcAft>
                <a:spcPts val="300"/>
              </a:spcAft>
              <a:buFont typeface="Arial" charset="0"/>
              <a:buChar char="•"/>
              <a:defRPr/>
            </a:pPr>
            <a:r>
              <a:rPr lang="en-US" altLang="en-US" sz="1700" dirty="0">
                <a:latin typeface="Arial" panose="020B0604020202020204" pitchFamily="34" charset="0"/>
                <a:cs typeface="Arial" panose="020B0604020202020204" pitchFamily="34" charset="0"/>
              </a:rPr>
              <a:t>Includes all relevant data from previous ESS archive.</a:t>
            </a:r>
          </a:p>
        </p:txBody>
      </p:sp>
      <p:sp>
        <p:nvSpPr>
          <p:cNvPr id="26632" name="TextBox 7"/>
          <p:cNvSpPr txBox="1">
            <a:spLocks noChangeArrowheads="1"/>
          </p:cNvSpPr>
          <p:nvPr/>
        </p:nvSpPr>
        <p:spPr bwMode="auto">
          <a:xfrm>
            <a:off x="616056" y="2225440"/>
            <a:ext cx="7686569" cy="227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b="1">
                <a:solidFill>
                  <a:schemeClr val="tx1"/>
                </a:solidFill>
                <a:latin typeface="Arial" panose="020B0604020202020204" pitchFamily="34" charset="0"/>
              </a:defRPr>
            </a:lvl1pPr>
            <a:lvl2pPr marL="173038" indent="-173038">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85000"/>
              </a:lnSpc>
              <a:spcBef>
                <a:spcPts val="600"/>
              </a:spcBef>
              <a:spcAft>
                <a:spcPts val="400"/>
              </a:spcAft>
            </a:pPr>
            <a:r>
              <a:rPr lang="en-US" altLang="en-US" dirty="0">
                <a:solidFill>
                  <a:srgbClr val="007837"/>
                </a:solidFill>
                <a:cs typeface="Arial" panose="020B0604020202020204" pitchFamily="34" charset="0"/>
              </a:rPr>
              <a:t>Approach and Results</a:t>
            </a:r>
            <a:endParaRPr lang="en-US" altLang="en-US" dirty="0">
              <a:cs typeface="Arial" panose="020B0604020202020204" pitchFamily="34" charset="0"/>
            </a:endParaRPr>
          </a:p>
          <a:p>
            <a:pPr lvl="1">
              <a:lnSpc>
                <a:spcPct val="85000"/>
              </a:lnSpc>
              <a:spcAft>
                <a:spcPts val="300"/>
              </a:spcAft>
              <a:buFont typeface="Arial" panose="020B0604020202020204" pitchFamily="34" charset="0"/>
              <a:buChar char="•"/>
            </a:pPr>
            <a:r>
              <a:rPr lang="en-US" altLang="en-US" sz="1700" b="0" dirty="0">
                <a:cs typeface="Arial" panose="020B0604020202020204" pitchFamily="34" charset="0"/>
              </a:rPr>
              <a:t>Data services launched on 1 April 2018.</a:t>
            </a:r>
          </a:p>
          <a:p>
            <a:pPr lvl="1">
              <a:lnSpc>
                <a:spcPct val="85000"/>
              </a:lnSpc>
              <a:spcAft>
                <a:spcPts val="300"/>
              </a:spcAft>
              <a:buFont typeface="Arial" panose="020B0604020202020204" pitchFamily="34" charset="0"/>
              <a:buChar char="•"/>
            </a:pPr>
            <a:r>
              <a:rPr lang="en-US" altLang="en-US" sz="1700" b="0" dirty="0">
                <a:cs typeface="Arial" panose="020B0604020202020204" pitchFamily="34" charset="0"/>
              </a:rPr>
              <a:t>Established to provide long-term stewardship and enable broad usage of data from research in the DOE’s Environmental System Science (ESS) domain.</a:t>
            </a:r>
          </a:p>
          <a:p>
            <a:pPr lvl="1">
              <a:lnSpc>
                <a:spcPct val="85000"/>
              </a:lnSpc>
              <a:spcAft>
                <a:spcPts val="300"/>
              </a:spcAft>
              <a:buFont typeface="Arial" panose="020B0604020202020204" pitchFamily="34" charset="0"/>
              <a:buChar char="•"/>
            </a:pPr>
            <a:r>
              <a:rPr lang="en-US" altLang="en-US" sz="1700" b="0" dirty="0">
                <a:cs typeface="Arial" panose="020B0604020202020204" pitchFamily="34" charset="0"/>
              </a:rPr>
              <a:t>Proactively engaging with the ESS scientific research community to understand their needs and to adopt or develop standards.</a:t>
            </a:r>
          </a:p>
          <a:p>
            <a:pPr lvl="1">
              <a:lnSpc>
                <a:spcPct val="85000"/>
              </a:lnSpc>
              <a:spcAft>
                <a:spcPts val="300"/>
              </a:spcAft>
              <a:buFont typeface="Arial" panose="020B0604020202020204" pitchFamily="34" charset="0"/>
              <a:buChar char="•"/>
            </a:pPr>
            <a:r>
              <a:rPr lang="en-US" altLang="en-US" sz="1700" b="0" dirty="0">
                <a:cs typeface="Arial" panose="020B0604020202020204" pitchFamily="34" charset="0"/>
              </a:rPr>
              <a:t>Designed using Findable, Accessible, Interoperable, and Reusable (</a:t>
            </a:r>
            <a:r>
              <a:rPr lang="en-US" altLang="en-US" sz="1700" b="0" dirty="0">
                <a:cs typeface="Arial" panose="020B0604020202020204" pitchFamily="34" charset="0"/>
                <a:hlinkClick r:id="rId2"/>
              </a:rPr>
              <a:t>FAIR</a:t>
            </a:r>
            <a:r>
              <a:rPr lang="en-US" altLang="en-US" sz="1700" b="0" dirty="0">
                <a:cs typeface="Arial" panose="020B0604020202020204" pitchFamily="34" charset="0"/>
              </a:rPr>
              <a:t>) principles.</a:t>
            </a:r>
          </a:p>
        </p:txBody>
      </p:sp>
      <p:sp>
        <p:nvSpPr>
          <p:cNvPr id="26633" name="Rectangle 3"/>
          <p:cNvSpPr txBox="1">
            <a:spLocks noChangeArrowheads="1"/>
          </p:cNvSpPr>
          <p:nvPr/>
        </p:nvSpPr>
        <p:spPr bwMode="auto">
          <a:xfrm>
            <a:off x="1728789" y="588808"/>
            <a:ext cx="79787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87388" indent="-230188">
              <a:lnSpc>
                <a:spcPct val="90000"/>
              </a:lnSpc>
              <a:spcBef>
                <a:spcPts val="8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8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8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6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6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buClr>
                <a:srgbClr val="000000"/>
              </a:buClr>
              <a:buFontTx/>
              <a:buNone/>
            </a:pPr>
            <a:r>
              <a:rPr lang="en-US" altLang="en-US" sz="1700" dirty="0">
                <a:solidFill>
                  <a:srgbClr val="000000"/>
                </a:solidFill>
              </a:rPr>
              <a:t>A new digital archive enables community use of terrestrial and subsurface ecosystem data sets</a:t>
            </a:r>
          </a:p>
        </p:txBody>
      </p:sp>
      <p:sp>
        <p:nvSpPr>
          <p:cNvPr id="26634" name="Rectangle 9"/>
          <p:cNvSpPr>
            <a:spLocks noChangeArrowheads="1"/>
          </p:cNvSpPr>
          <p:nvPr/>
        </p:nvSpPr>
        <p:spPr bwMode="auto">
          <a:xfrm>
            <a:off x="1676400" y="6637339"/>
            <a:ext cx="1529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dirty="0">
                <a:solidFill>
                  <a:schemeClr val="bg1"/>
                </a:solidFill>
                <a:latin typeface="Times New Roman" panose="02020603050405020304" pitchFamily="18" charset="0"/>
                <a:ea typeface="Rod" panose="02030509050101010101" pitchFamily="49" charset="-79"/>
                <a:cs typeface="Times New Roman" panose="02020603050405020304" pitchFamily="18" charset="0"/>
              </a:rPr>
              <a:t>CESD CO July 2019</a:t>
            </a:r>
          </a:p>
        </p:txBody>
      </p:sp>
      <p:pic>
        <p:nvPicPr>
          <p:cNvPr id="26635" name="Google Shape;8;p1" descr="ESS-DIVE_Logo (1).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0" y="428012"/>
            <a:ext cx="1246266" cy="144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1" descr="ESS_DIVE_Data-EESA18-0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190625"/>
            <a:ext cx="20955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2" descr="NewVisionDiagra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96325" y="4638676"/>
            <a:ext cx="15621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 descr="https://lh5.googleusercontent.com/_iXptwYoGj_6qafisRJ5P9IsUPJfrt8Z-gOFpb6VC0gbXt8UG3k5_CjW5wQYjv6bqeqpc8DKExZL5VN5zhq9OmryO7F_59tJeoI1Q6q4h_vw7X4bIh7z1HVIP5hIx75DCfn8zvUORq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2625" y="3054351"/>
            <a:ext cx="20510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65079" y="6248816"/>
            <a:ext cx="7012455" cy="588110"/>
          </a:xfrm>
          <a:prstGeom prst="rect">
            <a:avLst/>
          </a:prstGeom>
        </p:spPr>
        <p:txBody>
          <a:bodyPr wrap="square">
            <a:spAutoFit/>
          </a:bodyPr>
          <a:lstStyle/>
          <a:p>
            <a:pPr marL="0" lvl="1">
              <a:lnSpc>
                <a:spcPct val="85000"/>
              </a:lnSpc>
              <a:spcAft>
                <a:spcPts val="500"/>
              </a:spcAft>
              <a:defRPr/>
            </a:pPr>
            <a:endParaRPr lang="en-US" altLang="en-US" sz="900" dirty="0">
              <a:latin typeface="Times New Roman" panose="02020603050405020304" pitchFamily="18" charset="0"/>
              <a:cs typeface="Times New Roman" panose="02020603050405020304" pitchFamily="18" charset="0"/>
            </a:endParaRPr>
          </a:p>
          <a:p>
            <a:pPr marL="0" lvl="1">
              <a:lnSpc>
                <a:spcPct val="85000"/>
              </a:lnSpc>
              <a:spcAft>
                <a:spcPts val="1200"/>
              </a:spcAft>
              <a:defRPr/>
            </a:pPr>
            <a:r>
              <a:rPr lang="en-US" sz="1200" dirty="0">
                <a:solidFill>
                  <a:srgbClr val="007837"/>
                </a:solidFill>
                <a:latin typeface="Arial" panose="020B0604020202020204" pitchFamily="34" charset="0"/>
                <a:cs typeface="Arial" panose="020B0604020202020204" pitchFamily="34" charset="0"/>
              </a:rPr>
              <a:t>Reference:</a:t>
            </a:r>
            <a:r>
              <a:rPr lang="en-US" sz="1200" dirty="0">
                <a:latin typeface="Arial" panose="020B0604020202020204" pitchFamily="34" charset="0"/>
                <a:cs typeface="Arial" panose="020B0604020202020204" pitchFamily="34" charset="0"/>
              </a:rPr>
              <a:t> Varadharajan, C., </a:t>
            </a:r>
            <a:r>
              <a:rPr lang="en-US" sz="1200" i="1" dirty="0">
                <a:latin typeface="Arial" panose="020B0604020202020204" pitchFamily="34" charset="0"/>
                <a:cs typeface="Arial" panose="020B0604020202020204" pitchFamily="34" charset="0"/>
              </a:rPr>
              <a:t>et a</a:t>
            </a:r>
            <a:r>
              <a:rPr lang="en-US" sz="1200" dirty="0">
                <a:latin typeface="Arial" panose="020B0604020202020204" pitchFamily="34" charset="0"/>
                <a:cs typeface="Arial" panose="020B0604020202020204" pitchFamily="34" charset="0"/>
              </a:rPr>
              <a:t>l., (2019), Launching an accessible archive of environmental data, </a:t>
            </a:r>
            <a:r>
              <a:rPr lang="en-US" sz="1200" i="1" dirty="0">
                <a:latin typeface="Arial" panose="020B0604020202020204" pitchFamily="34" charset="0"/>
                <a:cs typeface="Arial" panose="020B0604020202020204" pitchFamily="34" charset="0"/>
              </a:rPr>
              <a:t>Eos, 100,</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7"/>
              </a:rPr>
              <a:t>https://doi.org/10.1029/2019EO111263</a:t>
            </a:r>
            <a:r>
              <a:rPr lang="en-US" sz="1200" dirty="0">
                <a:latin typeface="Arial" panose="020B0604020202020204" pitchFamily="34" charset="0"/>
                <a:cs typeface="Arial" panose="020B0604020202020204" pitchFamily="34" charset="0"/>
              </a:rPr>
              <a:t>. Published on 08 January 2019.</a:t>
            </a:r>
            <a:endParaRPr lang="en-US" altLang="en-US" sz="12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2210-031F-9B40-90E6-AD58FFAD8F69}"/>
              </a:ext>
            </a:extLst>
          </p:cNvPr>
          <p:cNvSpPr>
            <a:spLocks noGrp="1"/>
          </p:cNvSpPr>
          <p:nvPr>
            <p:ph type="title" idx="4294967295"/>
          </p:nvPr>
        </p:nvSpPr>
        <p:spPr>
          <a:xfrm>
            <a:off x="488648" y="-4627"/>
            <a:ext cx="11190515" cy="708660"/>
          </a:xfrm>
        </p:spPr>
        <p:txBody>
          <a:bodyPr>
            <a:normAutofit fontScale="90000"/>
          </a:bodyPr>
          <a:lstStyle/>
          <a:p>
            <a:r>
              <a:rPr lang="en-US" dirty="0"/>
              <a:t>ESS-DIVE - ESS Public Data Reaching A Broad Audience</a:t>
            </a:r>
          </a:p>
        </p:txBody>
      </p:sp>
      <p:pic>
        <p:nvPicPr>
          <p:cNvPr id="9" name="Content Placeholder 8">
            <a:extLst>
              <a:ext uri="{FF2B5EF4-FFF2-40B4-BE49-F238E27FC236}">
                <a16:creationId xmlns:a16="http://schemas.microsoft.com/office/drawing/2014/main" id="{D3F46F44-B3B3-3F40-BBB2-58DB410A3076}"/>
              </a:ext>
            </a:extLst>
          </p:cNvPr>
          <p:cNvPicPr>
            <a:picLocks noGrp="1" noChangeAspect="1"/>
          </p:cNvPicPr>
          <p:nvPr>
            <p:ph sz="quarter" idx="4294967295"/>
          </p:nvPr>
        </p:nvPicPr>
        <p:blipFill>
          <a:blip r:embed="rId2"/>
          <a:stretch>
            <a:fillRect/>
          </a:stretch>
        </p:blipFill>
        <p:spPr>
          <a:xfrm>
            <a:off x="807386" y="2373617"/>
            <a:ext cx="2967721" cy="1293622"/>
          </a:xfrm>
          <a:prstGeom prst="rect">
            <a:avLst/>
          </a:prstGeom>
        </p:spPr>
      </p:pic>
      <p:sp>
        <p:nvSpPr>
          <p:cNvPr id="4" name="Text Placeholder 3">
            <a:extLst>
              <a:ext uri="{FF2B5EF4-FFF2-40B4-BE49-F238E27FC236}">
                <a16:creationId xmlns:a16="http://schemas.microsoft.com/office/drawing/2014/main" id="{DBA6AB07-56B6-B440-B780-4D418F610770}"/>
              </a:ext>
            </a:extLst>
          </p:cNvPr>
          <p:cNvSpPr>
            <a:spLocks noGrp="1"/>
          </p:cNvSpPr>
          <p:nvPr>
            <p:ph type="body" sz="quarter" idx="4294967295"/>
          </p:nvPr>
        </p:nvSpPr>
        <p:spPr>
          <a:xfrm>
            <a:off x="16933" y="5553961"/>
            <a:ext cx="4469707" cy="688293"/>
          </a:xfrm>
        </p:spPr>
        <p:txBody>
          <a:bodyPr>
            <a:normAutofit fontScale="25000" lnSpcReduction="20000"/>
          </a:bodyPr>
          <a:lstStyle/>
          <a:p>
            <a:r>
              <a:rPr lang="en-US" dirty="0"/>
              <a:t>ESS-DIVE: Environmental Systems Science Data Infrastructure for a Virtual Ecosystem; DOI: https://</a:t>
            </a:r>
            <a:r>
              <a:rPr lang="en-US" dirty="0" err="1"/>
              <a:t>doi.org</a:t>
            </a:r>
            <a:r>
              <a:rPr lang="en-US" dirty="0"/>
              <a:t>/10.25504/FAIRsharing.d6Pe1f; </a:t>
            </a:r>
          </a:p>
          <a:p>
            <a:endParaRPr lang="en-US" dirty="0"/>
          </a:p>
          <a:p>
            <a:r>
              <a:rPr lang="en-US" dirty="0"/>
              <a:t>Contact: </a:t>
            </a:r>
            <a:r>
              <a:rPr lang="en-US" dirty="0" err="1"/>
              <a:t>ess-dive-support@lbl.gov</a:t>
            </a:r>
            <a:endParaRPr lang="en-US" dirty="0"/>
          </a:p>
          <a:p>
            <a:endParaRPr lang="en-US" dirty="0"/>
          </a:p>
        </p:txBody>
      </p:sp>
      <p:sp>
        <p:nvSpPr>
          <p:cNvPr id="5" name="Text Placeholder 4">
            <a:extLst>
              <a:ext uri="{FF2B5EF4-FFF2-40B4-BE49-F238E27FC236}">
                <a16:creationId xmlns:a16="http://schemas.microsoft.com/office/drawing/2014/main" id="{DDCCD81C-7AE1-814F-AA1A-3A74B7DDA1D7}"/>
              </a:ext>
            </a:extLst>
          </p:cNvPr>
          <p:cNvSpPr>
            <a:spLocks noGrp="1"/>
          </p:cNvSpPr>
          <p:nvPr>
            <p:ph type="body" sz="quarter" idx="4294967295"/>
          </p:nvPr>
        </p:nvSpPr>
        <p:spPr>
          <a:xfrm>
            <a:off x="4911841" y="1079049"/>
            <a:ext cx="5786275" cy="1002000"/>
          </a:xfrm>
        </p:spPr>
        <p:txBody>
          <a:bodyPr/>
          <a:lstStyle/>
          <a:p>
            <a:pPr marL="514350" indent="-285750"/>
            <a:r>
              <a:rPr lang="en-US" sz="1400" dirty="0"/>
              <a:t>Web and programmatic storage of data packages in ESS-DIVE deployed along with semi-automated curation</a:t>
            </a:r>
          </a:p>
          <a:p>
            <a:pPr marL="514350" indent="-285750"/>
            <a:r>
              <a:rPr lang="en-US" sz="1400" dirty="0"/>
              <a:t>ESS-DIVE data searchable via a broad range of cross-agency data search engines</a:t>
            </a:r>
          </a:p>
        </p:txBody>
      </p:sp>
      <p:sp>
        <p:nvSpPr>
          <p:cNvPr id="6" name="Text Placeholder 5">
            <a:extLst>
              <a:ext uri="{FF2B5EF4-FFF2-40B4-BE49-F238E27FC236}">
                <a16:creationId xmlns:a16="http://schemas.microsoft.com/office/drawing/2014/main" id="{D9C72B28-00AB-7E4A-9376-95117652742E}"/>
              </a:ext>
            </a:extLst>
          </p:cNvPr>
          <p:cNvSpPr>
            <a:spLocks noGrp="1"/>
          </p:cNvSpPr>
          <p:nvPr>
            <p:ph type="body" sz="quarter" idx="4294967295"/>
          </p:nvPr>
        </p:nvSpPr>
        <p:spPr>
          <a:xfrm>
            <a:off x="4911841" y="2482630"/>
            <a:ext cx="5786275" cy="1448954"/>
          </a:xfrm>
        </p:spPr>
        <p:txBody>
          <a:bodyPr/>
          <a:lstStyle/>
          <a:p>
            <a:pPr marL="514350" indent="-285750"/>
            <a:r>
              <a:rPr lang="en-US" sz="1400" dirty="0"/>
              <a:t>Over 28,000 downloads of data and metadata in March 2020</a:t>
            </a:r>
          </a:p>
          <a:p>
            <a:pPr marL="514350" indent="-285750"/>
            <a:r>
              <a:rPr lang="en-US" sz="1400" dirty="0"/>
              <a:t>Total of 373 data packages published in ESS-DIVE since April 2018 with 76 published in FY20 Q2</a:t>
            </a:r>
          </a:p>
          <a:p>
            <a:pPr marL="514350" indent="-285750"/>
            <a:r>
              <a:rPr lang="en-US" sz="1400" dirty="0"/>
              <a:t>Standardized metadata enables cross data package search</a:t>
            </a:r>
          </a:p>
          <a:p>
            <a:pPr marL="514350" indent="-285750"/>
            <a:r>
              <a:rPr lang="en-US" sz="1400" dirty="0"/>
              <a:t>Data from ESS projects publicly available from a single location</a:t>
            </a:r>
          </a:p>
          <a:p>
            <a:pPr marL="514350" indent="-285750"/>
            <a:endParaRPr lang="en-US" sz="1400" dirty="0"/>
          </a:p>
        </p:txBody>
      </p:sp>
      <p:sp>
        <p:nvSpPr>
          <p:cNvPr id="7" name="Text Placeholder 6">
            <a:extLst>
              <a:ext uri="{FF2B5EF4-FFF2-40B4-BE49-F238E27FC236}">
                <a16:creationId xmlns:a16="http://schemas.microsoft.com/office/drawing/2014/main" id="{E3BC5791-2BC8-8C44-8B4B-29464DEE8372}"/>
              </a:ext>
            </a:extLst>
          </p:cNvPr>
          <p:cNvSpPr>
            <a:spLocks noGrp="1"/>
          </p:cNvSpPr>
          <p:nvPr>
            <p:ph type="body" sz="quarter" idx="4294967295"/>
          </p:nvPr>
        </p:nvSpPr>
        <p:spPr>
          <a:xfrm>
            <a:off x="4517121" y="4214360"/>
            <a:ext cx="7715033" cy="2034041"/>
          </a:xfrm>
        </p:spPr>
        <p:txBody>
          <a:bodyPr>
            <a:normAutofit fontScale="55000" lnSpcReduction="20000"/>
          </a:bodyPr>
          <a:lstStyle/>
          <a:p>
            <a:r>
              <a:rPr lang="en-US" dirty="0"/>
              <a:t>Data package upload and edit provide web services for data package storage and updates (in use by large-scale projects)</a:t>
            </a:r>
          </a:p>
          <a:p>
            <a:r>
              <a:rPr lang="en-US" dirty="0"/>
              <a:t>Automated data quality reports available on web site</a:t>
            </a:r>
          </a:p>
          <a:p>
            <a:r>
              <a:rPr lang="en-US" dirty="0"/>
              <a:t>Funding 6 ESS community groups to develop standards for ESS data and file types</a:t>
            </a:r>
          </a:p>
          <a:p>
            <a:r>
              <a:rPr lang="en-US" dirty="0"/>
              <a:t>Incorporating best-practices (e.g. FAIR data) from digital libraries community. Attending meetings to provide input on standards</a:t>
            </a:r>
          </a:p>
          <a:p>
            <a:r>
              <a:rPr lang="en-US" dirty="0"/>
              <a:t>Built on </a:t>
            </a:r>
            <a:r>
              <a:rPr lang="en-US" dirty="0" err="1"/>
              <a:t>Metacat</a:t>
            </a:r>
            <a:r>
              <a:rPr lang="en-US" dirty="0"/>
              <a:t> and </a:t>
            </a:r>
            <a:r>
              <a:rPr lang="en-US" dirty="0" err="1"/>
              <a:t>Metacat</a:t>
            </a:r>
            <a:r>
              <a:rPr lang="en-US" dirty="0"/>
              <a:t> UI developed by NCEAS/</a:t>
            </a:r>
            <a:r>
              <a:rPr lang="en-US" dirty="0" err="1"/>
              <a:t>DataONE</a:t>
            </a:r>
            <a:endParaRPr lang="en-US" dirty="0"/>
          </a:p>
          <a:p>
            <a:endParaRPr lang="en-US" dirty="0"/>
          </a:p>
          <a:p>
            <a:endParaRPr lang="en-US" dirty="0"/>
          </a:p>
        </p:txBody>
      </p:sp>
      <p:sp>
        <p:nvSpPr>
          <p:cNvPr id="8" name="Text Placeholder 7">
            <a:extLst>
              <a:ext uri="{FF2B5EF4-FFF2-40B4-BE49-F238E27FC236}">
                <a16:creationId xmlns:a16="http://schemas.microsoft.com/office/drawing/2014/main" id="{14D55B1B-D316-944F-B32F-D443EE3EC6EC}"/>
              </a:ext>
            </a:extLst>
          </p:cNvPr>
          <p:cNvSpPr>
            <a:spLocks noGrp="1"/>
          </p:cNvSpPr>
          <p:nvPr>
            <p:ph type="body" sz="quarter" idx="4294967295"/>
          </p:nvPr>
        </p:nvSpPr>
        <p:spPr>
          <a:xfrm>
            <a:off x="19051" y="5308601"/>
            <a:ext cx="4497916" cy="246063"/>
          </a:xfrm>
        </p:spPr>
        <p:txBody>
          <a:bodyPr>
            <a:normAutofit fontScale="47500" lnSpcReduction="20000"/>
          </a:bodyPr>
          <a:lstStyle/>
          <a:p>
            <a:r>
              <a:rPr lang="en-US" dirty="0"/>
              <a:t>Data available at https://</a:t>
            </a:r>
            <a:r>
              <a:rPr lang="en-US" dirty="0" err="1"/>
              <a:t>data.ess-dive.lbl.gov</a:t>
            </a:r>
            <a:endParaRPr lang="en-US" dirty="0"/>
          </a:p>
        </p:txBody>
      </p:sp>
      <p:pic>
        <p:nvPicPr>
          <p:cNvPr id="10" name="Picture 9">
            <a:extLst>
              <a:ext uri="{FF2B5EF4-FFF2-40B4-BE49-F238E27FC236}">
                <a16:creationId xmlns:a16="http://schemas.microsoft.com/office/drawing/2014/main" id="{3DBBF518-4B0E-D94E-B552-2D680762FCF0}"/>
              </a:ext>
            </a:extLst>
          </p:cNvPr>
          <p:cNvPicPr>
            <a:picLocks noChangeAspect="1"/>
          </p:cNvPicPr>
          <p:nvPr/>
        </p:nvPicPr>
        <p:blipFill>
          <a:blip r:embed="rId3"/>
          <a:stretch>
            <a:fillRect/>
          </a:stretch>
        </p:blipFill>
        <p:spPr>
          <a:xfrm>
            <a:off x="1177475" y="3667240"/>
            <a:ext cx="2317920" cy="1627695"/>
          </a:xfrm>
          <a:prstGeom prst="rect">
            <a:avLst/>
          </a:prstGeom>
        </p:spPr>
      </p:pic>
      <p:pic>
        <p:nvPicPr>
          <p:cNvPr id="1026" name="Picture 2">
            <a:extLst>
              <a:ext uri="{FF2B5EF4-FFF2-40B4-BE49-F238E27FC236}">
                <a16:creationId xmlns:a16="http://schemas.microsoft.com/office/drawing/2014/main" id="{5F6EF303-B308-9C44-8D13-AF6E59F6A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134" y="813707"/>
            <a:ext cx="2745103" cy="1559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75F64E3-0AAF-2445-8D00-416EC5C892EE}"/>
              </a:ext>
            </a:extLst>
          </p:cNvPr>
          <p:cNvPicPr>
            <a:picLocks noChangeAspect="1"/>
          </p:cNvPicPr>
          <p:nvPr/>
        </p:nvPicPr>
        <p:blipFill>
          <a:blip r:embed="rId5"/>
          <a:stretch>
            <a:fillRect/>
          </a:stretch>
        </p:blipFill>
        <p:spPr>
          <a:xfrm>
            <a:off x="7182339" y="6365672"/>
            <a:ext cx="945662" cy="330167"/>
          </a:xfrm>
          <a:prstGeom prst="rect">
            <a:avLst/>
          </a:prstGeom>
        </p:spPr>
      </p:pic>
      <p:pic>
        <p:nvPicPr>
          <p:cNvPr id="13" name="Picture 12">
            <a:extLst>
              <a:ext uri="{FF2B5EF4-FFF2-40B4-BE49-F238E27FC236}">
                <a16:creationId xmlns:a16="http://schemas.microsoft.com/office/drawing/2014/main" id="{35DA6A34-20A0-BB48-A210-B2E666F9D68B}"/>
              </a:ext>
            </a:extLst>
          </p:cNvPr>
          <p:cNvPicPr>
            <a:picLocks noChangeAspect="1"/>
          </p:cNvPicPr>
          <p:nvPr/>
        </p:nvPicPr>
        <p:blipFill>
          <a:blip r:embed="rId6"/>
          <a:stretch>
            <a:fillRect/>
          </a:stretch>
        </p:blipFill>
        <p:spPr>
          <a:xfrm>
            <a:off x="5573555" y="6209486"/>
            <a:ext cx="555870" cy="648515"/>
          </a:xfrm>
          <a:prstGeom prst="rect">
            <a:avLst/>
          </a:prstGeom>
        </p:spPr>
      </p:pic>
      <p:pic>
        <p:nvPicPr>
          <p:cNvPr id="14" name="Picture 13">
            <a:extLst>
              <a:ext uri="{FF2B5EF4-FFF2-40B4-BE49-F238E27FC236}">
                <a16:creationId xmlns:a16="http://schemas.microsoft.com/office/drawing/2014/main" id="{07917FCA-7F9D-B344-81E6-9E22E1C3C6A3}"/>
              </a:ext>
            </a:extLst>
          </p:cNvPr>
          <p:cNvPicPr>
            <a:picLocks noChangeAspect="1"/>
          </p:cNvPicPr>
          <p:nvPr/>
        </p:nvPicPr>
        <p:blipFill>
          <a:blip r:embed="rId7"/>
          <a:stretch>
            <a:fillRect/>
          </a:stretch>
        </p:blipFill>
        <p:spPr>
          <a:xfrm>
            <a:off x="6285535" y="6197640"/>
            <a:ext cx="740694" cy="740694"/>
          </a:xfrm>
          <a:prstGeom prst="rect">
            <a:avLst/>
          </a:prstGeom>
        </p:spPr>
      </p:pic>
      <p:sp>
        <p:nvSpPr>
          <p:cNvPr id="3" name="TextBox 2">
            <a:extLst>
              <a:ext uri="{FF2B5EF4-FFF2-40B4-BE49-F238E27FC236}">
                <a16:creationId xmlns:a16="http://schemas.microsoft.com/office/drawing/2014/main" id="{395C9D87-DC0A-4D1B-AC43-4C7E37E01D12}"/>
              </a:ext>
            </a:extLst>
          </p:cNvPr>
          <p:cNvSpPr txBox="1"/>
          <p:nvPr/>
        </p:nvSpPr>
        <p:spPr>
          <a:xfrm>
            <a:off x="4562243" y="3924360"/>
            <a:ext cx="1723292" cy="369332"/>
          </a:xfrm>
          <a:prstGeom prst="rect">
            <a:avLst/>
          </a:prstGeom>
          <a:noFill/>
        </p:spPr>
        <p:txBody>
          <a:bodyPr wrap="none" rtlCol="0">
            <a:spAutoFit/>
          </a:bodyPr>
          <a:lstStyle/>
          <a:p>
            <a:r>
              <a:rPr lang="en-US" dirty="0"/>
              <a:t>Research Details</a:t>
            </a:r>
          </a:p>
        </p:txBody>
      </p:sp>
      <p:sp>
        <p:nvSpPr>
          <p:cNvPr id="15" name="TextBox 14">
            <a:extLst>
              <a:ext uri="{FF2B5EF4-FFF2-40B4-BE49-F238E27FC236}">
                <a16:creationId xmlns:a16="http://schemas.microsoft.com/office/drawing/2014/main" id="{18C849BD-8223-430F-B913-08EE88DE3881}"/>
              </a:ext>
            </a:extLst>
          </p:cNvPr>
          <p:cNvSpPr txBox="1"/>
          <p:nvPr/>
        </p:nvSpPr>
        <p:spPr>
          <a:xfrm>
            <a:off x="4560405" y="2082703"/>
            <a:ext cx="2401298" cy="369332"/>
          </a:xfrm>
          <a:prstGeom prst="rect">
            <a:avLst/>
          </a:prstGeom>
          <a:noFill/>
        </p:spPr>
        <p:txBody>
          <a:bodyPr wrap="none" rtlCol="0">
            <a:spAutoFit/>
          </a:bodyPr>
          <a:lstStyle/>
          <a:p>
            <a:r>
              <a:rPr lang="en-US" dirty="0"/>
              <a:t>Significance and Impact</a:t>
            </a:r>
          </a:p>
        </p:txBody>
      </p:sp>
      <p:sp>
        <p:nvSpPr>
          <p:cNvPr id="16" name="TextBox 15">
            <a:extLst>
              <a:ext uri="{FF2B5EF4-FFF2-40B4-BE49-F238E27FC236}">
                <a16:creationId xmlns:a16="http://schemas.microsoft.com/office/drawing/2014/main" id="{26FEF874-B156-4441-991B-814FB55546E5}"/>
              </a:ext>
            </a:extLst>
          </p:cNvPr>
          <p:cNvSpPr txBox="1"/>
          <p:nvPr/>
        </p:nvSpPr>
        <p:spPr>
          <a:xfrm>
            <a:off x="4582439" y="795937"/>
            <a:ext cx="2485873" cy="369332"/>
          </a:xfrm>
          <a:prstGeom prst="rect">
            <a:avLst/>
          </a:prstGeom>
          <a:noFill/>
        </p:spPr>
        <p:txBody>
          <a:bodyPr wrap="none" rtlCol="0">
            <a:spAutoFit/>
          </a:bodyPr>
          <a:lstStyle/>
          <a:p>
            <a:r>
              <a:rPr lang="en-US" dirty="0"/>
              <a:t>Technical Advancement</a:t>
            </a:r>
          </a:p>
        </p:txBody>
      </p:sp>
    </p:spTree>
    <p:extLst>
      <p:ext uri="{BB962C8B-B14F-4D97-AF65-F5344CB8AC3E}">
        <p14:creationId xmlns:p14="http://schemas.microsoft.com/office/powerpoint/2010/main" val="3053289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973</Words>
  <Application>Microsoft Office PowerPoint</Application>
  <PresentationFormat>Widescreen</PresentationFormat>
  <Paragraphs>81</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Symbol</vt:lpstr>
      <vt:lpstr>Times New Roman</vt:lpstr>
      <vt:lpstr>Wingdings</vt:lpstr>
      <vt:lpstr>Office Theme</vt:lpstr>
      <vt:lpstr> Data Management Program Area Overview and its linkages to ESMD  </vt:lpstr>
      <vt:lpstr>PowerPoint Presentation</vt:lpstr>
      <vt:lpstr>ESGF uses a federated “data cloud” to manage and distribute Earth and Environmental Science Division model and other observational data to the climate community</vt:lpstr>
      <vt:lpstr>Data volumes for the top CMIP downloaded Experiments, sources, and variables </vt:lpstr>
      <vt:lpstr>CMIP6 downloaded data volume by Continent</vt:lpstr>
      <vt:lpstr>E3SM data accesses through ESGF shows increased activity over last year </vt:lpstr>
      <vt:lpstr>ESGF CMIP6 search portal </vt:lpstr>
      <vt:lpstr>PowerPoint Presentation</vt:lpstr>
      <vt:lpstr>ESS-DIVE - ESS Public Data Reaching A Broad Audience</vt:lpstr>
      <vt:lpstr>Environmental Data are Highly Diverse Consisting of Multi-Disciplinary, Multi-scale, Multi-resolution, Heterogeneous Formats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 Ghaleb M.</dc:creator>
  <cp:lastModifiedBy>Hnilo, Justin</cp:lastModifiedBy>
  <cp:revision>30</cp:revision>
  <dcterms:created xsi:type="dcterms:W3CDTF">2020-10-08T16:25:32Z</dcterms:created>
  <dcterms:modified xsi:type="dcterms:W3CDTF">2020-10-27T10:31:11Z</dcterms:modified>
</cp:coreProperties>
</file>