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23"/>
  </p:notesMasterIdLst>
  <p:sldIdLst>
    <p:sldId id="277" r:id="rId3"/>
    <p:sldId id="284" r:id="rId4"/>
    <p:sldId id="279" r:id="rId5"/>
    <p:sldId id="280" r:id="rId6"/>
    <p:sldId id="260" r:id="rId7"/>
    <p:sldId id="289" r:id="rId8"/>
    <p:sldId id="261" r:id="rId9"/>
    <p:sldId id="296" r:id="rId10"/>
    <p:sldId id="262" r:id="rId11"/>
    <p:sldId id="268" r:id="rId12"/>
    <p:sldId id="283" r:id="rId13"/>
    <p:sldId id="276" r:id="rId14"/>
    <p:sldId id="282" r:id="rId15"/>
    <p:sldId id="269" r:id="rId16"/>
    <p:sldId id="270" r:id="rId17"/>
    <p:sldId id="271" r:id="rId18"/>
    <p:sldId id="291" r:id="rId19"/>
    <p:sldId id="294" r:id="rId20"/>
    <p:sldId id="293" r:id="rId21"/>
    <p:sldId id="295"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8"/>
    <p:restoredTop sz="77792" autoAdjust="0"/>
  </p:normalViewPr>
  <p:slideViewPr>
    <p:cSldViewPr snapToGrid="0" snapToObjects="1">
      <p:cViewPr varScale="1">
        <p:scale>
          <a:sx n="88" d="100"/>
          <a:sy n="88" d="100"/>
        </p:scale>
        <p:origin x="835" y="5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ED0F-49AC-8711-1011CBFF8B4A}"/>
              </c:ext>
            </c:extLst>
          </c:dPt>
          <c:dPt>
            <c:idx val="1"/>
            <c:bubble3D val="0"/>
            <c:spPr>
              <a:solidFill>
                <a:schemeClr val="accent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ED0F-49AC-8711-1011CBFF8B4A}"/>
              </c:ext>
            </c:extLst>
          </c:dPt>
          <c:dPt>
            <c:idx val="2"/>
            <c:bubble3D val="0"/>
            <c:spPr>
              <a:solidFill>
                <a:schemeClr val="accent3"/>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ED0F-49AC-8711-1011CBFF8B4A}"/>
              </c:ext>
            </c:extLst>
          </c:dPt>
          <c:dPt>
            <c:idx val="3"/>
            <c:bubble3D val="0"/>
            <c:spPr>
              <a:solidFill>
                <a:schemeClr val="accent4"/>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ED0F-49AC-8711-1011CBFF8B4A}"/>
              </c:ext>
            </c:extLst>
          </c:dPt>
          <c:dPt>
            <c:idx val="4"/>
            <c:bubble3D val="0"/>
            <c:spPr>
              <a:solidFill>
                <a:schemeClr val="accent5"/>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ED0F-49AC-8711-1011CBFF8B4A}"/>
              </c:ext>
            </c:extLst>
          </c:dPt>
          <c:dPt>
            <c:idx val="5"/>
            <c:bubble3D val="0"/>
            <c:spPr>
              <a:solidFill>
                <a:schemeClr val="accent6"/>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ED0F-49AC-8711-1011CBFF8B4A}"/>
              </c:ext>
            </c:extLst>
          </c:dPt>
          <c:dLbls>
            <c:dLbl>
              <c:idx val="0"/>
              <c:layout>
                <c:manualLayout>
                  <c:x val="-0.14323387450731256"/>
                  <c:y val="0.23341680648003862"/>
                </c:manualLayout>
              </c:layout>
              <c:tx>
                <c:rich>
                  <a:bodyPr/>
                  <a:lstStyle/>
                  <a:p>
                    <a:r>
                      <a:rPr lang="en-US" sz="1600" dirty="0" err="1"/>
                      <a:t>E3SM</a:t>
                    </a:r>
                    <a:r>
                      <a:rPr lang="en-US" sz="1600" dirty="0"/>
                      <a:t> </a:t>
                    </a:r>
                    <a:r>
                      <a:rPr lang="en-US" sz="1600" dirty="0" err="1"/>
                      <a:t>SFA</a:t>
                    </a:r>
                    <a:r>
                      <a:rPr lang="en-US" sz="1600" dirty="0"/>
                      <a:t>
62%</a:t>
                    </a:r>
                  </a:p>
                </c:rich>
              </c:tx>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ED0F-49AC-8711-1011CBFF8B4A}"/>
                </c:ext>
                <c:ext xmlns:c15="http://schemas.microsoft.com/office/drawing/2012/chart" uri="{CE6537A1-D6FC-4f65-9D91-7224C49458BB}">
                  <c15:layout/>
                </c:ext>
              </c:extLst>
            </c:dLbl>
            <c:dLbl>
              <c:idx val="1"/>
              <c:layout>
                <c:manualLayout>
                  <c:x val="2.7430481348844692E-2"/>
                  <c:y val="5.48486613595668E-2"/>
                </c:manualLayout>
              </c:layout>
              <c:tx>
                <c:rich>
                  <a:bodyPr rot="0" spcFirstLastPara="1" vertOverflow="ellipsis" vert="horz" wrap="square" lIns="38100" tIns="19050" rIns="38100" bIns="19050" anchor="ctr" anchorCtr="1">
                    <a:spAutoFit/>
                  </a:bodyPr>
                  <a:lstStyle/>
                  <a:p>
                    <a:pPr>
                      <a:defRPr sz="1800" b="1" i="0" u="none" strike="noStrike" kern="1200" spc="0" baseline="0">
                        <a:solidFill>
                          <a:schemeClr val="accent2"/>
                        </a:solidFill>
                        <a:latin typeface="Arial Narrow" panose="020B0606020202030204" pitchFamily="34" charset="0"/>
                        <a:ea typeface="+mn-ea"/>
                        <a:cs typeface="+mn-cs"/>
                      </a:defRPr>
                    </a:pPr>
                    <a:r>
                      <a:rPr lang="en-US" sz="1600" dirty="0"/>
                      <a:t>EAGLES </a:t>
                    </a:r>
                    <a:r>
                      <a:rPr lang="en-US" sz="1600" dirty="0" err="1"/>
                      <a:t>SFA</a:t>
                    </a:r>
                    <a:r>
                      <a:rPr lang="en-US" sz="1600" dirty="0"/>
                      <a:t> </a:t>
                    </a:r>
                    <a:r>
                      <a:rPr lang="en-US" dirty="0"/>
                      <a:t>
8%</a:t>
                    </a:r>
                  </a:p>
                </c:rich>
              </c:tx>
              <c:spPr>
                <a:noFill/>
                <a:ln>
                  <a:noFill/>
                </a:ln>
                <a:effectLst/>
              </c:sp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ED0F-49AC-8711-1011CBFF8B4A}"/>
                </c:ext>
                <c:ext xmlns:c15="http://schemas.microsoft.com/office/drawing/2012/chart" uri="{CE6537A1-D6FC-4f65-9D91-7224C49458BB}">
                  <c15:layout/>
                </c:ext>
              </c:extLst>
            </c:dLbl>
            <c:dLbl>
              <c:idx val="2"/>
              <c:layout>
                <c:manualLayout>
                  <c:x val="-9.9747391694066118E-3"/>
                  <c:y val="2.7263869691344374E-2"/>
                </c:manualLayout>
              </c:layout>
              <c:tx>
                <c:rich>
                  <a:bodyPr rot="0" spcFirstLastPara="1" vertOverflow="ellipsis" vert="horz" wrap="square" lIns="38100" tIns="19050" rIns="38100" bIns="19050" anchor="ctr" anchorCtr="1">
                    <a:spAutoFit/>
                  </a:bodyPr>
                  <a:lstStyle/>
                  <a:p>
                    <a:pPr>
                      <a:defRPr sz="1800" b="1" i="0" u="none" strike="noStrike" kern="1200" spc="0" baseline="0">
                        <a:solidFill>
                          <a:schemeClr val="accent3"/>
                        </a:solidFill>
                        <a:latin typeface="Arial Narrow" panose="020B0606020202030204" pitchFamily="34" charset="0"/>
                        <a:ea typeface="+mn-ea"/>
                        <a:cs typeface="+mn-cs"/>
                      </a:defRPr>
                    </a:pPr>
                    <a:r>
                      <a:rPr lang="en-US" sz="1600" dirty="0" err="1"/>
                      <a:t>ICoM</a:t>
                    </a:r>
                    <a:r>
                      <a:rPr lang="en-US" sz="1600" dirty="0"/>
                      <a:t> </a:t>
                    </a:r>
                    <a:r>
                      <a:rPr lang="en-US" sz="1600" dirty="0" err="1"/>
                      <a:t>SFA</a:t>
                    </a:r>
                    <a:r>
                      <a:rPr lang="en-US" sz="1600" dirty="0"/>
                      <a:t>
3%</a:t>
                    </a:r>
                  </a:p>
                </c:rich>
              </c:tx>
              <c:spPr>
                <a:noFill/>
                <a:ln>
                  <a:noFill/>
                </a:ln>
                <a:effectLst/>
              </c:sp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ED0F-49AC-8711-1011CBFF8B4A}"/>
                </c:ext>
                <c:ext xmlns:c15="http://schemas.microsoft.com/office/drawing/2012/chart" uri="{CE6537A1-D6FC-4f65-9D91-7224C49458BB}">
                  <c15:layout/>
                </c:ext>
              </c:extLst>
            </c:dLbl>
            <c:dLbl>
              <c:idx val="3"/>
              <c:layout>
                <c:manualLayout>
                  <c:x val="-9.9747391694066118E-3"/>
                  <c:y val="5.1459062793170397E-2"/>
                </c:manualLayout>
              </c:layout>
              <c:tx>
                <c:rich>
                  <a:bodyPr rot="0" spcFirstLastPara="1" vertOverflow="ellipsis" vert="horz" wrap="square" lIns="38100" tIns="19050" rIns="38100" bIns="19050" anchor="ctr" anchorCtr="1">
                    <a:spAutoFit/>
                  </a:bodyPr>
                  <a:lstStyle/>
                  <a:p>
                    <a:pPr>
                      <a:defRPr sz="1800" b="1" i="0" u="none" strike="noStrike" kern="1200" spc="0" baseline="0">
                        <a:solidFill>
                          <a:schemeClr val="accent4"/>
                        </a:solidFill>
                        <a:latin typeface="Arial Narrow" panose="020B0606020202030204" pitchFamily="34" charset="0"/>
                        <a:ea typeface="+mn-ea"/>
                        <a:cs typeface="+mn-cs"/>
                      </a:defRPr>
                    </a:pPr>
                    <a:r>
                      <a:rPr lang="en-US" dirty="0" err="1"/>
                      <a:t>SciDAC</a:t>
                    </a:r>
                    <a:r>
                      <a:rPr lang="en-US" dirty="0"/>
                      <a:t> 
14%</a:t>
                    </a:r>
                  </a:p>
                </c:rich>
              </c:tx>
              <c:spPr>
                <a:noFill/>
                <a:ln>
                  <a:noFill/>
                </a:ln>
                <a:effectLst/>
              </c:sp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ED0F-49AC-8711-1011CBFF8B4A}"/>
                </c:ext>
                <c:ext xmlns:c15="http://schemas.microsoft.com/office/drawing/2012/chart" uri="{CE6537A1-D6FC-4f65-9D91-7224C49458BB}">
                  <c15:layout/>
                </c:ext>
              </c:extLst>
            </c:dLbl>
            <c:dLbl>
              <c:idx val="4"/>
              <c:layout>
                <c:manualLayout>
                  <c:x val="-4.3698586159263988E-2"/>
                  <c:y val="5.2665556267402373E-2"/>
                </c:manualLayout>
              </c:layout>
              <c:tx>
                <c:rich>
                  <a:bodyPr rot="0" spcFirstLastPara="1" vertOverflow="ellipsis" vert="horz" wrap="square" lIns="38100" tIns="19050" rIns="38100" bIns="19050" anchor="ctr" anchorCtr="1">
                    <a:spAutoFit/>
                  </a:bodyPr>
                  <a:lstStyle/>
                  <a:p>
                    <a:pPr>
                      <a:defRPr sz="1800" b="1" i="0" u="none" strike="noStrike" kern="1200" spc="0" baseline="0">
                        <a:solidFill>
                          <a:schemeClr val="accent5"/>
                        </a:solidFill>
                        <a:latin typeface="Arial Narrow" panose="020B0606020202030204" pitchFamily="34" charset="0"/>
                        <a:ea typeface="+mn-ea"/>
                        <a:cs typeface="+mn-cs"/>
                      </a:defRPr>
                    </a:pPr>
                    <a:r>
                      <a:rPr lang="en-US" sz="1600" dirty="0" err="1"/>
                      <a:t>InterFACE</a:t>
                    </a:r>
                    <a:r>
                      <a:rPr lang="en-US" sz="1600" dirty="0"/>
                      <a:t> </a:t>
                    </a:r>
                    <a:r>
                      <a:rPr lang="en-US" sz="1600" dirty="0" err="1"/>
                      <a:t>SFA</a:t>
                    </a:r>
                    <a:r>
                      <a:rPr lang="en-US" sz="1600" dirty="0"/>
                      <a:t> 
2%</a:t>
                    </a:r>
                  </a:p>
                </c:rich>
              </c:tx>
              <c:spPr>
                <a:noFill/>
                <a:ln>
                  <a:noFill/>
                </a:ln>
                <a:effectLst/>
              </c:sp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ED0F-49AC-8711-1011CBFF8B4A}"/>
                </c:ext>
                <c:ext xmlns:c15="http://schemas.microsoft.com/office/drawing/2012/chart" uri="{CE6537A1-D6FC-4f65-9D91-7224C49458BB}">
                  <c15:layout/>
                </c:ext>
              </c:extLst>
            </c:dLbl>
            <c:dLbl>
              <c:idx val="5"/>
              <c:delete val="1"/>
              <c:extLst xmlns:c16r2="http://schemas.microsoft.com/office/drawing/2015/06/chart">
                <c:ext xmlns:c16="http://schemas.microsoft.com/office/drawing/2014/chart" uri="{C3380CC4-5D6E-409C-BE32-E72D297353CC}">
                  <c16:uniqueId val="{0000000B-ED0F-49AC-8711-1011CBFF8B4A}"/>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Arial Narrow" panose="020B0606020202030204" pitchFamily="34" charset="0"/>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Sheet1!$A$1:$A$6</c:f>
              <c:strCache>
                <c:ptCount val="6"/>
                <c:pt idx="0">
                  <c:v>E3SM SFA</c:v>
                </c:pt>
                <c:pt idx="1">
                  <c:v>EAGLES SFA</c:v>
                </c:pt>
                <c:pt idx="2">
                  <c:v>ICoM SFA</c:v>
                </c:pt>
                <c:pt idx="3">
                  <c:v>SciDAC projects</c:v>
                </c:pt>
                <c:pt idx="4">
                  <c:v>InterFACE SFA</c:v>
                </c:pt>
                <c:pt idx="5">
                  <c:v>*FY20 University Awards</c:v>
                </c:pt>
              </c:strCache>
            </c:strRef>
          </c:cat>
          <c:val>
            <c:numRef>
              <c:f>Sheet1!$B$1:$B$6</c:f>
              <c:numCache>
                <c:formatCode>General</c:formatCode>
                <c:ptCount val="6"/>
                <c:pt idx="0">
                  <c:v>26450</c:v>
                </c:pt>
                <c:pt idx="1">
                  <c:v>3300</c:v>
                </c:pt>
                <c:pt idx="2">
                  <c:v>1500</c:v>
                </c:pt>
                <c:pt idx="3">
                  <c:v>6152</c:v>
                </c:pt>
                <c:pt idx="4">
                  <c:v>750</c:v>
                </c:pt>
                <c:pt idx="5">
                  <c:v>4617</c:v>
                </c:pt>
              </c:numCache>
            </c:numRef>
          </c:val>
          <c:extLst xmlns:c16r2="http://schemas.microsoft.com/office/drawing/2015/06/chart">
            <c:ext xmlns:c16="http://schemas.microsoft.com/office/drawing/2014/chart" uri="{C3380CC4-5D6E-409C-BE32-E72D297353CC}">
              <c16:uniqueId val="{0000000C-ED0F-49AC-8711-1011CBFF8B4A}"/>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DD4076-F564-475D-828E-2AD4F16BC649}" type="doc">
      <dgm:prSet loTypeId="urn:microsoft.com/office/officeart/2005/8/layout/pyramid2" loCatId="pyramid" qsTypeId="urn:microsoft.com/office/officeart/2005/8/quickstyle/simple1" qsCatId="simple" csTypeId="urn:microsoft.com/office/officeart/2005/8/colors/accent1_2" csCatId="accent1"/>
      <dgm:spPr/>
      <dgm:t>
        <a:bodyPr/>
        <a:lstStyle/>
        <a:p>
          <a:endParaRPr lang="en-US"/>
        </a:p>
      </dgm:t>
    </dgm:pt>
    <dgm:pt modelId="{2F0506AF-7B31-44B7-8B30-3F3FA93F712F}" type="pres">
      <dgm:prSet presAssocID="{45DD4076-F564-475D-828E-2AD4F16BC649}" presName="compositeShape" presStyleCnt="0">
        <dgm:presLayoutVars>
          <dgm:dir/>
          <dgm:resizeHandles/>
        </dgm:presLayoutVars>
      </dgm:prSet>
      <dgm:spPr/>
      <dgm:t>
        <a:bodyPr/>
        <a:lstStyle/>
        <a:p>
          <a:endParaRPr lang="en-US"/>
        </a:p>
      </dgm:t>
    </dgm:pt>
  </dgm:ptLst>
  <dgm:cxnLst>
    <dgm:cxn modelId="{AA60A218-517F-4A94-9AAA-D965DAF83DCC}" type="presOf" srcId="{45DD4076-F564-475D-828E-2AD4F16BC649}" destId="{2F0506AF-7B31-44B7-8B30-3F3FA93F712F}" srcOrd="0"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DD4076-F564-475D-828E-2AD4F16BC649}" type="doc">
      <dgm:prSet loTypeId="urn:microsoft.com/office/officeart/2005/8/layout/pyramid2" loCatId="pyramid" qsTypeId="urn:microsoft.com/office/officeart/2005/8/quickstyle/simple1" qsCatId="simple" csTypeId="urn:microsoft.com/office/officeart/2005/8/colors/accent1_2" csCatId="accent1"/>
      <dgm:spPr/>
      <dgm:t>
        <a:bodyPr/>
        <a:lstStyle/>
        <a:p>
          <a:endParaRPr lang="en-US"/>
        </a:p>
      </dgm:t>
    </dgm:pt>
    <dgm:pt modelId="{2F0506AF-7B31-44B7-8B30-3F3FA93F712F}" type="pres">
      <dgm:prSet presAssocID="{45DD4076-F564-475D-828E-2AD4F16BC649}" presName="compositeShape" presStyleCnt="0">
        <dgm:presLayoutVars>
          <dgm:dir/>
          <dgm:resizeHandles/>
        </dgm:presLayoutVars>
      </dgm:prSet>
      <dgm:spPr/>
      <dgm:t>
        <a:bodyPr/>
        <a:lstStyle/>
        <a:p>
          <a:endParaRPr lang="en-US"/>
        </a:p>
      </dgm:t>
    </dgm:pt>
  </dgm:ptLst>
  <dgm:cxnLst>
    <dgm:cxn modelId="{AA60A218-517F-4A94-9AAA-D965DAF83DCC}" type="presOf" srcId="{45DD4076-F564-475D-828E-2AD4F16BC649}" destId="{2F0506AF-7B31-44B7-8B30-3F3FA93F712F}" srcOrd="0"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0.28787</cdr:x>
      <cdr:y>0</cdr:y>
    </cdr:from>
    <cdr:to>
      <cdr:x>0.79236</cdr:x>
      <cdr:y>0.09768</cdr:y>
    </cdr:to>
    <cdr:sp macro="" textlink="">
      <cdr:nvSpPr>
        <cdr:cNvPr id="2" name="TextBox 1"/>
        <cdr:cNvSpPr txBox="1"/>
      </cdr:nvSpPr>
      <cdr:spPr>
        <a:xfrm xmlns:a="http://schemas.openxmlformats.org/drawingml/2006/main">
          <a:off x="1466087" y="0"/>
          <a:ext cx="2569285" cy="3184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500" b="1" dirty="0">
              <a:solidFill>
                <a:schemeClr val="accent6"/>
              </a:solidFill>
              <a:latin typeface="Arial Narrow" panose="020B0606020202030204" pitchFamily="34" charset="0"/>
            </a:rPr>
            <a:t>Univ. </a:t>
          </a:r>
          <a:r>
            <a:rPr lang="en-US" sz="1500" b="1" dirty="0" err="1">
              <a:solidFill>
                <a:schemeClr val="accent6"/>
              </a:solidFill>
              <a:latin typeface="Arial Narrow" panose="020B0606020202030204" pitchFamily="34" charset="0"/>
            </a:rPr>
            <a:t>FOA</a:t>
          </a:r>
          <a:r>
            <a:rPr lang="en-US" sz="1500" b="1" dirty="0">
              <a:solidFill>
                <a:schemeClr val="accent6"/>
              </a:solidFill>
              <a:latin typeface="Arial Narrow" panose="020B0606020202030204" pitchFamily="34" charset="0"/>
            </a:rPr>
            <a:t> Awards ,11%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F62BE-E16B-4841-B341-191C110A7659}" type="datetimeFigureOut">
              <a:rPr lang="en-US" smtClean="0"/>
              <a:t>10/25/2020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FB3260-B96A-4D9D-955B-D1F7D6ADB879}" type="slidenum">
              <a:rPr lang="en-US" smtClean="0"/>
              <a:t>‹#›</a:t>
            </a:fld>
            <a:endParaRPr lang="en-US"/>
          </a:p>
        </p:txBody>
      </p:sp>
    </p:spTree>
    <p:extLst>
      <p:ext uri="{BB962C8B-B14F-4D97-AF65-F5344CB8AC3E}">
        <p14:creationId xmlns:p14="http://schemas.microsoft.com/office/powerpoint/2010/main" val="4027664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F8EEDD83-B8C3-4627-AC0D-692760755E02}" type="slidenum">
              <a:rPr lang="en-US" smtClean="0"/>
              <a:pPr eaLnBrk="0" fontAlgn="base" hangingPunct="0">
                <a:spcBef>
                  <a:spcPct val="0"/>
                </a:spcBef>
                <a:spcAft>
                  <a:spcPct val="0"/>
                </a:spcAft>
                <a:defRPr/>
              </a:pPr>
              <a:t>1</a:t>
            </a:fld>
            <a:endParaRPr lang="en-US"/>
          </a:p>
        </p:txBody>
      </p:sp>
      <p:sp>
        <p:nvSpPr>
          <p:cNvPr id="3584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latin typeface="Arial" pitchFamily="34" charset="0"/>
            </a:endParaRPr>
          </a:p>
          <a:p>
            <a:pPr eaLnBrk="1" hangingPunct="1">
              <a:spcBef>
                <a:spcPct val="0"/>
              </a:spcBef>
            </a:pPr>
            <a:endParaRPr lang="en-US" dirty="0">
              <a:latin typeface="Arial" pitchFamily="34" charset="0"/>
            </a:endParaRPr>
          </a:p>
        </p:txBody>
      </p:sp>
    </p:spTree>
    <p:extLst>
      <p:ext uri="{BB962C8B-B14F-4D97-AF65-F5344CB8AC3E}">
        <p14:creationId xmlns:p14="http://schemas.microsoft.com/office/powerpoint/2010/main" val="3960223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Activated aerosol number from the Abdul-Razzak and </a:t>
            </a:r>
            <a:r>
              <a:rPr lang="en-US" dirty="0" err="1"/>
              <a:t>Ghan</a:t>
            </a:r>
            <a:r>
              <a:rPr lang="en-US" dirty="0"/>
              <a:t> (2000) scheme (ARG, default scheme in E3SM) (left panel) and physically informed machine learning (ML) scheme (right panel), compared with cloud parcel model results (considered as truth). Results show that the ML scheme outperforms the E3SM scheme with higher R and lower RMSE. Furthermore, the ARG scheme has a known bias of over-predict activated aerosol number in polluted condition (which produces biased aerosol indirect forcing), as shown by comparing the regression (blue line) line with the 1:1 line. The ML-based scheme corrects this bias.</a:t>
            </a:r>
          </a:p>
          <a:p>
            <a:endParaRPr lang="en-US" dirty="0"/>
          </a:p>
          <a:p>
            <a:pPr marL="178586" indent="-178586"/>
            <a:r>
              <a:rPr lang="en-US" sz="1350" b="1" dirty="0">
                <a:solidFill>
                  <a:srgbClr val="000000"/>
                </a:solidFill>
                <a:latin typeface="Arial Narrow" panose="020B0606020202030204" pitchFamily="34" charset="0"/>
                <a:cs typeface="Calibri" panose="020F0502020204030204" pitchFamily="34" charset="0"/>
              </a:rPr>
              <a:t>Addressing the structural deficiency by improving aerosol and ACI in E3SM</a:t>
            </a:r>
          </a:p>
          <a:p>
            <a:pPr marL="521473" lvl="1" indent="-178586"/>
            <a:r>
              <a:rPr lang="en-US" sz="1125" b="1" dirty="0">
                <a:solidFill>
                  <a:srgbClr val="0070C0"/>
                </a:solidFill>
                <a:latin typeface="Arial Narrow" panose="020B0606020202030204" pitchFamily="34" charset="0"/>
                <a:cs typeface="Calibri" panose="020F0502020204030204" pitchFamily="34" charset="0"/>
              </a:rPr>
              <a:t>New treatments </a:t>
            </a:r>
            <a:r>
              <a:rPr lang="en-US" sz="1125" dirty="0">
                <a:solidFill>
                  <a:srgbClr val="000000"/>
                </a:solidFill>
                <a:latin typeface="Arial Narrow" panose="020B0606020202030204" pitchFamily="34" charset="0"/>
                <a:cs typeface="Calibri" panose="020F0502020204030204" pitchFamily="34" charset="0"/>
              </a:rPr>
              <a:t>for ultra-fine and giant aerosols, wildfire aerosols, dust, SOA, aerosol activation, rain characteristics and processes, turbulence, etc.</a:t>
            </a:r>
          </a:p>
          <a:p>
            <a:pPr marL="521473" lvl="1" indent="-178586"/>
            <a:r>
              <a:rPr lang="en-US" sz="1125" dirty="0">
                <a:solidFill>
                  <a:srgbClr val="000000"/>
                </a:solidFill>
                <a:latin typeface="Arial Narrow" panose="020B0606020202030204" pitchFamily="34" charset="0"/>
                <a:cs typeface="Calibri" panose="020F0502020204030204" pitchFamily="34" charset="0"/>
              </a:rPr>
              <a:t>Bring aerosol and ACI parameterizations </a:t>
            </a:r>
            <a:r>
              <a:rPr lang="en-US" sz="1125" b="1" dirty="0">
                <a:solidFill>
                  <a:srgbClr val="0070C0"/>
                </a:solidFill>
                <a:latin typeface="Arial Narrow" panose="020B0606020202030204" pitchFamily="34" charset="0"/>
                <a:cs typeface="Calibri" panose="020F0502020204030204" pitchFamily="34" charset="0"/>
              </a:rPr>
              <a:t>ready for convection-permitting scales </a:t>
            </a:r>
            <a:r>
              <a:rPr lang="en-US" sz="1125" dirty="0">
                <a:solidFill>
                  <a:srgbClr val="000000"/>
                </a:solidFill>
                <a:latin typeface="Arial Narrow" panose="020B0606020202030204" pitchFamily="34" charset="0"/>
                <a:cs typeface="Calibri" panose="020F0502020204030204" pitchFamily="34" charset="0"/>
              </a:rPr>
              <a:t>using RRM</a:t>
            </a:r>
          </a:p>
          <a:p>
            <a:pPr marL="178586" indent="-178586"/>
            <a:r>
              <a:rPr lang="en-US" sz="1125" b="1" dirty="0">
                <a:solidFill>
                  <a:srgbClr val="000000"/>
                </a:solidFill>
                <a:latin typeface="Arial Narrow" panose="020B0606020202030204" pitchFamily="34" charset="0"/>
                <a:cs typeface="Calibri" panose="020F0502020204030204" pitchFamily="34" charset="0"/>
              </a:rPr>
              <a:t>Streamlining the “machine learning (ML)-to-E3SM” workflow</a:t>
            </a:r>
          </a:p>
          <a:p>
            <a:pPr marL="521473" lvl="1" indent="-178586"/>
            <a:r>
              <a:rPr lang="en-US" sz="1125" dirty="0">
                <a:solidFill>
                  <a:srgbClr val="000000"/>
                </a:solidFill>
                <a:latin typeface="Arial Narrow" panose="020B0606020202030204" pitchFamily="34" charset="0"/>
                <a:cs typeface="Calibri" panose="020F0502020204030204" pitchFamily="34" charset="0"/>
              </a:rPr>
              <a:t>New physically regularized </a:t>
            </a:r>
            <a:r>
              <a:rPr lang="en-US" sz="1125" b="1" dirty="0">
                <a:solidFill>
                  <a:srgbClr val="0070C0"/>
                </a:solidFill>
                <a:latin typeface="Arial Narrow" panose="020B0606020202030204" pitchFamily="34" charset="0"/>
                <a:cs typeface="Calibri" panose="020F0502020204030204" pitchFamily="34" charset="0"/>
              </a:rPr>
              <a:t>ML-based parameterizations </a:t>
            </a:r>
            <a:r>
              <a:rPr lang="en-US" sz="1125" dirty="0">
                <a:solidFill>
                  <a:srgbClr val="000000"/>
                </a:solidFill>
                <a:latin typeface="Arial Narrow" panose="020B0606020202030204" pitchFamily="34" charset="0"/>
                <a:cs typeface="Calibri" panose="020F0502020204030204" pitchFamily="34" charset="0"/>
              </a:rPr>
              <a:t>for aerosol activation, precipitation, turbulence and clouds, etc., </a:t>
            </a:r>
            <a:r>
              <a:rPr lang="en-US" sz="1125" b="1" dirty="0">
                <a:solidFill>
                  <a:srgbClr val="0070C0"/>
                </a:solidFill>
                <a:latin typeface="Arial Narrow" panose="020B0606020202030204" pitchFamily="34" charset="0"/>
                <a:cs typeface="Calibri" panose="020F0502020204030204" pitchFamily="34" charset="0"/>
              </a:rPr>
              <a:t>implemented in E3SM</a:t>
            </a:r>
          </a:p>
          <a:p>
            <a:pPr marL="178586" indent="-178586"/>
            <a:r>
              <a:rPr lang="en-US" sz="1350" b="1" dirty="0">
                <a:solidFill>
                  <a:srgbClr val="000000"/>
                </a:solidFill>
                <a:latin typeface="Arial Narrow" panose="020B0606020202030204" pitchFamily="34" charset="0"/>
                <a:cs typeface="Calibri" panose="020F0502020204030204" pitchFamily="34" charset="0"/>
              </a:rPr>
              <a:t>Performing a large LES ensemble covering a wide range of aerosol, cloud, and meteorological regimes</a:t>
            </a:r>
          </a:p>
          <a:p>
            <a:pPr marL="521473" lvl="1" indent="-178586"/>
            <a:r>
              <a:rPr lang="en-US" sz="1125" dirty="0">
                <a:solidFill>
                  <a:srgbClr val="000000"/>
                </a:solidFill>
                <a:latin typeface="Arial Narrow" panose="020B0606020202030204" pitchFamily="34" charset="0"/>
                <a:cs typeface="Calibri" panose="020F0502020204030204" pitchFamily="34" charset="0"/>
              </a:rPr>
              <a:t>Use a newly developed computationally efficient LES model “PINACLES” to provide aerosol, cloud, precipitation, and meteorological data across regimes </a:t>
            </a:r>
            <a:r>
              <a:rPr lang="en-US" sz="1125" b="1" dirty="0">
                <a:solidFill>
                  <a:srgbClr val="0070C0"/>
                </a:solidFill>
                <a:latin typeface="Arial Narrow" panose="020B0606020202030204" pitchFamily="34" charset="0"/>
                <a:cs typeface="Calibri" panose="020F0502020204030204" pitchFamily="34" charset="0"/>
              </a:rPr>
              <a:t>for machine learning emulation, parameterization development, and model evaluation</a:t>
            </a:r>
          </a:p>
          <a:p>
            <a:pPr marL="178586" indent="-178586"/>
            <a:r>
              <a:rPr lang="en-US" sz="1350" b="1" dirty="0">
                <a:solidFill>
                  <a:srgbClr val="000000"/>
                </a:solidFill>
                <a:latin typeface="Arial Narrow" panose="020B0606020202030204" pitchFamily="34" charset="0"/>
                <a:cs typeface="Calibri" panose="020F0502020204030204" pitchFamily="34" charset="0"/>
              </a:rPr>
              <a:t>Integrating observationally based process-oriented constraints for ACI in parameterization development</a:t>
            </a:r>
          </a:p>
          <a:p>
            <a:pPr marL="521473" lvl="1" indent="-178586"/>
            <a:r>
              <a:rPr lang="en-US" sz="1125" dirty="0">
                <a:solidFill>
                  <a:srgbClr val="000000"/>
                </a:solidFill>
                <a:latin typeface="Arial Narrow" panose="020B0606020202030204" pitchFamily="34" charset="0"/>
                <a:cs typeface="Calibri" panose="020F0502020204030204" pitchFamily="34" charset="0"/>
              </a:rPr>
              <a:t>Develop an </a:t>
            </a:r>
            <a:r>
              <a:rPr lang="en-US" sz="1125" b="1" dirty="0">
                <a:solidFill>
                  <a:srgbClr val="0070C0"/>
                </a:solidFill>
                <a:latin typeface="Arial Narrow" panose="020B0606020202030204" pitchFamily="34" charset="0"/>
                <a:cs typeface="Calibri" panose="020F0502020204030204" pitchFamily="34" charset="0"/>
              </a:rPr>
              <a:t>automated aerosol and ACI diagnostics package </a:t>
            </a:r>
            <a:r>
              <a:rPr lang="en-US" sz="1125" dirty="0">
                <a:solidFill>
                  <a:srgbClr val="000000"/>
                </a:solidFill>
                <a:latin typeface="Arial Narrow" panose="020B0606020202030204" pitchFamily="34" charset="0"/>
                <a:cs typeface="Calibri" panose="020F0502020204030204" pitchFamily="34" charset="0"/>
              </a:rPr>
              <a:t>and </a:t>
            </a:r>
            <a:r>
              <a:rPr lang="en-US" sz="1125" b="1" dirty="0">
                <a:solidFill>
                  <a:srgbClr val="0070C0"/>
                </a:solidFill>
                <a:latin typeface="Arial Narrow" panose="020B0606020202030204" pitchFamily="34" charset="0"/>
                <a:cs typeface="Calibri" panose="020F0502020204030204" pitchFamily="34" charset="0"/>
              </a:rPr>
              <a:t>process-oriented metrics </a:t>
            </a:r>
            <a:r>
              <a:rPr lang="en-US" sz="1125" dirty="0">
                <a:solidFill>
                  <a:srgbClr val="000000"/>
                </a:solidFill>
                <a:latin typeface="Arial Narrow" panose="020B0606020202030204" pitchFamily="34" charset="0"/>
                <a:cs typeface="Calibri" panose="020F0502020204030204" pitchFamily="34" charset="0"/>
              </a:rPr>
              <a:t>based on ARM, satellites, and other observations to guide the model development</a:t>
            </a:r>
          </a:p>
          <a:p>
            <a:pPr marL="178586" indent="-178586"/>
            <a:r>
              <a:rPr lang="en-US" sz="1350" b="1" dirty="0">
                <a:solidFill>
                  <a:srgbClr val="000000"/>
                </a:solidFill>
                <a:latin typeface="Arial Narrow" panose="020B0606020202030204" pitchFamily="34" charset="0"/>
                <a:cs typeface="Calibri" panose="020F0502020204030204" pitchFamily="34" charset="0"/>
              </a:rPr>
              <a:t>Modernizing software for DOE’s GPU-based computers</a:t>
            </a:r>
          </a:p>
          <a:p>
            <a:pPr marL="521473" lvl="1" indent="-178586"/>
            <a:r>
              <a:rPr lang="en-US" sz="1125" dirty="0">
                <a:solidFill>
                  <a:srgbClr val="000000"/>
                </a:solidFill>
                <a:latin typeface="Arial Narrow" panose="020B0606020202030204" pitchFamily="34" charset="0"/>
                <a:cs typeface="Calibri" panose="020F0502020204030204" pitchFamily="34" charset="0"/>
              </a:rPr>
              <a:t>Redesign the code package to </a:t>
            </a:r>
            <a:r>
              <a:rPr lang="en-US" sz="1125" b="1" dirty="0">
                <a:solidFill>
                  <a:srgbClr val="0070C0"/>
                </a:solidFill>
                <a:latin typeface="Arial Narrow" panose="020B0606020202030204" pitchFamily="34" charset="0"/>
                <a:cs typeface="Calibri" panose="020F0502020204030204" pitchFamily="34" charset="0"/>
              </a:rPr>
              <a:t>improve efficiency, accuracy, and trustworthiness </a:t>
            </a:r>
            <a:r>
              <a:rPr lang="en-US" sz="1125" dirty="0">
                <a:solidFill>
                  <a:srgbClr val="000000"/>
                </a:solidFill>
                <a:latin typeface="Arial Narrow" panose="020B0606020202030204" pitchFamily="34" charset="0"/>
                <a:cs typeface="Calibri" panose="020F0502020204030204" pitchFamily="34" charset="0"/>
              </a:rPr>
              <a:t>using modern modeling techniques, better </a:t>
            </a:r>
            <a:r>
              <a:rPr lang="en-US" sz="1125" dirty="0" err="1">
                <a:solidFill>
                  <a:srgbClr val="000000"/>
                </a:solidFill>
                <a:latin typeface="Arial Narrow" panose="020B0606020202030204" pitchFamily="34" charset="0"/>
                <a:cs typeface="Calibri" panose="020F0502020204030204" pitchFamily="34" charset="0"/>
              </a:rPr>
              <a:t>numerics</a:t>
            </a:r>
            <a:r>
              <a:rPr lang="en-US" sz="1125" dirty="0">
                <a:solidFill>
                  <a:srgbClr val="000000"/>
                </a:solidFill>
                <a:latin typeface="Arial Narrow" panose="020B0606020202030204" pitchFamily="34" charset="0"/>
                <a:cs typeface="Calibri" panose="020F0502020204030204" pitchFamily="34" charset="0"/>
              </a:rPr>
              <a:t>, and testing and verification tools</a:t>
            </a:r>
          </a:p>
          <a:p>
            <a:pPr marL="521473" lvl="1" indent="-178586"/>
            <a:r>
              <a:rPr lang="en-US" sz="1125" dirty="0">
                <a:solidFill>
                  <a:srgbClr val="000000"/>
                </a:solidFill>
                <a:latin typeface="Arial Narrow" panose="020B0606020202030204" pitchFamily="34" charset="0"/>
                <a:cs typeface="Calibri" panose="020F0502020204030204" pitchFamily="34" charset="0"/>
              </a:rPr>
              <a:t>Prepare the code for porting to C++/</a:t>
            </a:r>
            <a:r>
              <a:rPr lang="en-US" sz="1125" dirty="0" err="1">
                <a:solidFill>
                  <a:srgbClr val="000000"/>
                </a:solidFill>
                <a:latin typeface="Arial Narrow" panose="020B0606020202030204" pitchFamily="34" charset="0"/>
                <a:cs typeface="Calibri" panose="020F0502020204030204" pitchFamily="34" charset="0"/>
              </a:rPr>
              <a:t>kokkos</a:t>
            </a:r>
            <a:endParaRPr lang="en-US" sz="1125" dirty="0">
              <a:solidFill>
                <a:srgbClr val="000000"/>
              </a:solidFill>
              <a:latin typeface="Arial Narrow" panose="020B0606020202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10</a:t>
            </a:fld>
            <a:endParaRPr lang="en-US"/>
          </a:p>
        </p:txBody>
      </p:sp>
    </p:spTree>
    <p:extLst>
      <p:ext uri="{BB962C8B-B14F-4D97-AF65-F5344CB8AC3E}">
        <p14:creationId xmlns:p14="http://schemas.microsoft.com/office/powerpoint/2010/main" val="400366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11</a:t>
            </a:fld>
            <a:endParaRPr lang="en-US"/>
          </a:p>
        </p:txBody>
      </p:sp>
    </p:spTree>
    <p:extLst>
      <p:ext uri="{BB962C8B-B14F-4D97-AF65-F5344CB8AC3E}">
        <p14:creationId xmlns:p14="http://schemas.microsoft.com/office/powerpoint/2010/main" val="1223662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Highlights from </a:t>
            </a:r>
            <a:r>
              <a:rPr lang="en-US" sz="1200" b="1" kern="1200" dirty="0" err="1">
                <a:solidFill>
                  <a:schemeClr val="tx1"/>
                </a:solidFill>
                <a:effectLst/>
                <a:latin typeface="+mn-lt"/>
                <a:ea typeface="+mn-ea"/>
                <a:cs typeface="+mn-cs"/>
              </a:rPr>
              <a:t>InteRFACE</a:t>
            </a:r>
            <a:r>
              <a:rPr lang="en-US" sz="1200" b="1" kern="1200" dirty="0">
                <a:solidFill>
                  <a:schemeClr val="tx1"/>
                </a:solidFill>
                <a:effectLst/>
                <a:latin typeface="+mn-lt"/>
                <a:ea typeface="+mn-ea"/>
                <a:cs typeface="+mn-cs"/>
              </a:rPr>
              <a:t> ESMD:</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All major Arctic shipping channels are now open in E3SM V2 at both standard and refined resolutions, and daily navigability output is standard in the upcoming V2 release, available across all of E3SM, not just </a:t>
            </a:r>
            <a:r>
              <a:rPr lang="en-US" sz="1200" kern="1200" dirty="0" err="1">
                <a:solidFill>
                  <a:schemeClr val="tx1"/>
                </a:solidFill>
                <a:effectLst/>
                <a:latin typeface="+mn-lt"/>
                <a:ea typeface="+mn-ea"/>
                <a:cs typeface="+mn-cs"/>
              </a:rPr>
              <a:t>InteRFACE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We have created a “network-based” MOSART river-routing capability, which is critical for coupling with the Advanced Terrestrial Simulator for detailed permafrost hydrology.</a:t>
            </a:r>
          </a:p>
          <a:p>
            <a:r>
              <a:rPr lang="en-US" sz="1200" kern="1200" dirty="0">
                <a:solidFill>
                  <a:schemeClr val="tx1"/>
                </a:solidFill>
                <a:effectLst/>
                <a:latin typeface="+mn-lt"/>
                <a:ea typeface="+mn-ea"/>
                <a:cs typeface="+mn-cs"/>
              </a:rPr>
              <a:t>- Completed a column prototype of seafloor sediment biogeochemistry that's currently being validated in a Baltic Sea test case, and have implemented a three-dimensional global version in MPAS-Ocean, 1-way coupled to ocean biogeochemistry.  </a:t>
            </a:r>
          </a:p>
          <a:p>
            <a:r>
              <a:rPr lang="en-US" sz="1200" kern="1200" dirty="0">
                <a:solidFill>
                  <a:schemeClr val="tx1"/>
                </a:solidFill>
                <a:effectLst/>
                <a:latin typeface="+mn-lt"/>
                <a:ea typeface="+mn-ea"/>
                <a:cs typeface="+mn-cs"/>
              </a:rPr>
              <a:t>- Implemented high order closure mixing in MPAS-Ocean to better capture important baroclinic processes and reduce sensitivity to vertical resolution.</a:t>
            </a:r>
          </a:p>
          <a:p>
            <a:r>
              <a:rPr lang="en-US" sz="1200" kern="1200" dirty="0">
                <a:solidFill>
                  <a:schemeClr val="tx1"/>
                </a:solidFill>
                <a:effectLst/>
                <a:latin typeface="+mn-lt"/>
                <a:ea typeface="+mn-ea"/>
                <a:cs typeface="+mn-cs"/>
              </a:rPr>
              <a:t> This has been ported to GPUs, resulting in a 70x speedup.</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Next Steps: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HighResMIP</a:t>
            </a:r>
            <a:r>
              <a:rPr lang="en-US" sz="1200" kern="1200" dirty="0">
                <a:solidFill>
                  <a:schemeClr val="tx1"/>
                </a:solidFill>
                <a:effectLst/>
                <a:latin typeface="+mn-lt"/>
                <a:ea typeface="+mn-ea"/>
                <a:cs typeface="+mn-cs"/>
              </a:rPr>
              <a:t>-protocol V2 ensemble generation will commence with the enhanced north American mesh including 14km spacing across the Arctic beneath a standard resolution atmosphere. </a:t>
            </a:r>
            <a:r>
              <a:rPr lang="en-US" sz="1200" kern="1200" dirty="0" err="1">
                <a:solidFill>
                  <a:schemeClr val="tx1"/>
                </a:solidFill>
                <a:effectLst/>
                <a:latin typeface="+mn-lt"/>
                <a:ea typeface="+mn-ea"/>
                <a:cs typeface="+mn-cs"/>
              </a:rPr>
              <a:t>Landfast</a:t>
            </a:r>
            <a:r>
              <a:rPr lang="en-US" sz="1200" kern="1200" dirty="0">
                <a:solidFill>
                  <a:schemeClr val="tx1"/>
                </a:solidFill>
                <a:effectLst/>
                <a:latin typeface="+mn-lt"/>
                <a:ea typeface="+mn-ea"/>
                <a:cs typeface="+mn-cs"/>
              </a:rPr>
              <a:t> ice and wave-ice coupling implementation, and validation of mixing, BGC and hydrology coupling will soon commence.</a:t>
            </a:r>
          </a:p>
          <a:p>
            <a:endParaRPr lang="en-US" dirty="0"/>
          </a:p>
        </p:txBody>
      </p:sp>
      <p:sp>
        <p:nvSpPr>
          <p:cNvPr id="4" name="Slide Number Placeholder 3"/>
          <p:cNvSpPr>
            <a:spLocks noGrp="1"/>
          </p:cNvSpPr>
          <p:nvPr>
            <p:ph type="sldNum" sz="quarter" idx="5"/>
          </p:nvPr>
        </p:nvSpPr>
        <p:spPr/>
        <p:txBody>
          <a:bodyPr/>
          <a:lstStyle/>
          <a:p>
            <a:fld id="{C9C83698-C71D-DA41-B84E-05462E366388}" type="slidenum">
              <a:rPr lang="en-US" smtClean="0"/>
              <a:t>12</a:t>
            </a:fld>
            <a:endParaRPr lang="en-US"/>
          </a:p>
        </p:txBody>
      </p:sp>
    </p:spTree>
    <p:extLst>
      <p:ext uri="{BB962C8B-B14F-4D97-AF65-F5344CB8AC3E}">
        <p14:creationId xmlns:p14="http://schemas.microsoft.com/office/powerpoint/2010/main" val="3726420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350" b="1" dirty="0" err="1"/>
              <a:t>MOSART</a:t>
            </a:r>
            <a:r>
              <a:rPr lang="en-US" sz="1350" b="1" dirty="0"/>
              <a:t> river biogeochemistry, sediment transport, and urban systems:</a:t>
            </a:r>
          </a:p>
          <a:p>
            <a:r>
              <a:rPr lang="en-US" sz="750" b="1" dirty="0"/>
              <a:t>Developed and tested </a:t>
            </a:r>
            <a:r>
              <a:rPr lang="en-US" sz="750" b="1" dirty="0" err="1"/>
              <a:t>MOSART</a:t>
            </a:r>
            <a:r>
              <a:rPr lang="en-US" sz="750" b="1" dirty="0"/>
              <a:t>-Urban routing model for a single Los Angeles watershed to facilitate development using readily available urban storm-drain network data</a:t>
            </a:r>
          </a:p>
          <a:p>
            <a:r>
              <a:rPr lang="en-US" sz="750" b="1" dirty="0"/>
              <a:t>Added support for unstructured grids in </a:t>
            </a:r>
            <a:r>
              <a:rPr lang="en-US" sz="750" b="1" dirty="0" err="1"/>
              <a:t>MOSART</a:t>
            </a:r>
            <a:r>
              <a:rPr lang="en-US" sz="750" b="1" dirty="0"/>
              <a:t> and performed verification simulations </a:t>
            </a:r>
          </a:p>
          <a:p>
            <a:pPr lvl="1"/>
            <a:r>
              <a:rPr lang="en-US" sz="750" b="1" dirty="0"/>
              <a:t>Simulated river flow and fluxes of the Susquehanna watershed using the ELM-</a:t>
            </a:r>
            <a:r>
              <a:rPr lang="en-US" sz="750" b="1" dirty="0" err="1"/>
              <a:t>MOSART</a:t>
            </a:r>
            <a:r>
              <a:rPr lang="en-US" sz="750" b="1" dirty="0"/>
              <a:t>-WM framework</a:t>
            </a:r>
          </a:p>
          <a:p>
            <a:r>
              <a:rPr lang="en-US" sz="750" b="1" dirty="0" err="1"/>
              <a:t>HexCoastal</a:t>
            </a:r>
            <a:r>
              <a:rPr lang="en-US" sz="750" b="1" dirty="0"/>
              <a:t> is being tested using a sample mesh for the mid-Atlantic region</a:t>
            </a:r>
          </a:p>
          <a:p>
            <a:pPr lvl="1"/>
            <a:r>
              <a:rPr lang="en-US" sz="750" b="1" dirty="0"/>
              <a:t>Added “stream burning” capability to </a:t>
            </a:r>
            <a:r>
              <a:rPr lang="en-US" sz="750" b="1" dirty="0" err="1"/>
              <a:t>HexWatershed</a:t>
            </a:r>
            <a:r>
              <a:rPr lang="en-US" sz="750" b="1" dirty="0"/>
              <a:t> to maintain flow direction on unstructured mesh</a:t>
            </a:r>
          </a:p>
          <a:p>
            <a:pPr lvl="1"/>
            <a:r>
              <a:rPr lang="en-US" sz="750" b="1" dirty="0"/>
              <a:t>Added a hybrid breaching-filling algorithm for flooding</a:t>
            </a:r>
          </a:p>
          <a:p>
            <a:pPr marL="0" indent="0">
              <a:buNone/>
            </a:pPr>
            <a:r>
              <a:rPr lang="en-US" sz="1350" b="1" dirty="0"/>
              <a:t>Ocean model development in </a:t>
            </a:r>
            <a:r>
              <a:rPr lang="en-US" sz="1350" b="1" dirty="0" err="1"/>
              <a:t>MPAS</a:t>
            </a:r>
            <a:r>
              <a:rPr lang="en-US" sz="1350" b="1" dirty="0"/>
              <a:t>-O:</a:t>
            </a:r>
          </a:p>
          <a:p>
            <a:r>
              <a:rPr lang="en-US" sz="750" b="1" dirty="0"/>
              <a:t>Implemented explicit tides into </a:t>
            </a:r>
            <a:r>
              <a:rPr lang="en-US" sz="750" b="1" dirty="0" err="1"/>
              <a:t>MPAS</a:t>
            </a:r>
            <a:r>
              <a:rPr lang="en-US" sz="750" b="1" dirty="0"/>
              <a:t>-O with astronomical forcing</a:t>
            </a:r>
          </a:p>
          <a:p>
            <a:pPr lvl="1"/>
            <a:r>
              <a:rPr lang="en-US" sz="750" b="1" dirty="0"/>
              <a:t>Working to improve against global observational datasets via self-attraction and loading, bottom drag and topographic wave drag capabilities</a:t>
            </a:r>
          </a:p>
          <a:p>
            <a:pPr lvl="1"/>
            <a:r>
              <a:rPr lang="en-US" sz="750" b="1" dirty="0"/>
              <a:t>Currently working on a super-high resolution </a:t>
            </a:r>
            <a:r>
              <a:rPr lang="en-US" sz="750" b="1" dirty="0" err="1"/>
              <a:t>barotropic</a:t>
            </a:r>
            <a:r>
              <a:rPr lang="en-US" sz="750" b="1" dirty="0"/>
              <a:t> ocean version and coastal-enhanced </a:t>
            </a:r>
            <a:r>
              <a:rPr lang="en-US" sz="750" b="1" dirty="0" err="1"/>
              <a:t>baroclinic</a:t>
            </a:r>
            <a:r>
              <a:rPr lang="en-US" sz="750" b="1" dirty="0"/>
              <a:t> version of the model with ice shelf cavities</a:t>
            </a:r>
          </a:p>
          <a:p>
            <a:r>
              <a:rPr lang="en-US" sz="750" b="1" dirty="0"/>
              <a:t>Implemented and testing variable time stepping scheme in </a:t>
            </a:r>
            <a:r>
              <a:rPr lang="en-US" sz="750" b="1" dirty="0" err="1"/>
              <a:t>MPAS</a:t>
            </a:r>
            <a:r>
              <a:rPr lang="en-US" sz="750" b="1" dirty="0"/>
              <a:t>-O shallow-water core</a:t>
            </a:r>
          </a:p>
          <a:p>
            <a:r>
              <a:rPr lang="en-US" sz="750" b="1" dirty="0"/>
              <a:t>Developed stand-alone </a:t>
            </a:r>
            <a:r>
              <a:rPr lang="en-US" sz="750" b="1" dirty="0" err="1"/>
              <a:t>MPAS</a:t>
            </a:r>
            <a:r>
              <a:rPr lang="en-US" sz="750" b="1" dirty="0"/>
              <a:t>-O mesh workflow to build simulations of the Delaware River salinity front evolution</a:t>
            </a:r>
          </a:p>
          <a:p>
            <a:pPr lvl="1"/>
            <a:r>
              <a:rPr lang="en-US" sz="750" b="1" dirty="0"/>
              <a:t>Coupling the General Ocean Turbulence Model for shallow water mixing</a:t>
            </a:r>
          </a:p>
          <a:p>
            <a:pPr lvl="1"/>
            <a:r>
              <a:rPr lang="en-US" sz="750" b="1" dirty="0"/>
              <a:t>Implemented sediment deposition / erosion bed source / sink terms, bedload transport </a:t>
            </a:r>
          </a:p>
          <a:p>
            <a:pPr marL="0" indent="0">
              <a:buNone/>
            </a:pPr>
            <a:r>
              <a:rPr lang="en-US" sz="1350" b="1" dirty="0"/>
              <a:t>Land-river-ocean coupling: </a:t>
            </a:r>
          </a:p>
          <a:p>
            <a:r>
              <a:rPr lang="en-US" sz="750" b="1" dirty="0"/>
              <a:t>Added two new </a:t>
            </a:r>
            <a:r>
              <a:rPr lang="en-US" sz="750" b="1" dirty="0" err="1"/>
              <a:t>E3SM</a:t>
            </a:r>
            <a:r>
              <a:rPr lang="en-US" sz="750" b="1" dirty="0"/>
              <a:t> model resolutions to allow use of user-defined grids for</a:t>
            </a:r>
          </a:p>
          <a:p>
            <a:pPr lvl="1"/>
            <a:r>
              <a:rPr lang="en-US" sz="750" b="1" dirty="0"/>
              <a:t>active ELM-</a:t>
            </a:r>
            <a:r>
              <a:rPr lang="en-US" sz="750" b="1" dirty="0" err="1"/>
              <a:t>MOSART</a:t>
            </a:r>
            <a:r>
              <a:rPr lang="en-US" sz="750" b="1" dirty="0"/>
              <a:t> simulation</a:t>
            </a:r>
          </a:p>
          <a:p>
            <a:pPr lvl="1"/>
            <a:r>
              <a:rPr lang="en-US" sz="750" b="1" dirty="0" err="1"/>
              <a:t>MOSART</a:t>
            </a:r>
            <a:r>
              <a:rPr lang="en-US" sz="750" b="1" dirty="0"/>
              <a:t>-only simulation</a:t>
            </a:r>
          </a:p>
          <a:p>
            <a:r>
              <a:rPr lang="en-US" sz="750" b="1" dirty="0"/>
              <a:t>2-way land-river coupling results in greater peak annual runoff or inundation fraction than 1-way coupling</a:t>
            </a:r>
          </a:p>
          <a:p>
            <a:r>
              <a:rPr lang="en-US" sz="750" b="1" dirty="0"/>
              <a:t>New unified mesh for land-river-ocean coupled runs aligns mesh elements with streams, creates smooth river-ocean transition</a:t>
            </a:r>
          </a:p>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14</a:t>
            </a:fld>
            <a:endParaRPr lang="en-US"/>
          </a:p>
        </p:txBody>
      </p:sp>
    </p:spTree>
    <p:extLst>
      <p:ext uri="{BB962C8B-B14F-4D97-AF65-F5344CB8AC3E}">
        <p14:creationId xmlns:p14="http://schemas.microsoft.com/office/powerpoint/2010/main" val="2448550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15</a:t>
            </a:fld>
            <a:endParaRPr lang="en-US"/>
          </a:p>
        </p:txBody>
      </p:sp>
    </p:spTree>
    <p:extLst>
      <p:ext uri="{BB962C8B-B14F-4D97-AF65-F5344CB8AC3E}">
        <p14:creationId xmlns:p14="http://schemas.microsoft.com/office/powerpoint/2010/main" val="1736880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16</a:t>
            </a:fld>
            <a:endParaRPr lang="en-US"/>
          </a:p>
        </p:txBody>
      </p:sp>
    </p:spTree>
    <p:extLst>
      <p:ext uri="{BB962C8B-B14F-4D97-AF65-F5344CB8AC3E}">
        <p14:creationId xmlns:p14="http://schemas.microsoft.com/office/powerpoint/2010/main" val="3351526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17</a:t>
            </a:fld>
            <a:endParaRPr lang="en-US"/>
          </a:p>
        </p:txBody>
      </p:sp>
    </p:spTree>
    <p:extLst>
      <p:ext uri="{BB962C8B-B14F-4D97-AF65-F5344CB8AC3E}">
        <p14:creationId xmlns:p14="http://schemas.microsoft.com/office/powerpoint/2010/main" val="1606163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18</a:t>
            </a:fld>
            <a:endParaRPr lang="en-US"/>
          </a:p>
        </p:txBody>
      </p:sp>
    </p:spTree>
    <p:extLst>
      <p:ext uri="{BB962C8B-B14F-4D97-AF65-F5344CB8AC3E}">
        <p14:creationId xmlns:p14="http://schemas.microsoft.com/office/powerpoint/2010/main" val="2736780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F8EEDD83-B8C3-4627-AC0D-692760755E02}" type="slidenum">
              <a:rPr lang="en-US" smtClean="0"/>
              <a:pPr eaLnBrk="0" fontAlgn="base" hangingPunct="0">
                <a:spcBef>
                  <a:spcPct val="0"/>
                </a:spcBef>
                <a:spcAft>
                  <a:spcPct val="0"/>
                </a:spcAft>
                <a:defRPr/>
              </a:pPr>
              <a:t>20</a:t>
            </a:fld>
            <a:endParaRPr lang="en-US"/>
          </a:p>
        </p:txBody>
      </p:sp>
      <p:sp>
        <p:nvSpPr>
          <p:cNvPr id="3584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dirty="0">
              <a:latin typeface="Arial" pitchFamily="34" charset="0"/>
            </a:endParaRPr>
          </a:p>
          <a:p>
            <a:pPr eaLnBrk="1" hangingPunct="1">
              <a:spcBef>
                <a:spcPct val="0"/>
              </a:spcBef>
            </a:pPr>
            <a:endParaRPr lang="en-US" dirty="0">
              <a:latin typeface="Arial" pitchFamily="34" charset="0"/>
            </a:endParaRPr>
          </a:p>
        </p:txBody>
      </p:sp>
    </p:spTree>
    <p:extLst>
      <p:ext uri="{BB962C8B-B14F-4D97-AF65-F5344CB8AC3E}">
        <p14:creationId xmlns:p14="http://schemas.microsoft.com/office/powerpoint/2010/main" val="3960223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4213"/>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ASCR as an important but distinctly different Office in the Office of Science, that we coordinate and collaborate with.</a:t>
            </a:r>
          </a:p>
          <a:p>
            <a:endParaRPr lang="en-US" dirty="0"/>
          </a:p>
        </p:txBody>
      </p:sp>
      <p:sp>
        <p:nvSpPr>
          <p:cNvPr id="4" name="Footer Placeholder 3"/>
          <p:cNvSpPr>
            <a:spLocks noGrp="1"/>
          </p:cNvSpPr>
          <p:nvPr>
            <p:ph type="ftr" sz="quarter" idx="10"/>
          </p:nvPr>
        </p:nvSpPr>
        <p:spPr/>
        <p:txBody>
          <a:bodyPr/>
          <a:lstStyle/>
          <a:p>
            <a:r>
              <a:rPr lang="en-US"/>
              <a:t>Department of Energy</a:t>
            </a:r>
            <a:endParaRPr lang="en-US" dirty="0"/>
          </a:p>
        </p:txBody>
      </p:sp>
      <p:sp>
        <p:nvSpPr>
          <p:cNvPr id="5" name="Slide Number Placeholder 4"/>
          <p:cNvSpPr>
            <a:spLocks noGrp="1"/>
          </p:cNvSpPr>
          <p:nvPr>
            <p:ph type="sldNum" sz="quarter" idx="11"/>
          </p:nvPr>
        </p:nvSpPr>
        <p:spPr/>
        <p:txBody>
          <a:bodyPr/>
          <a:lstStyle/>
          <a:p>
            <a:fld id="{85130FC8-67AB-4DCD-8CD9-C9CD44067993}" type="slidenum">
              <a:rPr lang="en-US" smtClean="0"/>
              <a:pPr/>
              <a:t>2</a:t>
            </a:fld>
            <a:endParaRPr lang="en-US" dirty="0"/>
          </a:p>
        </p:txBody>
      </p:sp>
    </p:spTree>
    <p:extLst>
      <p:ext uri="{BB962C8B-B14F-4D97-AF65-F5344CB8AC3E}">
        <p14:creationId xmlns:p14="http://schemas.microsoft.com/office/powerpoint/2010/main" val="2785554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F8EEDD83-B8C3-4627-AC0D-692760755E02}" type="slidenum">
              <a:rPr lang="en-US" smtClean="0"/>
              <a:pPr eaLnBrk="0" fontAlgn="base" hangingPunct="0">
                <a:spcBef>
                  <a:spcPct val="0"/>
                </a:spcBef>
                <a:spcAft>
                  <a:spcPct val="0"/>
                </a:spcAft>
                <a:defRPr/>
              </a:pPr>
              <a:t>3</a:t>
            </a:fld>
            <a:endParaRPr lang="en-US"/>
          </a:p>
        </p:txBody>
      </p:sp>
      <p:sp>
        <p:nvSpPr>
          <p:cNvPr id="3584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35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latin typeface="Arial" pitchFamily="34" charset="0"/>
            </a:endParaRPr>
          </a:p>
        </p:txBody>
      </p:sp>
    </p:spTree>
    <p:extLst>
      <p:ext uri="{BB962C8B-B14F-4D97-AF65-F5344CB8AC3E}">
        <p14:creationId xmlns:p14="http://schemas.microsoft.com/office/powerpoint/2010/main" val="457278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MSD: </a:t>
            </a:r>
            <a:r>
              <a:rPr lang="en-US" sz="1200" i="1" dirty="0"/>
              <a:t>Explore the complex interactions and potential co-evolutionary pathways within the integrated human-Earth system, including natural, engineered, and socioeconomic systems and sectors</a:t>
            </a:r>
          </a:p>
          <a:p>
            <a:endParaRPr lang="en-US" sz="1200" i="1" dirty="0"/>
          </a:p>
          <a:p>
            <a:r>
              <a:rPr lang="en-US" sz="1200" i="1" dirty="0" err="1"/>
              <a:t>RGMA</a:t>
            </a:r>
            <a:r>
              <a:rPr lang="en-US" sz="1200" i="1" dirty="0"/>
              <a:t>: To enhance predictive and process level understanding of Variability and Change in the Earth system by advancing capabilities to design, evaluate,</a:t>
            </a:r>
          </a:p>
          <a:p>
            <a:r>
              <a:rPr lang="en-US" sz="1200" i="1" dirty="0"/>
              <a:t>diagnose, and analyze global and regional earth system models informed by observations</a:t>
            </a:r>
          </a:p>
          <a:p>
            <a:endParaRPr lang="en-US" sz="1200" i="1" dirty="0"/>
          </a:p>
          <a:p>
            <a:r>
              <a:rPr lang="en-US" sz="1200" i="1" dirty="0"/>
              <a:t>Primary Model we focus on is the </a:t>
            </a:r>
            <a:r>
              <a:rPr lang="en-US" sz="1200" i="1" dirty="0" err="1"/>
              <a:t>E3SM</a:t>
            </a:r>
            <a:r>
              <a:rPr lang="en-US" sz="1200" i="1" dirty="0"/>
              <a:t> – Energy </a:t>
            </a:r>
            <a:r>
              <a:rPr lang="en-US" sz="1200" i="1" dirty="0" err="1"/>
              <a:t>Exascale</a:t>
            </a:r>
            <a:r>
              <a:rPr lang="en-US" sz="1200" i="1" dirty="0"/>
              <a:t> Earth System Model</a:t>
            </a:r>
          </a:p>
          <a:p>
            <a:endParaRPr lang="en-US" sz="1200" i="1" dirty="0"/>
          </a:p>
          <a:p>
            <a:r>
              <a:rPr lang="en-US" sz="1200" i="1" dirty="0"/>
              <a:t>Multi-Model approaches and also a use of a hierarchy of models of varying levels of varying complexity to address the relevant science</a:t>
            </a:r>
          </a:p>
          <a:p>
            <a:r>
              <a:rPr lang="en-US" sz="1200" i="1" dirty="0"/>
              <a:t>Questions Portfolio consists of peer reviewed Core (logos below) and University Projects (that are part of </a:t>
            </a:r>
            <a:r>
              <a:rPr lang="en-US" sz="1200" i="1" dirty="0" err="1"/>
              <a:t>FOAs</a:t>
            </a:r>
            <a:r>
              <a:rPr lang="en-US" sz="1200" i="1" dirty="0"/>
              <a:t>)</a:t>
            </a:r>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4</a:t>
            </a:fld>
            <a:endParaRPr lang="en-US"/>
          </a:p>
        </p:txBody>
      </p:sp>
    </p:spTree>
    <p:extLst>
      <p:ext uri="{BB962C8B-B14F-4D97-AF65-F5344CB8AC3E}">
        <p14:creationId xmlns:p14="http://schemas.microsoft.com/office/powerpoint/2010/main" val="242082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ESMD supports the development</a:t>
            </a:r>
            <a:r>
              <a:rPr lang="en-US" baseline="0" dirty="0" smtClean="0"/>
              <a:t> of E3SM and its subcomponents to represent and simulate all facets of the earth system focusing on the most important questions for DOE mission. </a:t>
            </a:r>
          </a:p>
          <a:p>
            <a:endParaRPr lang="en-US" baseline="0" dirty="0" smtClean="0"/>
          </a:p>
          <a:p>
            <a:r>
              <a:rPr lang="en-US" baseline="0" dirty="0" smtClean="0"/>
              <a:t>We drive the model development with scientific questions centered around Water Cycle, BGC and Cryosphere; We aim to an integrated each system model with all earth subcomponents and human component by pushing the high resolution frontier, bridging scale gaps and quantity the uncertainty using LE simulations. To leverage DOE supercomputing capability the next generation </a:t>
            </a:r>
            <a:r>
              <a:rPr lang="en-US" baseline="0" dirty="0" err="1" smtClean="0"/>
              <a:t>exascale</a:t>
            </a:r>
            <a:r>
              <a:rPr lang="en-US" baseline="0" dirty="0" smtClean="0"/>
              <a:t> resource, we are preparing our model code for GPU machines. We also partner with ASCR to support the collaboration between earth scientist and computational scientists to integrate innovative computational methods, tools and algorithm.</a:t>
            </a:r>
            <a:endParaRPr lang="en-US" dirty="0"/>
          </a:p>
        </p:txBody>
      </p:sp>
      <p:sp>
        <p:nvSpPr>
          <p:cNvPr id="4" name="Slide Number Placeholder 3"/>
          <p:cNvSpPr>
            <a:spLocks noGrp="1"/>
          </p:cNvSpPr>
          <p:nvPr>
            <p:ph type="sldNum" sz="quarter" idx="10"/>
          </p:nvPr>
        </p:nvSpPr>
        <p:spPr/>
        <p:txBody>
          <a:bodyPr/>
          <a:lstStyle/>
          <a:p>
            <a:fld id="{527AC42A-0DF8-4360-A740-8064A6D96CEB}" type="slidenum">
              <a:rPr lang="en-US" smtClean="0"/>
              <a:t>5</a:t>
            </a:fld>
            <a:endParaRPr lang="en-US"/>
          </a:p>
        </p:txBody>
      </p:sp>
    </p:spTree>
    <p:extLst>
      <p:ext uri="{BB962C8B-B14F-4D97-AF65-F5344CB8AC3E}">
        <p14:creationId xmlns:p14="http://schemas.microsoft.com/office/powerpoint/2010/main" val="110745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ESMD</a:t>
            </a:r>
            <a:r>
              <a:rPr lang="en-US" baseline="0" dirty="0" smtClean="0"/>
              <a:t> support E3SM through 3 funding instruments.  One is the SFA which is the DOE lab led projects. The other one is through FOA , the 3</a:t>
            </a:r>
            <a:r>
              <a:rPr lang="en-US" baseline="30000" dirty="0" smtClean="0"/>
              <a:t>rd</a:t>
            </a:r>
            <a:r>
              <a:rPr lang="en-US" baseline="0" dirty="0" smtClean="0"/>
              <a:t> one is the partnership with ASCR supporting the </a:t>
            </a:r>
            <a:r>
              <a:rPr lang="en-US" baseline="0" dirty="0" err="1" smtClean="0"/>
              <a:t>SciDAc</a:t>
            </a:r>
            <a:r>
              <a:rPr lang="en-US" baseline="0" dirty="0" smtClean="0"/>
              <a:t> projects …. </a:t>
            </a:r>
            <a:endParaRPr lang="en-US" dirty="0"/>
          </a:p>
        </p:txBody>
      </p:sp>
      <p:sp>
        <p:nvSpPr>
          <p:cNvPr id="4" name="Slide Number Placeholder 3"/>
          <p:cNvSpPr>
            <a:spLocks noGrp="1"/>
          </p:cNvSpPr>
          <p:nvPr>
            <p:ph type="sldNum" sz="quarter" idx="10"/>
          </p:nvPr>
        </p:nvSpPr>
        <p:spPr/>
        <p:txBody>
          <a:bodyPr/>
          <a:lstStyle/>
          <a:p>
            <a:fld id="{527AC42A-0DF8-4360-A740-8064A6D96CEB}" type="slidenum">
              <a:rPr lang="en-US" smtClean="0"/>
              <a:t>6</a:t>
            </a:fld>
            <a:endParaRPr lang="en-US"/>
          </a:p>
        </p:txBody>
      </p:sp>
    </p:spTree>
    <p:extLst>
      <p:ext uri="{BB962C8B-B14F-4D97-AF65-F5344CB8AC3E}">
        <p14:creationId xmlns:p14="http://schemas.microsoft.com/office/powerpoint/2010/main" val="3962744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“Core Activities,” encompassing completion and analysis of the v1 simulation campaign, development of v2 model and execution and analysis of the v2 simulation campaign </a:t>
            </a:r>
          </a:p>
          <a:p>
            <a:r>
              <a:rPr lang="en-US" sz="1200" b="0" i="0" u="none" strike="noStrike" kern="1200" baseline="0" dirty="0" smtClean="0">
                <a:solidFill>
                  <a:schemeClr val="tx1"/>
                </a:solidFill>
                <a:latin typeface="+mn-lt"/>
                <a:ea typeface="+mn-ea"/>
                <a:cs typeface="+mn-cs"/>
              </a:rPr>
              <a:t> “Next Generation Development (NGD) Activities,“ developing new science and computational capabilities for E3SM versions v3 and v4 with a path for integration into E3SM within 5 years </a:t>
            </a:r>
          </a:p>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7</a:t>
            </a:fld>
            <a:endParaRPr lang="en-US"/>
          </a:p>
        </p:txBody>
      </p:sp>
    </p:spTree>
    <p:extLst>
      <p:ext uri="{BB962C8B-B14F-4D97-AF65-F5344CB8AC3E}">
        <p14:creationId xmlns:p14="http://schemas.microsoft.com/office/powerpoint/2010/main" val="832178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8</a:t>
            </a:fld>
            <a:endParaRPr lang="en-US"/>
          </a:p>
        </p:txBody>
      </p:sp>
    </p:spTree>
    <p:extLst>
      <p:ext uri="{BB962C8B-B14F-4D97-AF65-F5344CB8AC3E}">
        <p14:creationId xmlns:p14="http://schemas.microsoft.com/office/powerpoint/2010/main" val="874669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project compiled a Special Collection in AGU Journals of 50 papers covering simulations and developments of versions 0 and 1 of E3SM. These include the papers describing v1 water cycle simulations (Golaz et al. 2019; Caldwell et al. 2019) and BGC simulations (Burrows et al. 2020).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E3SM contributed simulation results to the CMIP6 DECK, Historical and C4MIP </a:t>
            </a:r>
            <a:r>
              <a:rPr lang="en-US" sz="1200" kern="1200" dirty="0" err="1">
                <a:solidFill>
                  <a:schemeClr val="tx1"/>
                </a:solidFill>
                <a:effectLst/>
                <a:latin typeface="+mn-lt"/>
                <a:ea typeface="+mn-ea"/>
                <a:cs typeface="+mn-cs"/>
              </a:rPr>
              <a:t>intercomparisons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Over 300 </a:t>
            </a:r>
            <a:r>
              <a:rPr lang="en-US" sz="1200" kern="1200" dirty="0" err="1">
                <a:solidFill>
                  <a:schemeClr val="tx1"/>
                </a:solidFill>
                <a:effectLst/>
                <a:latin typeface="+mn-lt"/>
                <a:ea typeface="+mn-ea"/>
                <a:cs typeface="+mn-cs"/>
              </a:rPr>
              <a:t>TBytes</a:t>
            </a:r>
            <a:r>
              <a:rPr lang="en-US" sz="1200" kern="1200" dirty="0">
                <a:solidFill>
                  <a:schemeClr val="tx1"/>
                </a:solidFill>
                <a:effectLst/>
                <a:latin typeface="+mn-lt"/>
                <a:ea typeface="+mn-ea"/>
                <a:cs typeface="+mn-cs"/>
              </a:rPr>
              <a:t> of E3SM simulation results were downloaded from ESGF by outside researchers.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E3SMv1 is now publicly available and used in research by DOE-funded investigators in the RGMA and ESMD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E3SM procured a new computer system, "Chrysalis," at ANL for development of E3SM versions 2 and 3.  The system has 512 AMD </a:t>
            </a:r>
            <a:r>
              <a:rPr lang="en-US" sz="1200" kern="1200" dirty="0" err="1">
                <a:solidFill>
                  <a:schemeClr val="tx1"/>
                </a:solidFill>
                <a:effectLst/>
                <a:latin typeface="+mn-lt"/>
                <a:ea typeface="+mn-ea"/>
                <a:cs typeface="+mn-cs"/>
              </a:rPr>
              <a:t>Epyc</a:t>
            </a:r>
            <a:r>
              <a:rPr lang="en-US" sz="1200" kern="1200" dirty="0">
                <a:solidFill>
                  <a:schemeClr val="tx1"/>
                </a:solidFill>
                <a:effectLst/>
                <a:latin typeface="+mn-lt"/>
                <a:ea typeface="+mn-ea"/>
                <a:cs typeface="+mn-cs"/>
              </a:rPr>
              <a:t> nodes with a total of 32K cores and 128TB of memory.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Non-Hydrostatic Atmosphere NGD Subproject completed and is testing the prototype version of the high-resolution E3SM Atmosphere Model, version 4. Widely known as the Simple Convection Resolving E3SM Atmospheric Model, or SCREAM, the model will contribute simulations to the DYMOND </a:t>
            </a:r>
            <a:r>
              <a:rPr lang="en-US" sz="1200" kern="1200" dirty="0" err="1">
                <a:solidFill>
                  <a:schemeClr val="tx1"/>
                </a:solidFill>
                <a:effectLst/>
                <a:latin typeface="+mn-lt"/>
                <a:ea typeface="+mn-ea"/>
                <a:cs typeface="+mn-cs"/>
              </a:rPr>
              <a:t>intercomparison</a:t>
            </a:r>
            <a:r>
              <a:rPr lang="en-US" sz="1200" kern="1200" dirty="0">
                <a:solidFill>
                  <a:schemeClr val="tx1"/>
                </a:solidFill>
                <a:effectLst/>
                <a:latin typeface="+mn-lt"/>
                <a:ea typeface="+mn-ea"/>
                <a:cs typeface="+mn-cs"/>
              </a:rPr>
              <a:t> project this winter.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project implemented several major computational improvements to the E3SM  Atmosphere model, specifically: </a:t>
            </a:r>
          </a:p>
          <a:p>
            <a:r>
              <a:rPr lang="en-US" sz="1200" kern="1200" dirty="0">
                <a:solidFill>
                  <a:schemeClr val="tx1"/>
                </a:solidFill>
                <a:effectLst/>
                <a:latin typeface="+mn-lt"/>
                <a:ea typeface="+mn-ea"/>
                <a:cs typeface="+mn-cs"/>
              </a:rPr>
              <a:t>	A new </a:t>
            </a:r>
            <a:r>
              <a:rPr lang="en-US" sz="1200" kern="1200" dirty="0" err="1">
                <a:solidFill>
                  <a:schemeClr val="tx1"/>
                </a:solidFill>
                <a:effectLst/>
                <a:latin typeface="+mn-lt"/>
                <a:ea typeface="+mn-ea"/>
                <a:cs typeface="+mn-cs"/>
              </a:rPr>
              <a:t>nonhydrostatic</a:t>
            </a:r>
            <a:r>
              <a:rPr lang="en-US" sz="1200" kern="1200" dirty="0">
                <a:solidFill>
                  <a:schemeClr val="tx1"/>
                </a:solidFill>
                <a:effectLst/>
                <a:latin typeface="+mn-lt"/>
                <a:ea typeface="+mn-ea"/>
                <a:cs typeface="+mn-cs"/>
              </a:rPr>
              <a:t> dynamical core;</a:t>
            </a:r>
          </a:p>
          <a:p>
            <a:r>
              <a:rPr lang="en-US" sz="1200" kern="1200" dirty="0">
                <a:solidFill>
                  <a:schemeClr val="tx1"/>
                </a:solidFill>
                <a:effectLst/>
                <a:latin typeface="+mn-lt"/>
                <a:ea typeface="+mn-ea"/>
                <a:cs typeface="+mn-cs"/>
              </a:rPr>
              <a:t>	A more efficient grid for physics and tracer transport – the "pg2" physics grid; </a:t>
            </a:r>
          </a:p>
          <a:p>
            <a:r>
              <a:rPr lang="en-US" sz="1200" kern="1200" dirty="0">
                <a:solidFill>
                  <a:schemeClr val="tx1"/>
                </a:solidFill>
                <a:effectLst/>
                <a:latin typeface="+mn-lt"/>
                <a:ea typeface="+mn-ea"/>
                <a:cs typeface="+mn-cs"/>
              </a:rPr>
              <a:t>	A new semi-</a:t>
            </a:r>
            <a:r>
              <a:rPr lang="en-US" sz="1200" kern="1200" dirty="0" err="1">
                <a:solidFill>
                  <a:schemeClr val="tx1"/>
                </a:solidFill>
                <a:effectLst/>
                <a:latin typeface="+mn-lt"/>
                <a:ea typeface="+mn-ea"/>
                <a:cs typeface="+mn-cs"/>
              </a:rPr>
              <a:t>Lagrangian</a:t>
            </a:r>
            <a:r>
              <a:rPr lang="en-US" sz="1200" kern="1200" dirty="0">
                <a:solidFill>
                  <a:schemeClr val="tx1"/>
                </a:solidFill>
                <a:effectLst/>
                <a:latin typeface="+mn-lt"/>
                <a:ea typeface="+mn-ea"/>
                <a:cs typeface="+mn-cs"/>
              </a:rPr>
              <a:t> transport algorithm; and</a:t>
            </a:r>
          </a:p>
          <a:p>
            <a:r>
              <a:rPr lang="en-US" sz="1200" kern="1200" dirty="0">
                <a:solidFill>
                  <a:schemeClr val="tx1"/>
                </a:solidFill>
                <a:effectLst/>
                <a:latin typeface="+mn-lt"/>
                <a:ea typeface="+mn-ea"/>
                <a:cs typeface="+mn-cs"/>
              </a:rPr>
              <a:t>	GPU-support for the atmosphere dynamical core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model now utilizes the SCORPIO I/O library, resulting in a 10x aggregate I/O rate improvement over the old PIO1 library.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E3SM project maintains a continuously evolving and improving state-of-the-science code repository, testing and documentation infrastructure to support the development, distribution and use of the model.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E3SM maintains and distributes an extensive package of model diagnostic software for all components and the coupled system.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Evaluation and Characterization of </a:t>
            </a:r>
            <a:r>
              <a:rPr lang="en-US" sz="1200" b="0" i="0" kern="1200" dirty="0" err="1" smtClean="0">
                <a:solidFill>
                  <a:schemeClr val="tx1"/>
                </a:solidFill>
                <a:effectLst/>
                <a:latin typeface="+mn-lt"/>
                <a:ea typeface="+mn-ea"/>
                <a:cs typeface="+mn-cs"/>
              </a:rPr>
              <a:t>Klima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DECK</a:t>
            </a:r>
            <a:r>
              <a:rPr lang="en-US" sz="1200" b="0" i="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6FB3260-B96A-4D9D-955B-D1F7D6ADB879}" type="slidenum">
              <a:rPr lang="en-US" smtClean="0"/>
              <a:t>9</a:t>
            </a:fld>
            <a:endParaRPr lang="en-US"/>
          </a:p>
        </p:txBody>
      </p:sp>
    </p:spTree>
    <p:extLst>
      <p:ext uri="{BB962C8B-B14F-4D97-AF65-F5344CB8AC3E}">
        <p14:creationId xmlns:p14="http://schemas.microsoft.com/office/powerpoint/2010/main" val="1244316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7355"/>
            <a:ext cx="7772400" cy="617048"/>
          </a:xfrm>
        </p:spPr>
        <p:txBody>
          <a:bodyPr anchor="b" anchorCtr="0"/>
          <a:lstStyle/>
          <a:p>
            <a:r>
              <a:rPr lang="en-US" dirty="0"/>
              <a:t>Click to edit Master title style</a:t>
            </a:r>
          </a:p>
        </p:txBody>
      </p:sp>
      <p:sp>
        <p:nvSpPr>
          <p:cNvPr id="3" name="Subtitle 2"/>
          <p:cNvSpPr>
            <a:spLocks noGrp="1"/>
          </p:cNvSpPr>
          <p:nvPr>
            <p:ph type="subTitle" idx="1"/>
          </p:nvPr>
        </p:nvSpPr>
        <p:spPr>
          <a:xfrm>
            <a:off x="685800" y="3257550"/>
            <a:ext cx="7772400" cy="1314450"/>
          </a:xfrm>
        </p:spPr>
        <p:txBody>
          <a:bodyPr/>
          <a:lstStyle>
            <a:lvl1pPr marL="0" indent="0" algn="l">
              <a:buNone/>
              <a:defRPr sz="1500">
                <a:solidFill>
                  <a:srgbClr val="89898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FFE9975-C960-C441-A95D-E879884DDE4A}" type="datetimeFigureOut">
              <a:rPr lang="en-US" smtClean="0"/>
              <a:t>10/25/2020</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343049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291" y="2911"/>
            <a:ext cx="8882114" cy="391069"/>
          </a:xfrm>
        </p:spPr>
        <p:txBody>
          <a:bodyPr/>
          <a:lstStyle/>
          <a:p>
            <a:r>
              <a:rPr lang="en-US" dirty="0"/>
              <a:t>Click to edit Master title style</a:t>
            </a:r>
          </a:p>
        </p:txBody>
      </p:sp>
      <p:sp>
        <p:nvSpPr>
          <p:cNvPr id="4" name="Content Placeholder 3"/>
          <p:cNvSpPr>
            <a:spLocks noGrp="1"/>
          </p:cNvSpPr>
          <p:nvPr>
            <p:ph sz="quarter" idx="10"/>
          </p:nvPr>
        </p:nvSpPr>
        <p:spPr>
          <a:xfrm>
            <a:off x="222723" y="895350"/>
            <a:ext cx="8731250" cy="4014788"/>
          </a:xfrm>
        </p:spPr>
        <p:txBody>
          <a:bodyPr>
            <a:normAutofit/>
          </a:bodyPr>
          <a:lstStyle>
            <a:lvl1pPr>
              <a:defRPr sz="1500"/>
            </a:lvl1pPr>
            <a:lvl2pPr>
              <a:defRPr sz="1500"/>
            </a:lvl2pPr>
            <a:lvl3pPr>
              <a:defRPr sz="1500"/>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3884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77A2FF-7AAC-DC45-B64D-ACC783F388E6}"/>
              </a:ext>
            </a:extLst>
          </p:cNvPr>
          <p:cNvSpPr>
            <a:spLocks noGrp="1"/>
          </p:cNvSpPr>
          <p:nvPr>
            <p:ph type="ctrTitle"/>
          </p:nvPr>
        </p:nvSpPr>
        <p:spPr>
          <a:xfrm>
            <a:off x="476107" y="385010"/>
            <a:ext cx="6858000" cy="679522"/>
          </a:xfrm>
          <a:prstGeom prst="rect">
            <a:avLst/>
          </a:prstGeom>
        </p:spPr>
        <p:txBody>
          <a:bodyPr anchor="b">
            <a:normAutofit/>
          </a:bodyPr>
          <a:lstStyle>
            <a:lvl1pPr algn="l">
              <a:defRPr sz="3000"/>
            </a:lvl1pPr>
          </a:lstStyle>
          <a:p>
            <a:r>
              <a:rPr lang="en-US" dirty="0"/>
              <a:t>Click to edit Master title style</a:t>
            </a:r>
          </a:p>
        </p:txBody>
      </p:sp>
      <p:sp>
        <p:nvSpPr>
          <p:cNvPr id="3" name="Subtitle 2">
            <a:extLst>
              <a:ext uri="{FF2B5EF4-FFF2-40B4-BE49-F238E27FC236}">
                <a16:creationId xmlns:a16="http://schemas.microsoft.com/office/drawing/2014/main" xmlns="" id="{F2F74625-449E-6B48-BD08-72CABD761EF8}"/>
              </a:ext>
            </a:extLst>
          </p:cNvPr>
          <p:cNvSpPr>
            <a:spLocks noGrp="1"/>
          </p:cNvSpPr>
          <p:nvPr>
            <p:ph type="subTitle" idx="1"/>
          </p:nvPr>
        </p:nvSpPr>
        <p:spPr>
          <a:xfrm>
            <a:off x="476107" y="1553769"/>
            <a:ext cx="6858000" cy="1241425"/>
          </a:xfrm>
          <a:prstGeom prst="rect">
            <a:avLst/>
          </a:prstGeom>
        </p:spPr>
        <p:txBody>
          <a:bodyPr>
            <a:normAutofit/>
          </a:bodyPr>
          <a:lstStyle>
            <a:lvl1pPr marL="0" indent="0" algn="l">
              <a:buNone/>
              <a:defRPr sz="1500">
                <a:solidFill>
                  <a:srgbClr val="89898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81C24FE5-AECB-4844-9CBF-3B384C2E331B}"/>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10/25/2020</a:t>
            </a:fld>
            <a:endParaRPr lang="en-US" dirty="0"/>
          </a:p>
        </p:txBody>
      </p:sp>
      <p:sp>
        <p:nvSpPr>
          <p:cNvPr id="6" name="Slide Number Placeholder 5">
            <a:extLst>
              <a:ext uri="{FF2B5EF4-FFF2-40B4-BE49-F238E27FC236}">
                <a16:creationId xmlns:a16="http://schemas.microsoft.com/office/drawing/2014/main" xmlns="" id="{F7A6D649-4EBD-4745-9D4E-0A4A11964D2F}"/>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92250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5D59D3-F6B5-4C4D-82B2-7F6AD6C6CDAF}"/>
              </a:ext>
            </a:extLst>
          </p:cNvPr>
          <p:cNvSpPr>
            <a:spLocks noGrp="1"/>
          </p:cNvSpPr>
          <p:nvPr>
            <p:ph type="title"/>
          </p:nvPr>
        </p:nvSpPr>
        <p:spPr>
          <a:xfrm>
            <a:off x="628650" y="274638"/>
            <a:ext cx="7886700" cy="993775"/>
          </a:xfrm>
          <a:prstGeom prst="rect">
            <a:avLst/>
          </a:prstGeom>
        </p:spPr>
        <p:txBody>
          <a:bodyPr/>
          <a:lstStyle>
            <a:lvl1pPr>
              <a:defRPr>
                <a:solidFill>
                  <a:srgbClr val="2F5597"/>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963E5241-1053-F341-B1FE-EC2247ACC68A}"/>
              </a:ext>
            </a:extLst>
          </p:cNvPr>
          <p:cNvSpPr>
            <a:spLocks noGrp="1"/>
          </p:cNvSpPr>
          <p:nvPr>
            <p:ph idx="1" hasCustomPrompt="1"/>
          </p:nvPr>
        </p:nvSpPr>
        <p:spPr>
          <a:xfrm>
            <a:off x="628650" y="1370013"/>
            <a:ext cx="7886700" cy="3262312"/>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xmlns="" id="{F1189D4E-A898-C14C-A486-1256D544DA6B}"/>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10/25/2020</a:t>
            </a:fld>
            <a:endParaRPr lang="en-US" dirty="0"/>
          </a:p>
        </p:txBody>
      </p:sp>
      <p:sp>
        <p:nvSpPr>
          <p:cNvPr id="8" name="Slide Number Placeholder 5">
            <a:extLst>
              <a:ext uri="{FF2B5EF4-FFF2-40B4-BE49-F238E27FC236}">
                <a16:creationId xmlns:a16="http://schemas.microsoft.com/office/drawing/2014/main" xmlns="" id="{A5E97741-3355-4647-ADE7-5F49D58E1AE8}"/>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07755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3AC321-AD92-3F4B-B759-FEAD5ED74604}"/>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3192D4F-7025-664A-93EA-E58421883A3B}"/>
              </a:ext>
            </a:extLst>
          </p:cNvPr>
          <p:cNvSpPr>
            <a:spLocks noGrp="1"/>
          </p:cNvSpPr>
          <p:nvPr>
            <p:ph sz="half" idx="1"/>
          </p:nvPr>
        </p:nvSpPr>
        <p:spPr>
          <a:xfrm>
            <a:off x="628650" y="1370013"/>
            <a:ext cx="3867150" cy="3262312"/>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B13FE143-38B7-6245-BDC0-9271CCD69EEA}"/>
              </a:ext>
            </a:extLst>
          </p:cNvPr>
          <p:cNvSpPr>
            <a:spLocks noGrp="1"/>
          </p:cNvSpPr>
          <p:nvPr>
            <p:ph sz="half" idx="2"/>
          </p:nvPr>
        </p:nvSpPr>
        <p:spPr>
          <a:xfrm>
            <a:off x="4648200" y="1370013"/>
            <a:ext cx="3867150" cy="3262312"/>
          </a:xfrm>
          <a:prstGeom prst="rect">
            <a:avLst/>
          </a:prstGeom>
        </p:spPr>
        <p:txBody>
          <a:bodyPr/>
          <a:lstStyle>
            <a:lvl1pPr marL="457200" indent="-45720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xmlns="" id="{6CFE4A65-438E-CA4E-83CA-049D5968326E}"/>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10/25/2020</a:t>
            </a:fld>
            <a:endParaRPr lang="en-US" dirty="0"/>
          </a:p>
        </p:txBody>
      </p:sp>
      <p:sp>
        <p:nvSpPr>
          <p:cNvPr id="9" name="Slide Number Placeholder 5">
            <a:extLst>
              <a:ext uri="{FF2B5EF4-FFF2-40B4-BE49-F238E27FC236}">
                <a16:creationId xmlns:a16="http://schemas.microsoft.com/office/drawing/2014/main" xmlns="" id="{F0905EFF-C1A1-0E47-8537-0E43799EB999}"/>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727988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9170B0-6463-314C-AD9C-B49D813CE015}"/>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0C3D001-9566-514D-B37B-3DAAD3FCC4AC}"/>
              </a:ext>
            </a:extLst>
          </p:cNvPr>
          <p:cNvSpPr>
            <a:spLocks noGrp="1"/>
          </p:cNvSpPr>
          <p:nvPr>
            <p:ph type="body" idx="1"/>
          </p:nvPr>
        </p:nvSpPr>
        <p:spPr>
          <a:xfrm>
            <a:off x="630238" y="1260475"/>
            <a:ext cx="3868737" cy="619125"/>
          </a:xfrm>
          <a:prstGeom prst="rect">
            <a:avLst/>
          </a:prstGeom>
        </p:spPr>
        <p:txBody>
          <a:bodyPr anchor="b"/>
          <a:lstStyle>
            <a:lvl1pPr marL="0" indent="0">
              <a:buNone/>
              <a:defRPr sz="15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xmlns="" id="{D788DEFF-3AD6-414D-937C-E6A0F587476E}"/>
              </a:ext>
            </a:extLst>
          </p:cNvPr>
          <p:cNvSpPr>
            <a:spLocks noGrp="1"/>
          </p:cNvSpPr>
          <p:nvPr>
            <p:ph sz="half" idx="2"/>
          </p:nvPr>
        </p:nvSpPr>
        <p:spPr>
          <a:xfrm>
            <a:off x="630238" y="1879600"/>
            <a:ext cx="3868737" cy="2762250"/>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30E8CC1C-312B-ED4A-8B60-48FCBA90F69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15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xmlns="" id="{5366BBE5-AEC0-634C-9137-FF44580DCBC0}"/>
              </a:ext>
            </a:extLst>
          </p:cNvPr>
          <p:cNvSpPr>
            <a:spLocks noGrp="1"/>
          </p:cNvSpPr>
          <p:nvPr>
            <p:ph sz="quarter" idx="4"/>
          </p:nvPr>
        </p:nvSpPr>
        <p:spPr>
          <a:xfrm>
            <a:off x="4629150" y="1879600"/>
            <a:ext cx="3887788" cy="2762250"/>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xmlns="" id="{6B0A63C2-4D5E-CB4E-9E19-BCF23C40A091}"/>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10/25/2020</a:t>
            </a:fld>
            <a:endParaRPr lang="en-US" dirty="0"/>
          </a:p>
        </p:txBody>
      </p:sp>
      <p:sp>
        <p:nvSpPr>
          <p:cNvPr id="12" name="Slide Number Placeholder 5">
            <a:extLst>
              <a:ext uri="{FF2B5EF4-FFF2-40B4-BE49-F238E27FC236}">
                <a16:creationId xmlns:a16="http://schemas.microsoft.com/office/drawing/2014/main" xmlns="" id="{01763422-3F22-F642-BCEB-2A2F98C91007}"/>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806542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BA0F86-2F15-8241-9C1A-915CE8975BC7}"/>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6" name="Date Placeholder 3">
            <a:extLst>
              <a:ext uri="{FF2B5EF4-FFF2-40B4-BE49-F238E27FC236}">
                <a16:creationId xmlns:a16="http://schemas.microsoft.com/office/drawing/2014/main" xmlns="" id="{0EBA2794-6E86-864A-B28E-33F9D88352F5}"/>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10/25/2020</a:t>
            </a:fld>
            <a:endParaRPr lang="en-US" dirty="0"/>
          </a:p>
        </p:txBody>
      </p:sp>
      <p:sp>
        <p:nvSpPr>
          <p:cNvPr id="7" name="Slide Number Placeholder 5">
            <a:extLst>
              <a:ext uri="{FF2B5EF4-FFF2-40B4-BE49-F238E27FC236}">
                <a16:creationId xmlns:a16="http://schemas.microsoft.com/office/drawing/2014/main" xmlns="" id="{8D346274-ECAC-EB41-B528-D249E87B8F27}"/>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2105894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xmlns="" id="{B02CD441-6C05-C242-855A-9F8E334926D7}"/>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10/25/2020</a:t>
            </a:fld>
            <a:endParaRPr lang="en-US" dirty="0"/>
          </a:p>
        </p:txBody>
      </p:sp>
      <p:sp>
        <p:nvSpPr>
          <p:cNvPr id="6" name="Slide Number Placeholder 5">
            <a:extLst>
              <a:ext uri="{FF2B5EF4-FFF2-40B4-BE49-F238E27FC236}">
                <a16:creationId xmlns:a16="http://schemas.microsoft.com/office/drawing/2014/main" xmlns="" id="{7B213475-DE9D-814E-987A-FD103CD5BEAA}"/>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1293155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5F2178-D592-AC41-9731-F26B69C40B50}"/>
              </a:ext>
            </a:extLst>
          </p:cNvPr>
          <p:cNvSpPr>
            <a:spLocks noGrp="1"/>
          </p:cNvSpPr>
          <p:nvPr>
            <p:ph type="title"/>
          </p:nvPr>
        </p:nvSpPr>
        <p:spPr>
          <a:xfrm>
            <a:off x="630238" y="342900"/>
            <a:ext cx="7028721" cy="931797"/>
          </a:xfrm>
          <a:prstGeom prst="rect">
            <a:avLst/>
          </a:prstGeo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xmlns="" id="{8BD0C900-D42C-E340-8363-CDCE685670F4}"/>
              </a:ext>
            </a:extLst>
          </p:cNvPr>
          <p:cNvSpPr>
            <a:spLocks noGrp="1"/>
          </p:cNvSpPr>
          <p:nvPr>
            <p:ph type="body" sz="half" idx="2"/>
          </p:nvPr>
        </p:nvSpPr>
        <p:spPr>
          <a:xfrm>
            <a:off x="630238" y="1543050"/>
            <a:ext cx="2949575" cy="2859088"/>
          </a:xfrm>
          <a:prstGeom prst="rect">
            <a:avLst/>
          </a:prstGeom>
        </p:spPr>
        <p:txBody>
          <a:bodyPr/>
          <a:lstStyle>
            <a:lvl1pPr marL="0" indent="0">
              <a:buNone/>
              <a:defRPr sz="105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Date Placeholder 3">
            <a:extLst>
              <a:ext uri="{FF2B5EF4-FFF2-40B4-BE49-F238E27FC236}">
                <a16:creationId xmlns:a16="http://schemas.microsoft.com/office/drawing/2014/main" xmlns="" id="{4C622465-8D92-4645-87AA-C6605ECB150F}"/>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10/25/2020</a:t>
            </a:fld>
            <a:endParaRPr lang="en-US" dirty="0"/>
          </a:p>
        </p:txBody>
      </p:sp>
      <p:sp>
        <p:nvSpPr>
          <p:cNvPr id="9" name="Slide Number Placeholder 5">
            <a:extLst>
              <a:ext uri="{FF2B5EF4-FFF2-40B4-BE49-F238E27FC236}">
                <a16:creationId xmlns:a16="http://schemas.microsoft.com/office/drawing/2014/main" xmlns="" id="{11E9F95F-3B3F-354E-A15A-74A5BC6A9A34}"/>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
        <p:nvSpPr>
          <p:cNvPr id="10" name="Content Placeholder 5">
            <a:extLst>
              <a:ext uri="{FF2B5EF4-FFF2-40B4-BE49-F238E27FC236}">
                <a16:creationId xmlns:a16="http://schemas.microsoft.com/office/drawing/2014/main" xmlns="" id="{59079922-D088-D84B-B0E8-89B73E2221A5}"/>
              </a:ext>
            </a:extLst>
          </p:cNvPr>
          <p:cNvSpPr>
            <a:spLocks noGrp="1"/>
          </p:cNvSpPr>
          <p:nvPr>
            <p:ph sz="quarter" idx="4"/>
          </p:nvPr>
        </p:nvSpPr>
        <p:spPr>
          <a:xfrm>
            <a:off x="4189138" y="1543050"/>
            <a:ext cx="3887788" cy="2762250"/>
          </a:xfrm>
          <a:prstGeom prst="rect">
            <a:avLst/>
          </a:prstGeom>
        </p:spPr>
        <p:txBody>
          <a:bodyPr/>
          <a:lstStyle>
            <a:lvl1pPr marL="285750" indent="-285750">
              <a:buClr>
                <a:srgbClr val="2F5597"/>
              </a:buClr>
              <a:buFont typeface="Arial" panose="020B0604020202020204" pitchFamily="34" charset="0"/>
              <a:buChar char="•"/>
              <a:defRPr sz="1800">
                <a:latin typeface="Arial" panose="020B0604020202020204" pitchFamily="34" charset="0"/>
                <a:cs typeface="Arial" panose="020B0604020202020204" pitchFamily="34" charset="0"/>
              </a:defRPr>
            </a:lvl1pPr>
            <a:lvl2pPr>
              <a:buClr>
                <a:srgbClr val="2F5597"/>
              </a:buClr>
              <a:defRPr sz="1500">
                <a:latin typeface="Arial" panose="020B0604020202020204" pitchFamily="34" charset="0"/>
                <a:cs typeface="Arial" panose="020B0604020202020204" pitchFamily="34" charset="0"/>
              </a:defRPr>
            </a:lvl2pPr>
            <a:lvl3pPr>
              <a:buClr>
                <a:srgbClr val="2F5597"/>
              </a:buClr>
              <a:defRPr sz="1350">
                <a:latin typeface="Arial" panose="020B0604020202020204" pitchFamily="34" charset="0"/>
                <a:cs typeface="Arial" panose="020B0604020202020204" pitchFamily="34" charset="0"/>
              </a:defRPr>
            </a:lvl3pPr>
            <a:lvl4pPr>
              <a:buClr>
                <a:srgbClr val="2F5597"/>
              </a:buClr>
              <a:defRPr sz="1200">
                <a:latin typeface="Arial" panose="020B0604020202020204" pitchFamily="34" charset="0"/>
                <a:cs typeface="Arial" panose="020B0604020202020204" pitchFamily="34" charset="0"/>
              </a:defRPr>
            </a:lvl4pPr>
            <a:lvl5pPr>
              <a:buClr>
                <a:srgbClr val="2F5597"/>
              </a:buClr>
              <a:defRPr sz="1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334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6054B2-1FAA-DF42-9740-9FD2E7E18453}"/>
              </a:ext>
            </a:extLst>
          </p:cNvPr>
          <p:cNvSpPr>
            <a:spLocks noGrp="1"/>
          </p:cNvSpPr>
          <p:nvPr>
            <p:ph type="title"/>
          </p:nvPr>
        </p:nvSpPr>
        <p:spPr>
          <a:xfrm>
            <a:off x="636777" y="3717471"/>
            <a:ext cx="7324354" cy="415519"/>
          </a:xfrm>
          <a:prstGeom prst="rect">
            <a:avLst/>
          </a:prstGeom>
        </p:spPr>
        <p:txBody>
          <a:bodyPr anchor="b"/>
          <a:lstStyle>
            <a:lvl1pPr>
              <a:defRPr sz="1500"/>
            </a:lvl1pPr>
          </a:lstStyle>
          <a:p>
            <a:r>
              <a:rPr lang="en-US" dirty="0"/>
              <a:t>Click to edit Master title style</a:t>
            </a:r>
          </a:p>
        </p:txBody>
      </p:sp>
      <p:sp>
        <p:nvSpPr>
          <p:cNvPr id="3" name="Picture Placeholder 2">
            <a:extLst>
              <a:ext uri="{FF2B5EF4-FFF2-40B4-BE49-F238E27FC236}">
                <a16:creationId xmlns:a16="http://schemas.microsoft.com/office/drawing/2014/main" xmlns="" id="{0C993CD1-3402-0A40-AED9-EDF932E44618}"/>
              </a:ext>
            </a:extLst>
          </p:cNvPr>
          <p:cNvSpPr>
            <a:spLocks noGrp="1"/>
          </p:cNvSpPr>
          <p:nvPr>
            <p:ph type="pic" idx="1"/>
          </p:nvPr>
        </p:nvSpPr>
        <p:spPr>
          <a:xfrm>
            <a:off x="627062" y="1489075"/>
            <a:ext cx="7334069" cy="213475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E97A0C63-D8A6-3046-A8BD-B32F469A6469}"/>
              </a:ext>
            </a:extLst>
          </p:cNvPr>
          <p:cNvSpPr>
            <a:spLocks noGrp="1"/>
          </p:cNvSpPr>
          <p:nvPr>
            <p:ph type="body" sz="half" idx="2"/>
          </p:nvPr>
        </p:nvSpPr>
        <p:spPr>
          <a:xfrm>
            <a:off x="628650" y="4226628"/>
            <a:ext cx="7322766" cy="273504"/>
          </a:xfrm>
          <a:prstGeom prst="rect">
            <a:avLst/>
          </a:prstGeom>
        </p:spPr>
        <p:txBody>
          <a:bodyPr/>
          <a:lstStyle>
            <a:lvl1pPr marL="0" indent="0">
              <a:buNone/>
              <a:defRPr sz="105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Date Placeholder 3">
            <a:extLst>
              <a:ext uri="{FF2B5EF4-FFF2-40B4-BE49-F238E27FC236}">
                <a16:creationId xmlns:a16="http://schemas.microsoft.com/office/drawing/2014/main" xmlns="" id="{5F451CD2-21FB-A941-9ADD-66ECF736EE50}"/>
              </a:ext>
            </a:extLst>
          </p:cNvPr>
          <p:cNvSpPr>
            <a:spLocks noGrp="1"/>
          </p:cNvSpPr>
          <p:nvPr>
            <p:ph type="dt" sz="half" idx="10"/>
          </p:nvPr>
        </p:nvSpPr>
        <p:spPr>
          <a:xfrm>
            <a:off x="3275597" y="4670491"/>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CF652A92-266C-0B43-88D8-4C501FE4E229}" type="datetimeFigureOut">
              <a:rPr lang="en-US" smtClean="0"/>
              <a:pPr/>
              <a:t>10/25/2020</a:t>
            </a:fld>
            <a:endParaRPr lang="en-US" dirty="0"/>
          </a:p>
        </p:txBody>
      </p:sp>
      <p:sp>
        <p:nvSpPr>
          <p:cNvPr id="9" name="Slide Number Placeholder 5">
            <a:extLst>
              <a:ext uri="{FF2B5EF4-FFF2-40B4-BE49-F238E27FC236}">
                <a16:creationId xmlns:a16="http://schemas.microsoft.com/office/drawing/2014/main" xmlns="" id="{CF9D4259-3321-3143-92D7-0928104B1E97}"/>
              </a:ext>
            </a:extLst>
          </p:cNvPr>
          <p:cNvSpPr>
            <a:spLocks noGrp="1"/>
          </p:cNvSpPr>
          <p:nvPr>
            <p:ph type="sldNum" sz="quarter" idx="12"/>
          </p:nvPr>
        </p:nvSpPr>
        <p:spPr>
          <a:xfrm>
            <a:off x="3275597" y="4846488"/>
            <a:ext cx="2057400" cy="175997"/>
          </a:xfrm>
          <a:prstGeom prst="rect">
            <a:avLst/>
          </a:prstGeom>
        </p:spPr>
        <p:txBody>
          <a:bodyPr/>
          <a:lstStyle>
            <a:lvl1pPr algn="ctr">
              <a:defRPr sz="530">
                <a:solidFill>
                  <a:srgbClr val="898989"/>
                </a:solidFill>
                <a:latin typeface="Arial" panose="020B0604020202020204" pitchFamily="34" charset="0"/>
                <a:cs typeface="Arial" panose="020B0604020202020204" pitchFamily="34" charset="0"/>
              </a:defRPr>
            </a:lvl1pPr>
          </a:lstStyle>
          <a:p>
            <a:fld id="{51AA07CE-E14B-BB4D-8A04-66B2A22B73D9}" type="slidenum">
              <a:rPr lang="en-US" smtClean="0"/>
              <a:pPr/>
              <a:t>‹#›</a:t>
            </a:fld>
            <a:endParaRPr lang="en-US" dirty="0"/>
          </a:p>
        </p:txBody>
      </p:sp>
    </p:spTree>
    <p:extLst>
      <p:ext uri="{BB962C8B-B14F-4D97-AF65-F5344CB8AC3E}">
        <p14:creationId xmlns:p14="http://schemas.microsoft.com/office/powerpoint/2010/main" val="3967531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85751"/>
            <a:ext cx="8229600" cy="13342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p:cNvSpPr>
            <a:spLocks noGrp="1"/>
          </p:cNvSpPr>
          <p:nvPr>
            <p:ph type="sldNum" sz="quarter" idx="10"/>
          </p:nvPr>
        </p:nvSpPr>
        <p:spPr>
          <a:xfrm>
            <a:off x="6553200" y="4800601"/>
            <a:ext cx="2133600" cy="240506"/>
          </a:xfrm>
          <a:prstGeom prst="rect">
            <a:avLst/>
          </a:prstGeom>
        </p:spPr>
        <p:txBody>
          <a:bodyPr/>
          <a:lstStyle>
            <a:lvl1pPr eaLnBrk="0" hangingPunct="0">
              <a:defRPr>
                <a:latin typeface="Arial" charset="0"/>
              </a:defRPr>
            </a:lvl1pPr>
          </a:lstStyle>
          <a:p>
            <a:pPr>
              <a:defRPr/>
            </a:pPr>
            <a:fld id="{A50071CA-183A-4989-8DC3-9E553A5CDD5F}" type="slidenum">
              <a:rPr lang="en-US"/>
              <a:pPr>
                <a:defRPr/>
              </a:pPr>
              <a:t>‹#›</a:t>
            </a:fld>
            <a:endParaRPr lang="en-US"/>
          </a:p>
        </p:txBody>
      </p:sp>
    </p:spTree>
    <p:extLst>
      <p:ext uri="{BB962C8B-B14F-4D97-AF65-F5344CB8AC3E}">
        <p14:creationId xmlns:p14="http://schemas.microsoft.com/office/powerpoint/2010/main" val="136157761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FFE9975-C960-C441-A95D-E879884DDE4A}" type="datetimeFigureOut">
              <a:rPr lang="en-US" smtClean="0"/>
              <a:t>10/25/2020</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50290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4962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34440"/>
            <a:ext cx="3886200" cy="308610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234440"/>
            <a:ext cx="3886200" cy="308610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FFE9975-C960-C441-A95D-E879884DDE4A}" type="datetimeFigureOut">
              <a:rPr lang="en-US" smtClean="0"/>
              <a:t>10/25/2020</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125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34440"/>
            <a:ext cx="3886200" cy="342900"/>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1748790"/>
            <a:ext cx="3886200" cy="2571750"/>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00600" y="1234440"/>
            <a:ext cx="3886200" cy="342900"/>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800600" y="1748790"/>
            <a:ext cx="3886200" cy="2571750"/>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FFE9975-C960-C441-A95D-E879884DDE4A}" type="datetimeFigureOut">
              <a:rPr lang="en-US" smtClean="0"/>
              <a:t>10/25/2020</a:t>
            </a:fld>
            <a:endParaRPr lang="en-US"/>
          </a:p>
        </p:txBody>
      </p:sp>
      <p:sp>
        <p:nvSpPr>
          <p:cNvPr id="9" name="Slide Number Placeholder 8"/>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89961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FFE9975-C960-C441-A95D-E879884DDE4A}" type="datetimeFigureOut">
              <a:rPr lang="en-US" smtClean="0"/>
              <a:t>10/25/2020</a:t>
            </a:fld>
            <a:endParaRPr lang="en-US" dirty="0"/>
          </a:p>
        </p:txBody>
      </p:sp>
      <p:sp>
        <p:nvSpPr>
          <p:cNvPr id="5" name="Slide Number Placeholder 4"/>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270210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E9975-C960-C441-A95D-E879884DDE4A}" type="datetimeFigureOut">
              <a:rPr lang="en-US" smtClean="0"/>
              <a:t>10/25/2020</a:t>
            </a:fld>
            <a:endParaRPr lang="en-US"/>
          </a:p>
        </p:txBody>
      </p:sp>
      <p:sp>
        <p:nvSpPr>
          <p:cNvPr id="4" name="Slide Number Placeholder 3"/>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9387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17220"/>
            <a:ext cx="3200400" cy="1371600"/>
          </a:xfrm>
        </p:spPr>
        <p:txBody>
          <a:bodyPr anchor="t" anchorCtr="0"/>
          <a:lstStyle>
            <a:lvl1pPr algn="l">
              <a:defRPr sz="2700" b="1"/>
            </a:lvl1pPr>
          </a:lstStyle>
          <a:p>
            <a:r>
              <a:rPr lang="en-US" dirty="0"/>
              <a:t>Click to edit Master title style</a:t>
            </a:r>
          </a:p>
        </p:txBody>
      </p:sp>
      <p:sp>
        <p:nvSpPr>
          <p:cNvPr id="3" name="Content Placeholder 2"/>
          <p:cNvSpPr>
            <a:spLocks noGrp="1"/>
          </p:cNvSpPr>
          <p:nvPr>
            <p:ph idx="1"/>
          </p:nvPr>
        </p:nvSpPr>
        <p:spPr>
          <a:xfrm>
            <a:off x="3886200" y="617220"/>
            <a:ext cx="4800600" cy="3703320"/>
          </a:xfrm>
        </p:spPr>
        <p:txBody>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125980"/>
            <a:ext cx="3200400" cy="219456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10/25/2020</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05907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0"/>
            <a:ext cx="8229600" cy="445770"/>
          </a:xfr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457200" y="514350"/>
            <a:ext cx="8229600" cy="27432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457200" y="3909060"/>
            <a:ext cx="8229600" cy="51435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9FFE9975-C960-C441-A95D-E879884DDE4A}" type="datetimeFigureOut">
              <a:rPr lang="en-US" smtClean="0"/>
              <a:t>10/25/2020</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5432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D96EEDE-6486-774B-B0E3-751BBA42CE35}"/>
              </a:ext>
            </a:extLst>
          </p:cNvPr>
          <p:cNvSpPr/>
          <p:nvPr userDrawn="1"/>
        </p:nvSpPr>
        <p:spPr>
          <a:xfrm>
            <a:off x="3143250" y="0"/>
            <a:ext cx="600075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4" name="Slide Number Placeholder 3"/>
          <p:cNvSpPr>
            <a:spLocks noGrp="1"/>
          </p:cNvSpPr>
          <p:nvPr>
            <p:ph type="sldNum" sz="quarter" idx="12"/>
          </p:nvPr>
        </p:nvSpPr>
        <p:spPr>
          <a:xfrm>
            <a:off x="8746435" y="4857750"/>
            <a:ext cx="283265" cy="285750"/>
          </a:xfrm>
          <a:prstGeom prst="rect">
            <a:avLst/>
          </a:prstGeom>
        </p:spPr>
        <p:txBody>
          <a:bodyPr lIns="0" tIns="0" rIns="0" bIns="0" anchor="ctr" anchorCtr="0"/>
          <a:lstStyle>
            <a:lvl1pPr algn="r">
              <a:defRPr sz="75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xmlns="" id="{7C1406DC-BAEC-4717-8F68-46C92F16638A}"/>
              </a:ext>
            </a:extLst>
          </p:cNvPr>
          <p:cNvSpPr>
            <a:spLocks noGrp="1"/>
          </p:cNvSpPr>
          <p:nvPr>
            <p:ph type="title" hasCustomPrompt="1"/>
          </p:nvPr>
        </p:nvSpPr>
        <p:spPr>
          <a:xfrm>
            <a:off x="2000250" y="169334"/>
            <a:ext cx="6858000" cy="819362"/>
          </a:xfrm>
          <a:prstGeom prst="rect">
            <a:avLst/>
          </a:prstGeom>
        </p:spPr>
        <p:txBody>
          <a:bodyPr lIns="0" anchor="b"/>
          <a:lstStyle>
            <a:lvl1pPr>
              <a:defRPr lang="en-US" sz="225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xmlns="" id="{028E3363-7137-4431-9927-3AE087A5B2BE}"/>
              </a:ext>
            </a:extLst>
          </p:cNvPr>
          <p:cNvSpPr>
            <a:spLocks noGrp="1"/>
          </p:cNvSpPr>
          <p:nvPr>
            <p:ph sz="quarter" idx="20"/>
          </p:nvPr>
        </p:nvSpPr>
        <p:spPr>
          <a:xfrm>
            <a:off x="857250" y="1285875"/>
            <a:ext cx="8001000" cy="3429001"/>
          </a:xfrm>
          <a:prstGeom prst="rect">
            <a:avLst/>
          </a:prstGeom>
        </p:spPr>
        <p:txBody>
          <a:bodyPr/>
          <a:lstStyle>
            <a:lvl1pPr>
              <a:defRPr sz="1750">
                <a:latin typeface="Arial" panose="020B0604020202020204" pitchFamily="34" charset="0"/>
                <a:cs typeface="Arial" panose="020B0604020202020204" pitchFamily="34" charset="0"/>
              </a:defRPr>
            </a:lvl1pPr>
            <a:lvl2pPr marL="514330" indent="-171443">
              <a:buFont typeface="Wingdings" panose="05000000000000000000" pitchFamily="2" charset="2"/>
              <a:buChar char="§"/>
              <a:defRPr sz="1500">
                <a:latin typeface="Arial" panose="020B0604020202020204" pitchFamily="34" charset="0"/>
                <a:cs typeface="Arial" panose="020B0604020202020204" pitchFamily="34" charset="0"/>
              </a:defRPr>
            </a:lvl2pPr>
            <a:lvl3pPr marL="857216" indent="-171443">
              <a:buFont typeface="Wingdings" panose="05000000000000000000" pitchFamily="2" charset="2"/>
              <a:buChar char="ü"/>
              <a:defRPr sz="1250">
                <a:latin typeface="Arial" panose="020B0604020202020204" pitchFamily="34" charset="0"/>
                <a:cs typeface="Arial" panose="020B0604020202020204" pitchFamily="34" charset="0"/>
              </a:defRPr>
            </a:lvl3pPr>
            <a:lvl4pPr>
              <a:defRPr sz="1125">
                <a:latin typeface="Arial" panose="020B0604020202020204" pitchFamily="34" charset="0"/>
                <a:cs typeface="Arial" panose="020B0604020202020204" pitchFamily="34" charset="0"/>
              </a:defRPr>
            </a:lvl4pPr>
            <a:lvl5pPr marL="1542989" indent="-171443">
              <a:buFont typeface="Wingdings" panose="05000000000000000000" pitchFamily="2" charset="2"/>
              <a:buChar char="§"/>
              <a:defRPr sz="1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xmlns="" id="{E76F451D-D169-4CA9-91EE-97F19A35C6DE}"/>
              </a:ext>
            </a:extLst>
          </p:cNvPr>
          <p:cNvSpPr>
            <a:spLocks noGrp="1"/>
          </p:cNvSpPr>
          <p:nvPr>
            <p:ph type="dt" sz="half" idx="2"/>
          </p:nvPr>
        </p:nvSpPr>
        <p:spPr>
          <a:xfrm>
            <a:off x="6689630" y="4871972"/>
            <a:ext cx="1942505" cy="271529"/>
          </a:xfrm>
          <a:prstGeom prst="rect">
            <a:avLst/>
          </a:prstGeom>
        </p:spPr>
        <p:txBody>
          <a:bodyPr vert="horz" lIns="91440" tIns="45720" rIns="91440" bIns="45720" rtlCol="0" anchor="ctr"/>
          <a:lstStyle>
            <a:lvl1pPr algn="r">
              <a:defRPr sz="750">
                <a:solidFill>
                  <a:schemeClr val="tx1">
                    <a:tint val="75000"/>
                  </a:schemeClr>
                </a:solidFill>
              </a:defRPr>
            </a:lvl1pPr>
          </a:lstStyle>
          <a:p>
            <a:fld id="{9B7EE7B1-A6C1-4E39-8665-A73ED03F32E1}" type="datetimeFigureOut">
              <a:rPr lang="en-US" smtClean="0"/>
              <a:pPr/>
              <a:t>10/25/2020</a:t>
            </a:fld>
            <a:endParaRPr lang="en-US" dirty="0"/>
          </a:p>
        </p:txBody>
      </p:sp>
      <p:sp>
        <p:nvSpPr>
          <p:cNvPr id="15" name="Footer Placeholder 2">
            <a:extLst>
              <a:ext uri="{FF2B5EF4-FFF2-40B4-BE49-F238E27FC236}">
                <a16:creationId xmlns:a16="http://schemas.microsoft.com/office/drawing/2014/main" xmlns="" id="{8A19F790-0343-4862-A140-1B409986B7FB}"/>
              </a:ext>
            </a:extLst>
          </p:cNvPr>
          <p:cNvSpPr>
            <a:spLocks noGrp="1"/>
          </p:cNvSpPr>
          <p:nvPr>
            <p:ph type="ftr" sz="quarter" idx="3"/>
          </p:nvPr>
        </p:nvSpPr>
        <p:spPr>
          <a:xfrm>
            <a:off x="580779" y="4857750"/>
            <a:ext cx="7504889" cy="273844"/>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US" dirty="0"/>
          </a:p>
        </p:txBody>
      </p:sp>
    </p:spTree>
    <p:extLst>
      <p:ext uri="{BB962C8B-B14F-4D97-AF65-F5344CB8AC3E}">
        <p14:creationId xmlns:p14="http://schemas.microsoft.com/office/powerpoint/2010/main" val="68622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740"/>
            <a:ext cx="8229600" cy="82296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457200" y="1234440"/>
            <a:ext cx="8229600" cy="30861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886200" y="4767756"/>
            <a:ext cx="1371600" cy="102870"/>
          </a:xfrm>
          <a:prstGeom prst="rect">
            <a:avLst/>
          </a:prstGeom>
        </p:spPr>
        <p:txBody>
          <a:bodyPr vert="horz" lIns="0" tIns="0" rIns="0" bIns="0" rtlCol="0" anchor="t" anchorCtr="0"/>
          <a:lstStyle>
            <a:lvl1pPr algn="ctr">
              <a:defRPr sz="525">
                <a:solidFill>
                  <a:schemeClr val="tx1">
                    <a:tint val="75000"/>
                  </a:schemeClr>
                </a:solidFill>
                <a:latin typeface="Arial"/>
                <a:cs typeface="Arial"/>
              </a:defRPr>
            </a:lvl1pPr>
          </a:lstStyle>
          <a:p>
            <a:fld id="{9FFE9975-C960-C441-A95D-E879884DDE4A}" type="datetimeFigureOut">
              <a:rPr lang="en-US" smtClean="0"/>
              <a:pPr/>
              <a:t>10/25/2020</a:t>
            </a:fld>
            <a:endParaRPr lang="en-US" dirty="0"/>
          </a:p>
        </p:txBody>
      </p:sp>
      <p:sp>
        <p:nvSpPr>
          <p:cNvPr id="6" name="Slide Number Placeholder 5"/>
          <p:cNvSpPr>
            <a:spLocks noGrp="1"/>
          </p:cNvSpPr>
          <p:nvPr>
            <p:ph type="sldNum" sz="quarter" idx="4"/>
          </p:nvPr>
        </p:nvSpPr>
        <p:spPr>
          <a:xfrm>
            <a:off x="3886200" y="4878681"/>
            <a:ext cx="1371600" cy="102870"/>
          </a:xfrm>
          <a:prstGeom prst="rect">
            <a:avLst/>
          </a:prstGeom>
        </p:spPr>
        <p:txBody>
          <a:bodyPr vert="horz" lIns="0" tIns="0" rIns="0" bIns="0" rtlCol="0" anchor="b" anchorCtr="0"/>
          <a:lstStyle>
            <a:lvl1pPr algn="ctr">
              <a:defRPr sz="600">
                <a:solidFill>
                  <a:schemeClr val="tx1">
                    <a:tint val="75000"/>
                  </a:schemeClr>
                </a:solidFill>
                <a:latin typeface="Arial"/>
                <a:cs typeface="Arial"/>
              </a:defRPr>
            </a:lvl1pPr>
          </a:lstStyle>
          <a:p>
            <a:fld id="{06896CD2-FB3A-5340-99F8-A4C5A2774A87}" type="slidenum">
              <a:rPr lang="en-US" smtClean="0"/>
              <a:pPr/>
              <a:t>‹#›</a:t>
            </a:fld>
            <a:endParaRPr lang="en-US" dirty="0"/>
          </a:p>
        </p:txBody>
      </p:sp>
      <p:pic>
        <p:nvPicPr>
          <p:cNvPr id="7" name="Picture 6">
            <a:extLst>
              <a:ext uri="{FF2B5EF4-FFF2-40B4-BE49-F238E27FC236}">
                <a16:creationId xmlns:a16="http://schemas.microsoft.com/office/drawing/2014/main" xmlns="" id="{EC73BB62-E7BD-394F-AF02-0A171ED3ACC6}"/>
              </a:ext>
            </a:extLst>
          </p:cNvPr>
          <p:cNvPicPr>
            <a:picLocks noChangeAspect="1"/>
          </p:cNvPicPr>
          <p:nvPr userDrawn="1"/>
        </p:nvPicPr>
        <p:blipFill>
          <a:blip r:embed="rId12"/>
          <a:stretch>
            <a:fillRect/>
          </a:stretch>
        </p:blipFill>
        <p:spPr>
          <a:xfrm>
            <a:off x="14287" y="0"/>
            <a:ext cx="9115425" cy="5143500"/>
          </a:xfrm>
          <a:prstGeom prst="rect">
            <a:avLst/>
          </a:prstGeom>
        </p:spPr>
      </p:pic>
    </p:spTree>
    <p:extLst>
      <p:ext uri="{BB962C8B-B14F-4D97-AF65-F5344CB8AC3E}">
        <p14:creationId xmlns:p14="http://schemas.microsoft.com/office/powerpoint/2010/main" val="310164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69" r:id="rId9"/>
    <p:sldLayoutId id="2147483672" r:id="rId10"/>
  </p:sldLayoutIdLst>
  <p:txStyles>
    <p:title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p:titleStyle>
    <p:bodyStyle>
      <a:lvl1pPr marL="257175" indent="-257175" algn="l" defTabSz="3429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1pPr>
      <a:lvl2pPr marL="557213" indent="-214313" algn="l" defTabSz="342900" rtl="0" eaLnBrk="1" latinLnBrk="0" hangingPunct="1">
        <a:spcBef>
          <a:spcPct val="20000"/>
        </a:spcBef>
        <a:buClr>
          <a:schemeClr val="accent1">
            <a:lumMod val="75000"/>
          </a:schemeClr>
        </a:buClr>
        <a:buFont typeface="Arial"/>
        <a:buChar char="–"/>
        <a:defRPr sz="1500" kern="1200">
          <a:solidFill>
            <a:schemeClr val="tx1"/>
          </a:solidFill>
          <a:latin typeface="Arial"/>
          <a:ea typeface="+mn-ea"/>
          <a:cs typeface="Arial"/>
        </a:defRPr>
      </a:lvl2pPr>
      <a:lvl3pPr marL="857250" indent="-171450" algn="l" defTabSz="342900" rtl="0" eaLnBrk="1" latinLnBrk="0" hangingPunct="1">
        <a:spcBef>
          <a:spcPct val="20000"/>
        </a:spcBef>
        <a:buClr>
          <a:schemeClr val="accent1">
            <a:lumMod val="75000"/>
          </a:schemeClr>
        </a:buClr>
        <a:buFont typeface="Arial"/>
        <a:buChar char="•"/>
        <a:defRPr sz="1350" kern="1200">
          <a:solidFill>
            <a:schemeClr val="tx1"/>
          </a:solidFill>
          <a:latin typeface="Arial"/>
          <a:ea typeface="+mn-ea"/>
          <a:cs typeface="Arial"/>
        </a:defRPr>
      </a:lvl3pPr>
      <a:lvl4pPr marL="12001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4pPr>
      <a:lvl5pPr marL="15430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E92CF50-3C3E-9844-9921-66A1A4381CDD}"/>
              </a:ext>
            </a:extLst>
          </p:cNvPr>
          <p:cNvPicPr>
            <a:picLocks noChangeAspect="1"/>
          </p:cNvPicPr>
          <p:nvPr userDrawn="1"/>
        </p:nvPicPr>
        <p:blipFill>
          <a:blip r:embed="rId12"/>
          <a:stretch>
            <a:fillRect/>
          </a:stretch>
        </p:blipFill>
        <p:spPr>
          <a:xfrm>
            <a:off x="0" y="0"/>
            <a:ext cx="9144000" cy="5143500"/>
          </a:xfrm>
          <a:prstGeom prst="rect">
            <a:avLst/>
          </a:prstGeom>
        </p:spPr>
      </p:pic>
    </p:spTree>
    <p:extLst>
      <p:ext uri="{BB962C8B-B14F-4D97-AF65-F5344CB8AC3E}">
        <p14:creationId xmlns:p14="http://schemas.microsoft.com/office/powerpoint/2010/main" val="283011252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 id="2147483670" r:id="rId9"/>
    <p:sldLayoutId id="2147483671" r:id="rId10"/>
  </p:sldLayoutIdLst>
  <p:txStyles>
    <p:titleStyle>
      <a:lvl1pPr algn="l" defTabSz="914400" rtl="0" eaLnBrk="1" latinLnBrk="0" hangingPunct="1">
        <a:lnSpc>
          <a:spcPct val="90000"/>
        </a:lnSpc>
        <a:spcBef>
          <a:spcPct val="0"/>
        </a:spcBef>
        <a:buNone/>
        <a:defRPr sz="2700" b="1" kern="1200">
          <a:solidFill>
            <a:schemeClr val="accent1">
              <a:lumMod val="75000"/>
            </a:schemeClr>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tiff"/><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Tracey.Vieser@orau.org"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mailto:ESMD-E3SMPIMEETING@LISTSERV.LLNL.GOV"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7.jpg"/><Relationship Id="rId5" Type="http://schemas.openxmlformats.org/officeDocument/2006/relationships/diagramQuickStyle" Target="../diagrams/quickStyle1.xml"/><Relationship Id="rId10" Type="http://schemas.openxmlformats.org/officeDocument/2006/relationships/image" Target="../media/image16.jpg"/><Relationship Id="rId4" Type="http://schemas.openxmlformats.org/officeDocument/2006/relationships/diagramLayout" Target="../diagrams/layout1.xml"/><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7.jpg"/><Relationship Id="rId5" Type="http://schemas.openxmlformats.org/officeDocument/2006/relationships/diagramQuickStyle" Target="../diagrams/quickStyle2.xml"/><Relationship Id="rId10" Type="http://schemas.openxmlformats.org/officeDocument/2006/relationships/image" Target="../media/image16.jpg"/><Relationship Id="rId4" Type="http://schemas.openxmlformats.org/officeDocument/2006/relationships/diagramLayout" Target="../diagrams/layout2.xml"/><Relationship Id="rId9"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hyperlink" Target="https://agupubs.onlinelibrary.wiley.com/doi/toc/10.1002/(ISSN)2169-8996.ENERGY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esiwace.eu/services/dyamond" TargetMode="External"/><Relationship Id="rId4" Type="http://schemas.openxmlformats.org/officeDocument/2006/relationships/hyperlink" Target="https://e3sm.org/e3sm-papers-in-top-10-of-most-downloaded-agu-papers-for-2018-201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 Department of Energy | Department of Energ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21" y="-15741"/>
            <a:ext cx="798886" cy="7912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6927" y="19863"/>
            <a:ext cx="1167443" cy="65691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502818"/>
            <a:ext cx="9209972" cy="640682"/>
          </a:xfrm>
          <a:prstGeom prst="rect">
            <a:avLst/>
          </a:prstGeom>
        </p:spPr>
      </p:pic>
      <p:sp>
        <p:nvSpPr>
          <p:cNvPr id="8" name="Rectangle 4"/>
          <p:cNvSpPr txBox="1">
            <a:spLocks noChangeArrowheads="1"/>
          </p:cNvSpPr>
          <p:nvPr/>
        </p:nvSpPr>
        <p:spPr>
          <a:xfrm>
            <a:off x="4572000" y="4410944"/>
            <a:ext cx="2164703" cy="82443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 </a:t>
            </a:r>
            <a:br>
              <a:rPr lang="en-US" sz="1800" b="1" dirty="0"/>
            </a:br>
            <a:r>
              <a:rPr lang="en-US" sz="1050" b="1" dirty="0">
                <a:solidFill>
                  <a:schemeClr val="bg1"/>
                </a:solidFill>
              </a:rPr>
              <a:t>Earth and Environmental</a:t>
            </a:r>
          </a:p>
          <a:p>
            <a:r>
              <a:rPr lang="en-US" sz="1050" b="1" dirty="0">
                <a:solidFill>
                  <a:schemeClr val="bg1"/>
                </a:solidFill>
              </a:rPr>
              <a:t> Systems Sciences Division</a:t>
            </a:r>
          </a:p>
        </p:txBody>
      </p:sp>
      <p:graphicFrame>
        <p:nvGraphicFramePr>
          <p:cNvPr id="6" name="Table 5"/>
          <p:cNvGraphicFramePr>
            <a:graphicFrameLocks noGrp="1"/>
          </p:cNvGraphicFramePr>
          <p:nvPr>
            <p:extLst>
              <p:ext uri="{D42A27DB-BD31-4B8C-83A1-F6EECF244321}">
                <p14:modId xmlns:p14="http://schemas.microsoft.com/office/powerpoint/2010/main" val="3710021880"/>
              </p:ext>
            </p:extLst>
          </p:nvPr>
        </p:nvGraphicFramePr>
        <p:xfrm>
          <a:off x="577516" y="1725273"/>
          <a:ext cx="7886701" cy="2453640"/>
        </p:xfrm>
        <a:graphic>
          <a:graphicData uri="http://schemas.openxmlformats.org/drawingml/2006/table">
            <a:tbl>
              <a:tblPr/>
              <a:tblGrid>
                <a:gridCol w="3810944">
                  <a:extLst>
                    <a:ext uri="{9D8B030D-6E8A-4147-A177-3AD203B41FA5}">
                      <a16:colId xmlns:a16="http://schemas.microsoft.com/office/drawing/2014/main" xmlns="" val="20000"/>
                    </a:ext>
                  </a:extLst>
                </a:gridCol>
                <a:gridCol w="4075757">
                  <a:extLst>
                    <a:ext uri="{9D8B030D-6E8A-4147-A177-3AD203B41FA5}">
                      <a16:colId xmlns:a16="http://schemas.microsoft.com/office/drawing/2014/main" xmlns="" val="20001"/>
                    </a:ext>
                  </a:extLst>
                </a:gridCol>
              </a:tblGrid>
              <a:tr h="318752">
                <a:tc>
                  <a:txBody>
                    <a:bodyPr/>
                    <a:lstStyle/>
                    <a:p>
                      <a:pPr algn="l" fontAlgn="t"/>
                      <a:r>
                        <a:rPr lang="en-US" sz="1700" b="0" dirty="0">
                          <a:effectLst/>
                          <a:latin typeface="Arial Narrow" panose="020B0606020202030204" pitchFamily="34" charset="0"/>
                        </a:rPr>
                        <a:t>Xujing Davis (DOE)</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700" b="0" dirty="0">
                          <a:effectLst/>
                          <a:latin typeface="Arial Narrow" panose="020B0606020202030204" pitchFamily="34" charset="0"/>
                        </a:rPr>
                        <a:t>Program Manager, ESMD</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xmlns="" val="10000"/>
                  </a:ext>
                </a:extLst>
              </a:tr>
              <a:tr h="318752">
                <a:tc>
                  <a:txBody>
                    <a:bodyPr/>
                    <a:lstStyle/>
                    <a:p>
                      <a:pPr algn="l" fontAlgn="t"/>
                      <a:r>
                        <a:rPr lang="en-US" sz="1700" b="0">
                          <a:effectLst/>
                          <a:latin typeface="Arial Narrow" panose="020B0606020202030204" pitchFamily="34" charset="0"/>
                        </a:rPr>
                        <a:t>Cristiana Stan (DOE)</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700" b="0" dirty="0">
                          <a:effectLst/>
                          <a:latin typeface="Arial Narrow" panose="020B0606020202030204" pitchFamily="34" charset="0"/>
                        </a:rPr>
                        <a:t>IPA Assignee, EESM</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318752">
                <a:tc>
                  <a:txBody>
                    <a:bodyPr/>
                    <a:lstStyle/>
                    <a:p>
                      <a:pPr algn="l" fontAlgn="t"/>
                      <a:r>
                        <a:rPr lang="en-US" sz="1700" b="0" dirty="0">
                          <a:effectLst/>
                          <a:latin typeface="Arial Narrow" panose="020B0606020202030204" pitchFamily="34" charset="0"/>
                        </a:rPr>
                        <a:t>Renata McCoy (LLNL)</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700" b="0" dirty="0">
                          <a:effectLst/>
                          <a:latin typeface="Arial Narrow" panose="020B0606020202030204" pitchFamily="34" charset="0"/>
                        </a:rPr>
                        <a:t>E3SM Chief Operating Officer/Project Engineer</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318752">
                <a:tc>
                  <a:txBody>
                    <a:bodyPr/>
                    <a:lstStyle/>
                    <a:p>
                      <a:pPr algn="l" fontAlgn="t"/>
                      <a:r>
                        <a:rPr lang="en-US" sz="1700" b="0" dirty="0">
                          <a:effectLst/>
                          <a:latin typeface="Arial Narrow" panose="020B0606020202030204" pitchFamily="34" charset="0"/>
                        </a:rPr>
                        <a:t>Dave Bader (LLNL)</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700" b="0" dirty="0" err="1">
                          <a:effectLst/>
                          <a:latin typeface="Arial Narrow" panose="020B0606020202030204" pitchFamily="34" charset="0"/>
                        </a:rPr>
                        <a:t>E3SM</a:t>
                      </a:r>
                      <a:r>
                        <a:rPr lang="en-US" sz="1700" b="0" dirty="0">
                          <a:effectLst/>
                          <a:latin typeface="Arial Narrow" panose="020B0606020202030204" pitchFamily="34" charset="0"/>
                        </a:rPr>
                        <a:t> Council Chair</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318752">
                <a:tc>
                  <a:txBody>
                    <a:bodyPr/>
                    <a:lstStyle/>
                    <a:p>
                      <a:pPr algn="l" fontAlgn="t"/>
                      <a:r>
                        <a:rPr lang="en-US" sz="1700" b="0" dirty="0">
                          <a:effectLst/>
                          <a:latin typeface="Arial Narrow" panose="020B0606020202030204" pitchFamily="34" charset="0"/>
                        </a:rPr>
                        <a:t>Ruby Leung (PNNL)</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700" b="0" dirty="0">
                          <a:effectLst/>
                          <a:latin typeface="Arial Narrow" panose="020B0606020202030204" pitchFamily="34" charset="0"/>
                        </a:rPr>
                        <a:t>E3SM Chief Scientist</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318752">
                <a:tc>
                  <a:txBody>
                    <a:bodyPr/>
                    <a:lstStyle/>
                    <a:p>
                      <a:pPr algn="l" fontAlgn="t"/>
                      <a:r>
                        <a:rPr lang="en-US" sz="1700" b="0" dirty="0">
                          <a:effectLst/>
                          <a:latin typeface="Arial Narrow" panose="020B0606020202030204" pitchFamily="34" charset="0"/>
                        </a:rPr>
                        <a:t>Mark Taylor (SNL)</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700" b="0">
                          <a:effectLst/>
                          <a:latin typeface="Arial Narrow" panose="020B0606020202030204" pitchFamily="34" charset="0"/>
                        </a:rPr>
                        <a:t>E3SM Chief Computational Scientist</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318752">
                <a:tc>
                  <a:txBody>
                    <a:bodyPr/>
                    <a:lstStyle/>
                    <a:p>
                      <a:pPr algn="l" fontAlgn="t"/>
                      <a:r>
                        <a:rPr lang="en-US" sz="1700" b="0" dirty="0">
                          <a:effectLst/>
                          <a:latin typeface="Arial Narrow" panose="020B0606020202030204" pitchFamily="34" charset="0"/>
                        </a:rPr>
                        <a:t>Guang Zhang (SCRIPPS, UCSD)</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tc>
                  <a:txBody>
                    <a:bodyPr/>
                    <a:lstStyle/>
                    <a:p>
                      <a:pPr algn="l" fontAlgn="t"/>
                      <a:r>
                        <a:rPr lang="en-US" sz="1700" b="0" dirty="0">
                          <a:effectLst/>
                          <a:latin typeface="Arial Narrow" panose="020B0606020202030204" pitchFamily="34" charset="0"/>
                        </a:rPr>
                        <a:t>University PI Representative</a:t>
                      </a:r>
                    </a:p>
                  </a:txBody>
                  <a:tcPr marL="45720" marR="45720">
                    <a:lnL w="7620" cap="flat" cmpd="sng" algn="ctr">
                      <a:solidFill>
                        <a:srgbClr val="C1C7D0"/>
                      </a:solidFill>
                      <a:prstDash val="solid"/>
                      <a:round/>
                      <a:headEnd type="none" w="med" len="med"/>
                      <a:tailEnd type="none" w="med" len="med"/>
                    </a:lnL>
                    <a:lnR w="7620" cap="flat" cmpd="sng" algn="ctr">
                      <a:solidFill>
                        <a:srgbClr val="C1C7D0"/>
                      </a:solidFill>
                      <a:prstDash val="solid"/>
                      <a:round/>
                      <a:headEnd type="none" w="med" len="med"/>
                      <a:tailEnd type="none" w="med" len="med"/>
                    </a:lnR>
                    <a:lnT w="7620" cap="flat" cmpd="sng" algn="ctr">
                      <a:solidFill>
                        <a:srgbClr val="C1C7D0"/>
                      </a:solidFill>
                      <a:prstDash val="solid"/>
                      <a:round/>
                      <a:headEnd type="none" w="med" len="med"/>
                      <a:tailEnd type="none" w="med" len="med"/>
                    </a:lnT>
                    <a:lnB w="7620" cap="flat" cmpd="sng" algn="ctr">
                      <a:solidFill>
                        <a:srgbClr val="C1C7D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bl>
          </a:graphicData>
        </a:graphic>
      </p:graphicFrame>
      <p:sp>
        <p:nvSpPr>
          <p:cNvPr id="9" name="Rectangle 3">
            <a:extLst>
              <a:ext uri="{FF2B5EF4-FFF2-40B4-BE49-F238E27FC236}">
                <a16:creationId xmlns:a16="http://schemas.microsoft.com/office/drawing/2014/main" xmlns="" id="{2B5BCE35-571C-4286-9C81-2CE953DD473F}"/>
              </a:ext>
            </a:extLst>
          </p:cNvPr>
          <p:cNvSpPr txBox="1">
            <a:spLocks noChangeArrowheads="1"/>
          </p:cNvSpPr>
          <p:nvPr/>
        </p:nvSpPr>
        <p:spPr>
          <a:xfrm>
            <a:off x="1" y="140000"/>
            <a:ext cx="8464216" cy="1257301"/>
          </a:xfrm>
          <a:prstGeom prst="rect">
            <a:avLst/>
          </a:prstGeom>
        </p:spPr>
        <p:txBody>
          <a:bodyPr anchor="b">
            <a:noAutofit/>
          </a:bodyPr>
          <a:lstStyle>
            <a:lvl1pPr algn="l" defTabSz="914400" rtl="0" eaLnBrk="1" latinLnBrk="0" hangingPunct="1">
              <a:lnSpc>
                <a:spcPct val="90000"/>
              </a:lnSpc>
              <a:spcBef>
                <a:spcPct val="0"/>
              </a:spcBef>
              <a:buNone/>
              <a:defRPr sz="3000" b="1" kern="1200">
                <a:solidFill>
                  <a:schemeClr val="accent1">
                    <a:lumMod val="75000"/>
                  </a:schemeClr>
                </a:solidFill>
                <a:latin typeface="Arial" panose="020B0604020202020204" pitchFamily="34" charset="0"/>
                <a:ea typeface="+mj-ea"/>
                <a:cs typeface="Arial" panose="020B0604020202020204" pitchFamily="34" charset="0"/>
              </a:defRPr>
            </a:lvl1pPr>
          </a:lstStyle>
          <a:p>
            <a:pPr algn="ctr"/>
            <a:r>
              <a:rPr lang="en-US" sz="3400" dirty="0">
                <a:solidFill>
                  <a:srgbClr val="C00000"/>
                </a:solidFill>
                <a:latin typeface="Arial Narrow" panose="020B0606020202030204" pitchFamily="34" charset="0"/>
              </a:rPr>
              <a:t>Welcome</a:t>
            </a:r>
            <a:r>
              <a:rPr lang="en-US" sz="2600" dirty="0">
                <a:latin typeface="Arial Narrow" panose="020B0606020202030204" pitchFamily="34" charset="0"/>
              </a:rPr>
              <a:t> </a:t>
            </a:r>
            <a:r>
              <a:rPr lang="en-US" sz="2600" dirty="0">
                <a:solidFill>
                  <a:schemeClr val="tx1"/>
                </a:solidFill>
                <a:latin typeface="Arial Narrow" panose="020B0606020202030204" pitchFamily="34" charset="0"/>
              </a:rPr>
              <a:t>to </a:t>
            </a:r>
            <a:br>
              <a:rPr lang="en-US" sz="2600" dirty="0">
                <a:solidFill>
                  <a:schemeClr val="tx1"/>
                </a:solidFill>
                <a:latin typeface="Arial Narrow" panose="020B0606020202030204" pitchFamily="34" charset="0"/>
              </a:rPr>
            </a:br>
            <a:r>
              <a:rPr lang="en-US" sz="2600" dirty="0">
                <a:solidFill>
                  <a:schemeClr val="tx1"/>
                </a:solidFill>
                <a:latin typeface="Arial Narrow" panose="020B0606020202030204" pitchFamily="34" charset="0"/>
              </a:rPr>
              <a:t>Earth System Model Development Program Area (ESMD)</a:t>
            </a:r>
            <a:br>
              <a:rPr lang="en-US" sz="2600" dirty="0">
                <a:solidFill>
                  <a:schemeClr val="tx1"/>
                </a:solidFill>
                <a:latin typeface="Arial Narrow" panose="020B0606020202030204" pitchFamily="34" charset="0"/>
              </a:rPr>
            </a:br>
            <a:r>
              <a:rPr lang="en-US" sz="2600" dirty="0">
                <a:solidFill>
                  <a:schemeClr val="tx1"/>
                </a:solidFill>
                <a:latin typeface="Arial Narrow" panose="020B0606020202030204" pitchFamily="34" charset="0"/>
              </a:rPr>
              <a:t>&amp; the Energy </a:t>
            </a:r>
            <a:r>
              <a:rPr lang="en-US" sz="2600" dirty="0" err="1">
                <a:solidFill>
                  <a:schemeClr val="tx1"/>
                </a:solidFill>
                <a:latin typeface="Arial Narrow" panose="020B0606020202030204" pitchFamily="34" charset="0"/>
              </a:rPr>
              <a:t>Exascale</a:t>
            </a:r>
            <a:r>
              <a:rPr lang="en-US" sz="2600" dirty="0">
                <a:solidFill>
                  <a:schemeClr val="tx1"/>
                </a:solidFill>
                <a:latin typeface="Arial Narrow" panose="020B0606020202030204" pitchFamily="34" charset="0"/>
              </a:rPr>
              <a:t> Earth System Model (E3SM) PI </a:t>
            </a:r>
            <a:r>
              <a:rPr lang="en-US" sz="2700" dirty="0">
                <a:solidFill>
                  <a:schemeClr val="tx1"/>
                </a:solidFill>
                <a:latin typeface="Arial Narrow" panose="020B0606020202030204" pitchFamily="34" charset="0"/>
              </a:rPr>
              <a:t>Meeting</a:t>
            </a:r>
          </a:p>
        </p:txBody>
      </p:sp>
      <p:sp>
        <p:nvSpPr>
          <p:cNvPr id="12" name="TextBox 11"/>
          <p:cNvSpPr txBox="1"/>
          <p:nvPr/>
        </p:nvSpPr>
        <p:spPr>
          <a:xfrm>
            <a:off x="2777690" y="1417651"/>
            <a:ext cx="3654593" cy="369332"/>
          </a:xfrm>
          <a:prstGeom prst="rect">
            <a:avLst/>
          </a:prstGeom>
          <a:noFill/>
        </p:spPr>
        <p:txBody>
          <a:bodyPr wrap="square" rtlCol="0">
            <a:spAutoFit/>
          </a:bodyPr>
          <a:lstStyle/>
          <a:p>
            <a:r>
              <a:rPr lang="en-US" b="1" dirty="0">
                <a:latin typeface="Arial Narrow" panose="020B0606020202030204" pitchFamily="34" charset="0"/>
              </a:rPr>
              <a:t>PI Meeting Steering Committee</a:t>
            </a:r>
          </a:p>
        </p:txBody>
      </p:sp>
      <p:sp>
        <p:nvSpPr>
          <p:cNvPr id="13" name="TextBox 12"/>
          <p:cNvSpPr txBox="1"/>
          <p:nvPr/>
        </p:nvSpPr>
        <p:spPr>
          <a:xfrm>
            <a:off x="6943919" y="4226278"/>
            <a:ext cx="2266054" cy="338554"/>
          </a:xfrm>
          <a:prstGeom prst="rect">
            <a:avLst/>
          </a:prstGeom>
          <a:noFill/>
        </p:spPr>
        <p:txBody>
          <a:bodyPr wrap="square" rtlCol="0">
            <a:spAutoFit/>
          </a:bodyPr>
          <a:lstStyle/>
          <a:p>
            <a:r>
              <a:rPr lang="en-US" sz="1600" dirty="0">
                <a:latin typeface="Arial Narrow" panose="020B0606020202030204" pitchFamily="34" charset="0"/>
              </a:rPr>
              <a:t>October 26-29, 2020</a:t>
            </a:r>
          </a:p>
        </p:txBody>
      </p:sp>
    </p:spTree>
    <p:extLst>
      <p:ext uri="{BB962C8B-B14F-4D97-AF65-F5344CB8AC3E}">
        <p14:creationId xmlns:p14="http://schemas.microsoft.com/office/powerpoint/2010/main" val="3013172633"/>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7561E7DF-2D5A-4EF0-9E9E-047227DE4DB5}"/>
              </a:ext>
            </a:extLst>
          </p:cNvPr>
          <p:cNvSpPr>
            <a:spLocks noGrp="1"/>
          </p:cNvSpPr>
          <p:nvPr>
            <p:ph type="sldNum" sz="quarter" idx="12"/>
          </p:nvPr>
        </p:nvSpPr>
        <p:spPr/>
        <p:txBody>
          <a:bodyPr/>
          <a:lstStyle/>
          <a:p>
            <a:fld id="{FE7A4BB3-E848-5A44-82DF-322201952CD8}" type="slidenum">
              <a:rPr lang="en-US" smtClean="0"/>
              <a:pPr/>
              <a:t>10</a:t>
            </a:fld>
            <a:endParaRPr lang="en-US" dirty="0"/>
          </a:p>
        </p:txBody>
      </p:sp>
      <p:sp>
        <p:nvSpPr>
          <p:cNvPr id="3" name="Title 2">
            <a:extLst>
              <a:ext uri="{FF2B5EF4-FFF2-40B4-BE49-F238E27FC236}">
                <a16:creationId xmlns:a16="http://schemas.microsoft.com/office/drawing/2014/main" xmlns="" id="{6D50AF6E-CF6A-429E-A4B2-32D2D767B73B}"/>
              </a:ext>
            </a:extLst>
          </p:cNvPr>
          <p:cNvSpPr>
            <a:spLocks noGrp="1"/>
          </p:cNvSpPr>
          <p:nvPr>
            <p:ph type="title"/>
          </p:nvPr>
        </p:nvSpPr>
        <p:spPr>
          <a:xfrm>
            <a:off x="35494" y="0"/>
            <a:ext cx="8537511" cy="1084857"/>
          </a:xfrm>
          <a:solidFill>
            <a:schemeClr val="bg1"/>
          </a:solidFill>
        </p:spPr>
        <p:txBody>
          <a:bodyPr>
            <a:normAutofit/>
          </a:bodyPr>
          <a:lstStyle/>
          <a:p>
            <a:pPr algn="ctr"/>
            <a:r>
              <a:rPr lang="en-US" dirty="0">
                <a:solidFill>
                  <a:schemeClr val="tx1"/>
                </a:solidFill>
                <a:latin typeface="Arial Narrow" panose="020B0606020202030204" pitchFamily="34" charset="0"/>
                <a:cs typeface="Calibri" panose="020F0502020204030204" pitchFamily="34" charset="0"/>
              </a:rPr>
              <a:t>EAGLES SFA : Improved Parameterization for E3SM v4</a:t>
            </a:r>
            <a:r>
              <a:rPr lang="en-US" dirty="0">
                <a:solidFill>
                  <a:srgbClr val="0070C0"/>
                </a:solidFill>
                <a:latin typeface="Arial Narrow" panose="020B0606020202030204" pitchFamily="34" charset="0"/>
                <a:cs typeface="Calibri" panose="020F0502020204030204" pitchFamily="34" charset="0"/>
              </a:rPr>
              <a:t/>
            </a:r>
            <a:br>
              <a:rPr lang="en-US" dirty="0">
                <a:solidFill>
                  <a:srgbClr val="0070C0"/>
                </a:solidFill>
                <a:latin typeface="Arial Narrow" panose="020B0606020202030204" pitchFamily="34" charset="0"/>
                <a:cs typeface="Calibri" panose="020F0502020204030204" pitchFamily="34" charset="0"/>
              </a:rPr>
            </a:br>
            <a:r>
              <a:rPr lang="en-US" dirty="0">
                <a:solidFill>
                  <a:srgbClr val="0070C0"/>
                </a:solidFill>
                <a:latin typeface="Arial Narrow" panose="020B0606020202030204" pitchFamily="34" charset="0"/>
                <a:cs typeface="Calibri" panose="020F0502020204030204" pitchFamily="34" charset="0"/>
              </a:rPr>
              <a:t>E</a:t>
            </a:r>
            <a:r>
              <a:rPr lang="en-US" dirty="0">
                <a:solidFill>
                  <a:schemeClr val="tx2"/>
                </a:solidFill>
                <a:latin typeface="Arial Narrow" panose="020B0606020202030204" pitchFamily="34" charset="0"/>
                <a:cs typeface="Calibri" panose="020F0502020204030204" pitchFamily="34" charset="0"/>
              </a:rPr>
              <a:t>nabling </a:t>
            </a:r>
            <a:r>
              <a:rPr lang="en-US" dirty="0">
                <a:solidFill>
                  <a:srgbClr val="0070C0"/>
                </a:solidFill>
                <a:latin typeface="Arial Narrow" panose="020B0606020202030204" pitchFamily="34" charset="0"/>
                <a:cs typeface="Calibri" panose="020F0502020204030204" pitchFamily="34" charset="0"/>
              </a:rPr>
              <a:t>A</a:t>
            </a:r>
            <a:r>
              <a:rPr lang="en-US" dirty="0">
                <a:solidFill>
                  <a:schemeClr val="tx2"/>
                </a:solidFill>
                <a:latin typeface="Arial Narrow" panose="020B0606020202030204" pitchFamily="34" charset="0"/>
                <a:cs typeface="Calibri" panose="020F0502020204030204" pitchFamily="34" charset="0"/>
              </a:rPr>
              <a:t>erosol-cloud interactions </a:t>
            </a:r>
            <a:br>
              <a:rPr lang="en-US" dirty="0">
                <a:solidFill>
                  <a:schemeClr val="tx2"/>
                </a:solidFill>
                <a:latin typeface="Arial Narrow" panose="020B0606020202030204" pitchFamily="34" charset="0"/>
                <a:cs typeface="Calibri" panose="020F0502020204030204" pitchFamily="34" charset="0"/>
              </a:rPr>
            </a:br>
            <a:r>
              <a:rPr lang="en-US" dirty="0">
                <a:solidFill>
                  <a:schemeClr val="tx2"/>
                </a:solidFill>
                <a:latin typeface="Arial Narrow" panose="020B0606020202030204" pitchFamily="34" charset="0"/>
                <a:cs typeface="Calibri" panose="020F0502020204030204" pitchFamily="34" charset="0"/>
              </a:rPr>
              <a:t>at </a:t>
            </a:r>
            <a:r>
              <a:rPr lang="en-US" dirty="0">
                <a:solidFill>
                  <a:srgbClr val="0070C0"/>
                </a:solidFill>
                <a:latin typeface="Arial Narrow" panose="020B0606020202030204" pitchFamily="34" charset="0"/>
                <a:cs typeface="Calibri" panose="020F0502020204030204" pitchFamily="34" charset="0"/>
              </a:rPr>
              <a:t>Gl</a:t>
            </a:r>
            <a:r>
              <a:rPr lang="en-US" dirty="0">
                <a:solidFill>
                  <a:schemeClr val="tx2"/>
                </a:solidFill>
                <a:latin typeface="Arial Narrow" panose="020B0606020202030204" pitchFamily="34" charset="0"/>
                <a:cs typeface="Calibri" panose="020F0502020204030204" pitchFamily="34" charset="0"/>
              </a:rPr>
              <a:t>obal convection-permitting </a:t>
            </a:r>
            <a:r>
              <a:rPr lang="en-US" dirty="0" err="1">
                <a:solidFill>
                  <a:schemeClr val="tx2"/>
                </a:solidFill>
                <a:latin typeface="Arial Narrow" panose="020B0606020202030204" pitchFamily="34" charset="0"/>
                <a:cs typeface="Calibri" panose="020F0502020204030204" pitchFamily="34" charset="0"/>
              </a:rPr>
              <a:t>scal</a:t>
            </a:r>
            <a:r>
              <a:rPr lang="en-US" dirty="0" err="1">
                <a:solidFill>
                  <a:srgbClr val="0070C0"/>
                </a:solidFill>
                <a:latin typeface="Arial Narrow" panose="020B0606020202030204" pitchFamily="34" charset="0"/>
                <a:cs typeface="Calibri" panose="020F0502020204030204" pitchFamily="34" charset="0"/>
              </a:rPr>
              <a:t>ES</a:t>
            </a:r>
            <a:r>
              <a:rPr lang="en-US" dirty="0">
                <a:solidFill>
                  <a:srgbClr val="0070C0"/>
                </a:solidFill>
                <a:latin typeface="Arial Narrow" panose="020B0606020202030204" pitchFamily="34" charset="0"/>
                <a:cs typeface="Calibri" panose="020F0502020204030204" pitchFamily="34" charset="0"/>
              </a:rPr>
              <a:t> (EAGLES)</a:t>
            </a:r>
            <a:endParaRPr lang="en-US" dirty="0">
              <a:latin typeface="Arial Narrow" panose="020B0606020202030204" pitchFamily="34" charset="0"/>
              <a:cs typeface="Calibri" panose="020F0502020204030204" pitchFamily="34" charset="0"/>
            </a:endParaRPr>
          </a:p>
        </p:txBody>
      </p:sp>
      <p:sp>
        <p:nvSpPr>
          <p:cNvPr id="17" name="Content Placeholder 3">
            <a:extLst>
              <a:ext uri="{FF2B5EF4-FFF2-40B4-BE49-F238E27FC236}">
                <a16:creationId xmlns:a16="http://schemas.microsoft.com/office/drawing/2014/main" xmlns="" id="{D8DF388D-3DCE-6C41-A1E4-00F8794E4A15}"/>
              </a:ext>
            </a:extLst>
          </p:cNvPr>
          <p:cNvSpPr txBox="1">
            <a:spLocks/>
          </p:cNvSpPr>
          <p:nvPr/>
        </p:nvSpPr>
        <p:spPr>
          <a:xfrm>
            <a:off x="45312" y="2439260"/>
            <a:ext cx="8984388" cy="2322852"/>
          </a:xfrm>
          <a:prstGeom prst="rect">
            <a:avLst/>
          </a:prstGeom>
          <a:solidFill>
            <a:schemeClr val="accent3">
              <a:lumMod val="60000"/>
              <a:lumOff val="40000"/>
            </a:schemeClr>
          </a:solidFill>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indent="0">
              <a:lnSpc>
                <a:spcPct val="100000"/>
              </a:lnSpc>
              <a:spcBef>
                <a:spcPts val="375"/>
              </a:spcBef>
              <a:buNone/>
            </a:pPr>
            <a:r>
              <a:rPr lang="en-US" sz="2000" b="1" dirty="0">
                <a:solidFill>
                  <a:srgbClr val="FF0000"/>
                </a:solidFill>
                <a:latin typeface="Arial Narrow" panose="020B0606020202030204" pitchFamily="34" charset="0"/>
                <a:cs typeface="Calibri" panose="020F0502020204030204" pitchFamily="34" charset="0"/>
              </a:rPr>
              <a:t>Some Major Accomplishments in FY20:</a:t>
            </a:r>
          </a:p>
          <a:p>
            <a:pPr>
              <a:buFont typeface="Wingdings" panose="05000000000000000000" pitchFamily="2" charset="2"/>
              <a:buChar char="Ø"/>
            </a:pPr>
            <a:r>
              <a:rPr lang="en-US" sz="1600" dirty="0">
                <a:solidFill>
                  <a:srgbClr val="000000"/>
                </a:solidFill>
                <a:latin typeface="Arial Narrow" panose="020B0606020202030204" pitchFamily="34" charset="0"/>
                <a:cs typeface="Calibri" panose="020F0502020204030204" pitchFamily="34" charset="0"/>
              </a:rPr>
              <a:t>Addressing the structural deficiency by improving aerosol and ACI in E3SM</a:t>
            </a:r>
          </a:p>
          <a:p>
            <a:pPr>
              <a:buFont typeface="Wingdings" panose="05000000000000000000" pitchFamily="2" charset="2"/>
              <a:buChar char="Ø"/>
            </a:pPr>
            <a:r>
              <a:rPr lang="en-US" sz="1600" dirty="0">
                <a:solidFill>
                  <a:srgbClr val="000000"/>
                </a:solidFill>
                <a:latin typeface="Arial Narrow" panose="020B0606020202030204" pitchFamily="34" charset="0"/>
                <a:cs typeface="Calibri" panose="020F0502020204030204" pitchFamily="34" charset="0"/>
              </a:rPr>
              <a:t>Streamlining the “machine learning (ML)-to-E3SM” workflow</a:t>
            </a:r>
          </a:p>
          <a:p>
            <a:pPr>
              <a:buFont typeface="Wingdings" panose="05000000000000000000" pitchFamily="2" charset="2"/>
              <a:buChar char="Ø"/>
            </a:pPr>
            <a:r>
              <a:rPr lang="en-US" sz="1600" dirty="0">
                <a:solidFill>
                  <a:srgbClr val="000000"/>
                </a:solidFill>
                <a:latin typeface="Arial Narrow" panose="020B0606020202030204" pitchFamily="34" charset="0"/>
                <a:cs typeface="Calibri" panose="020F0502020204030204" pitchFamily="34" charset="0"/>
              </a:rPr>
              <a:t>Performing a large LES ensemble covering a wide range of aerosol, cloud, and meteorological regimes</a:t>
            </a:r>
          </a:p>
          <a:p>
            <a:pPr>
              <a:buFont typeface="Wingdings" panose="05000000000000000000" pitchFamily="2" charset="2"/>
              <a:buChar char="Ø"/>
            </a:pPr>
            <a:r>
              <a:rPr lang="en-US" sz="1600" dirty="0">
                <a:solidFill>
                  <a:srgbClr val="000000"/>
                </a:solidFill>
                <a:latin typeface="Arial Narrow" panose="020B0606020202030204" pitchFamily="34" charset="0"/>
                <a:cs typeface="Calibri" panose="020F0502020204030204" pitchFamily="34" charset="0"/>
              </a:rPr>
              <a:t>Integrating observationally based process-oriented constraints for ACI in parameterization development</a:t>
            </a:r>
          </a:p>
          <a:p>
            <a:pPr>
              <a:buFont typeface="Wingdings" panose="05000000000000000000" pitchFamily="2" charset="2"/>
              <a:buChar char="Ø"/>
            </a:pPr>
            <a:r>
              <a:rPr lang="en-US" sz="1600" dirty="0">
                <a:solidFill>
                  <a:srgbClr val="000000"/>
                </a:solidFill>
                <a:latin typeface="Arial Narrow" panose="020B0606020202030204" pitchFamily="34" charset="0"/>
                <a:cs typeface="Calibri" panose="020F0502020204030204" pitchFamily="34" charset="0"/>
              </a:rPr>
              <a:t>Modernizing software for DOE’s GPU-based computers</a:t>
            </a:r>
          </a:p>
        </p:txBody>
      </p:sp>
      <p:sp>
        <p:nvSpPr>
          <p:cNvPr id="4" name="Rounded Rectangle 3">
            <a:extLst>
              <a:ext uri="{FF2B5EF4-FFF2-40B4-BE49-F238E27FC236}">
                <a16:creationId xmlns:a16="http://schemas.microsoft.com/office/drawing/2014/main" xmlns="" id="{22F2CA94-565B-EA4B-84AE-ECCC05909F66}"/>
              </a:ext>
            </a:extLst>
          </p:cNvPr>
          <p:cNvSpPr/>
          <p:nvPr/>
        </p:nvSpPr>
        <p:spPr>
          <a:xfrm>
            <a:off x="6979807" y="2110126"/>
            <a:ext cx="3367333" cy="1143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pic>
        <p:nvPicPr>
          <p:cNvPr id="9" name="Picture 8" descr="A picture containing bottle, sitting, table, blue&#10;&#10;Description automatically generated">
            <a:extLst>
              <a:ext uri="{FF2B5EF4-FFF2-40B4-BE49-F238E27FC236}">
                <a16:creationId xmlns:a16="http://schemas.microsoft.com/office/drawing/2014/main" xmlns="" id="{E4A0C8AA-B187-D54F-94EC-E9AEF84F96CB}"/>
              </a:ext>
            </a:extLst>
          </p:cNvPr>
          <p:cNvPicPr>
            <a:picLocks noChangeAspect="1"/>
          </p:cNvPicPr>
          <p:nvPr/>
        </p:nvPicPr>
        <p:blipFill rotWithShape="1">
          <a:blip r:embed="rId3">
            <a:clrChange>
              <a:clrFrom>
                <a:srgbClr val="000000"/>
              </a:clrFrom>
              <a:clrTo>
                <a:srgbClr val="000000">
                  <a:alpha val="0"/>
                </a:srgbClr>
              </a:clrTo>
            </a:clrChange>
          </a:blip>
          <a:srcRect t="21871" r="23501"/>
          <a:stretch/>
        </p:blipFill>
        <p:spPr>
          <a:xfrm>
            <a:off x="7845879" y="0"/>
            <a:ext cx="1298121" cy="1325767"/>
          </a:xfrm>
          <a:prstGeom prst="rect">
            <a:avLst/>
          </a:prstGeom>
        </p:spPr>
      </p:pic>
      <p:sp>
        <p:nvSpPr>
          <p:cNvPr id="10" name="Content Placeholder 3">
            <a:extLst>
              <a:ext uri="{FF2B5EF4-FFF2-40B4-BE49-F238E27FC236}">
                <a16:creationId xmlns:a16="http://schemas.microsoft.com/office/drawing/2014/main" xmlns="" id="{43F2575B-57D6-6342-8201-CA50E1D3D506}"/>
              </a:ext>
            </a:extLst>
          </p:cNvPr>
          <p:cNvSpPr txBox="1">
            <a:spLocks/>
          </p:cNvSpPr>
          <p:nvPr/>
        </p:nvSpPr>
        <p:spPr>
          <a:xfrm>
            <a:off x="45312" y="1460232"/>
            <a:ext cx="8994206" cy="904899"/>
          </a:xfrm>
          <a:prstGeom prst="rect">
            <a:avLst/>
          </a:prstGeom>
          <a:solidFill>
            <a:schemeClr val="accent3">
              <a:lumMod val="60000"/>
              <a:lumOff val="40000"/>
            </a:schemeClr>
          </a:solid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333" kern="1200">
                <a:solidFill>
                  <a:schemeClr val="tx1"/>
                </a:solidFill>
                <a:latin typeface="Arial" panose="020B0604020202020204" pitchFamily="34" charset="0"/>
                <a:ea typeface="+mn-ea"/>
                <a:cs typeface="Arial" panose="020B0604020202020204" pitchFamily="34" charset="0"/>
              </a:defRPr>
            </a:lvl1pPr>
            <a:lvl2pPr marL="685773" indent="-228591"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2954" indent="-228591" algn="l" defTabSz="914400" rtl="0" eaLnBrk="1" latinLnBrk="0" hangingPunct="1">
              <a:lnSpc>
                <a:spcPct val="90000"/>
              </a:lnSpc>
              <a:spcBef>
                <a:spcPts val="500"/>
              </a:spcBef>
              <a:buFont typeface="Wingdings" panose="05000000000000000000" pitchFamily="2" charset="2"/>
              <a:buChar char="ü"/>
              <a:defRPr sz="1667"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318" indent="-228591" algn="l" defTabSz="914400" rtl="0" eaLnBrk="1" latinLnBrk="0" hangingPunct="1">
              <a:lnSpc>
                <a:spcPct val="90000"/>
              </a:lnSpc>
              <a:spcBef>
                <a:spcPts val="500"/>
              </a:spcBef>
              <a:buFont typeface="Wingdings" panose="05000000000000000000" pitchFamily="2" charset="2"/>
              <a:buChar char="§"/>
              <a:defRPr sz="1333"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FF0000"/>
                </a:solidFill>
                <a:latin typeface="Arial Narrow" panose="020B0606020202030204" pitchFamily="34" charset="0"/>
                <a:cs typeface="Calibri" panose="020F0502020204030204" pitchFamily="34" charset="0"/>
              </a:rPr>
              <a:t>Goal: </a:t>
            </a:r>
            <a:r>
              <a:rPr lang="en-US" sz="2000" dirty="0">
                <a:solidFill>
                  <a:srgbClr val="000000"/>
                </a:solidFill>
                <a:latin typeface="Arial Narrow" panose="020B0606020202030204" pitchFamily="34" charset="0"/>
                <a:cs typeface="Calibri" panose="020F0502020204030204" pitchFamily="34" charset="0"/>
              </a:rPr>
              <a:t>Improve the confidence in, and understanding of, </a:t>
            </a:r>
            <a:r>
              <a:rPr lang="en-US" sz="2000" dirty="0">
                <a:solidFill>
                  <a:srgbClr val="FF0000"/>
                </a:solidFill>
                <a:latin typeface="Arial Narrow" panose="020B0606020202030204" pitchFamily="34" charset="0"/>
                <a:cs typeface="Calibri" panose="020F0502020204030204" pitchFamily="34" charset="0"/>
              </a:rPr>
              <a:t>the role of aerosols and aerosol-cloud interactions (ACI)</a:t>
            </a:r>
            <a:r>
              <a:rPr lang="en-US" sz="2000" dirty="0">
                <a:solidFill>
                  <a:srgbClr val="000000"/>
                </a:solidFill>
                <a:latin typeface="Arial Narrow" panose="020B0606020202030204" pitchFamily="34" charset="0"/>
                <a:cs typeface="Calibri" panose="020F0502020204030204" pitchFamily="34" charset="0"/>
              </a:rPr>
              <a:t> in the evolution of the Earth system at convection-permitting scales envisioned for E3SMv4. </a:t>
            </a:r>
            <a:endParaRPr lang="en-US" sz="2000" dirty="0">
              <a:solidFill>
                <a:srgbClr val="000000"/>
              </a:solidFill>
              <a:latin typeface="Calibri" panose="020F0502020204030204" pitchFamily="34" charset="0"/>
              <a:cs typeface="Calibri" panose="020F0502020204030204" pitchFamily="34" charset="0"/>
            </a:endParaRPr>
          </a:p>
        </p:txBody>
      </p:sp>
      <p:sp>
        <p:nvSpPr>
          <p:cNvPr id="5" name="TextBox 4"/>
          <p:cNvSpPr txBox="1"/>
          <p:nvPr/>
        </p:nvSpPr>
        <p:spPr>
          <a:xfrm>
            <a:off x="2984512" y="1084857"/>
            <a:ext cx="4861367" cy="369332"/>
          </a:xfrm>
          <a:prstGeom prst="rect">
            <a:avLst/>
          </a:prstGeom>
          <a:noFill/>
        </p:spPr>
        <p:txBody>
          <a:bodyPr wrap="square" rtlCol="0">
            <a:spAutoFit/>
          </a:bodyPr>
          <a:lstStyle/>
          <a:p>
            <a:r>
              <a:rPr lang="en-US" dirty="0">
                <a:latin typeface="Arial Narrow" panose="020B0606020202030204" pitchFamily="34" charset="0"/>
              </a:rPr>
              <a:t>Lead PI: </a:t>
            </a:r>
            <a:r>
              <a:rPr lang="en-US" b="1" dirty="0">
                <a:latin typeface="Arial Narrow" panose="020B0606020202030204" pitchFamily="34" charset="0"/>
              </a:rPr>
              <a:t>Po-Lun Ma</a:t>
            </a:r>
            <a:r>
              <a:rPr lang="en-US" dirty="0">
                <a:latin typeface="Arial Narrow" panose="020B0606020202030204" pitchFamily="34" charset="0"/>
              </a:rPr>
              <a:t>, PNNL</a:t>
            </a:r>
          </a:p>
        </p:txBody>
      </p:sp>
      <p:sp>
        <p:nvSpPr>
          <p:cNvPr id="11" name="TextBox 10"/>
          <p:cNvSpPr txBox="1"/>
          <p:nvPr/>
        </p:nvSpPr>
        <p:spPr>
          <a:xfrm>
            <a:off x="1721644" y="4762111"/>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On the Agenda: The overview of EAGLES on Tuesday, Oct 27</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72990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09" y="-60430"/>
            <a:ext cx="8973241" cy="1095433"/>
          </a:xfrm>
        </p:spPr>
        <p:txBody>
          <a:bodyPr/>
          <a:lstStyle/>
          <a:p>
            <a:pPr algn="ctr"/>
            <a:r>
              <a:rPr lang="en-US" sz="2100" dirty="0">
                <a:latin typeface="Arial Narrow" panose="020B0606020202030204" pitchFamily="34" charset="0"/>
              </a:rPr>
              <a:t/>
            </a:r>
            <a:br>
              <a:rPr lang="en-US" sz="2100" dirty="0">
                <a:latin typeface="Arial Narrow" panose="020B0606020202030204" pitchFamily="34" charset="0"/>
              </a:rPr>
            </a:br>
            <a:r>
              <a:rPr lang="en-US" sz="2100" dirty="0">
                <a:latin typeface="Arial Narrow" panose="020B0606020202030204" pitchFamily="34" charset="0"/>
              </a:rPr>
              <a:t/>
            </a:r>
            <a:br>
              <a:rPr lang="en-US" sz="2100" dirty="0">
                <a:latin typeface="Arial Narrow" panose="020B0606020202030204" pitchFamily="34" charset="0"/>
              </a:rPr>
            </a:br>
            <a:r>
              <a:rPr lang="en-US" sz="2100" dirty="0" err="1">
                <a:solidFill>
                  <a:schemeClr val="tx1"/>
                </a:solidFill>
                <a:latin typeface="Arial Narrow" panose="020B0606020202030204" pitchFamily="34" charset="0"/>
              </a:rPr>
              <a:t>InteRFACE</a:t>
            </a:r>
            <a:r>
              <a:rPr lang="en-US" sz="2100" dirty="0">
                <a:solidFill>
                  <a:schemeClr val="tx1"/>
                </a:solidFill>
                <a:latin typeface="Arial Narrow" panose="020B0606020202030204" pitchFamily="34" charset="0"/>
              </a:rPr>
              <a:t> SFA: Arctic Coastal Processes</a:t>
            </a:r>
            <a:r>
              <a:rPr lang="en-US" sz="2100" dirty="0">
                <a:latin typeface="Arial Narrow" panose="020B0606020202030204" pitchFamily="34" charset="0"/>
              </a:rPr>
              <a:t/>
            </a:r>
            <a:br>
              <a:rPr lang="en-US" sz="2100" dirty="0">
                <a:latin typeface="Arial Narrow" panose="020B0606020202030204" pitchFamily="34" charset="0"/>
              </a:rPr>
            </a:br>
            <a:r>
              <a:rPr lang="en-US" sz="2100" dirty="0">
                <a:latin typeface="Arial Narrow" panose="020B0606020202030204" pitchFamily="34" charset="0"/>
              </a:rPr>
              <a:t>Interdisciplinary Research for Arctic Coastal Environments (</a:t>
            </a:r>
            <a:r>
              <a:rPr lang="en-US" sz="2100" dirty="0" err="1">
                <a:latin typeface="Arial Narrow" panose="020B0606020202030204" pitchFamily="34" charset="0"/>
              </a:rPr>
              <a:t>InteRFACE</a:t>
            </a:r>
            <a:r>
              <a:rPr lang="en-US" sz="2100" dirty="0">
                <a:latin typeface="Arial Narrow" panose="020B0606020202030204" pitchFamily="34" charset="0"/>
              </a:rPr>
              <a:t>)</a:t>
            </a:r>
            <a:br>
              <a:rPr lang="en-US" sz="2100" dirty="0">
                <a:latin typeface="Arial Narrow" panose="020B0606020202030204" pitchFamily="34" charset="0"/>
              </a:rPr>
            </a:br>
            <a:r>
              <a:rPr lang="en-US" sz="1600" b="0" dirty="0">
                <a:solidFill>
                  <a:schemeClr val="tx1"/>
                </a:solidFill>
                <a:latin typeface="Arial Narrow" panose="020B0606020202030204" pitchFamily="34" charset="0"/>
              </a:rPr>
              <a:t>Lead: J. Rowland, LANL; ESMD Lead: Andrew Roberts</a:t>
            </a:r>
          </a:p>
        </p:txBody>
      </p:sp>
      <p:pic>
        <p:nvPicPr>
          <p:cNvPr id="4" name="Picture 3">
            <a:extLst>
              <a:ext uri="{FF2B5EF4-FFF2-40B4-BE49-F238E27FC236}">
                <a16:creationId xmlns:a16="http://schemas.microsoft.com/office/drawing/2014/main" xmlns="" id="{58B2B4EC-3AA1-DD46-A84E-E4283A063B79}"/>
              </a:ext>
            </a:extLst>
          </p:cNvPr>
          <p:cNvPicPr>
            <a:picLocks noChangeAspect="1"/>
          </p:cNvPicPr>
          <p:nvPr/>
        </p:nvPicPr>
        <p:blipFill>
          <a:blip r:embed="rId3"/>
          <a:stretch>
            <a:fillRect/>
          </a:stretch>
        </p:blipFill>
        <p:spPr>
          <a:xfrm>
            <a:off x="0" y="-28066"/>
            <a:ext cx="965074" cy="965074"/>
          </a:xfrm>
          <a:prstGeom prst="rect">
            <a:avLst/>
          </a:prstGeom>
        </p:spPr>
      </p:pic>
      <p:sp>
        <p:nvSpPr>
          <p:cNvPr id="5" name="TextBox 4">
            <a:extLst>
              <a:ext uri="{FF2B5EF4-FFF2-40B4-BE49-F238E27FC236}">
                <a16:creationId xmlns:a16="http://schemas.microsoft.com/office/drawing/2014/main" xmlns="" id="{80CF4895-B8B3-854E-9C3C-7725B38C6B8A}"/>
              </a:ext>
            </a:extLst>
          </p:cNvPr>
          <p:cNvSpPr txBox="1"/>
          <p:nvPr/>
        </p:nvSpPr>
        <p:spPr>
          <a:xfrm>
            <a:off x="155009" y="2397535"/>
            <a:ext cx="2895922" cy="1472869"/>
          </a:xfrm>
          <a:prstGeom prst="rect">
            <a:avLst/>
          </a:prstGeom>
          <a:solidFill>
            <a:schemeClr val="accent3">
              <a:lumMod val="60000"/>
              <a:lumOff val="40000"/>
            </a:schemeClr>
          </a:solidFill>
          <a:ln>
            <a:solidFill>
              <a:srgbClr val="C00000"/>
            </a:solidFill>
          </a:ln>
        </p:spPr>
        <p:txBody>
          <a:bodyPr wrap="square" rtlCol="0">
            <a:spAutoFit/>
          </a:bodyPr>
          <a:lstStyle/>
          <a:p>
            <a:r>
              <a:rPr lang="en-US" b="1" dirty="0">
                <a:latin typeface="Garamond" panose="02020404030301010803" pitchFamily="18" charset="0"/>
                <a:cs typeface="Arial" panose="020B0604020202020204" pitchFamily="34" charset="0"/>
              </a:rPr>
              <a:t>Earth System focus on:</a:t>
            </a:r>
          </a:p>
          <a:p>
            <a:pPr marL="257175" indent="-257175">
              <a:buFont typeface="Arial" panose="020B0604020202020204" pitchFamily="34" charset="0"/>
              <a:buChar char="•"/>
            </a:pPr>
            <a:r>
              <a:rPr lang="en-US" dirty="0">
                <a:latin typeface="Garamond" panose="02020404030301010803" pitchFamily="18" charset="0"/>
                <a:cs typeface="Arial" panose="020B0604020202020204" pitchFamily="34" charset="0"/>
              </a:rPr>
              <a:t>Sea ice and ocean dynamics</a:t>
            </a:r>
          </a:p>
          <a:p>
            <a:pPr marL="257175" indent="-257175">
              <a:buFont typeface="Arial" panose="020B0604020202020204" pitchFamily="34" charset="0"/>
              <a:buChar char="•"/>
            </a:pPr>
            <a:r>
              <a:rPr lang="en-US" dirty="0">
                <a:latin typeface="Garamond" panose="02020404030301010803" pitchFamily="18" charset="0"/>
                <a:cs typeface="Arial" panose="020B0604020202020204" pitchFamily="34" charset="0"/>
              </a:rPr>
              <a:t>Coastal Change</a:t>
            </a:r>
          </a:p>
          <a:p>
            <a:pPr marL="257175" indent="-257175">
              <a:buFont typeface="Arial" panose="020B0604020202020204" pitchFamily="34" charset="0"/>
              <a:buChar char="•"/>
            </a:pPr>
            <a:r>
              <a:rPr lang="en-US" dirty="0">
                <a:latin typeface="Garamond" panose="02020404030301010803" pitchFamily="18" charset="0"/>
                <a:cs typeface="Arial" panose="020B0604020202020204" pitchFamily="34" charset="0"/>
              </a:rPr>
              <a:t>Permafrost Hydrology</a:t>
            </a:r>
          </a:p>
          <a:p>
            <a:pPr marL="257175" indent="-257175">
              <a:buFont typeface="Arial" panose="020B0604020202020204" pitchFamily="34" charset="0"/>
              <a:buChar char="•"/>
            </a:pPr>
            <a:r>
              <a:rPr lang="en-US" dirty="0">
                <a:latin typeface="Garamond" panose="02020404030301010803" pitchFamily="18" charset="0"/>
                <a:cs typeface="Arial" panose="020B0604020202020204" pitchFamily="34" charset="0"/>
              </a:rPr>
              <a:t>Marine Biogeochemistry</a:t>
            </a:r>
          </a:p>
        </p:txBody>
      </p:sp>
      <p:pic>
        <p:nvPicPr>
          <p:cNvPr id="8" name="Picture 7">
            <a:extLst>
              <a:ext uri="{FF2B5EF4-FFF2-40B4-BE49-F238E27FC236}">
                <a16:creationId xmlns:a16="http://schemas.microsoft.com/office/drawing/2014/main" xmlns="" id="{5CDA949B-856E-4DC8-A1FF-953007E53F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6721" y="4526416"/>
            <a:ext cx="7614557" cy="497801"/>
          </a:xfrm>
          <a:prstGeom prst="rect">
            <a:avLst/>
          </a:prstGeom>
        </p:spPr>
      </p:pic>
      <p:pic>
        <p:nvPicPr>
          <p:cNvPr id="9" name="Content Placeholder 7">
            <a:extLst>
              <a:ext uri="{FF2B5EF4-FFF2-40B4-BE49-F238E27FC236}">
                <a16:creationId xmlns:a16="http://schemas.microsoft.com/office/drawing/2014/main" xmlns="" id="{CBCE8A38-ECE6-40A5-A290-AAFD8F11352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62806" y="1615927"/>
            <a:ext cx="2365444" cy="2365444"/>
          </a:xfrm>
          <a:prstGeom prst="rect">
            <a:avLst/>
          </a:prstGeom>
        </p:spPr>
      </p:pic>
      <p:sp>
        <p:nvSpPr>
          <p:cNvPr id="10" name="TextBox 9">
            <a:extLst>
              <a:ext uri="{FF2B5EF4-FFF2-40B4-BE49-F238E27FC236}">
                <a16:creationId xmlns:a16="http://schemas.microsoft.com/office/drawing/2014/main" xmlns="" id="{80CF4895-B8B3-854E-9C3C-7725B38C6B8A}"/>
              </a:ext>
            </a:extLst>
          </p:cNvPr>
          <p:cNvSpPr txBox="1"/>
          <p:nvPr/>
        </p:nvSpPr>
        <p:spPr>
          <a:xfrm>
            <a:off x="3336011" y="2393076"/>
            <a:ext cx="3003243" cy="1477328"/>
          </a:xfrm>
          <a:prstGeom prst="rect">
            <a:avLst/>
          </a:prstGeom>
          <a:solidFill>
            <a:schemeClr val="accent3">
              <a:lumMod val="60000"/>
              <a:lumOff val="40000"/>
            </a:schemeClr>
          </a:solidFill>
        </p:spPr>
        <p:txBody>
          <a:bodyPr wrap="square" rtlCol="0">
            <a:spAutoFit/>
          </a:bodyPr>
          <a:lstStyle/>
          <a:p>
            <a:r>
              <a:rPr lang="en-US" b="1" dirty="0">
                <a:latin typeface="Garamond" panose="02020404030301010803" pitchFamily="18" charset="0"/>
                <a:cs typeface="Arial" panose="020B0604020202020204" pitchFamily="34" charset="0"/>
              </a:rPr>
              <a:t>Multi-sector dynamics focus on:</a:t>
            </a:r>
          </a:p>
          <a:p>
            <a:pPr marL="257175" indent="-257175">
              <a:buFont typeface="Arial" panose="020B0604020202020204" pitchFamily="34" charset="0"/>
              <a:buChar char="•"/>
            </a:pPr>
            <a:r>
              <a:rPr lang="en-US" dirty="0">
                <a:latin typeface="Garamond" panose="02020404030301010803" pitchFamily="18" charset="0"/>
                <a:cs typeface="Arial" panose="020B0604020202020204" pitchFamily="34" charset="0"/>
              </a:rPr>
              <a:t>Shipping</a:t>
            </a:r>
          </a:p>
          <a:p>
            <a:pPr marL="257175" indent="-257175">
              <a:buFont typeface="Arial" panose="020B0604020202020204" pitchFamily="34" charset="0"/>
              <a:buChar char="•"/>
            </a:pPr>
            <a:r>
              <a:rPr lang="en-US" dirty="0">
                <a:latin typeface="Garamond" panose="02020404030301010803" pitchFamily="18" charset="0"/>
                <a:cs typeface="Arial" panose="020B0604020202020204" pitchFamily="34" charset="0"/>
              </a:rPr>
              <a:t>Settlements</a:t>
            </a:r>
          </a:p>
          <a:p>
            <a:pPr marL="257175" indent="-257175">
              <a:buFont typeface="Arial" panose="020B0604020202020204" pitchFamily="34" charset="0"/>
              <a:buChar char="•"/>
            </a:pPr>
            <a:r>
              <a:rPr lang="en-US" dirty="0">
                <a:latin typeface="Garamond" panose="02020404030301010803" pitchFamily="18" charset="0"/>
                <a:cs typeface="Arial" panose="020B0604020202020204" pitchFamily="34" charset="0"/>
              </a:rPr>
              <a:t>Resource development</a:t>
            </a:r>
          </a:p>
        </p:txBody>
      </p:sp>
      <p:sp>
        <p:nvSpPr>
          <p:cNvPr id="11" name="TextBox 10"/>
          <p:cNvSpPr txBox="1"/>
          <p:nvPr/>
        </p:nvSpPr>
        <p:spPr>
          <a:xfrm>
            <a:off x="1426452" y="4136838"/>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On the Agenda: The overview of </a:t>
            </a:r>
            <a:r>
              <a:rPr lang="en-US" sz="1350" b="1" dirty="0" err="1">
                <a:solidFill>
                  <a:srgbClr val="C00000"/>
                </a:solidFill>
                <a:latin typeface="Arial Narrow" panose="020B0606020202030204" pitchFamily="34" charset="0"/>
              </a:rPr>
              <a:t>InteRFACE</a:t>
            </a:r>
            <a:r>
              <a:rPr lang="en-US" sz="1350" b="1" dirty="0">
                <a:solidFill>
                  <a:srgbClr val="C00000"/>
                </a:solidFill>
                <a:latin typeface="Arial Narrow" panose="020B0606020202030204" pitchFamily="34" charset="0"/>
              </a:rPr>
              <a:t> on Tuesday, Oct 27</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
        <p:nvSpPr>
          <p:cNvPr id="13" name="Content Placeholder 2">
            <a:extLst>
              <a:ext uri="{FF2B5EF4-FFF2-40B4-BE49-F238E27FC236}">
                <a16:creationId xmlns:a16="http://schemas.microsoft.com/office/drawing/2014/main" xmlns="" id="{C91AFCCC-4F29-244D-BABB-0D570FC334A0}"/>
              </a:ext>
            </a:extLst>
          </p:cNvPr>
          <p:cNvSpPr txBox="1">
            <a:spLocks/>
          </p:cNvSpPr>
          <p:nvPr/>
        </p:nvSpPr>
        <p:spPr>
          <a:xfrm>
            <a:off x="155010" y="1144813"/>
            <a:ext cx="6726536" cy="1018096"/>
          </a:xfrm>
          <a:prstGeom prst="rect">
            <a:avLst/>
          </a:prstGeom>
          <a:solidFill>
            <a:schemeClr val="accent3">
              <a:lumMod val="60000"/>
              <a:lumOff val="40000"/>
            </a:schemeClr>
          </a:solidFill>
        </p:spPr>
        <p:txBody>
          <a:bodyPr>
            <a:normAutofit lnSpcReduction="10000"/>
          </a:bodyPr>
          <a:lstStyle>
            <a:lvl1pPr marL="230188" indent="-230188" algn="l" rtl="0" eaLnBrk="0" fontAlgn="base" hangingPunct="0">
              <a:lnSpc>
                <a:spcPct val="90000"/>
              </a:lnSpc>
              <a:spcBef>
                <a:spcPts val="1400"/>
              </a:spcBef>
              <a:spcAft>
                <a:spcPct val="0"/>
              </a:spcAft>
              <a:buClr>
                <a:schemeClr val="tx1"/>
              </a:buClr>
              <a:buFont typeface="Arial" pitchFamily="34" charset="0"/>
              <a:buChar char="•"/>
              <a:defRPr sz="2400" kern="1200">
                <a:solidFill>
                  <a:schemeClr val="tx1"/>
                </a:solidFill>
                <a:latin typeface="Garamond" panose="02020404030301010803" pitchFamily="18" charset="0"/>
                <a:ea typeface="+mn-ea"/>
                <a:cs typeface="Arial" pitchFamily="34" charset="0"/>
              </a:defRPr>
            </a:lvl1pPr>
            <a:lvl2pPr marL="625475" indent="-279400" algn="l" rtl="0" eaLnBrk="0" fontAlgn="base" hangingPunct="0">
              <a:lnSpc>
                <a:spcPct val="90000"/>
              </a:lnSpc>
              <a:spcBef>
                <a:spcPts val="800"/>
              </a:spcBef>
              <a:spcAft>
                <a:spcPct val="0"/>
              </a:spcAft>
              <a:buClr>
                <a:schemeClr val="tx1"/>
              </a:buClr>
              <a:buFont typeface="Arial" pitchFamily="34" charset="0"/>
              <a:buChar char="–"/>
              <a:defRPr sz="2000" kern="1200">
                <a:solidFill>
                  <a:schemeClr val="tx1"/>
                </a:solidFill>
                <a:latin typeface="Garamond" panose="02020404030301010803" pitchFamily="18" charset="0"/>
                <a:ea typeface="+mn-ea"/>
                <a:cs typeface="Arial" pitchFamily="34" charset="0"/>
              </a:defRPr>
            </a:lvl2pPr>
            <a:lvl3pPr marL="914400" indent="-230188" algn="l" rtl="0" eaLnBrk="0" fontAlgn="base" hangingPunct="0">
              <a:lnSpc>
                <a:spcPct val="90000"/>
              </a:lnSpc>
              <a:spcBef>
                <a:spcPts val="800"/>
              </a:spcBef>
              <a:spcAft>
                <a:spcPct val="0"/>
              </a:spcAft>
              <a:buClr>
                <a:schemeClr val="tx1"/>
              </a:buClr>
              <a:buFont typeface="Arial" pitchFamily="34" charset="0"/>
              <a:buChar char="•"/>
              <a:defRPr kern="1200">
                <a:solidFill>
                  <a:schemeClr val="tx1"/>
                </a:solidFill>
                <a:latin typeface="Garamond" panose="02020404030301010803" pitchFamily="18" charset="0"/>
                <a:ea typeface="+mn-ea"/>
                <a:cs typeface="Arial" pitchFamily="34" charset="0"/>
              </a:defRPr>
            </a:lvl3pPr>
            <a:lvl4pPr marL="1144588" indent="-173038" algn="l" rtl="0" eaLnBrk="0" fontAlgn="base" hangingPunct="0">
              <a:lnSpc>
                <a:spcPct val="90000"/>
              </a:lnSpc>
              <a:spcBef>
                <a:spcPts val="800"/>
              </a:spcBef>
              <a:spcAft>
                <a:spcPct val="0"/>
              </a:spcAft>
              <a:buClr>
                <a:schemeClr val="tx1"/>
              </a:buClr>
              <a:buFont typeface="Arial" pitchFamily="34" charset="0"/>
              <a:buChar char="–"/>
              <a:defRPr sz="1600" kern="1200">
                <a:solidFill>
                  <a:schemeClr val="tx1"/>
                </a:solidFill>
                <a:latin typeface="Garamond" panose="02020404030301010803" pitchFamily="18" charset="0"/>
                <a:ea typeface="+mn-ea"/>
                <a:cs typeface="Arial" pitchFamily="34" charset="0"/>
              </a:defRPr>
            </a:lvl4pPr>
            <a:lvl5pPr marL="1482725" indent="-222250" algn="l" rtl="0" eaLnBrk="0" fontAlgn="base" hangingPunct="0">
              <a:lnSpc>
                <a:spcPct val="90000"/>
              </a:lnSpc>
              <a:spcBef>
                <a:spcPts val="600"/>
              </a:spcBef>
              <a:spcAft>
                <a:spcPct val="0"/>
              </a:spcAft>
              <a:buClr>
                <a:schemeClr val="tx1"/>
              </a:buClr>
              <a:buFont typeface="Arial" pitchFamily="34" charset="0"/>
              <a:buChar char="»"/>
              <a:defRPr sz="1600" kern="1200">
                <a:solidFill>
                  <a:schemeClr val="tx1"/>
                </a:solidFill>
                <a:latin typeface="Garamond" panose="020204040303010108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solidFill>
                  <a:srgbClr val="C00000"/>
                </a:solidFill>
              </a:rPr>
              <a:t>Goal: </a:t>
            </a:r>
            <a:r>
              <a:rPr lang="en-US" sz="1800" dirty="0"/>
              <a:t>The </a:t>
            </a:r>
            <a:r>
              <a:rPr lang="en-US" sz="1800" dirty="0" err="1"/>
              <a:t>I</a:t>
            </a:r>
            <a:r>
              <a:rPr lang="en-US" sz="1800" cap="small" dirty="0" err="1"/>
              <a:t>nte</a:t>
            </a:r>
            <a:r>
              <a:rPr lang="en-US" sz="1800" dirty="0" err="1"/>
              <a:t>RFACE</a:t>
            </a:r>
            <a:r>
              <a:rPr lang="en-US" sz="1800" dirty="0"/>
              <a:t> project focuses on how the coupled, multi-scale feedbacks among land processes, sea ice, ocean dynamics, coastal change biogeochemistry, atmospheric processes, and human systems will control the trajectory and rate of change across the Arctic coastal interface.</a:t>
            </a:r>
          </a:p>
        </p:txBody>
      </p:sp>
    </p:spTree>
    <p:extLst>
      <p:ext uri="{BB962C8B-B14F-4D97-AF65-F5344CB8AC3E}">
        <p14:creationId xmlns:p14="http://schemas.microsoft.com/office/powerpoint/2010/main" val="2914811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361B1E6F-A6E8-3C4A-B34E-52A661D29D4A}"/>
              </a:ext>
            </a:extLst>
          </p:cNvPr>
          <p:cNvSpPr txBox="1"/>
          <p:nvPr/>
        </p:nvSpPr>
        <p:spPr>
          <a:xfrm>
            <a:off x="71269" y="1001108"/>
            <a:ext cx="6418258" cy="3016210"/>
          </a:xfrm>
          <a:prstGeom prst="rect">
            <a:avLst/>
          </a:prstGeom>
          <a:solidFill>
            <a:schemeClr val="accent3">
              <a:lumMod val="60000"/>
              <a:lumOff val="40000"/>
            </a:schemeClr>
          </a:solidFill>
        </p:spPr>
        <p:txBody>
          <a:bodyPr wrap="square" rtlCol="0">
            <a:spAutoFit/>
          </a:bodyPr>
          <a:lstStyle/>
          <a:p>
            <a:r>
              <a:rPr lang="en-US" b="1" dirty="0">
                <a:solidFill>
                  <a:srgbClr val="FF0000"/>
                </a:solidFill>
                <a:latin typeface="Arial Narrow" panose="020B0606020202030204" pitchFamily="34" charset="0"/>
                <a:cs typeface="Calibri" panose="020F0502020204030204" pitchFamily="34" charset="0"/>
              </a:rPr>
              <a:t>Some Major Accomplishments in </a:t>
            </a:r>
            <a:r>
              <a:rPr lang="en-US" b="1" dirty="0" err="1">
                <a:solidFill>
                  <a:srgbClr val="FF0000"/>
                </a:solidFill>
                <a:latin typeface="Arial Narrow" panose="020B0606020202030204" pitchFamily="34" charset="0"/>
                <a:cs typeface="Calibri" panose="020F0502020204030204" pitchFamily="34" charset="0"/>
              </a:rPr>
              <a:t>FY20</a:t>
            </a:r>
            <a:r>
              <a:rPr lang="en-US" b="1" dirty="0">
                <a:solidFill>
                  <a:srgbClr val="FF0000"/>
                </a:solidFill>
                <a:latin typeface="Arial Narrow" panose="020B0606020202030204" pitchFamily="34" charset="0"/>
                <a:cs typeface="Calibri" panose="020F0502020204030204" pitchFamily="34" charset="0"/>
              </a:rPr>
              <a:t>:</a:t>
            </a:r>
          </a:p>
          <a:p>
            <a:pPr marL="214313" indent="-214313">
              <a:buFont typeface="Arial" panose="020B0604020202020204" pitchFamily="34" charset="0"/>
              <a:buChar char="•"/>
            </a:pPr>
            <a:endParaRPr lang="en-US" sz="200" dirty="0">
              <a:latin typeface="Arial Narrow" panose="020B0606020202030204" pitchFamily="34" charset="0"/>
            </a:endParaRPr>
          </a:p>
          <a:p>
            <a:pPr marL="285750" indent="-285750">
              <a:buFont typeface="Wingdings" panose="05000000000000000000" pitchFamily="2" charset="2"/>
              <a:buChar char="Ø"/>
            </a:pPr>
            <a:r>
              <a:rPr lang="en-US" dirty="0">
                <a:latin typeface="Arial Narrow" panose="020B0606020202030204" pitchFamily="34" charset="0"/>
              </a:rPr>
              <a:t>All Arctic shipping channels are now open in E3SM V2 and daily navigability output is </a:t>
            </a:r>
            <a:r>
              <a:rPr lang="en-US" i="1" dirty="0">
                <a:latin typeface="Arial Narrow" panose="020B0606020202030204" pitchFamily="34" charset="0"/>
              </a:rPr>
              <a:t>standard across all of E3SM, not just </a:t>
            </a:r>
            <a:r>
              <a:rPr lang="en-US" i="1" dirty="0" err="1">
                <a:latin typeface="Arial Narrow" panose="020B0606020202030204" pitchFamily="34" charset="0"/>
              </a:rPr>
              <a:t>InteRFACE</a:t>
            </a:r>
            <a:r>
              <a:rPr lang="en-US" dirty="0">
                <a:latin typeface="Arial Narrow" panose="020B0606020202030204" pitchFamily="34" charset="0"/>
              </a:rPr>
              <a:t>.</a:t>
            </a:r>
          </a:p>
          <a:p>
            <a:pPr marL="171450" indent="-171450">
              <a:buFont typeface="Wingdings" panose="05000000000000000000" pitchFamily="2" charset="2"/>
              <a:buChar char="Ø"/>
            </a:pPr>
            <a:endParaRPr lang="en-US" sz="200" dirty="0">
              <a:latin typeface="Arial Narrow" panose="020B0606020202030204" pitchFamily="34" charset="0"/>
            </a:endParaRPr>
          </a:p>
          <a:p>
            <a:pPr marL="285750" indent="-285750">
              <a:buFont typeface="Wingdings" panose="05000000000000000000" pitchFamily="2" charset="2"/>
              <a:buChar char="Ø"/>
            </a:pPr>
            <a:r>
              <a:rPr lang="en-US" dirty="0">
                <a:latin typeface="Arial Narrow" panose="020B0606020202030204" pitchFamily="34" charset="0"/>
              </a:rPr>
              <a:t>Created </a:t>
            </a:r>
            <a:r>
              <a:rPr lang="en-US" b="1" dirty="0">
                <a:latin typeface="Arial Narrow" panose="020B0606020202030204" pitchFamily="34" charset="0"/>
              </a:rPr>
              <a:t>a network-based MOSART river-routing capability </a:t>
            </a:r>
            <a:r>
              <a:rPr lang="en-US" dirty="0">
                <a:latin typeface="Arial Narrow" panose="020B0606020202030204" pitchFamily="34" charset="0"/>
              </a:rPr>
              <a:t>to couple with the Advanced Terrestrial Simulator </a:t>
            </a:r>
            <a:r>
              <a:rPr lang="en-US" b="1" dirty="0">
                <a:latin typeface="Arial Narrow" panose="020B0606020202030204" pitchFamily="34" charset="0"/>
              </a:rPr>
              <a:t>for detailed permafrost hydrology</a:t>
            </a:r>
            <a:r>
              <a:rPr lang="en-US" dirty="0">
                <a:latin typeface="Arial Narrow" panose="020B0606020202030204" pitchFamily="34" charset="0"/>
              </a:rPr>
              <a:t>. </a:t>
            </a:r>
          </a:p>
          <a:p>
            <a:pPr marL="171450" indent="-171450">
              <a:buFont typeface="Wingdings" panose="05000000000000000000" pitchFamily="2" charset="2"/>
              <a:buChar char="Ø"/>
            </a:pPr>
            <a:endParaRPr lang="en-US" sz="200" dirty="0">
              <a:latin typeface="Arial Narrow" panose="020B0606020202030204" pitchFamily="34" charset="0"/>
            </a:endParaRPr>
          </a:p>
          <a:p>
            <a:pPr marL="285750" indent="-285750">
              <a:buFont typeface="Wingdings" panose="05000000000000000000" pitchFamily="2" charset="2"/>
              <a:buChar char="Ø"/>
            </a:pPr>
            <a:r>
              <a:rPr lang="en-US" dirty="0">
                <a:latin typeface="Arial Narrow" panose="020B0606020202030204" pitchFamily="34" charset="0"/>
              </a:rPr>
              <a:t>Completed a column prototype of seafloor sediment biogeochemistry, now being implemented in MPAS-Ocean. </a:t>
            </a:r>
          </a:p>
          <a:p>
            <a:pPr marL="171450" indent="-171450">
              <a:buFont typeface="Wingdings" panose="05000000000000000000" pitchFamily="2" charset="2"/>
              <a:buChar char="Ø"/>
            </a:pPr>
            <a:endParaRPr lang="en-US" sz="200" dirty="0">
              <a:latin typeface="Arial Narrow" panose="020B0606020202030204" pitchFamily="34" charset="0"/>
            </a:endParaRPr>
          </a:p>
          <a:p>
            <a:pPr marL="285750" indent="-285750">
              <a:buFont typeface="Wingdings" panose="05000000000000000000" pitchFamily="2" charset="2"/>
              <a:buChar char="Ø"/>
            </a:pPr>
            <a:r>
              <a:rPr lang="en-US" b="1" dirty="0">
                <a:latin typeface="Arial Narrow" panose="020B0606020202030204" pitchFamily="34" charset="0"/>
              </a:rPr>
              <a:t>Implemented high order closure mixing in MPAS-Ocean, ported to GPUs, resulting in a 70x speedup.</a:t>
            </a:r>
          </a:p>
          <a:p>
            <a:pPr marL="214313" indent="-214313">
              <a:buFont typeface="Arial" panose="020B0604020202020204" pitchFamily="34" charset="0"/>
              <a:buChar char="•"/>
            </a:pPr>
            <a:endParaRPr lang="en-US" sz="200" dirty="0">
              <a:latin typeface="Arial Narrow" panose="020B0606020202030204" pitchFamily="34" charset="0"/>
            </a:endParaRPr>
          </a:p>
        </p:txBody>
      </p:sp>
      <p:pic>
        <p:nvPicPr>
          <p:cNvPr id="10" name="Picture 9">
            <a:extLst>
              <a:ext uri="{FF2B5EF4-FFF2-40B4-BE49-F238E27FC236}">
                <a16:creationId xmlns:a16="http://schemas.microsoft.com/office/drawing/2014/main" xmlns="" id="{43A00BCA-C0BE-1549-B916-9494B04E42F7}"/>
              </a:ext>
            </a:extLst>
          </p:cNvPr>
          <p:cNvPicPr>
            <a:picLocks noChangeAspect="1"/>
          </p:cNvPicPr>
          <p:nvPr/>
        </p:nvPicPr>
        <p:blipFill rotWithShape="1">
          <a:blip r:embed="rId3"/>
          <a:srcRect l="3462" t="31077" r="59314" b="14079"/>
          <a:stretch/>
        </p:blipFill>
        <p:spPr>
          <a:xfrm>
            <a:off x="6717210" y="3232939"/>
            <a:ext cx="2273245" cy="1810907"/>
          </a:xfrm>
          <a:prstGeom prst="rect">
            <a:avLst/>
          </a:prstGeom>
          <a:scene3d>
            <a:camera prst="orthographicFront">
              <a:rot lat="0" lon="0" rev="10800000"/>
            </a:camera>
            <a:lightRig rig="threePt" dir="t"/>
          </a:scene3d>
        </p:spPr>
      </p:pic>
      <p:pic>
        <p:nvPicPr>
          <p:cNvPr id="8" name="Picture 7">
            <a:extLst>
              <a:ext uri="{FF2B5EF4-FFF2-40B4-BE49-F238E27FC236}">
                <a16:creationId xmlns:a16="http://schemas.microsoft.com/office/drawing/2014/main" xmlns="" id="{D3440F21-9F1F-654D-9C16-9BF9E6CF1D98}"/>
              </a:ext>
            </a:extLst>
          </p:cNvPr>
          <p:cNvPicPr>
            <a:picLocks noChangeAspect="1"/>
          </p:cNvPicPr>
          <p:nvPr/>
        </p:nvPicPr>
        <p:blipFill>
          <a:blip r:embed="rId4"/>
          <a:stretch>
            <a:fillRect/>
          </a:stretch>
        </p:blipFill>
        <p:spPr>
          <a:xfrm>
            <a:off x="117657" y="66194"/>
            <a:ext cx="980951" cy="980951"/>
          </a:xfrm>
          <a:prstGeom prst="rect">
            <a:avLst/>
          </a:prstGeom>
        </p:spPr>
      </p:pic>
      <p:pic>
        <p:nvPicPr>
          <p:cNvPr id="13" name="Picture 12">
            <a:extLst>
              <a:ext uri="{FF2B5EF4-FFF2-40B4-BE49-F238E27FC236}">
                <a16:creationId xmlns:a16="http://schemas.microsoft.com/office/drawing/2014/main" xmlns="" id="{D9BE5344-31D3-7A45-8DCC-F5EA049437E3}"/>
              </a:ext>
            </a:extLst>
          </p:cNvPr>
          <p:cNvPicPr>
            <a:picLocks noChangeAspect="1"/>
          </p:cNvPicPr>
          <p:nvPr/>
        </p:nvPicPr>
        <p:blipFill>
          <a:blip r:embed="rId5"/>
          <a:stretch>
            <a:fillRect/>
          </a:stretch>
        </p:blipFill>
        <p:spPr>
          <a:xfrm>
            <a:off x="6587875" y="815252"/>
            <a:ext cx="2402580" cy="2423291"/>
          </a:xfrm>
          <a:prstGeom prst="rect">
            <a:avLst/>
          </a:prstGeom>
        </p:spPr>
      </p:pic>
      <p:cxnSp>
        <p:nvCxnSpPr>
          <p:cNvPr id="15" name="Elbow Connector 14">
            <a:extLst>
              <a:ext uri="{FF2B5EF4-FFF2-40B4-BE49-F238E27FC236}">
                <a16:creationId xmlns:a16="http://schemas.microsoft.com/office/drawing/2014/main" xmlns="" id="{38F4B6B2-E841-F44A-91EE-18DB9AED70FB}"/>
              </a:ext>
            </a:extLst>
          </p:cNvPr>
          <p:cNvCxnSpPr>
            <a:cxnSpLocks/>
          </p:cNvCxnSpPr>
          <p:nvPr/>
        </p:nvCxnSpPr>
        <p:spPr>
          <a:xfrm>
            <a:off x="441770" y="1611766"/>
            <a:ext cx="7031692" cy="340126"/>
          </a:xfrm>
          <a:prstGeom prst="bentConnector3">
            <a:avLst>
              <a:gd name="adj1" fmla="val 82760"/>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xmlns="" id="{F5618922-1E93-2546-9D36-EA3CE1993CDD}"/>
              </a:ext>
            </a:extLst>
          </p:cNvPr>
          <p:cNvCxnSpPr>
            <a:cxnSpLocks/>
          </p:cNvCxnSpPr>
          <p:nvPr/>
        </p:nvCxnSpPr>
        <p:spPr>
          <a:xfrm>
            <a:off x="498734" y="2544901"/>
            <a:ext cx="6587494" cy="931985"/>
          </a:xfrm>
          <a:prstGeom prst="bentConnector3">
            <a:avLst>
              <a:gd name="adj1" fmla="val 88839"/>
            </a:avLst>
          </a:prstGeom>
          <a:ln w="2540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xmlns="" id="{47707422-94E5-C644-AAE3-EF0D3609828D}"/>
              </a:ext>
            </a:extLst>
          </p:cNvPr>
          <p:cNvPicPr>
            <a:picLocks noChangeAspect="1"/>
          </p:cNvPicPr>
          <p:nvPr/>
        </p:nvPicPr>
        <p:blipFill>
          <a:blip r:embed="rId6"/>
          <a:stretch>
            <a:fillRect/>
          </a:stretch>
        </p:blipFill>
        <p:spPr>
          <a:xfrm>
            <a:off x="7185003" y="2599087"/>
            <a:ext cx="768707" cy="411807"/>
          </a:xfrm>
          <a:prstGeom prst="rect">
            <a:avLst/>
          </a:prstGeom>
        </p:spPr>
      </p:pic>
      <p:pic>
        <p:nvPicPr>
          <p:cNvPr id="47" name="Picture 46">
            <a:extLst>
              <a:ext uri="{FF2B5EF4-FFF2-40B4-BE49-F238E27FC236}">
                <a16:creationId xmlns:a16="http://schemas.microsoft.com/office/drawing/2014/main" xmlns="" id="{A81706AC-D94E-9442-9673-E88ACB365B17}"/>
              </a:ext>
            </a:extLst>
          </p:cNvPr>
          <p:cNvPicPr>
            <a:picLocks noChangeAspect="1"/>
          </p:cNvPicPr>
          <p:nvPr/>
        </p:nvPicPr>
        <p:blipFill>
          <a:blip r:embed="rId7"/>
          <a:stretch>
            <a:fillRect/>
          </a:stretch>
        </p:blipFill>
        <p:spPr>
          <a:xfrm>
            <a:off x="79019" y="4740723"/>
            <a:ext cx="1818737" cy="303123"/>
          </a:xfrm>
          <a:prstGeom prst="rect">
            <a:avLst/>
          </a:prstGeom>
        </p:spPr>
      </p:pic>
      <p:pic>
        <p:nvPicPr>
          <p:cNvPr id="49" name="Picture 48">
            <a:extLst>
              <a:ext uri="{FF2B5EF4-FFF2-40B4-BE49-F238E27FC236}">
                <a16:creationId xmlns:a16="http://schemas.microsoft.com/office/drawing/2014/main" xmlns="" id="{43E87BDF-3757-F145-9E00-94A5AF3AA54C}"/>
              </a:ext>
            </a:extLst>
          </p:cNvPr>
          <p:cNvPicPr>
            <a:picLocks noChangeAspect="1"/>
          </p:cNvPicPr>
          <p:nvPr/>
        </p:nvPicPr>
        <p:blipFill>
          <a:blip r:embed="rId8"/>
          <a:stretch>
            <a:fillRect/>
          </a:stretch>
        </p:blipFill>
        <p:spPr>
          <a:xfrm>
            <a:off x="1868907" y="4557667"/>
            <a:ext cx="1124486" cy="599726"/>
          </a:xfrm>
          <a:prstGeom prst="rect">
            <a:avLst/>
          </a:prstGeom>
        </p:spPr>
      </p:pic>
      <p:pic>
        <p:nvPicPr>
          <p:cNvPr id="51" name="Picture 50">
            <a:extLst>
              <a:ext uri="{FF2B5EF4-FFF2-40B4-BE49-F238E27FC236}">
                <a16:creationId xmlns:a16="http://schemas.microsoft.com/office/drawing/2014/main" xmlns="" id="{7F842BCB-7A73-2441-AED4-9F0A82A8DF15}"/>
              </a:ext>
            </a:extLst>
          </p:cNvPr>
          <p:cNvPicPr>
            <a:picLocks noChangeAspect="1"/>
          </p:cNvPicPr>
          <p:nvPr/>
        </p:nvPicPr>
        <p:blipFill>
          <a:blip r:embed="rId9"/>
          <a:stretch>
            <a:fillRect/>
          </a:stretch>
        </p:blipFill>
        <p:spPr>
          <a:xfrm>
            <a:off x="4986141" y="4695046"/>
            <a:ext cx="872002" cy="348800"/>
          </a:xfrm>
          <a:prstGeom prst="rect">
            <a:avLst/>
          </a:prstGeom>
        </p:spPr>
      </p:pic>
      <p:pic>
        <p:nvPicPr>
          <p:cNvPr id="53" name="Picture 52">
            <a:extLst>
              <a:ext uri="{FF2B5EF4-FFF2-40B4-BE49-F238E27FC236}">
                <a16:creationId xmlns:a16="http://schemas.microsoft.com/office/drawing/2014/main" xmlns="" id="{D44CBCD3-D5A0-6A43-9C13-CE5AEA943C1A}"/>
              </a:ext>
            </a:extLst>
          </p:cNvPr>
          <p:cNvPicPr>
            <a:picLocks noChangeAspect="1"/>
          </p:cNvPicPr>
          <p:nvPr/>
        </p:nvPicPr>
        <p:blipFill>
          <a:blip r:embed="rId10"/>
          <a:stretch>
            <a:fillRect/>
          </a:stretch>
        </p:blipFill>
        <p:spPr>
          <a:xfrm>
            <a:off x="4367820" y="4582854"/>
            <a:ext cx="470400" cy="460992"/>
          </a:xfrm>
          <a:prstGeom prst="rect">
            <a:avLst/>
          </a:prstGeom>
        </p:spPr>
      </p:pic>
      <p:pic>
        <p:nvPicPr>
          <p:cNvPr id="55" name="Picture 54">
            <a:extLst>
              <a:ext uri="{FF2B5EF4-FFF2-40B4-BE49-F238E27FC236}">
                <a16:creationId xmlns:a16="http://schemas.microsoft.com/office/drawing/2014/main" xmlns="" id="{8EE6B373-CCCE-174E-B019-B8DF08822EA0}"/>
              </a:ext>
            </a:extLst>
          </p:cNvPr>
          <p:cNvPicPr>
            <a:picLocks noChangeAspect="1"/>
          </p:cNvPicPr>
          <p:nvPr/>
        </p:nvPicPr>
        <p:blipFill>
          <a:blip r:embed="rId11"/>
          <a:stretch>
            <a:fillRect/>
          </a:stretch>
        </p:blipFill>
        <p:spPr>
          <a:xfrm>
            <a:off x="3099299" y="4740723"/>
            <a:ext cx="1192907" cy="286506"/>
          </a:xfrm>
          <a:prstGeom prst="rect">
            <a:avLst/>
          </a:prstGeom>
        </p:spPr>
      </p:pic>
      <p:pic>
        <p:nvPicPr>
          <p:cNvPr id="57" name="Picture 56">
            <a:extLst>
              <a:ext uri="{FF2B5EF4-FFF2-40B4-BE49-F238E27FC236}">
                <a16:creationId xmlns:a16="http://schemas.microsoft.com/office/drawing/2014/main" xmlns="" id="{D1324132-B2D6-964F-BB87-424C60831CF0}"/>
              </a:ext>
            </a:extLst>
          </p:cNvPr>
          <p:cNvPicPr>
            <a:picLocks noChangeAspect="1"/>
          </p:cNvPicPr>
          <p:nvPr/>
        </p:nvPicPr>
        <p:blipFill>
          <a:blip r:embed="rId12"/>
          <a:stretch>
            <a:fillRect/>
          </a:stretch>
        </p:blipFill>
        <p:spPr>
          <a:xfrm>
            <a:off x="5949791" y="4740723"/>
            <a:ext cx="1079473" cy="231080"/>
          </a:xfrm>
          <a:prstGeom prst="rect">
            <a:avLst/>
          </a:prstGeom>
        </p:spPr>
      </p:pic>
      <p:sp>
        <p:nvSpPr>
          <p:cNvPr id="67" name="TextBox 66">
            <a:extLst>
              <a:ext uri="{FF2B5EF4-FFF2-40B4-BE49-F238E27FC236}">
                <a16:creationId xmlns:a16="http://schemas.microsoft.com/office/drawing/2014/main" xmlns="" id="{4B333201-09F2-F44C-81F2-F80F9679E025}"/>
              </a:ext>
            </a:extLst>
          </p:cNvPr>
          <p:cNvSpPr txBox="1"/>
          <p:nvPr/>
        </p:nvSpPr>
        <p:spPr>
          <a:xfrm>
            <a:off x="988387" y="555476"/>
            <a:ext cx="8338949" cy="338554"/>
          </a:xfrm>
          <a:prstGeom prst="rect">
            <a:avLst/>
          </a:prstGeom>
          <a:noFill/>
        </p:spPr>
        <p:txBody>
          <a:bodyPr wrap="none" rtlCol="0">
            <a:spAutoFit/>
          </a:bodyPr>
          <a:lstStyle/>
          <a:p>
            <a:r>
              <a:rPr lang="en-US" sz="1600" b="1" dirty="0">
                <a:latin typeface="Arial Narrow" panose="020B0606020202030204" pitchFamily="34" charset="0"/>
              </a:rPr>
              <a:t>ESMD:</a:t>
            </a:r>
            <a:r>
              <a:rPr lang="en-US" sz="1600" dirty="0">
                <a:latin typeface="Arial Narrow" panose="020B0606020202030204" pitchFamily="34" charset="0"/>
              </a:rPr>
              <a:t> A. Roberts, E. Coon, A. </a:t>
            </a:r>
            <a:r>
              <a:rPr lang="en-US" sz="1600" dirty="0" err="1">
                <a:latin typeface="Arial Narrow" panose="020B0606020202030204" pitchFamily="34" charset="0"/>
              </a:rPr>
              <a:t>Garanaik</a:t>
            </a:r>
            <a:r>
              <a:rPr lang="en-US" sz="1600" dirty="0">
                <a:latin typeface="Arial Narrow" panose="020B0606020202030204" pitchFamily="34" charset="0"/>
              </a:rPr>
              <a:t>, N. Jeffery, M. </a:t>
            </a:r>
            <a:r>
              <a:rPr lang="en-US" sz="1600" dirty="0" err="1">
                <a:latin typeface="Arial Narrow" panose="020B0606020202030204" pitchFamily="34" charset="0"/>
              </a:rPr>
              <a:t>Maltrud</a:t>
            </a:r>
            <a:r>
              <a:rPr lang="en-US" sz="1600" dirty="0">
                <a:latin typeface="Arial Narrow" panose="020B0606020202030204" pitchFamily="34" charset="0"/>
              </a:rPr>
              <a:t>, L. Van Roekel, J. Rowland, K. Smith, T. Zhou</a:t>
            </a:r>
          </a:p>
        </p:txBody>
      </p:sp>
      <p:sp>
        <p:nvSpPr>
          <p:cNvPr id="17" name="Title 1"/>
          <p:cNvSpPr txBox="1">
            <a:spLocks/>
          </p:cNvSpPr>
          <p:nvPr/>
        </p:nvSpPr>
        <p:spPr>
          <a:xfrm>
            <a:off x="37808" y="-38847"/>
            <a:ext cx="9144000" cy="508381"/>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pPr algn="ctr"/>
            <a:r>
              <a:rPr lang="en-US" sz="2100" dirty="0">
                <a:latin typeface="Arial Narrow" panose="020B0606020202030204" pitchFamily="34" charset="0"/>
              </a:rPr>
              <a:t/>
            </a:r>
            <a:br>
              <a:rPr lang="en-US" sz="2100" dirty="0">
                <a:latin typeface="Arial Narrow" panose="020B0606020202030204" pitchFamily="34" charset="0"/>
              </a:rPr>
            </a:br>
            <a:r>
              <a:rPr lang="en-US" sz="2100" dirty="0" err="1">
                <a:solidFill>
                  <a:schemeClr val="tx1"/>
                </a:solidFill>
                <a:latin typeface="Arial Narrow" panose="020B0606020202030204" pitchFamily="34" charset="0"/>
              </a:rPr>
              <a:t>InteRFACE</a:t>
            </a:r>
            <a:r>
              <a:rPr lang="en-US" sz="2100" dirty="0">
                <a:solidFill>
                  <a:schemeClr val="tx1"/>
                </a:solidFill>
                <a:latin typeface="Arial Narrow" panose="020B0606020202030204" pitchFamily="34" charset="0"/>
              </a:rPr>
              <a:t> SFA: ESMD Component </a:t>
            </a:r>
            <a:endParaRPr lang="en-US" sz="1600" b="0" dirty="0">
              <a:solidFill>
                <a:schemeClr val="tx1"/>
              </a:solidFill>
              <a:latin typeface="Arial Narrow" panose="020B0606020202030204" pitchFamily="34" charset="0"/>
            </a:endParaRPr>
          </a:p>
        </p:txBody>
      </p:sp>
      <p:sp>
        <p:nvSpPr>
          <p:cNvPr id="18" name="TextBox 17"/>
          <p:cNvSpPr txBox="1"/>
          <p:nvPr/>
        </p:nvSpPr>
        <p:spPr>
          <a:xfrm>
            <a:off x="1034433" y="4286879"/>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On the Agenda: The overview of </a:t>
            </a:r>
            <a:r>
              <a:rPr lang="en-US" sz="1350" b="1" dirty="0" err="1">
                <a:solidFill>
                  <a:srgbClr val="C00000"/>
                </a:solidFill>
                <a:latin typeface="Arial Narrow" panose="020B0606020202030204" pitchFamily="34" charset="0"/>
              </a:rPr>
              <a:t>InteRFACE</a:t>
            </a:r>
            <a:r>
              <a:rPr lang="en-US" sz="1350" b="1" dirty="0">
                <a:solidFill>
                  <a:srgbClr val="C00000"/>
                </a:solidFill>
                <a:latin typeface="Arial Narrow" panose="020B0606020202030204" pitchFamily="34" charset="0"/>
              </a:rPr>
              <a:t> on Tuesday, Oct 27</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329212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A93F42-A86B-4EEE-A12D-3E4D375EEDC1}"/>
              </a:ext>
            </a:extLst>
          </p:cNvPr>
          <p:cNvSpPr>
            <a:spLocks noGrp="1"/>
          </p:cNvSpPr>
          <p:nvPr>
            <p:ph type="title"/>
          </p:nvPr>
        </p:nvSpPr>
        <p:spPr>
          <a:xfrm>
            <a:off x="0" y="114300"/>
            <a:ext cx="9144000" cy="1002323"/>
          </a:xfrm>
        </p:spPr>
        <p:txBody>
          <a:bodyPr/>
          <a:lstStyle/>
          <a:p>
            <a:pPr algn="ctr"/>
            <a:r>
              <a:rPr lang="en-US" dirty="0"/>
              <a:t/>
            </a:r>
            <a:br>
              <a:rPr lang="en-US" dirty="0"/>
            </a:br>
            <a:r>
              <a:rPr lang="en-US" sz="2600" dirty="0" err="1">
                <a:solidFill>
                  <a:schemeClr val="tx1"/>
                </a:solidFill>
                <a:latin typeface="Arial Narrow" panose="020B0606020202030204" pitchFamily="34" charset="0"/>
              </a:rPr>
              <a:t>ICoM</a:t>
            </a:r>
            <a:r>
              <a:rPr lang="en-US" sz="2600" dirty="0">
                <a:solidFill>
                  <a:schemeClr val="tx1"/>
                </a:solidFill>
                <a:latin typeface="Arial Narrow" panose="020B0606020202030204" pitchFamily="34" charset="0"/>
              </a:rPr>
              <a:t> </a:t>
            </a:r>
            <a:r>
              <a:rPr lang="en-US" sz="2600" dirty="0" err="1">
                <a:solidFill>
                  <a:schemeClr val="tx1"/>
                </a:solidFill>
                <a:latin typeface="Arial Narrow" panose="020B0606020202030204" pitchFamily="34" charset="0"/>
              </a:rPr>
              <a:t>SFA</a:t>
            </a:r>
            <a:r>
              <a:rPr lang="en-US" sz="2600" dirty="0">
                <a:solidFill>
                  <a:schemeClr val="tx1"/>
                </a:solidFill>
                <a:latin typeface="Arial Narrow" panose="020B0606020202030204" pitchFamily="34" charset="0"/>
              </a:rPr>
              <a:t>: Mid-Atlantic Coastal Processes</a:t>
            </a:r>
            <a:r>
              <a:rPr lang="en-US" sz="2600" dirty="0">
                <a:latin typeface="Arial Narrow" panose="020B0606020202030204" pitchFamily="34" charset="0"/>
              </a:rPr>
              <a:t/>
            </a:r>
            <a:br>
              <a:rPr lang="en-US" sz="2600" dirty="0">
                <a:latin typeface="Arial Narrow" panose="020B0606020202030204" pitchFamily="34" charset="0"/>
              </a:rPr>
            </a:br>
            <a:r>
              <a:rPr lang="en-US" sz="2600" dirty="0">
                <a:latin typeface="Arial Narrow" panose="020B0606020202030204" pitchFamily="34" charset="0"/>
              </a:rPr>
              <a:t>Integrated Coastal Modeling (</a:t>
            </a:r>
            <a:r>
              <a:rPr lang="en-US" sz="2600" dirty="0" err="1">
                <a:latin typeface="Arial Narrow" panose="020B0606020202030204" pitchFamily="34" charset="0"/>
              </a:rPr>
              <a:t>ICoM</a:t>
            </a:r>
            <a:r>
              <a:rPr lang="en-US" sz="2600" dirty="0">
                <a:latin typeface="Arial Narrow" panose="020B0606020202030204" pitchFamily="34" charset="0"/>
              </a:rPr>
              <a:t>) Project</a:t>
            </a:r>
            <a:r>
              <a:rPr lang="en-US" dirty="0">
                <a:latin typeface="Arial Narrow" panose="020B0606020202030204" pitchFamily="34" charset="0"/>
              </a:rPr>
              <a:t/>
            </a:r>
            <a:br>
              <a:rPr lang="en-US" dirty="0">
                <a:latin typeface="Arial Narrow" panose="020B0606020202030204" pitchFamily="34" charset="0"/>
              </a:rPr>
            </a:br>
            <a:r>
              <a:rPr lang="en-US" sz="1600" dirty="0">
                <a:solidFill>
                  <a:schemeClr val="tx1"/>
                </a:solidFill>
                <a:latin typeface="Arial Narrow" panose="020B0606020202030204" pitchFamily="34" charset="0"/>
              </a:rPr>
              <a:t> Lead: Ian </a:t>
            </a:r>
            <a:r>
              <a:rPr lang="en-US" sz="1600" dirty="0" err="1">
                <a:solidFill>
                  <a:schemeClr val="tx1"/>
                </a:solidFill>
                <a:latin typeface="Arial Narrow" panose="020B0606020202030204" pitchFamily="34" charset="0"/>
              </a:rPr>
              <a:t>Kraucunas</a:t>
            </a:r>
            <a:r>
              <a:rPr lang="en-US" sz="1600" dirty="0">
                <a:solidFill>
                  <a:schemeClr val="tx1"/>
                </a:solidFill>
                <a:latin typeface="Arial Narrow" panose="020B0606020202030204" pitchFamily="34" charset="0"/>
              </a:rPr>
              <a:t>; </a:t>
            </a:r>
            <a:r>
              <a:rPr lang="en-US" sz="1600" dirty="0" err="1">
                <a:solidFill>
                  <a:schemeClr val="tx1"/>
                </a:solidFill>
                <a:latin typeface="Arial Narrow" panose="020B0606020202030204" pitchFamily="34" charset="0"/>
              </a:rPr>
              <a:t>ESMD</a:t>
            </a:r>
            <a:r>
              <a:rPr lang="en-US" sz="1600" dirty="0">
                <a:solidFill>
                  <a:schemeClr val="tx1"/>
                </a:solidFill>
                <a:latin typeface="Arial Narrow" panose="020B0606020202030204" pitchFamily="34" charset="0"/>
              </a:rPr>
              <a:t> Lead: Elizabeth </a:t>
            </a:r>
            <a:r>
              <a:rPr lang="en-US" sz="1600" dirty="0" err="1">
                <a:solidFill>
                  <a:schemeClr val="tx1"/>
                </a:solidFill>
                <a:latin typeface="Arial Narrow" panose="020B0606020202030204" pitchFamily="34" charset="0"/>
              </a:rPr>
              <a:t>Hunke</a:t>
            </a:r>
            <a:r>
              <a:rPr lang="en-US" sz="1600" dirty="0">
                <a:solidFill>
                  <a:schemeClr val="tx1"/>
                </a:solidFill>
                <a:latin typeface="Arial Narrow" panose="020B0606020202030204" pitchFamily="34" charset="0"/>
              </a:rPr>
              <a:t> </a:t>
            </a:r>
          </a:p>
        </p:txBody>
      </p:sp>
      <p:sp>
        <p:nvSpPr>
          <p:cNvPr id="5" name="TextBox 4"/>
          <p:cNvSpPr txBox="1"/>
          <p:nvPr/>
        </p:nvSpPr>
        <p:spPr>
          <a:xfrm>
            <a:off x="123092" y="1222130"/>
            <a:ext cx="8915400" cy="923330"/>
          </a:xfrm>
          <a:prstGeom prst="rect">
            <a:avLst/>
          </a:prstGeom>
          <a:solidFill>
            <a:schemeClr val="accent3">
              <a:lumMod val="60000"/>
              <a:lumOff val="40000"/>
            </a:schemeClr>
          </a:solidFill>
        </p:spPr>
        <p:txBody>
          <a:bodyPr wrap="square" rtlCol="0">
            <a:spAutoFit/>
          </a:bodyPr>
          <a:lstStyle/>
          <a:p>
            <a:r>
              <a:rPr lang="en-US" b="1" dirty="0">
                <a:latin typeface="Arial Narrow" panose="020B0606020202030204" pitchFamily="34" charset="0"/>
              </a:rPr>
              <a:t>Vision: </a:t>
            </a:r>
            <a:r>
              <a:rPr lang="en-US" dirty="0">
                <a:latin typeface="Arial Narrow" panose="020B0606020202030204" pitchFamily="34" charset="0"/>
              </a:rPr>
              <a:t>D</a:t>
            </a:r>
            <a:r>
              <a:rPr lang="en-US" i="1" dirty="0">
                <a:latin typeface="Arial Narrow" panose="020B0606020202030204" pitchFamily="34" charset="0"/>
              </a:rPr>
              <a:t>eliver a robust predictive understanding of coastal evolution that accounts for the complex, multi-scale interactions among physical, environmental, and human systems, </a:t>
            </a:r>
            <a:r>
              <a:rPr lang="en-US" dirty="0">
                <a:latin typeface="Arial Narrow" panose="020B0606020202030204" pitchFamily="34" charset="0"/>
              </a:rPr>
              <a:t>focusing on processes that represent significant uncertainties in the evolution of coastal systems, that align with the DOE mission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0310" y="3557781"/>
            <a:ext cx="3515314" cy="137166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91" y="2217317"/>
            <a:ext cx="4554417" cy="2622452"/>
          </a:xfrm>
          <a:prstGeom prst="rect">
            <a:avLst/>
          </a:prstGeom>
        </p:spPr>
      </p:pic>
      <p:sp>
        <p:nvSpPr>
          <p:cNvPr id="8" name="TextBox 7"/>
          <p:cNvSpPr txBox="1"/>
          <p:nvPr/>
        </p:nvSpPr>
        <p:spPr>
          <a:xfrm>
            <a:off x="4757443" y="2205104"/>
            <a:ext cx="4281049" cy="1323439"/>
          </a:xfrm>
          <a:prstGeom prst="rect">
            <a:avLst/>
          </a:prstGeom>
          <a:solidFill>
            <a:schemeClr val="accent3">
              <a:lumMod val="60000"/>
              <a:lumOff val="40000"/>
            </a:schemeClr>
          </a:solidFill>
        </p:spPr>
        <p:txBody>
          <a:bodyPr wrap="square" rtlCol="0">
            <a:spAutoFit/>
          </a:bodyPr>
          <a:lstStyle/>
          <a:p>
            <a:r>
              <a:rPr lang="en-US" sz="1600" b="1" dirty="0">
                <a:latin typeface="Arial Narrow" panose="020B0606020202030204" pitchFamily="34" charset="0"/>
              </a:rPr>
              <a:t>DOE Program Areas</a:t>
            </a:r>
          </a:p>
          <a:p>
            <a:pPr marL="285750" indent="-285750">
              <a:buFont typeface="Wingdings" panose="05000000000000000000" pitchFamily="2" charset="2"/>
              <a:buChar char="Ø"/>
            </a:pPr>
            <a:r>
              <a:rPr lang="en-US" sz="1600" dirty="0">
                <a:latin typeface="Arial Narrow" panose="020B0606020202030204" pitchFamily="34" charset="0"/>
              </a:rPr>
              <a:t>Regional and Global Modeling &amp; Analysis (</a:t>
            </a:r>
            <a:r>
              <a:rPr lang="en-US" sz="1600" b="1" dirty="0" err="1">
                <a:latin typeface="Arial Narrow" panose="020B0606020202030204" pitchFamily="34" charset="0"/>
              </a:rPr>
              <a:t>RGMA</a:t>
            </a:r>
            <a:r>
              <a:rPr lang="en-US" sz="1600" dirty="0">
                <a:latin typeface="Arial Narrow" panose="020B0606020202030204" pitchFamily="34" charset="0"/>
              </a:rPr>
              <a:t>)</a:t>
            </a:r>
          </a:p>
          <a:p>
            <a:pPr marL="285750" indent="-285750">
              <a:buFont typeface="Wingdings" panose="05000000000000000000" pitchFamily="2" charset="2"/>
              <a:buChar char="Ø"/>
            </a:pPr>
            <a:r>
              <a:rPr lang="en-US" sz="1600" dirty="0" err="1">
                <a:latin typeface="Arial Narrow" panose="020B0606020202030204" pitchFamily="34" charset="0"/>
              </a:rPr>
              <a:t>MultiSector</a:t>
            </a:r>
            <a:r>
              <a:rPr lang="en-US" sz="1600" dirty="0">
                <a:latin typeface="Arial Narrow" panose="020B0606020202030204" pitchFamily="34" charset="0"/>
              </a:rPr>
              <a:t> Dynamics (</a:t>
            </a:r>
            <a:r>
              <a:rPr lang="en-US" sz="1600" b="1" dirty="0">
                <a:latin typeface="Arial Narrow" panose="020B0606020202030204" pitchFamily="34" charset="0"/>
              </a:rPr>
              <a:t>MSD</a:t>
            </a:r>
            <a:r>
              <a:rPr lang="en-US" sz="1600" dirty="0">
                <a:latin typeface="Arial Narrow" panose="020B0606020202030204" pitchFamily="34" charset="0"/>
              </a:rPr>
              <a:t>)</a:t>
            </a:r>
          </a:p>
          <a:p>
            <a:pPr marL="285750" indent="-285750">
              <a:buFont typeface="Wingdings" panose="05000000000000000000" pitchFamily="2" charset="2"/>
              <a:buChar char="Ø"/>
            </a:pPr>
            <a:r>
              <a:rPr lang="en-US" sz="1600" b="1" dirty="0" err="1">
                <a:latin typeface="Arial Narrow" panose="020B0606020202030204" pitchFamily="34" charset="0"/>
              </a:rPr>
              <a:t>ESMD</a:t>
            </a:r>
            <a:endParaRPr lang="en-US" sz="1600" b="1" dirty="0">
              <a:latin typeface="Arial Narrow" panose="020B0606020202030204" pitchFamily="34" charset="0"/>
            </a:endParaRPr>
          </a:p>
          <a:p>
            <a:pPr marL="285750" indent="-285750">
              <a:buFont typeface="Wingdings" panose="05000000000000000000" pitchFamily="2" charset="2"/>
              <a:buChar char="Ø"/>
            </a:pPr>
            <a:r>
              <a:rPr lang="en-US" sz="1600" dirty="0">
                <a:latin typeface="Arial Narrow" panose="020B0606020202030204" pitchFamily="34" charset="0"/>
              </a:rPr>
              <a:t>Subsurface Biogeochemistry Research (</a:t>
            </a:r>
            <a:r>
              <a:rPr lang="en-US" sz="1600" b="1" dirty="0" err="1">
                <a:latin typeface="Arial Narrow" panose="020B0606020202030204" pitchFamily="34" charset="0"/>
              </a:rPr>
              <a:t>SBR</a:t>
            </a:r>
            <a:r>
              <a:rPr lang="en-US" sz="1600" dirty="0">
                <a:latin typeface="Arial Narrow" panose="020B0606020202030204" pitchFamily="34" charset="0"/>
              </a:rPr>
              <a:t>) </a:t>
            </a:r>
          </a:p>
        </p:txBody>
      </p:sp>
      <p:sp>
        <p:nvSpPr>
          <p:cNvPr id="9" name="TextBox 8"/>
          <p:cNvSpPr txBox="1"/>
          <p:nvPr/>
        </p:nvSpPr>
        <p:spPr>
          <a:xfrm>
            <a:off x="123091" y="4779407"/>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On the Agenda: The overview of </a:t>
            </a:r>
            <a:r>
              <a:rPr lang="en-US" sz="1350" b="1" dirty="0" err="1">
                <a:solidFill>
                  <a:srgbClr val="C00000"/>
                </a:solidFill>
                <a:latin typeface="Arial Narrow" panose="020B0606020202030204" pitchFamily="34" charset="0"/>
              </a:rPr>
              <a:t>ICoM</a:t>
            </a:r>
            <a:r>
              <a:rPr lang="en-US" sz="1350" b="1" dirty="0">
                <a:solidFill>
                  <a:srgbClr val="C00000"/>
                </a:solidFill>
                <a:latin typeface="Arial Narrow" panose="020B0606020202030204" pitchFamily="34" charset="0"/>
              </a:rPr>
              <a:t> on Tuesday, Oct 27</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2637408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36082221-E0DF-C843-BF17-274BFCAFEEEE}"/>
              </a:ext>
            </a:extLst>
          </p:cNvPr>
          <p:cNvSpPr>
            <a:spLocks noGrp="1"/>
          </p:cNvSpPr>
          <p:nvPr>
            <p:ph type="sldNum" sz="quarter" idx="12"/>
          </p:nvPr>
        </p:nvSpPr>
        <p:spPr/>
        <p:txBody>
          <a:bodyPr/>
          <a:lstStyle/>
          <a:p>
            <a:fld id="{FE7A4BB3-E848-5A44-82DF-322201952CD8}" type="slidenum">
              <a:rPr lang="en-US" smtClean="0"/>
              <a:pPr/>
              <a:t>14</a:t>
            </a:fld>
            <a:endParaRPr lang="en-US" dirty="0"/>
          </a:p>
        </p:txBody>
      </p:sp>
      <p:sp>
        <p:nvSpPr>
          <p:cNvPr id="4" name="Content Placeholder 3">
            <a:extLst>
              <a:ext uri="{FF2B5EF4-FFF2-40B4-BE49-F238E27FC236}">
                <a16:creationId xmlns:a16="http://schemas.microsoft.com/office/drawing/2014/main" xmlns="" id="{4311509B-DC1E-544E-AA2E-15A393E2850E}"/>
              </a:ext>
            </a:extLst>
          </p:cNvPr>
          <p:cNvSpPr>
            <a:spLocks noGrp="1"/>
          </p:cNvSpPr>
          <p:nvPr>
            <p:ph sz="quarter" idx="20"/>
          </p:nvPr>
        </p:nvSpPr>
        <p:spPr>
          <a:xfrm>
            <a:off x="185894" y="817784"/>
            <a:ext cx="5529106" cy="3884608"/>
          </a:xfrm>
          <a:solidFill>
            <a:schemeClr val="accent3">
              <a:lumMod val="60000"/>
              <a:lumOff val="40000"/>
            </a:schemeClr>
          </a:solidFill>
        </p:spPr>
        <p:txBody>
          <a:bodyPr/>
          <a:lstStyle/>
          <a:p>
            <a:pPr marL="0" indent="0">
              <a:buNone/>
            </a:pPr>
            <a:r>
              <a:rPr lang="en-US" sz="2000" b="1" dirty="0">
                <a:solidFill>
                  <a:srgbClr val="FF0000"/>
                </a:solidFill>
                <a:latin typeface="Arial Narrow" panose="020B0606020202030204" pitchFamily="34" charset="0"/>
                <a:cs typeface="Calibri" panose="020F0502020204030204" pitchFamily="34" charset="0"/>
              </a:rPr>
              <a:t>Major Accomplishments in </a:t>
            </a:r>
            <a:r>
              <a:rPr lang="en-US" sz="2000" b="1" dirty="0" err="1">
                <a:solidFill>
                  <a:srgbClr val="FF0000"/>
                </a:solidFill>
                <a:latin typeface="Arial Narrow" panose="020B0606020202030204" pitchFamily="34" charset="0"/>
                <a:cs typeface="Calibri" panose="020F0502020204030204" pitchFamily="34" charset="0"/>
              </a:rPr>
              <a:t>FY20</a:t>
            </a:r>
            <a:r>
              <a:rPr lang="en-US" sz="2000" b="1" dirty="0">
                <a:solidFill>
                  <a:srgbClr val="FF0000"/>
                </a:solidFill>
                <a:latin typeface="Arial Narrow" panose="020B0606020202030204" pitchFamily="34" charset="0"/>
                <a:cs typeface="Calibri" panose="020F0502020204030204" pitchFamily="34" charset="0"/>
              </a:rPr>
              <a:t>:</a:t>
            </a:r>
          </a:p>
          <a:p>
            <a:pPr>
              <a:buFont typeface="Wingdings" panose="05000000000000000000" pitchFamily="2" charset="2"/>
              <a:buChar char="Ø"/>
            </a:pPr>
            <a:r>
              <a:rPr lang="en-US" sz="1600" b="1" dirty="0" err="1"/>
              <a:t>MOSART</a:t>
            </a:r>
            <a:r>
              <a:rPr lang="en-US" sz="1600" b="1" dirty="0"/>
              <a:t> river biogeochemistry, sediment transport, and urban systems:</a:t>
            </a:r>
          </a:p>
          <a:p>
            <a:r>
              <a:rPr lang="en-US" sz="1200" dirty="0"/>
              <a:t>Developed and tested </a:t>
            </a:r>
            <a:r>
              <a:rPr lang="en-US" sz="1200" b="1" dirty="0"/>
              <a:t>MOSART-Urban routing model </a:t>
            </a:r>
            <a:r>
              <a:rPr lang="en-US" sz="1200" dirty="0"/>
              <a:t>for a single Los Angeles watershed; Added support for </a:t>
            </a:r>
            <a:r>
              <a:rPr lang="en-US" sz="1200" b="1" dirty="0"/>
              <a:t>unstructured grids in MOSART </a:t>
            </a:r>
            <a:r>
              <a:rPr lang="en-US" sz="1200" dirty="0"/>
              <a:t>and performed verification simulations; </a:t>
            </a:r>
            <a:r>
              <a:rPr lang="en-US" sz="1200" dirty="0" err="1"/>
              <a:t>HexCoastal</a:t>
            </a:r>
            <a:r>
              <a:rPr lang="en-US" sz="1200" dirty="0"/>
              <a:t> is being tested using a sample mesh for the mid-Atlantic region</a:t>
            </a:r>
          </a:p>
          <a:p>
            <a:pPr>
              <a:buFont typeface="Wingdings" panose="05000000000000000000" pitchFamily="2" charset="2"/>
              <a:buChar char="Ø"/>
            </a:pPr>
            <a:r>
              <a:rPr lang="en-US" sz="1350" b="1" dirty="0"/>
              <a:t>Ocean model development in MPAS-O:</a:t>
            </a:r>
          </a:p>
          <a:p>
            <a:r>
              <a:rPr lang="en-US" sz="1200" dirty="0"/>
              <a:t>Implemented </a:t>
            </a:r>
            <a:r>
              <a:rPr lang="en-US" sz="1200" b="1" dirty="0"/>
              <a:t>explicit tides </a:t>
            </a:r>
            <a:r>
              <a:rPr lang="en-US" sz="1200" dirty="0"/>
              <a:t>into MPAS-O with astronomical forcing; Implemented and testing </a:t>
            </a:r>
            <a:r>
              <a:rPr lang="en-US" sz="1200" b="1" dirty="0"/>
              <a:t>variable time stepping scheme </a:t>
            </a:r>
            <a:r>
              <a:rPr lang="en-US" sz="1200" dirty="0"/>
              <a:t>in MPAS-O shallow-water core; Developed </a:t>
            </a:r>
            <a:r>
              <a:rPr lang="en-US" sz="1200" b="1" dirty="0"/>
              <a:t>stand-alone MPAS-O mesh workflow </a:t>
            </a:r>
            <a:r>
              <a:rPr lang="en-US" sz="1200" dirty="0"/>
              <a:t>to build simulations of the Delaware River salinity front evolution</a:t>
            </a:r>
          </a:p>
          <a:p>
            <a:pPr>
              <a:buFont typeface="Wingdings" panose="05000000000000000000" pitchFamily="2" charset="2"/>
              <a:buChar char="Ø"/>
            </a:pPr>
            <a:r>
              <a:rPr lang="en-US" sz="1350" b="1" dirty="0"/>
              <a:t>Land-river-ocean coupling: </a:t>
            </a:r>
          </a:p>
          <a:p>
            <a:r>
              <a:rPr lang="en-US" sz="1200" dirty="0"/>
              <a:t>Added two new E3SM model resolutions to allow use of user-defined grids for </a:t>
            </a:r>
            <a:r>
              <a:rPr lang="en-US" sz="1200" b="1" dirty="0"/>
              <a:t>2-way land-river coupling</a:t>
            </a:r>
            <a:r>
              <a:rPr lang="en-US" sz="1200" dirty="0"/>
              <a:t> results in greater peak annual runoff or inundation fraction than 1-way coupling; New unified mesh for land-river-ocean coupled runs aligns mesh elements with streams, creates smooth river-ocean transition</a:t>
            </a:r>
          </a:p>
        </p:txBody>
      </p:sp>
      <p:pic>
        <p:nvPicPr>
          <p:cNvPr id="6" name="Picture 5">
            <a:extLst>
              <a:ext uri="{FF2B5EF4-FFF2-40B4-BE49-F238E27FC236}">
                <a16:creationId xmlns:a16="http://schemas.microsoft.com/office/drawing/2014/main" xmlns="" id="{BBFCD57C-7DFA-C745-9601-D9E71F360BCC}"/>
              </a:ext>
            </a:extLst>
          </p:cNvPr>
          <p:cNvPicPr>
            <a:picLocks noChangeAspect="1"/>
          </p:cNvPicPr>
          <p:nvPr/>
        </p:nvPicPr>
        <p:blipFill rotWithShape="1">
          <a:blip r:embed="rId3"/>
          <a:srcRect l="49694"/>
          <a:stretch/>
        </p:blipFill>
        <p:spPr>
          <a:xfrm>
            <a:off x="5794131" y="817784"/>
            <a:ext cx="3349868" cy="4156384"/>
          </a:xfrm>
          <a:prstGeom prst="rect">
            <a:avLst/>
          </a:prstGeom>
        </p:spPr>
      </p:pic>
      <p:sp>
        <p:nvSpPr>
          <p:cNvPr id="8" name="TextBox 7"/>
          <p:cNvSpPr txBox="1"/>
          <p:nvPr/>
        </p:nvSpPr>
        <p:spPr>
          <a:xfrm>
            <a:off x="123091" y="4779407"/>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On the Agenda: The overview of </a:t>
            </a:r>
            <a:r>
              <a:rPr lang="en-US" sz="1350" b="1" dirty="0" err="1">
                <a:solidFill>
                  <a:srgbClr val="C00000"/>
                </a:solidFill>
                <a:latin typeface="Arial Narrow" panose="020B0606020202030204" pitchFamily="34" charset="0"/>
              </a:rPr>
              <a:t>ICoM</a:t>
            </a:r>
            <a:r>
              <a:rPr lang="en-US" sz="1350" b="1" dirty="0">
                <a:solidFill>
                  <a:srgbClr val="C00000"/>
                </a:solidFill>
                <a:latin typeface="Arial Narrow" panose="020B0606020202030204" pitchFamily="34" charset="0"/>
              </a:rPr>
              <a:t> on Tuesday, Oct 27</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
        <p:nvSpPr>
          <p:cNvPr id="10" name="Title 1"/>
          <p:cNvSpPr txBox="1">
            <a:spLocks/>
          </p:cNvSpPr>
          <p:nvPr/>
        </p:nvSpPr>
        <p:spPr>
          <a:xfrm>
            <a:off x="0" y="148486"/>
            <a:ext cx="9144000" cy="508381"/>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pPr algn="ctr"/>
            <a:r>
              <a:rPr lang="en-US" sz="2100" dirty="0">
                <a:latin typeface="Arial Narrow" panose="020B0606020202030204" pitchFamily="34" charset="0"/>
              </a:rPr>
              <a:t/>
            </a:r>
            <a:br>
              <a:rPr lang="en-US" sz="2100" dirty="0">
                <a:latin typeface="Arial Narrow" panose="020B0606020202030204" pitchFamily="34" charset="0"/>
              </a:rPr>
            </a:br>
            <a:r>
              <a:rPr lang="en-US" sz="2400" dirty="0" err="1">
                <a:solidFill>
                  <a:schemeClr val="tx1"/>
                </a:solidFill>
                <a:latin typeface="Arial Narrow" panose="020B0606020202030204" pitchFamily="34" charset="0"/>
              </a:rPr>
              <a:t>ICoM</a:t>
            </a:r>
            <a:r>
              <a:rPr lang="en-US" sz="2400" dirty="0">
                <a:solidFill>
                  <a:schemeClr val="tx1"/>
                </a:solidFill>
                <a:latin typeface="Arial Narrow" panose="020B0606020202030204" pitchFamily="34" charset="0"/>
              </a:rPr>
              <a:t> SFA: ESMD Component </a:t>
            </a:r>
          </a:p>
          <a:p>
            <a:pPr algn="ctr"/>
            <a:r>
              <a:rPr lang="en-US" sz="1400" dirty="0">
                <a:solidFill>
                  <a:schemeClr val="tx1"/>
                </a:solidFill>
                <a:latin typeface="Arial Narrow" panose="020B0606020202030204" pitchFamily="34" charset="0"/>
              </a:rPr>
              <a:t>Lead: Elizabeth </a:t>
            </a:r>
            <a:r>
              <a:rPr lang="en-US" sz="1400" dirty="0" err="1">
                <a:solidFill>
                  <a:schemeClr val="tx1"/>
                </a:solidFill>
                <a:latin typeface="Arial Narrow" panose="020B0606020202030204" pitchFamily="34" charset="0"/>
              </a:rPr>
              <a:t>Hunke</a:t>
            </a:r>
            <a:endParaRPr lang="en-US" sz="14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421945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87130657"/>
              </p:ext>
            </p:extLst>
          </p:nvPr>
        </p:nvGraphicFramePr>
        <p:xfrm>
          <a:off x="26339" y="780290"/>
          <a:ext cx="9017812" cy="3953425"/>
        </p:xfrm>
        <a:graphic>
          <a:graphicData uri="http://schemas.openxmlformats.org/drawingml/2006/table">
            <a:tbl>
              <a:tblPr firstRow="1" firstCol="1" bandRow="1">
                <a:tableStyleId>{5C22544A-7EE6-4342-B048-85BDC9FD1C3A}</a:tableStyleId>
              </a:tblPr>
              <a:tblGrid>
                <a:gridCol w="63678">
                  <a:extLst>
                    <a:ext uri="{9D8B030D-6E8A-4147-A177-3AD203B41FA5}">
                      <a16:colId xmlns:a16="http://schemas.microsoft.com/office/drawing/2014/main" xmlns="" val="20000"/>
                    </a:ext>
                  </a:extLst>
                </a:gridCol>
                <a:gridCol w="2464021">
                  <a:extLst>
                    <a:ext uri="{9D8B030D-6E8A-4147-A177-3AD203B41FA5}">
                      <a16:colId xmlns:a16="http://schemas.microsoft.com/office/drawing/2014/main" xmlns="" val="20001"/>
                    </a:ext>
                  </a:extLst>
                </a:gridCol>
                <a:gridCol w="6490113">
                  <a:extLst>
                    <a:ext uri="{9D8B030D-6E8A-4147-A177-3AD203B41FA5}">
                      <a16:colId xmlns:a16="http://schemas.microsoft.com/office/drawing/2014/main" xmlns="" val="20002"/>
                    </a:ext>
                  </a:extLst>
                </a:gridCol>
              </a:tblGrid>
              <a:tr h="243200">
                <a:tc>
                  <a:txBody>
                    <a:bodyPr/>
                    <a:lstStyle/>
                    <a:p>
                      <a:pPr>
                        <a:lnSpc>
                          <a:spcPct val="107000"/>
                        </a:lnSpc>
                      </a:pPr>
                      <a:endParaRPr lang="en-US" sz="1200" dirty="0">
                        <a:effectLst/>
                        <a:latin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dirty="0">
                          <a:effectLst/>
                        </a:rPr>
                        <a:t>PI/Institution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43064" marT="19139" marB="19139"/>
                </a:tc>
                <a:tc>
                  <a:txBody>
                    <a:bodyPr/>
                    <a:lstStyle/>
                    <a:p>
                      <a:pPr marL="0" marR="0">
                        <a:lnSpc>
                          <a:spcPct val="107000"/>
                        </a:lnSpc>
                        <a:spcBef>
                          <a:spcPts val="0"/>
                        </a:spcBef>
                        <a:spcAft>
                          <a:spcPts val="0"/>
                        </a:spcAft>
                      </a:pPr>
                      <a:r>
                        <a:rPr lang="en-US" sz="1200" spc="-5" dirty="0">
                          <a:effectLst/>
                        </a:rPr>
                        <a:t>Title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43064" marT="19139" marB="19139"/>
                </a:tc>
                <a:extLst>
                  <a:ext uri="{0D108BD9-81ED-4DB2-BD59-A6C34878D82A}">
                    <a16:rowId xmlns:a16="http://schemas.microsoft.com/office/drawing/2014/main" xmlns="" val="10000"/>
                  </a:ext>
                </a:extLst>
              </a:tr>
              <a:tr h="446615">
                <a:tc>
                  <a:txBody>
                    <a:bodyPr/>
                    <a:lstStyle/>
                    <a:p>
                      <a:pPr>
                        <a:lnSpc>
                          <a:spcPct val="107000"/>
                        </a:lnSpc>
                      </a:pPr>
                      <a:endParaRPr lang="en-US" sz="1200">
                        <a:effectLst/>
                        <a:latin typeface="Calibri" panose="020F0502020204030204" pitchFamily="34" charset="0"/>
                        <a:cs typeface="Times New Roman" panose="02020603050405020304" pitchFamily="18" charset="0"/>
                      </a:endParaRPr>
                    </a:p>
                  </a:txBody>
                  <a:tcPr marL="19139" marR="19139" marT="19139" marB="19139">
                    <a:solidFill>
                      <a:schemeClr val="accent5"/>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*van Lier-Walqui, Marcus/Columbia U &amp;Morrison, Hugh/UCAR</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Improving the Parameterization of </a:t>
                      </a:r>
                      <a:r>
                        <a:rPr lang="en-US" sz="1200" spc="-5" dirty="0">
                          <a:solidFill>
                            <a:srgbClr val="FF0000"/>
                          </a:solidFill>
                          <a:effectLst/>
                          <a:latin typeface="Arial Narrow" panose="020B0606020202030204" pitchFamily="34" charset="0"/>
                        </a:rPr>
                        <a:t>Cloud and Rain Microphysics </a:t>
                      </a:r>
                      <a:r>
                        <a:rPr lang="en-US" sz="1200" spc="-5" dirty="0">
                          <a:effectLst/>
                          <a:latin typeface="Arial Narrow" panose="020B0606020202030204" pitchFamily="34" charset="0"/>
                        </a:rPr>
                        <a:t>in E3SM using a Novel Observationally-Constrained Bayesian Approach</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extLst>
                  <a:ext uri="{0D108BD9-81ED-4DB2-BD59-A6C34878D82A}">
                    <a16:rowId xmlns:a16="http://schemas.microsoft.com/office/drawing/2014/main" xmlns="" val="10001"/>
                  </a:ext>
                </a:extLst>
              </a:tr>
              <a:tr h="269653">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 *</a:t>
                      </a:r>
                      <a:r>
                        <a:rPr lang="en-US" sz="1200" spc="-5" dirty="0" err="1">
                          <a:effectLst/>
                          <a:latin typeface="Arial Narrow" panose="020B0606020202030204" pitchFamily="34" charset="0"/>
                        </a:rPr>
                        <a:t>Westerink</a:t>
                      </a:r>
                      <a:r>
                        <a:rPr lang="en-US" sz="1200" spc="-5" dirty="0">
                          <a:effectLst/>
                          <a:latin typeface="Arial Narrow" panose="020B0606020202030204" pitchFamily="34" charset="0"/>
                        </a:rPr>
                        <a:t>, </a:t>
                      </a:r>
                      <a:r>
                        <a:rPr lang="en-US" sz="1200" spc="-5" dirty="0" err="1">
                          <a:effectLst/>
                          <a:latin typeface="Arial Narrow" panose="020B0606020202030204" pitchFamily="34" charset="0"/>
                        </a:rPr>
                        <a:t>Joannes</a:t>
                      </a:r>
                      <a:r>
                        <a:rPr lang="en-US" sz="1200" spc="-5" dirty="0">
                          <a:effectLst/>
                          <a:latin typeface="Arial Narrow" panose="020B0606020202030204" pitchFamily="34" charset="0"/>
                        </a:rPr>
                        <a:t>/UND</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Efficiently Resolving the Terrestrial-Aquatic Interface in E3SM with Sub-Grid Methods to Improve </a:t>
                      </a:r>
                      <a:r>
                        <a:rPr lang="en-US" sz="1200" spc="-5" dirty="0">
                          <a:solidFill>
                            <a:srgbClr val="FF0000"/>
                          </a:solidFill>
                          <a:effectLst/>
                          <a:latin typeface="Arial Narrow" panose="020B0606020202030204" pitchFamily="34" charset="0"/>
                        </a:rPr>
                        <a:t>Coastal Simulations</a:t>
                      </a:r>
                      <a:endParaRPr lang="en-US" sz="1200"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extLst>
                  <a:ext uri="{0D108BD9-81ED-4DB2-BD59-A6C34878D82A}">
                    <a16:rowId xmlns:a16="http://schemas.microsoft.com/office/drawing/2014/main" xmlns="" val="10002"/>
                  </a:ext>
                </a:extLst>
              </a:tr>
              <a:tr h="269653">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*Pincus, Robert/Columbia U.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Improving the Capabilities and Computational Efficiency of the RTE+RRTMGP </a:t>
                      </a:r>
                      <a:r>
                        <a:rPr lang="en-US" sz="1200" spc="-5" dirty="0">
                          <a:solidFill>
                            <a:srgbClr val="FF0000"/>
                          </a:solidFill>
                          <a:effectLst/>
                          <a:latin typeface="Arial Narrow" panose="020B0606020202030204" pitchFamily="34" charset="0"/>
                        </a:rPr>
                        <a:t>Radiation Code</a:t>
                      </a:r>
                      <a:endParaRPr lang="en-US" sz="1200"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extLst>
                  <a:ext uri="{0D108BD9-81ED-4DB2-BD59-A6C34878D82A}">
                    <a16:rowId xmlns:a16="http://schemas.microsoft.com/office/drawing/2014/main" xmlns="" val="10003"/>
                  </a:ext>
                </a:extLst>
              </a:tr>
              <a:tr h="243200">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a:t>
                      </a:r>
                      <a:r>
                        <a:rPr lang="en-US" sz="1200" spc="-5" dirty="0" err="1">
                          <a:effectLst/>
                          <a:latin typeface="Arial Narrow" panose="020B0606020202030204" pitchFamily="34" charset="0"/>
                        </a:rPr>
                        <a:t>Primeau</a:t>
                      </a:r>
                      <a:r>
                        <a:rPr lang="en-US" sz="1200" spc="-5" dirty="0">
                          <a:effectLst/>
                          <a:latin typeface="Arial Narrow" panose="020B0606020202030204" pitchFamily="34" charset="0"/>
                        </a:rPr>
                        <a:t>, Francois/UC Irvine</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Improving the initial state of </a:t>
                      </a:r>
                      <a:r>
                        <a:rPr lang="en-US" sz="1200" spc="-5" dirty="0">
                          <a:solidFill>
                            <a:srgbClr val="FF0000"/>
                          </a:solidFill>
                          <a:effectLst/>
                          <a:latin typeface="Arial Narrow" panose="020B0606020202030204" pitchFamily="34" charset="0"/>
                        </a:rPr>
                        <a:t>biogeochemical components </a:t>
                      </a:r>
                      <a:r>
                        <a:rPr lang="en-US" sz="1200" spc="-5" dirty="0">
                          <a:effectLst/>
                          <a:latin typeface="Arial Narrow" panose="020B0606020202030204" pitchFamily="34" charset="0"/>
                        </a:rPr>
                        <a:t>in Earth System Models</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extLst>
                  <a:ext uri="{0D108BD9-81ED-4DB2-BD59-A6C34878D82A}">
                    <a16:rowId xmlns:a16="http://schemas.microsoft.com/office/drawing/2014/main" xmlns="" val="10004"/>
                  </a:ext>
                </a:extLst>
              </a:tr>
              <a:tr h="243200">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a:t>
                      </a:r>
                      <a:r>
                        <a:rPr lang="en-US" sz="1200" spc="-5" dirty="0" err="1">
                          <a:effectLst/>
                          <a:latin typeface="Arial Narrow" panose="020B0606020202030204" pitchFamily="34" charset="0"/>
                        </a:rPr>
                        <a:t>Randerson</a:t>
                      </a:r>
                      <a:r>
                        <a:rPr lang="en-US" sz="1200" spc="-5" dirty="0">
                          <a:effectLst/>
                          <a:latin typeface="Arial Narrow" panose="020B0606020202030204" pitchFamily="34" charset="0"/>
                        </a:rPr>
                        <a:t>, James/UC Irvine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Interactions between </a:t>
                      </a:r>
                      <a:r>
                        <a:rPr lang="en-US" sz="1200" spc="-5" dirty="0">
                          <a:solidFill>
                            <a:srgbClr val="FF0000"/>
                          </a:solidFill>
                          <a:effectLst/>
                          <a:latin typeface="Arial Narrow" panose="020B0606020202030204" pitchFamily="34" charset="0"/>
                        </a:rPr>
                        <a:t>land use, fires and dust</a:t>
                      </a:r>
                      <a:r>
                        <a:rPr lang="en-US" sz="1200" spc="-5" dirty="0">
                          <a:effectLst/>
                          <a:latin typeface="Arial Narrow" panose="020B0606020202030204" pitchFamily="34" charset="0"/>
                        </a:rPr>
                        <a:t> as drivers of global climate change</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rgbClr val="92D050"/>
                    </a:solidFill>
                  </a:tcPr>
                </a:tc>
                <a:extLst>
                  <a:ext uri="{0D108BD9-81ED-4DB2-BD59-A6C34878D82A}">
                    <a16:rowId xmlns:a16="http://schemas.microsoft.com/office/drawing/2014/main" xmlns="" val="10005"/>
                  </a:ext>
                </a:extLst>
              </a:tr>
              <a:tr h="243200">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Zhang, </a:t>
                      </a:r>
                      <a:r>
                        <a:rPr lang="en-US" sz="1200" spc="-5" dirty="0" err="1">
                          <a:effectLst/>
                          <a:latin typeface="Arial Narrow" panose="020B0606020202030204" pitchFamily="34" charset="0"/>
                        </a:rPr>
                        <a:t>Guang</a:t>
                      </a:r>
                      <a:r>
                        <a:rPr lang="en-US" sz="1200" spc="-5" dirty="0">
                          <a:effectLst/>
                          <a:latin typeface="Arial Narrow" panose="020B0606020202030204" pitchFamily="34" charset="0"/>
                        </a:rPr>
                        <a:t>/</a:t>
                      </a:r>
                      <a:r>
                        <a:rPr lang="en-US" sz="1200" spc="-5" dirty="0" err="1">
                          <a:effectLst/>
                          <a:latin typeface="Arial Narrow" panose="020B0606020202030204" pitchFamily="34" charset="0"/>
                        </a:rPr>
                        <a:t>UCSD</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Enhancing </a:t>
                      </a:r>
                      <a:r>
                        <a:rPr lang="en-US" sz="1200" spc="-5" dirty="0">
                          <a:solidFill>
                            <a:srgbClr val="FF0000"/>
                          </a:solidFill>
                          <a:effectLst/>
                          <a:latin typeface="Arial Narrow" panose="020B0606020202030204" pitchFamily="34" charset="0"/>
                        </a:rPr>
                        <a:t>Convection Parameterization </a:t>
                      </a:r>
                      <a:r>
                        <a:rPr lang="en-US" sz="1200" spc="-5" dirty="0">
                          <a:effectLst/>
                          <a:latin typeface="Arial Narrow" panose="020B0606020202030204" pitchFamily="34" charset="0"/>
                        </a:rPr>
                        <a:t>for Next Generation E3SM</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extLst>
                  <a:ext uri="{0D108BD9-81ED-4DB2-BD59-A6C34878D82A}">
                    <a16:rowId xmlns:a16="http://schemas.microsoft.com/office/drawing/2014/main" xmlns="" val="10006"/>
                  </a:ext>
                </a:extLst>
              </a:tr>
              <a:tr h="269653">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Jain, </a:t>
                      </a:r>
                      <a:r>
                        <a:rPr lang="en-US" sz="1200" spc="-5" dirty="0" err="1">
                          <a:effectLst/>
                          <a:latin typeface="Arial Narrow" panose="020B0606020202030204" pitchFamily="34" charset="0"/>
                        </a:rPr>
                        <a:t>Atul</a:t>
                      </a:r>
                      <a:r>
                        <a:rPr lang="en-US" sz="1200" spc="-5" dirty="0">
                          <a:effectLst/>
                          <a:latin typeface="Arial Narrow" panose="020B0606020202030204" pitchFamily="34" charset="0"/>
                        </a:rPr>
                        <a:t>/</a:t>
                      </a:r>
                      <a:r>
                        <a:rPr lang="en-US" sz="1200" spc="-5" dirty="0" err="1">
                          <a:effectLst/>
                          <a:latin typeface="Arial Narrow" panose="020B0606020202030204" pitchFamily="34" charset="0"/>
                        </a:rPr>
                        <a:t>UIUC</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Investigating the impacts of changes in </a:t>
                      </a:r>
                      <a:r>
                        <a:rPr lang="en-US" sz="1200" spc="-5" dirty="0">
                          <a:solidFill>
                            <a:srgbClr val="FF0000"/>
                          </a:solidFill>
                          <a:effectLst/>
                          <a:latin typeface="Arial Narrow" panose="020B0606020202030204" pitchFamily="34" charset="0"/>
                        </a:rPr>
                        <a:t>land cover and land management </a:t>
                      </a:r>
                      <a:r>
                        <a:rPr lang="en-US" sz="1200" spc="-5" dirty="0">
                          <a:effectLst/>
                          <a:latin typeface="Arial Narrow" panose="020B0606020202030204" pitchFamily="34" charset="0"/>
                        </a:rPr>
                        <a:t>on climate using ACME</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extLst>
                  <a:ext uri="{0D108BD9-81ED-4DB2-BD59-A6C34878D82A}">
                    <a16:rowId xmlns:a16="http://schemas.microsoft.com/office/drawing/2014/main" xmlns="" val="10007"/>
                  </a:ext>
                </a:extLst>
              </a:tr>
              <a:tr h="399554">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a:effectLst/>
                          <a:latin typeface="Arial Narrow" panose="020B0606020202030204" pitchFamily="34" charset="0"/>
                        </a:rPr>
                        <a:t>Teixeira, Joao/UCLA</a:t>
                      </a:r>
                      <a:endParaRPr lang="en-US" sz="120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The Multi-Plume Eddy-Diffusivity/Mass-Flux (EDMF) Unified Parameterization: </a:t>
                      </a:r>
                      <a:r>
                        <a:rPr lang="en-US" sz="1200" spc="-5" dirty="0">
                          <a:solidFill>
                            <a:srgbClr val="FF0000"/>
                          </a:solidFill>
                          <a:effectLst/>
                          <a:latin typeface="Arial Narrow" panose="020B0606020202030204" pitchFamily="34" charset="0"/>
                        </a:rPr>
                        <a:t>Stratocumulus and the Transition to Cumulus Boundary Layers </a:t>
                      </a:r>
                      <a:endParaRPr lang="en-US" sz="1200"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extLst>
                  <a:ext uri="{0D108BD9-81ED-4DB2-BD59-A6C34878D82A}">
                    <a16:rowId xmlns:a16="http://schemas.microsoft.com/office/drawing/2014/main" xmlns="" val="10008"/>
                  </a:ext>
                </a:extLst>
              </a:tr>
              <a:tr h="243200">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a:effectLst/>
                          <a:latin typeface="Arial Narrow" panose="020B0606020202030204" pitchFamily="34" charset="0"/>
                        </a:rPr>
                        <a:t>Huang, Xianglei/U. of Michigan</a:t>
                      </a:r>
                      <a:endParaRPr lang="en-US" sz="120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Incorporate more realistic </a:t>
                      </a:r>
                      <a:r>
                        <a:rPr lang="en-US" sz="1200" spc="-5" dirty="0">
                          <a:solidFill>
                            <a:srgbClr val="FF0000"/>
                          </a:solidFill>
                          <a:effectLst/>
                          <a:latin typeface="Arial Narrow" panose="020B0606020202030204" pitchFamily="34" charset="0"/>
                        </a:rPr>
                        <a:t>surface-atmosphere radiative coupling </a:t>
                      </a:r>
                      <a:r>
                        <a:rPr lang="en-US" sz="1200" spc="-5" dirty="0">
                          <a:effectLst/>
                          <a:latin typeface="Arial Narrow" panose="020B0606020202030204" pitchFamily="34" charset="0"/>
                        </a:rPr>
                        <a:t>in E3SM</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extLst>
                  <a:ext uri="{0D108BD9-81ED-4DB2-BD59-A6C34878D82A}">
                    <a16:rowId xmlns:a16="http://schemas.microsoft.com/office/drawing/2014/main" xmlns="" val="10009"/>
                  </a:ext>
                </a:extLst>
              </a:tr>
              <a:tr h="269653">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a:effectLst/>
                          <a:latin typeface="Arial Narrow" panose="020B0606020202030204" pitchFamily="34" charset="0"/>
                        </a:rPr>
                        <a:t>Liu, Zheng-Yu /OSU</a:t>
                      </a:r>
                      <a:endParaRPr lang="en-US" sz="120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Developing </a:t>
                      </a:r>
                      <a:r>
                        <a:rPr lang="en-US" sz="1200" spc="-5" dirty="0">
                          <a:solidFill>
                            <a:schemeClr val="tx1"/>
                          </a:solidFill>
                          <a:effectLst/>
                          <a:latin typeface="Arial Narrow" panose="020B0606020202030204" pitchFamily="34" charset="0"/>
                        </a:rPr>
                        <a:t>Coupled Data Assimilation Strategy </a:t>
                      </a:r>
                      <a:r>
                        <a:rPr lang="en-US" sz="1200" spc="-5" dirty="0">
                          <a:effectLst/>
                          <a:latin typeface="Arial Narrow" panose="020B0606020202030204" pitchFamily="34" charset="0"/>
                        </a:rPr>
                        <a:t>for </a:t>
                      </a:r>
                      <a:r>
                        <a:rPr lang="en-US" sz="1200" spc="-5" dirty="0">
                          <a:solidFill>
                            <a:srgbClr val="FF0000"/>
                          </a:solidFill>
                          <a:effectLst/>
                          <a:latin typeface="Arial Narrow" panose="020B0606020202030204" pitchFamily="34" charset="0"/>
                        </a:rPr>
                        <a:t>Understanding Model Bias and Extreme Climate Events </a:t>
                      </a:r>
                      <a:r>
                        <a:rPr lang="en-US" sz="1200" spc="-5" dirty="0">
                          <a:effectLst/>
                          <a:latin typeface="Arial Narrow" panose="020B0606020202030204" pitchFamily="34" charset="0"/>
                        </a:rPr>
                        <a:t>in E3SM </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extLst>
                  <a:ext uri="{0D108BD9-81ED-4DB2-BD59-A6C34878D82A}">
                    <a16:rowId xmlns:a16="http://schemas.microsoft.com/office/drawing/2014/main" xmlns="" val="10010"/>
                  </a:ext>
                </a:extLst>
              </a:tr>
              <a:tr h="269653">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a:effectLst/>
                          <a:latin typeface="Arial Narrow" panose="020B0606020202030204" pitchFamily="34" charset="0"/>
                        </a:rPr>
                        <a:t>Gnanadesikan, Anand/JHU</a:t>
                      </a:r>
                      <a:endParaRPr lang="en-US" sz="120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Parameterizing the Impact of </a:t>
                      </a:r>
                      <a:r>
                        <a:rPr lang="en-US" sz="1200" spc="-5" dirty="0">
                          <a:solidFill>
                            <a:srgbClr val="FF0000"/>
                          </a:solidFill>
                          <a:effectLst/>
                          <a:latin typeface="Arial Narrow" panose="020B0606020202030204" pitchFamily="34" charset="0"/>
                        </a:rPr>
                        <a:t>Mesoscale Eddies </a:t>
                      </a:r>
                      <a:r>
                        <a:rPr lang="en-US" sz="1200" spc="-5" dirty="0">
                          <a:effectLst/>
                          <a:latin typeface="Arial Narrow" panose="020B0606020202030204" pitchFamily="34" charset="0"/>
                        </a:rPr>
                        <a:t>on Earth System Process in the E3SM</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extLst>
                  <a:ext uri="{0D108BD9-81ED-4DB2-BD59-A6C34878D82A}">
                    <a16:rowId xmlns:a16="http://schemas.microsoft.com/office/drawing/2014/main" xmlns="" val="10011"/>
                  </a:ext>
                </a:extLst>
              </a:tr>
              <a:tr h="243200">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Richter, Jadwiga/UCAR</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Improving </a:t>
                      </a:r>
                      <a:r>
                        <a:rPr lang="en-US" sz="1200" spc="-5" dirty="0">
                          <a:solidFill>
                            <a:srgbClr val="FF0000"/>
                          </a:solidFill>
                          <a:effectLst/>
                          <a:latin typeface="Arial Narrow" panose="020B0606020202030204" pitchFamily="34" charset="0"/>
                        </a:rPr>
                        <a:t>Momentum Transport Processes </a:t>
                      </a:r>
                      <a:r>
                        <a:rPr lang="en-US" sz="1200" spc="-5" dirty="0">
                          <a:effectLst/>
                          <a:latin typeface="Arial Narrow" panose="020B0606020202030204" pitchFamily="34" charset="0"/>
                        </a:rPr>
                        <a:t>in E3SM</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extLst>
                  <a:ext uri="{0D108BD9-81ED-4DB2-BD59-A6C34878D82A}">
                    <a16:rowId xmlns:a16="http://schemas.microsoft.com/office/drawing/2014/main" xmlns="" val="10012"/>
                  </a:ext>
                </a:extLst>
              </a:tr>
              <a:tr h="269653">
                <a:tc>
                  <a:txBody>
                    <a:bodyPr/>
                    <a:lstStyle/>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9139" marR="19139" marT="19139" marB="19139"/>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Bond, Tami/CSU</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Collaborative Proposal: </a:t>
                      </a:r>
                      <a:r>
                        <a:rPr lang="en-US" sz="1200" spc="-5" dirty="0">
                          <a:solidFill>
                            <a:srgbClr val="FF0000"/>
                          </a:solidFill>
                          <a:effectLst/>
                          <a:latin typeface="Arial Narrow" panose="020B0606020202030204" pitchFamily="34" charset="0"/>
                        </a:rPr>
                        <a:t>Fire, dust, air and water</a:t>
                      </a:r>
                      <a:r>
                        <a:rPr lang="en-US" sz="1200" spc="-5" dirty="0">
                          <a:effectLst/>
                          <a:latin typeface="Arial Narrow" panose="020B0606020202030204" pitchFamily="34" charset="0"/>
                        </a:rPr>
                        <a:t>: Improving aerosol biogeochemistry interactions in ACME</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19139" marR="19139" marT="19139" marB="19139">
                    <a:solidFill>
                      <a:schemeClr val="tx2">
                        <a:lumMod val="40000"/>
                        <a:lumOff val="60000"/>
                      </a:schemeClr>
                    </a:solidFill>
                  </a:tcPr>
                </a:tc>
                <a:extLst>
                  <a:ext uri="{0D108BD9-81ED-4DB2-BD59-A6C34878D82A}">
                    <a16:rowId xmlns:a16="http://schemas.microsoft.com/office/drawing/2014/main" xmlns="" val="10013"/>
                  </a:ext>
                </a:extLst>
              </a:tr>
            </a:tbl>
          </a:graphicData>
        </a:graphic>
      </p:graphicFrame>
      <p:sp>
        <p:nvSpPr>
          <p:cNvPr id="5" name="Rectangle 2"/>
          <p:cNvSpPr>
            <a:spLocks noChangeArrowheads="1"/>
          </p:cNvSpPr>
          <p:nvPr/>
        </p:nvSpPr>
        <p:spPr bwMode="auto">
          <a:xfrm>
            <a:off x="3805237" y="1229046"/>
            <a:ext cx="28794701"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a:solidFill>
                  <a:srgbClr val="172B4D"/>
                </a:solidFill>
                <a:latin typeface="Arial Narrow" panose="020B0606020202030204" pitchFamily="34" charset="0"/>
                <a:ea typeface="Times New Roman" panose="02020603050405020304" pitchFamily="18" charset="0"/>
                <a:cs typeface="Arial" panose="020B0604020202020204" pitchFamily="34" charset="0"/>
              </a:rPr>
              <a:t> </a:t>
            </a:r>
            <a:endParaRPr lang="en-US" altLang="en-US">
              <a:latin typeface="Arial Narrow" panose="020B0606020202030204" pitchFamily="34" charset="0"/>
            </a:endParaRPr>
          </a:p>
          <a:p>
            <a:pPr defTabSz="685800" eaLnBrk="0" fontAlgn="base" hangingPunct="0">
              <a:spcBef>
                <a:spcPct val="0"/>
              </a:spcBef>
              <a:spcAft>
                <a:spcPct val="0"/>
              </a:spcAft>
            </a:pPr>
            <a:endParaRPr lang="en-US" altLang="en-US">
              <a:latin typeface="Arial Narrow" panose="020B0606020202030204" pitchFamily="34" charset="0"/>
            </a:endParaRPr>
          </a:p>
        </p:txBody>
      </p:sp>
      <p:sp>
        <p:nvSpPr>
          <p:cNvPr id="2" name="TextBox 1"/>
          <p:cNvSpPr txBox="1"/>
          <p:nvPr/>
        </p:nvSpPr>
        <p:spPr>
          <a:xfrm>
            <a:off x="83031" y="0"/>
            <a:ext cx="8961120" cy="830997"/>
          </a:xfrm>
          <a:prstGeom prst="rect">
            <a:avLst/>
          </a:prstGeom>
          <a:noFill/>
        </p:spPr>
        <p:txBody>
          <a:bodyPr wrap="square" rtlCol="0">
            <a:spAutoFit/>
          </a:bodyPr>
          <a:lstStyle/>
          <a:p>
            <a:pPr algn="ctr"/>
            <a:r>
              <a:rPr lang="en-US" sz="2400" b="1" dirty="0">
                <a:latin typeface="Arial Narrow" panose="020B0606020202030204" pitchFamily="34" charset="0"/>
              </a:rPr>
              <a:t>University </a:t>
            </a:r>
            <a:r>
              <a:rPr lang="en-US" sz="2400" b="1" dirty="0" smtClean="0">
                <a:latin typeface="Arial Narrow" panose="020B0606020202030204" pitchFamily="34" charset="0"/>
              </a:rPr>
              <a:t>Awards </a:t>
            </a:r>
            <a:r>
              <a:rPr lang="en-US" sz="2400" b="1" dirty="0">
                <a:latin typeface="Arial Narrow" panose="020B0606020202030204" pitchFamily="34" charset="0"/>
              </a:rPr>
              <a:t>via FOA </a:t>
            </a:r>
          </a:p>
          <a:p>
            <a:pPr algn="ctr"/>
            <a:r>
              <a:rPr lang="en-US" sz="2400" dirty="0">
                <a:latin typeface="Arial Narrow" panose="020B0606020202030204" pitchFamily="34" charset="0"/>
              </a:rPr>
              <a:t>- </a:t>
            </a:r>
            <a:r>
              <a:rPr lang="en-US" sz="2400" i="1" dirty="0">
                <a:latin typeface="Arial Narrow" panose="020B0606020202030204" pitchFamily="34" charset="0"/>
              </a:rPr>
              <a:t>Entrain talent and knowledge from academic community </a:t>
            </a:r>
          </a:p>
        </p:txBody>
      </p:sp>
      <p:sp>
        <p:nvSpPr>
          <p:cNvPr id="6" name="TextBox 5"/>
          <p:cNvSpPr txBox="1"/>
          <p:nvPr/>
        </p:nvSpPr>
        <p:spPr>
          <a:xfrm>
            <a:off x="3001780" y="4768276"/>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Agenda: on Tuesday, Oct 27</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
        <p:nvSpPr>
          <p:cNvPr id="3" name="TextBox 2"/>
          <p:cNvSpPr txBox="1"/>
          <p:nvPr/>
        </p:nvSpPr>
        <p:spPr>
          <a:xfrm>
            <a:off x="83031" y="4733715"/>
            <a:ext cx="1629661" cy="276999"/>
          </a:xfrm>
          <a:prstGeom prst="rect">
            <a:avLst/>
          </a:prstGeom>
          <a:solidFill>
            <a:srgbClr val="92D050"/>
          </a:solidFill>
        </p:spPr>
        <p:txBody>
          <a:bodyPr wrap="square" rtlCol="0">
            <a:spAutoFit/>
          </a:bodyPr>
          <a:lstStyle/>
          <a:p>
            <a:r>
              <a:rPr lang="en-US" sz="1200" i="1" dirty="0">
                <a:latin typeface="Arial Narrow" panose="020B0606020202030204" pitchFamily="34" charset="0"/>
              </a:rPr>
              <a:t>*: from FY20 FOA awards</a:t>
            </a:r>
          </a:p>
        </p:txBody>
      </p:sp>
    </p:spTree>
    <p:extLst>
      <p:ext uri="{BB962C8B-B14F-4D97-AF65-F5344CB8AC3E}">
        <p14:creationId xmlns:p14="http://schemas.microsoft.com/office/powerpoint/2010/main" val="2841542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02658077"/>
              </p:ext>
            </p:extLst>
          </p:nvPr>
        </p:nvGraphicFramePr>
        <p:xfrm>
          <a:off x="298028" y="1528523"/>
          <a:ext cx="8621192" cy="3272962"/>
        </p:xfrm>
        <a:graphic>
          <a:graphicData uri="http://schemas.openxmlformats.org/drawingml/2006/table">
            <a:tbl>
              <a:tblPr firstRow="1" firstCol="1" bandRow="1">
                <a:tableStyleId>{5C22544A-7EE6-4342-B048-85BDC9FD1C3A}</a:tableStyleId>
              </a:tblPr>
              <a:tblGrid>
                <a:gridCol w="91406">
                  <a:extLst>
                    <a:ext uri="{9D8B030D-6E8A-4147-A177-3AD203B41FA5}">
                      <a16:colId xmlns:a16="http://schemas.microsoft.com/office/drawing/2014/main" xmlns="" val="20000"/>
                    </a:ext>
                  </a:extLst>
                </a:gridCol>
                <a:gridCol w="1869197">
                  <a:extLst>
                    <a:ext uri="{9D8B030D-6E8A-4147-A177-3AD203B41FA5}">
                      <a16:colId xmlns:a16="http://schemas.microsoft.com/office/drawing/2014/main" xmlns="" val="20001"/>
                    </a:ext>
                  </a:extLst>
                </a:gridCol>
                <a:gridCol w="6660589">
                  <a:extLst>
                    <a:ext uri="{9D8B030D-6E8A-4147-A177-3AD203B41FA5}">
                      <a16:colId xmlns:a16="http://schemas.microsoft.com/office/drawing/2014/main" xmlns="" val="20002"/>
                    </a:ext>
                  </a:extLst>
                </a:gridCol>
              </a:tblGrid>
              <a:tr h="252230">
                <a:tc>
                  <a:txBody>
                    <a:bodyPr/>
                    <a:lstStyle/>
                    <a:p>
                      <a:pPr>
                        <a:lnSpc>
                          <a:spcPct val="107000"/>
                        </a:lnSpc>
                      </a:pPr>
                      <a:endParaRPr lang="en-US" sz="1200" dirty="0">
                        <a:effectLst/>
                        <a:latin typeface="Arial Narrow" panose="020B0606020202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a:solidFill>
                            <a:schemeClr val="tx1"/>
                          </a:solidFill>
                          <a:effectLst/>
                          <a:latin typeface="Arial Narrow" panose="020B0606020202030204" pitchFamily="34" charset="0"/>
                        </a:rPr>
                        <a:t>PI/Institution</a:t>
                      </a:r>
                      <a:endParaRPr lang="en-US" sz="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74257"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solidFill>
                            <a:schemeClr val="tx1"/>
                          </a:solidFill>
                          <a:effectLst/>
                          <a:latin typeface="Arial Narrow" panose="020B0606020202030204" pitchFamily="34" charset="0"/>
                        </a:rPr>
                        <a:t>Title</a:t>
                      </a:r>
                      <a:endParaRPr lang="en-US" sz="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74257" marT="33003" marB="33003">
                    <a:solidFill>
                      <a:schemeClr val="tx2">
                        <a:lumMod val="40000"/>
                        <a:lumOff val="60000"/>
                      </a:schemeClr>
                    </a:solidFill>
                  </a:tcPr>
                </a:tc>
                <a:extLst>
                  <a:ext uri="{0D108BD9-81ED-4DB2-BD59-A6C34878D82A}">
                    <a16:rowId xmlns:a16="http://schemas.microsoft.com/office/drawing/2014/main" xmlns="" val="10000"/>
                  </a:ext>
                </a:extLst>
              </a:tr>
              <a:tr h="367755">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a:effectLst/>
                          <a:latin typeface="Arial Narrow" panose="020B0606020202030204" pitchFamily="34" charset="0"/>
                        </a:rPr>
                        <a:t>Turner, Adrian/LANL</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solidFill>
                            <a:srgbClr val="C00000"/>
                          </a:solidFill>
                          <a:effectLst/>
                          <a:latin typeface="Arial Narrow" panose="020B0606020202030204" pitchFamily="34" charset="0"/>
                        </a:rPr>
                        <a:t>A New Discrete Element Sea-Ice Model </a:t>
                      </a:r>
                      <a:r>
                        <a:rPr lang="en-US" sz="1200" spc="-5" dirty="0">
                          <a:effectLst/>
                          <a:latin typeface="Arial Narrow" panose="020B0606020202030204" pitchFamily="34" charset="0"/>
                        </a:rPr>
                        <a:t>for Earth System Modeling: Phase 2</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extLst>
                  <a:ext uri="{0D108BD9-81ED-4DB2-BD59-A6C34878D82A}">
                    <a16:rowId xmlns:a16="http://schemas.microsoft.com/office/drawing/2014/main" xmlns="" val="10001"/>
                  </a:ext>
                </a:extLst>
              </a:tr>
              <a:tr h="367755">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a:effectLst/>
                          <a:latin typeface="Arial Narrow" panose="020B0606020202030204" pitchFamily="34" charset="0"/>
                        </a:rPr>
                        <a:t>Wan, Hui/ PNNL</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Assessing and Improving the </a:t>
                      </a:r>
                      <a:r>
                        <a:rPr lang="en-US" sz="1200" spc="-5" dirty="0">
                          <a:solidFill>
                            <a:srgbClr val="C00000"/>
                          </a:solidFill>
                          <a:effectLst/>
                          <a:latin typeface="Arial Narrow" panose="020B0606020202030204" pitchFamily="34" charset="0"/>
                        </a:rPr>
                        <a:t>Numerical Solution of Atmospheric Physics </a:t>
                      </a:r>
                      <a:r>
                        <a:rPr lang="en-US" sz="1200" spc="-5" dirty="0">
                          <a:effectLst/>
                          <a:latin typeface="Arial Narrow" panose="020B0606020202030204" pitchFamily="34" charset="0"/>
                        </a:rPr>
                        <a:t>in E3SM Phase 2</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extLst>
                  <a:ext uri="{0D108BD9-81ED-4DB2-BD59-A6C34878D82A}">
                    <a16:rowId xmlns:a16="http://schemas.microsoft.com/office/drawing/2014/main" xmlns="" val="10002"/>
                  </a:ext>
                </a:extLst>
              </a:tr>
              <a:tr h="367755">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a:effectLst/>
                          <a:latin typeface="Arial Narrow" panose="020B0606020202030204" pitchFamily="34" charset="0"/>
                        </a:rPr>
                        <a:t>Jones, Philip/LANL </a:t>
                      </a:r>
                      <a:endParaRPr lang="en-US" sz="120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Coupling </a:t>
                      </a:r>
                      <a:r>
                        <a:rPr lang="en-US" sz="1200" spc="-5" dirty="0">
                          <a:solidFill>
                            <a:srgbClr val="C00000"/>
                          </a:solidFill>
                          <a:effectLst/>
                          <a:latin typeface="Arial Narrow" panose="020B0606020202030204" pitchFamily="34" charset="0"/>
                        </a:rPr>
                        <a:t>Approaches for Next Generation Architectures </a:t>
                      </a:r>
                      <a:r>
                        <a:rPr lang="en-US" sz="1200" spc="-5" dirty="0">
                          <a:effectLst/>
                          <a:latin typeface="Arial Narrow" panose="020B0606020202030204" pitchFamily="34" charset="0"/>
                        </a:rPr>
                        <a:t>(CANGA)</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extLst>
                  <a:ext uri="{0D108BD9-81ED-4DB2-BD59-A6C34878D82A}">
                    <a16:rowId xmlns:a16="http://schemas.microsoft.com/office/drawing/2014/main" xmlns="" val="10003"/>
                  </a:ext>
                </a:extLst>
              </a:tr>
              <a:tr h="339613">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a:effectLst/>
                          <a:latin typeface="Arial Narrow" panose="020B0606020202030204" pitchFamily="34" charset="0"/>
                        </a:rPr>
                        <a:t>Bosler, Peter/SNL</a:t>
                      </a:r>
                      <a:endParaRPr lang="en-US" sz="120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solidFill>
                            <a:srgbClr val="C00000"/>
                          </a:solidFill>
                          <a:effectLst/>
                          <a:latin typeface="Arial Narrow" panose="020B0606020202030204" pitchFamily="34" charset="0"/>
                        </a:rPr>
                        <a:t>Non-Hydrostatic Dynamics </a:t>
                      </a:r>
                      <a:r>
                        <a:rPr lang="en-US" sz="1200" spc="-5" dirty="0">
                          <a:effectLst/>
                          <a:latin typeface="Arial Narrow" panose="020B0606020202030204" pitchFamily="34" charset="0"/>
                        </a:rPr>
                        <a:t>with Multi-Moment Characteristic Discontinuous </a:t>
                      </a:r>
                      <a:r>
                        <a:rPr lang="en-US" sz="1200" spc="-5" dirty="0" err="1">
                          <a:solidFill>
                            <a:srgbClr val="C00000"/>
                          </a:solidFill>
                          <a:effectLst/>
                          <a:latin typeface="Arial Narrow" panose="020B0606020202030204" pitchFamily="34" charset="0"/>
                        </a:rPr>
                        <a:t>Galerkin</a:t>
                      </a:r>
                      <a:r>
                        <a:rPr lang="en-US" sz="1200" spc="-5" dirty="0">
                          <a:solidFill>
                            <a:srgbClr val="C00000"/>
                          </a:solidFill>
                          <a:effectLst/>
                          <a:latin typeface="Arial Narrow" panose="020B0606020202030204" pitchFamily="34" charset="0"/>
                        </a:rPr>
                        <a:t> Methods </a:t>
                      </a:r>
                      <a:r>
                        <a:rPr lang="en-US" sz="1200" spc="-5" dirty="0">
                          <a:effectLst/>
                          <a:latin typeface="Arial Narrow" panose="020B0606020202030204" pitchFamily="34" charset="0"/>
                        </a:rPr>
                        <a:t>(NH-MMCDG) Phase 2</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extLst>
                  <a:ext uri="{0D108BD9-81ED-4DB2-BD59-A6C34878D82A}">
                    <a16:rowId xmlns:a16="http://schemas.microsoft.com/office/drawing/2014/main" xmlns="" val="10004"/>
                  </a:ext>
                </a:extLst>
              </a:tr>
              <a:tr h="345062">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a:effectLst/>
                          <a:latin typeface="Arial Narrow" panose="020B0606020202030204" pitchFamily="34" charset="0"/>
                        </a:rPr>
                        <a:t> Price, Stephen/LANL</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solidFill>
                            <a:srgbClr val="C00000"/>
                          </a:solidFill>
                          <a:effectLst/>
                          <a:latin typeface="Arial Narrow" panose="020B0606020202030204" pitchFamily="34" charset="0"/>
                        </a:rPr>
                        <a:t>Probabilistic Sea-Level Projections </a:t>
                      </a:r>
                      <a:r>
                        <a:rPr lang="en-US" sz="1200" spc="-5" dirty="0">
                          <a:effectLst/>
                          <a:latin typeface="Arial Narrow" panose="020B0606020202030204" pitchFamily="34" charset="0"/>
                        </a:rPr>
                        <a:t>from Ice Sheet and Earth System Models</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extLst>
                  <a:ext uri="{0D108BD9-81ED-4DB2-BD59-A6C34878D82A}">
                    <a16:rowId xmlns:a16="http://schemas.microsoft.com/office/drawing/2014/main" xmlns="" val="10005"/>
                  </a:ext>
                </a:extLst>
              </a:tr>
              <a:tr h="367755">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a:effectLst/>
                          <a:latin typeface="Arial Narrow" panose="020B0606020202030204" pitchFamily="34" charset="0"/>
                        </a:rPr>
                        <a:t>Bisht, Gautam/PNNL</a:t>
                      </a:r>
                      <a:endParaRPr lang="en-US" sz="120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Development of </a:t>
                      </a:r>
                      <a:r>
                        <a:rPr lang="en-US" sz="1200" spc="-5" dirty="0">
                          <a:solidFill>
                            <a:srgbClr val="C00000"/>
                          </a:solidFill>
                          <a:effectLst/>
                          <a:latin typeface="Arial Narrow" panose="020B0606020202030204" pitchFamily="34" charset="0"/>
                        </a:rPr>
                        <a:t>terrestrial dynamical cores </a:t>
                      </a:r>
                      <a:r>
                        <a:rPr lang="en-US" sz="1200" spc="-5" dirty="0">
                          <a:effectLst/>
                          <a:latin typeface="Arial Narrow" panose="020B0606020202030204" pitchFamily="34" charset="0"/>
                        </a:rPr>
                        <a:t>for the ACME to simulate water cycle</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extLst>
                  <a:ext uri="{0D108BD9-81ED-4DB2-BD59-A6C34878D82A}">
                    <a16:rowId xmlns:a16="http://schemas.microsoft.com/office/drawing/2014/main" xmlns="" val="10006"/>
                  </a:ext>
                </a:extLst>
              </a:tr>
              <a:tr h="341820">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a:effectLst/>
                          <a:latin typeface="Arial Narrow" panose="020B0606020202030204" pitchFamily="34" charset="0"/>
                        </a:rPr>
                        <a:t>Yamaguchi, Takanobu/ NOAA</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solidFill>
                            <a:srgbClr val="C00000"/>
                          </a:solidFill>
                          <a:effectLst/>
                          <a:latin typeface="Arial Narrow" panose="020B0606020202030204" pitchFamily="34" charset="0"/>
                        </a:rPr>
                        <a:t>Adaptive Vertical Grid Enhancement</a:t>
                      </a:r>
                      <a:r>
                        <a:rPr lang="en-US" sz="1200" spc="-5" dirty="0">
                          <a:effectLst/>
                          <a:latin typeface="Arial Narrow" panose="020B0606020202030204" pitchFamily="34" charset="0"/>
                        </a:rPr>
                        <a:t> for E3SM ("Phase 2")</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extLst>
                  <a:ext uri="{0D108BD9-81ED-4DB2-BD59-A6C34878D82A}">
                    <a16:rowId xmlns:a16="http://schemas.microsoft.com/office/drawing/2014/main" xmlns="" val="10007"/>
                  </a:ext>
                </a:extLst>
              </a:tr>
              <a:tr h="513734">
                <a:tc>
                  <a:txBody>
                    <a:bodyPr/>
                    <a:lstStyle/>
                    <a:p>
                      <a:pPr marL="0" marR="0">
                        <a:lnSpc>
                          <a:spcPct val="107000"/>
                        </a:lnSpc>
                        <a:spcBef>
                          <a:spcPts val="0"/>
                        </a:spcBef>
                        <a:spcAft>
                          <a:spcPts val="0"/>
                        </a:spcAft>
                      </a:pP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003" marR="33003" marT="33003" marB="33003"/>
                </a:tc>
                <a:tc>
                  <a:txBody>
                    <a:bodyPr/>
                    <a:lstStyle/>
                    <a:p>
                      <a:pPr marL="0" marR="0">
                        <a:lnSpc>
                          <a:spcPct val="107000"/>
                        </a:lnSpc>
                        <a:spcBef>
                          <a:spcPts val="0"/>
                        </a:spcBef>
                        <a:spcAft>
                          <a:spcPts val="0"/>
                        </a:spcAft>
                      </a:pPr>
                      <a:r>
                        <a:rPr lang="en-US" sz="1200" spc="-5" dirty="0" err="1">
                          <a:effectLst/>
                          <a:latin typeface="Arial Narrow" panose="020B0606020202030204" pitchFamily="34" charset="0"/>
                        </a:rPr>
                        <a:t>Ju</a:t>
                      </a:r>
                      <a:r>
                        <a:rPr lang="en-US" sz="1200" spc="-5" dirty="0">
                          <a:effectLst/>
                          <a:latin typeface="Arial Narrow" panose="020B0606020202030204" pitchFamily="34" charset="0"/>
                        </a:rPr>
                        <a:t>, Lili/USC;</a:t>
                      </a:r>
                      <a:endParaRPr lang="en-US" sz="1200" dirty="0">
                        <a:effectLst/>
                        <a:latin typeface="Arial Narrow" panose="020B0606020202030204" pitchFamily="34" charset="0"/>
                      </a:endParaRPr>
                    </a:p>
                    <a:p>
                      <a:pPr marL="0" marR="0">
                        <a:lnSpc>
                          <a:spcPct val="107000"/>
                        </a:lnSpc>
                        <a:spcBef>
                          <a:spcPts val="0"/>
                        </a:spcBef>
                        <a:spcAft>
                          <a:spcPts val="0"/>
                        </a:spcAft>
                      </a:pPr>
                      <a:r>
                        <a:rPr lang="en-US" sz="1200" spc="-5" dirty="0" err="1">
                          <a:effectLst/>
                          <a:latin typeface="Arial Narrow" panose="020B0606020202030204" pitchFamily="34" charset="0"/>
                        </a:rPr>
                        <a:t>Gunzburger</a:t>
                      </a:r>
                      <a:r>
                        <a:rPr lang="en-US" sz="1200" spc="-5" dirty="0">
                          <a:effectLst/>
                          <a:latin typeface="Arial Narrow" panose="020B0606020202030204" pitchFamily="34" charset="0"/>
                        </a:rPr>
                        <a:t>, Max/FSU</a:t>
                      </a: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tc>
                  <a:txBody>
                    <a:bodyPr/>
                    <a:lstStyle/>
                    <a:p>
                      <a:pPr marL="0" marR="0">
                        <a:lnSpc>
                          <a:spcPct val="107000"/>
                        </a:lnSpc>
                        <a:spcBef>
                          <a:spcPts val="0"/>
                        </a:spcBef>
                        <a:spcAft>
                          <a:spcPts val="0"/>
                        </a:spcAft>
                      </a:pPr>
                      <a:r>
                        <a:rPr lang="en-US" sz="1200" spc="-5" dirty="0">
                          <a:effectLst/>
                          <a:latin typeface="Arial Narrow" panose="020B0606020202030204" pitchFamily="34" charset="0"/>
                        </a:rPr>
                        <a:t>Efficient and Scalable </a:t>
                      </a:r>
                      <a:r>
                        <a:rPr lang="en-US" sz="1200" spc="-5" dirty="0">
                          <a:solidFill>
                            <a:srgbClr val="C00000"/>
                          </a:solidFill>
                          <a:effectLst/>
                          <a:latin typeface="Arial Narrow" panose="020B0606020202030204" pitchFamily="34" charset="0"/>
                        </a:rPr>
                        <a:t>Time-Stepping Algorithms </a:t>
                      </a:r>
                      <a:r>
                        <a:rPr lang="en-US" sz="1200" spc="-5" dirty="0">
                          <a:effectLst/>
                          <a:latin typeface="Arial Narrow" panose="020B0606020202030204" pitchFamily="34" charset="0"/>
                        </a:rPr>
                        <a:t>and </a:t>
                      </a:r>
                      <a:r>
                        <a:rPr lang="en-US" sz="1200" spc="-5" dirty="0">
                          <a:solidFill>
                            <a:srgbClr val="C00000"/>
                          </a:solidFill>
                          <a:effectLst/>
                          <a:latin typeface="Arial Narrow" panose="020B0606020202030204" pitchFamily="34" charset="0"/>
                        </a:rPr>
                        <a:t>Reduced-Order Modeling for Ocean System Simulation</a:t>
                      </a:r>
                      <a:endParaRPr lang="en-US"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33003" marR="33003" marT="33003" marB="33003">
                    <a:solidFill>
                      <a:schemeClr val="tx2">
                        <a:lumMod val="40000"/>
                        <a:lumOff val="60000"/>
                      </a:schemeClr>
                    </a:solidFill>
                  </a:tcPr>
                </a:tc>
                <a:extLst>
                  <a:ext uri="{0D108BD9-81ED-4DB2-BD59-A6C34878D82A}">
                    <a16:rowId xmlns:a16="http://schemas.microsoft.com/office/drawing/2014/main" xmlns="" val="10008"/>
                  </a:ext>
                </a:extLst>
              </a:tr>
            </a:tbl>
          </a:graphicData>
        </a:graphic>
      </p:graphicFrame>
      <p:sp>
        <p:nvSpPr>
          <p:cNvPr id="3" name="TextBox 2"/>
          <p:cNvSpPr txBox="1"/>
          <p:nvPr/>
        </p:nvSpPr>
        <p:spPr>
          <a:xfrm>
            <a:off x="3001780" y="4754552"/>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Agenda: on Wednesday, Oct 28</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
        <p:nvSpPr>
          <p:cNvPr id="4" name="TextBox 3"/>
          <p:cNvSpPr txBox="1"/>
          <p:nvPr/>
        </p:nvSpPr>
        <p:spPr>
          <a:xfrm>
            <a:off x="83031" y="0"/>
            <a:ext cx="8961120" cy="769441"/>
          </a:xfrm>
          <a:prstGeom prst="rect">
            <a:avLst/>
          </a:prstGeom>
          <a:noFill/>
        </p:spPr>
        <p:txBody>
          <a:bodyPr wrap="square" rtlCol="0">
            <a:spAutoFit/>
          </a:bodyPr>
          <a:lstStyle/>
          <a:p>
            <a:pPr algn="ctr"/>
            <a:r>
              <a:rPr lang="en-US" sz="2400" b="1" dirty="0">
                <a:latin typeface="Arial Narrow" panose="020B0606020202030204" pitchFamily="34" charset="0"/>
              </a:rPr>
              <a:t>Scientific Discovery through Advanced Computing </a:t>
            </a:r>
            <a:r>
              <a:rPr lang="en-US" sz="2400" dirty="0">
                <a:latin typeface="Arial Narrow" panose="020B0606020202030204" pitchFamily="34" charset="0"/>
              </a:rPr>
              <a:t>(</a:t>
            </a:r>
            <a:r>
              <a:rPr lang="en-US" sz="2400" b="1" dirty="0" err="1">
                <a:latin typeface="Arial Narrow" panose="020B0606020202030204" pitchFamily="34" charset="0"/>
              </a:rPr>
              <a:t>SciDAC</a:t>
            </a:r>
            <a:r>
              <a:rPr lang="en-US" sz="2400" dirty="0">
                <a:latin typeface="Arial Narrow" panose="020B0606020202030204" pitchFamily="34" charset="0"/>
              </a:rPr>
              <a:t>) </a:t>
            </a:r>
            <a:r>
              <a:rPr lang="en-US" sz="2400" b="1" dirty="0">
                <a:latin typeface="Arial Narrow" panose="020B0606020202030204" pitchFamily="34" charset="0"/>
              </a:rPr>
              <a:t>Projects: </a:t>
            </a:r>
            <a:r>
              <a:rPr lang="en-US" sz="2000" i="1" dirty="0">
                <a:latin typeface="Arial Narrow" panose="020B0606020202030204" pitchFamily="34" charset="0"/>
              </a:rPr>
              <a:t>Partnership with Advanced Scientific Computing Research (</a:t>
            </a:r>
            <a:r>
              <a:rPr lang="en-US" sz="2000" i="1" dirty="0" err="1">
                <a:latin typeface="Arial Narrow" panose="020B0606020202030204" pitchFamily="34" charset="0"/>
              </a:rPr>
              <a:t>ASCR</a:t>
            </a:r>
            <a:r>
              <a:rPr lang="en-US" sz="2000" i="1" dirty="0">
                <a:latin typeface="Arial Narrow" panose="020B0606020202030204" pitchFamily="34" charset="0"/>
              </a:rPr>
              <a:t>) for computational advances</a:t>
            </a:r>
          </a:p>
        </p:txBody>
      </p:sp>
      <p:sp>
        <p:nvSpPr>
          <p:cNvPr id="5" name="TextBox 4"/>
          <p:cNvSpPr txBox="1"/>
          <p:nvPr/>
        </p:nvSpPr>
        <p:spPr>
          <a:xfrm>
            <a:off x="1695634" y="856594"/>
            <a:ext cx="6027939" cy="584775"/>
          </a:xfrm>
          <a:prstGeom prst="rect">
            <a:avLst/>
          </a:prstGeom>
          <a:solidFill>
            <a:srgbClr val="92D050"/>
          </a:solidFill>
        </p:spPr>
        <p:txBody>
          <a:bodyPr wrap="square" rtlCol="0">
            <a:spAutoFit/>
          </a:bodyPr>
          <a:lstStyle/>
          <a:p>
            <a:pPr algn="ctr"/>
            <a:r>
              <a:rPr lang="en-US" sz="1600" b="1" dirty="0">
                <a:latin typeface="Arial Narrow" panose="020B0606020202030204" pitchFamily="34" charset="0"/>
              </a:rPr>
              <a:t>The </a:t>
            </a:r>
            <a:r>
              <a:rPr lang="en-US" sz="1600" b="1" dirty="0" err="1">
                <a:latin typeface="Arial Narrow" panose="020B0606020202030204" pitchFamily="34" charset="0"/>
              </a:rPr>
              <a:t>SciDAC</a:t>
            </a:r>
            <a:r>
              <a:rPr lang="en-US" sz="1600" b="1" dirty="0">
                <a:latin typeface="Arial Narrow" panose="020B0606020202030204" pitchFamily="34" charset="0"/>
              </a:rPr>
              <a:t> Partnership with </a:t>
            </a:r>
            <a:r>
              <a:rPr lang="en-US" sz="1600" b="1" dirty="0" err="1">
                <a:latin typeface="Arial Narrow" panose="020B0606020202030204" pitchFamily="34" charset="0"/>
              </a:rPr>
              <a:t>BER</a:t>
            </a:r>
            <a:r>
              <a:rPr lang="en-US" sz="1600" b="1" dirty="0">
                <a:latin typeface="Arial Narrow" panose="020B0606020202030204" pitchFamily="34" charset="0"/>
              </a:rPr>
              <a:t> is focused on Earth System Models. </a:t>
            </a:r>
          </a:p>
          <a:p>
            <a:pPr algn="ctr"/>
            <a:r>
              <a:rPr lang="en-US" sz="1600" dirty="0">
                <a:latin typeface="Arial Narrow" panose="020B0606020202030204" pitchFamily="34" charset="0"/>
              </a:rPr>
              <a:t>Program Managers: Randall </a:t>
            </a:r>
            <a:r>
              <a:rPr lang="en-US" sz="1600" dirty="0" err="1">
                <a:latin typeface="Arial Narrow" panose="020B0606020202030204" pitchFamily="34" charset="0"/>
              </a:rPr>
              <a:t>Laviolette</a:t>
            </a:r>
            <a:r>
              <a:rPr lang="en-US" sz="1600" dirty="0">
                <a:latin typeface="Arial Narrow" panose="020B0606020202030204" pitchFamily="34" charset="0"/>
              </a:rPr>
              <a:t> (</a:t>
            </a:r>
            <a:r>
              <a:rPr lang="en-US" sz="1600" dirty="0" err="1">
                <a:latin typeface="Arial Narrow" panose="020B0606020202030204" pitchFamily="34" charset="0"/>
              </a:rPr>
              <a:t>ASCR</a:t>
            </a:r>
            <a:r>
              <a:rPr lang="en-US" sz="1600" dirty="0">
                <a:latin typeface="Arial Narrow" panose="020B0606020202030204" pitchFamily="34" charset="0"/>
              </a:rPr>
              <a:t>); </a:t>
            </a:r>
            <a:r>
              <a:rPr lang="en-US" sz="1600" dirty="0" err="1">
                <a:latin typeface="Arial Narrow" panose="020B0606020202030204" pitchFamily="34" charset="0"/>
              </a:rPr>
              <a:t>Xujing</a:t>
            </a:r>
            <a:r>
              <a:rPr lang="en-US" sz="1600" dirty="0">
                <a:latin typeface="Arial Narrow" panose="020B0606020202030204" pitchFamily="34" charset="0"/>
              </a:rPr>
              <a:t> Davis (</a:t>
            </a:r>
            <a:r>
              <a:rPr lang="en-US" sz="1600" dirty="0" err="1">
                <a:latin typeface="Arial Narrow" panose="020B0606020202030204" pitchFamily="34" charset="0"/>
              </a:rPr>
              <a:t>BER</a:t>
            </a:r>
            <a:r>
              <a:rPr lang="en-US" sz="1600" dirty="0">
                <a:latin typeface="Arial Narrow" panose="020B0606020202030204" pitchFamily="34" charset="0"/>
              </a:rPr>
              <a:t>); </a:t>
            </a:r>
            <a:endParaRPr lang="en-US" sz="1600" dirty="0"/>
          </a:p>
        </p:txBody>
      </p:sp>
    </p:spTree>
    <p:extLst>
      <p:ext uri="{BB962C8B-B14F-4D97-AF65-F5344CB8AC3E}">
        <p14:creationId xmlns:p14="http://schemas.microsoft.com/office/powerpoint/2010/main" val="3591599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22" y="56216"/>
            <a:ext cx="8988732" cy="480115"/>
          </a:xfrm>
        </p:spPr>
        <p:txBody>
          <a:bodyPr/>
          <a:lstStyle/>
          <a:p>
            <a:pPr algn="ctr"/>
            <a:r>
              <a:rPr lang="en-US" dirty="0">
                <a:solidFill>
                  <a:schemeClr val="tx1"/>
                </a:solidFill>
                <a:latin typeface="Arial Narrow" panose="020B0606020202030204" pitchFamily="34" charset="0"/>
              </a:rPr>
              <a:t>Awards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1758" y="1011061"/>
            <a:ext cx="4442113" cy="3086100"/>
          </a:xfrm>
        </p:spPr>
      </p:pic>
      <p:sp>
        <p:nvSpPr>
          <p:cNvPr id="5" name="Rectangle 4"/>
          <p:cNvSpPr/>
          <p:nvPr/>
        </p:nvSpPr>
        <p:spPr>
          <a:xfrm>
            <a:off x="2084181" y="536331"/>
            <a:ext cx="5179688" cy="369332"/>
          </a:xfrm>
          <a:prstGeom prst="rect">
            <a:avLst/>
          </a:prstGeom>
        </p:spPr>
        <p:txBody>
          <a:bodyPr wrap="none">
            <a:spAutoFit/>
          </a:bodyPr>
          <a:lstStyle/>
          <a:p>
            <a:r>
              <a:rPr lang="en-US" b="1" dirty="0">
                <a:latin typeface="Arial Narrow" panose="020B0606020202030204" pitchFamily="34" charset="0"/>
              </a:rPr>
              <a:t>Two </a:t>
            </a:r>
            <a:r>
              <a:rPr lang="en-US" b="1" dirty="0" err="1">
                <a:latin typeface="Arial Narrow" panose="020B0606020202030204" pitchFamily="34" charset="0"/>
              </a:rPr>
              <a:t>E3SM</a:t>
            </a:r>
            <a:r>
              <a:rPr lang="en-US" b="1" dirty="0">
                <a:latin typeface="Arial Narrow" panose="020B0606020202030204" pitchFamily="34" charset="0"/>
              </a:rPr>
              <a:t> scientists receive DOE Early Career Awards!</a:t>
            </a:r>
          </a:p>
        </p:txBody>
      </p:sp>
      <p:sp>
        <p:nvSpPr>
          <p:cNvPr id="6" name="Rectangle 5"/>
          <p:cNvSpPr/>
          <p:nvPr/>
        </p:nvSpPr>
        <p:spPr>
          <a:xfrm>
            <a:off x="216814" y="4152336"/>
            <a:ext cx="8742548" cy="646331"/>
          </a:xfrm>
          <a:prstGeom prst="rect">
            <a:avLst/>
          </a:prstGeom>
          <a:solidFill>
            <a:schemeClr val="accent3">
              <a:lumMod val="60000"/>
              <a:lumOff val="40000"/>
            </a:schemeClr>
          </a:solidFill>
        </p:spPr>
        <p:txBody>
          <a:bodyPr wrap="square">
            <a:spAutoFit/>
          </a:bodyPr>
          <a:lstStyle/>
          <a:p>
            <a:r>
              <a:rPr lang="en-US" dirty="0">
                <a:latin typeface="Arial Narrow" panose="020B0606020202030204" pitchFamily="34" charset="0"/>
              </a:rPr>
              <a:t>The effort, now in its eleventh year, is designed to bolster the nation’s scientific workforce by providing support to exceptional researchers during crucial early career years</a:t>
            </a:r>
          </a:p>
        </p:txBody>
      </p:sp>
      <p:sp>
        <p:nvSpPr>
          <p:cNvPr id="7" name="Rectangle 6"/>
          <p:cNvSpPr/>
          <p:nvPr/>
        </p:nvSpPr>
        <p:spPr>
          <a:xfrm>
            <a:off x="4844560" y="1265875"/>
            <a:ext cx="4237894" cy="923330"/>
          </a:xfrm>
          <a:prstGeom prst="rect">
            <a:avLst/>
          </a:prstGeom>
          <a:solidFill>
            <a:schemeClr val="accent3">
              <a:lumMod val="60000"/>
              <a:lumOff val="40000"/>
            </a:schemeClr>
          </a:solidFill>
        </p:spPr>
        <p:txBody>
          <a:bodyPr wrap="square">
            <a:spAutoFit/>
          </a:bodyPr>
          <a:lstStyle/>
          <a:p>
            <a:r>
              <a:rPr lang="en-US" b="1" dirty="0">
                <a:latin typeface="Arial Narrow" panose="020B0606020202030204" pitchFamily="34" charset="0"/>
              </a:rPr>
              <a:t>Hoffman: </a:t>
            </a:r>
            <a:r>
              <a:rPr lang="en-US" i="1" dirty="0">
                <a:latin typeface="Arial Narrow" panose="020B0606020202030204" pitchFamily="34" charset="0"/>
              </a:rPr>
              <a:t>Creating a Sea-Level-Enabled </a:t>
            </a:r>
            <a:r>
              <a:rPr lang="en-US" i="1" dirty="0" err="1">
                <a:latin typeface="Arial Narrow" panose="020B0606020202030204" pitchFamily="34" charset="0"/>
              </a:rPr>
              <a:t>E3SM</a:t>
            </a:r>
            <a:r>
              <a:rPr lang="en-US" i="1" dirty="0">
                <a:latin typeface="Arial Narrow" panose="020B0606020202030204" pitchFamily="34" charset="0"/>
              </a:rPr>
              <a:t>: A Critical Capability for Predicting Coastal Impacts</a:t>
            </a:r>
          </a:p>
        </p:txBody>
      </p:sp>
      <p:sp>
        <p:nvSpPr>
          <p:cNvPr id="8" name="Rectangle 7"/>
          <p:cNvSpPr/>
          <p:nvPr/>
        </p:nvSpPr>
        <p:spPr>
          <a:xfrm>
            <a:off x="4844560" y="2409258"/>
            <a:ext cx="4237894" cy="1200329"/>
          </a:xfrm>
          <a:prstGeom prst="rect">
            <a:avLst/>
          </a:prstGeom>
          <a:solidFill>
            <a:schemeClr val="accent3">
              <a:lumMod val="60000"/>
              <a:lumOff val="40000"/>
            </a:schemeClr>
          </a:solidFill>
        </p:spPr>
        <p:txBody>
          <a:bodyPr wrap="square">
            <a:spAutoFit/>
          </a:bodyPr>
          <a:lstStyle/>
          <a:p>
            <a:r>
              <a:rPr lang="en-US" b="1" dirty="0" err="1">
                <a:latin typeface="Arial Narrow" panose="020B0606020202030204" pitchFamily="34" charset="0"/>
              </a:rPr>
              <a:t>Sulman</a:t>
            </a:r>
            <a:r>
              <a:rPr lang="en-US" b="1" dirty="0">
                <a:latin typeface="Arial Narrow" panose="020B0606020202030204" pitchFamily="34" charset="0"/>
              </a:rPr>
              <a:t>: </a:t>
            </a:r>
            <a:r>
              <a:rPr lang="en-US" i="1" dirty="0">
                <a:latin typeface="Arial Narrow" panose="020B0606020202030204" pitchFamily="34" charset="0"/>
              </a:rPr>
              <a:t>Simulating Estuarine Wetland Function: Nitrogen Removal, Carbon Sequestration, and Greenhouse Gas Fluxes at the River-Land-Ocean Interface</a:t>
            </a:r>
          </a:p>
        </p:txBody>
      </p:sp>
      <p:sp>
        <p:nvSpPr>
          <p:cNvPr id="9" name="TextBox 8"/>
          <p:cNvSpPr txBox="1"/>
          <p:nvPr/>
        </p:nvSpPr>
        <p:spPr>
          <a:xfrm>
            <a:off x="2368734" y="4773135"/>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Agenda: on Tuesday, Oct 27</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2634081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3790" y="351923"/>
            <a:ext cx="4881815" cy="468329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 name="Oval 4"/>
          <p:cNvSpPr/>
          <p:nvPr/>
        </p:nvSpPr>
        <p:spPr>
          <a:xfrm>
            <a:off x="591006" y="755878"/>
            <a:ext cx="3934327" cy="38231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Oval 5"/>
          <p:cNvSpPr/>
          <p:nvPr/>
        </p:nvSpPr>
        <p:spPr>
          <a:xfrm>
            <a:off x="1148584" y="1209173"/>
            <a:ext cx="2986840" cy="284246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Oval 6"/>
          <p:cNvSpPr/>
          <p:nvPr/>
        </p:nvSpPr>
        <p:spPr>
          <a:xfrm>
            <a:off x="1615789" y="1727759"/>
            <a:ext cx="2015413" cy="1908786"/>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Rectangle 8"/>
          <p:cNvSpPr/>
          <p:nvPr/>
        </p:nvSpPr>
        <p:spPr>
          <a:xfrm rot="16378164">
            <a:off x="1475700" y="1412696"/>
            <a:ext cx="2358984" cy="2489951"/>
          </a:xfrm>
          <a:prstGeom prst="rect">
            <a:avLst/>
          </a:prstGeom>
          <a:noFill/>
        </p:spPr>
        <p:txBody>
          <a:bodyPr spcFirstLastPara="1" wrap="none" lIns="68580" tIns="34290" rIns="68580" bIns="34290" numCol="1">
            <a:prstTxWarp prst="textCircle">
              <a:avLst/>
            </a:prstTxWarp>
            <a:spAutoFit/>
          </a:bodyPr>
          <a:lstStyle/>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endParaRPr lang="en-US" sz="2100" dirty="0">
              <a:ln w="0"/>
              <a:effectLst>
                <a:outerShdw blurRad="38100" dist="19050" dir="2700000" algn="tl" rotWithShape="0">
                  <a:schemeClr val="dk1">
                    <a:alpha val="40000"/>
                  </a:schemeClr>
                </a:outerShdw>
              </a:effectLst>
            </a:endParaRPr>
          </a:p>
          <a:p>
            <a:pPr algn="ctr"/>
            <a:r>
              <a:rPr lang="en-US" sz="2100" dirty="0">
                <a:ln w="0"/>
                <a:effectLst>
                  <a:outerShdw blurRad="38100" dist="19050" dir="2700000" algn="tl" rotWithShape="0">
                    <a:schemeClr val="dk1">
                      <a:alpha val="40000"/>
                    </a:schemeClr>
                  </a:outerShdw>
                </a:effectLst>
              </a:rPr>
              <a:t>Other DOE Program Activities</a:t>
            </a:r>
          </a:p>
        </p:txBody>
      </p:sp>
      <p:sp>
        <p:nvSpPr>
          <p:cNvPr id="10" name="Rectangle 9"/>
          <p:cNvSpPr/>
          <p:nvPr/>
        </p:nvSpPr>
        <p:spPr>
          <a:xfrm rot="16200000">
            <a:off x="753935" y="1123975"/>
            <a:ext cx="3759940" cy="3467117"/>
          </a:xfrm>
          <a:prstGeom prst="rect">
            <a:avLst/>
          </a:prstGeom>
          <a:noFill/>
        </p:spPr>
        <p:txBody>
          <a:bodyPr spcFirstLastPara="1" wrap="none" lIns="68580" tIns="34290" rIns="68580" bIns="34290" numCol="1">
            <a:prstTxWarp prst="textCircle">
              <a:avLst/>
            </a:prstTxWarp>
            <a:spAutoFit/>
          </a:bodyPr>
          <a:lstStyle/>
          <a:p>
            <a:pPr algn="ctr"/>
            <a:r>
              <a:rPr lang="en-US" sz="2100" dirty="0">
                <a:ln w="0"/>
                <a:effectLst>
                  <a:outerShdw blurRad="38100" dist="19050" dir="2700000" algn="tl" rotWithShape="0">
                    <a:schemeClr val="dk1">
                      <a:alpha val="40000"/>
                    </a:schemeClr>
                  </a:outerShdw>
                </a:effectLst>
              </a:rPr>
              <a:t>National Efforts</a:t>
            </a:r>
            <a:endParaRPr lang="en-US" sz="2700" dirty="0">
              <a:ln w="0"/>
              <a:effectLst>
                <a:outerShdw blurRad="38100" dist="19050" dir="2700000" algn="tl" rotWithShape="0">
                  <a:schemeClr val="dk1">
                    <a:alpha val="40000"/>
                  </a:schemeClr>
                </a:outerShdw>
              </a:effectLst>
            </a:endParaRPr>
          </a:p>
        </p:txBody>
      </p:sp>
      <p:sp>
        <p:nvSpPr>
          <p:cNvPr id="11" name="Rectangle 10"/>
          <p:cNvSpPr/>
          <p:nvPr/>
        </p:nvSpPr>
        <p:spPr>
          <a:xfrm rot="16200000">
            <a:off x="438715" y="249686"/>
            <a:ext cx="4298349" cy="5026196"/>
          </a:xfrm>
          <a:prstGeom prst="rect">
            <a:avLst/>
          </a:prstGeom>
          <a:noFill/>
        </p:spPr>
        <p:txBody>
          <a:bodyPr spcFirstLastPara="1" wrap="none" lIns="68580" tIns="34290" rIns="68580" bIns="34290" numCol="1">
            <a:prstTxWarp prst="textCircle">
              <a:avLst/>
            </a:prstTxWarp>
            <a:spAutoFit/>
          </a:bodyPr>
          <a:lstStyle/>
          <a:p>
            <a:pPr algn="ctr"/>
            <a:r>
              <a:rPr lang="en-US" sz="2100" dirty="0">
                <a:ln w="0"/>
                <a:effectLst>
                  <a:outerShdw blurRad="38100" dist="19050" dir="2700000" algn="tl" rotWithShape="0">
                    <a:schemeClr val="dk1">
                      <a:alpha val="40000"/>
                    </a:schemeClr>
                  </a:outerShdw>
                </a:effectLst>
              </a:rPr>
              <a:t>International Endeavor</a:t>
            </a:r>
            <a:endParaRPr lang="en-US" sz="2700" dirty="0">
              <a:ln w="0"/>
              <a:effectLst>
                <a:outerShdw blurRad="38100" dist="19050" dir="2700000" algn="tl" rotWithShape="0">
                  <a:schemeClr val="dk1">
                    <a:alpha val="40000"/>
                  </a:schemeClr>
                </a:outerShdw>
              </a:effectLst>
            </a:endParaRPr>
          </a:p>
        </p:txBody>
      </p:sp>
      <p:sp>
        <p:nvSpPr>
          <p:cNvPr id="12" name="Oval 11"/>
          <p:cNvSpPr/>
          <p:nvPr/>
        </p:nvSpPr>
        <p:spPr>
          <a:xfrm>
            <a:off x="2186534" y="1864323"/>
            <a:ext cx="866273" cy="80310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Oval 12"/>
          <p:cNvSpPr/>
          <p:nvPr/>
        </p:nvSpPr>
        <p:spPr>
          <a:xfrm>
            <a:off x="1788919" y="2431417"/>
            <a:ext cx="866273" cy="80310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Oval 13"/>
          <p:cNvSpPr/>
          <p:nvPr/>
        </p:nvSpPr>
        <p:spPr>
          <a:xfrm>
            <a:off x="2587890" y="2424511"/>
            <a:ext cx="866273" cy="80310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5" name="TextBox 14"/>
          <p:cNvSpPr txBox="1"/>
          <p:nvPr/>
        </p:nvSpPr>
        <p:spPr>
          <a:xfrm>
            <a:off x="2337187" y="1705801"/>
            <a:ext cx="636010" cy="300082"/>
          </a:xfrm>
          <a:prstGeom prst="rect">
            <a:avLst/>
          </a:prstGeom>
          <a:noFill/>
        </p:spPr>
        <p:txBody>
          <a:bodyPr wrap="square" rtlCol="0">
            <a:spAutoFit/>
          </a:bodyPr>
          <a:lstStyle/>
          <a:p>
            <a:r>
              <a:rPr lang="en-US" sz="1350" b="1" dirty="0">
                <a:solidFill>
                  <a:srgbClr val="FFFF00"/>
                </a:solidFill>
              </a:rPr>
              <a:t>ESMD</a:t>
            </a:r>
          </a:p>
        </p:txBody>
      </p:sp>
      <p:sp>
        <p:nvSpPr>
          <p:cNvPr id="16" name="TextBox 15"/>
          <p:cNvSpPr txBox="1"/>
          <p:nvPr/>
        </p:nvSpPr>
        <p:spPr>
          <a:xfrm>
            <a:off x="2786447" y="3167472"/>
            <a:ext cx="646883" cy="300082"/>
          </a:xfrm>
          <a:prstGeom prst="rect">
            <a:avLst/>
          </a:prstGeom>
          <a:noFill/>
        </p:spPr>
        <p:txBody>
          <a:bodyPr wrap="square" rtlCol="0">
            <a:spAutoFit/>
          </a:bodyPr>
          <a:lstStyle/>
          <a:p>
            <a:r>
              <a:rPr lang="en-US" sz="1350" b="1" dirty="0">
                <a:solidFill>
                  <a:srgbClr val="FFFF00"/>
                </a:solidFill>
              </a:rPr>
              <a:t>MSD</a:t>
            </a:r>
          </a:p>
        </p:txBody>
      </p:sp>
      <p:sp>
        <p:nvSpPr>
          <p:cNvPr id="17" name="TextBox 16"/>
          <p:cNvSpPr txBox="1"/>
          <p:nvPr/>
        </p:nvSpPr>
        <p:spPr>
          <a:xfrm>
            <a:off x="1957480" y="3167472"/>
            <a:ext cx="697712" cy="300082"/>
          </a:xfrm>
          <a:prstGeom prst="rect">
            <a:avLst/>
          </a:prstGeom>
          <a:noFill/>
        </p:spPr>
        <p:txBody>
          <a:bodyPr wrap="square" rtlCol="0">
            <a:spAutoFit/>
          </a:bodyPr>
          <a:lstStyle/>
          <a:p>
            <a:r>
              <a:rPr lang="en-US" sz="1350" b="1" dirty="0">
                <a:solidFill>
                  <a:srgbClr val="FFFF00"/>
                </a:solidFill>
              </a:rPr>
              <a:t>RGMA</a:t>
            </a:r>
          </a:p>
        </p:txBody>
      </p:sp>
      <p:sp>
        <p:nvSpPr>
          <p:cNvPr id="19" name="TextBox 18"/>
          <p:cNvSpPr txBox="1"/>
          <p:nvPr/>
        </p:nvSpPr>
        <p:spPr>
          <a:xfrm>
            <a:off x="5138736" y="470139"/>
            <a:ext cx="3723892" cy="3400931"/>
          </a:xfrm>
          <a:prstGeom prst="rect">
            <a:avLst/>
          </a:prstGeom>
          <a:solidFill>
            <a:schemeClr val="accent3">
              <a:lumMod val="60000"/>
              <a:lumOff val="40000"/>
            </a:schemeClr>
          </a:solidFill>
          <a:ln>
            <a:solidFill>
              <a:srgbClr val="0070C0"/>
            </a:solidFill>
          </a:ln>
        </p:spPr>
        <p:txBody>
          <a:bodyPr wrap="square" rtlCol="0">
            <a:spAutoFit/>
          </a:bodyPr>
          <a:lstStyle/>
          <a:p>
            <a:r>
              <a:rPr lang="en-US" sz="2100" b="1" dirty="0">
                <a:latin typeface="Arial Narrow" panose="020B0606020202030204" pitchFamily="34" charset="0"/>
              </a:rPr>
              <a:t> Vision</a:t>
            </a:r>
          </a:p>
          <a:p>
            <a:endParaRPr lang="en-US" sz="500" b="1" dirty="0">
              <a:latin typeface="Arial Narrow" panose="020B0606020202030204" pitchFamily="34" charset="0"/>
            </a:endParaRPr>
          </a:p>
          <a:p>
            <a:pPr marL="214313" indent="-214313">
              <a:buFont typeface="Wingdings" panose="05000000000000000000" pitchFamily="2" charset="2"/>
              <a:buChar char="Ø"/>
            </a:pPr>
            <a:r>
              <a:rPr lang="en-US" sz="2100" b="1" dirty="0">
                <a:latin typeface="Arial Narrow" panose="020B0606020202030204" pitchFamily="34" charset="0"/>
              </a:rPr>
              <a:t>Strengthen the core </a:t>
            </a:r>
            <a:r>
              <a:rPr lang="en-US" sz="2100" dirty="0">
                <a:latin typeface="Arial Narrow" panose="020B0606020202030204" pitchFamily="34" charset="0"/>
              </a:rPr>
              <a:t>(ESMD and with RGMA,  MSD, DM)</a:t>
            </a:r>
          </a:p>
          <a:p>
            <a:pPr marL="214313" indent="-214313">
              <a:buFont typeface="Wingdings" panose="05000000000000000000" pitchFamily="2" charset="2"/>
              <a:buChar char="Ø"/>
            </a:pPr>
            <a:r>
              <a:rPr lang="en-US" sz="2100" b="1" dirty="0">
                <a:latin typeface="Arial Narrow" panose="020B0606020202030204" pitchFamily="34" charset="0"/>
              </a:rPr>
              <a:t>Enhance the integration with DOE programs </a:t>
            </a:r>
            <a:r>
              <a:rPr lang="en-US" sz="2100" dirty="0">
                <a:latin typeface="Arial Narrow" panose="020B0606020202030204" pitchFamily="34" charset="0"/>
              </a:rPr>
              <a:t>(</a:t>
            </a:r>
            <a:r>
              <a:rPr lang="en-US" sz="2100" dirty="0" err="1">
                <a:latin typeface="Arial Narrow" panose="020B0606020202030204" pitchFamily="34" charset="0"/>
              </a:rPr>
              <a:t>SciDAC</a:t>
            </a:r>
            <a:r>
              <a:rPr lang="en-US" sz="2100" dirty="0">
                <a:latin typeface="Arial Narrow" panose="020B0606020202030204" pitchFamily="34" charset="0"/>
              </a:rPr>
              <a:t>, ECP, ARM, ASR, </a:t>
            </a:r>
            <a:r>
              <a:rPr lang="en-US" sz="2100" dirty="0" err="1">
                <a:latin typeface="Arial Narrow" panose="020B0606020202030204" pitchFamily="34" charset="0"/>
              </a:rPr>
              <a:t>SBR</a:t>
            </a:r>
            <a:r>
              <a:rPr lang="en-US" sz="2100" dirty="0">
                <a:latin typeface="Arial Narrow" panose="020B0606020202030204" pitchFamily="34" charset="0"/>
              </a:rPr>
              <a:t>, TES … )</a:t>
            </a:r>
          </a:p>
          <a:p>
            <a:pPr marL="214313" indent="-214313">
              <a:buFont typeface="Wingdings" panose="05000000000000000000" pitchFamily="2" charset="2"/>
              <a:buChar char="Ø"/>
            </a:pPr>
            <a:r>
              <a:rPr lang="en-US" sz="2100" b="1" dirty="0">
                <a:latin typeface="Arial Narrow" panose="020B0606020202030204" pitchFamily="34" charset="0"/>
              </a:rPr>
              <a:t>Coordination and Collaboration broadly </a:t>
            </a:r>
            <a:r>
              <a:rPr lang="en-US" sz="2100" dirty="0">
                <a:latin typeface="Arial Narrow" panose="020B0606020202030204" pitchFamily="34" charset="0"/>
              </a:rPr>
              <a:t>(USGCRP (e.g., ICIM), IARPC, USCLIVAR (e.g., CPTs), CMIP, IPCC … …) </a:t>
            </a:r>
          </a:p>
        </p:txBody>
      </p:sp>
      <p:sp>
        <p:nvSpPr>
          <p:cNvPr id="20" name="TextBox 19"/>
          <p:cNvSpPr txBox="1"/>
          <p:nvPr/>
        </p:nvSpPr>
        <p:spPr>
          <a:xfrm>
            <a:off x="156335" y="4171596"/>
            <a:ext cx="8843213" cy="830997"/>
          </a:xfrm>
          <a:prstGeom prst="rect">
            <a:avLst/>
          </a:prstGeom>
          <a:solidFill>
            <a:srgbClr val="FFC000"/>
          </a:solidFill>
        </p:spPr>
        <p:txBody>
          <a:bodyPr wrap="square" rtlCol="0">
            <a:spAutoFit/>
          </a:bodyPr>
          <a:lstStyle/>
          <a:p>
            <a:pPr algn="ctr"/>
            <a:r>
              <a:rPr lang="en-US" sz="2400" dirty="0">
                <a:latin typeface="Arial Narrow" panose="020B0606020202030204" pitchFamily="34" charset="0"/>
              </a:rPr>
              <a:t>E3SM contributes to national and global effort </a:t>
            </a:r>
            <a:r>
              <a:rPr lang="en-US" sz="2400" dirty="0" smtClean="0">
                <a:latin typeface="Arial Narrow" panose="020B0606020202030204" pitchFamily="34" charset="0"/>
              </a:rPr>
              <a:t>endeavor</a:t>
            </a:r>
            <a:endParaRPr lang="en-US" sz="2400" dirty="0">
              <a:latin typeface="Arial Narrow" panose="020B0606020202030204" pitchFamily="34" charset="0"/>
            </a:endParaRPr>
          </a:p>
          <a:p>
            <a:pPr algn="ctr"/>
            <a:r>
              <a:rPr lang="en-US" sz="2400" dirty="0">
                <a:latin typeface="Arial Narrow" panose="020B0606020202030204" pitchFamily="34" charset="0"/>
              </a:rPr>
              <a:t>in advancing Earth System </a:t>
            </a:r>
            <a:r>
              <a:rPr lang="en-US" sz="2400" dirty="0" smtClean="0">
                <a:latin typeface="Arial Narrow" panose="020B0606020202030204" pitchFamily="34" charset="0"/>
              </a:rPr>
              <a:t>Predictability while </a:t>
            </a:r>
            <a:r>
              <a:rPr lang="en-US" sz="2400" dirty="0">
                <a:latin typeface="Arial Narrow" panose="020B0606020202030204" pitchFamily="34" charset="0"/>
              </a:rPr>
              <a:t>addressing the DOE mission</a:t>
            </a:r>
          </a:p>
        </p:txBody>
      </p:sp>
      <p:sp>
        <p:nvSpPr>
          <p:cNvPr id="22" name="TextBox 21"/>
          <p:cNvSpPr txBox="1"/>
          <p:nvPr/>
        </p:nvSpPr>
        <p:spPr>
          <a:xfrm>
            <a:off x="2587888" y="-37692"/>
            <a:ext cx="4459619" cy="507831"/>
          </a:xfrm>
          <a:prstGeom prst="rect">
            <a:avLst/>
          </a:prstGeom>
          <a:noFill/>
        </p:spPr>
        <p:txBody>
          <a:bodyPr wrap="square" rtlCol="0">
            <a:spAutoFit/>
          </a:bodyPr>
          <a:lstStyle/>
          <a:p>
            <a:r>
              <a:rPr lang="en-US" sz="2700" b="1" dirty="0">
                <a:latin typeface="Arial Narrow" panose="020B0606020202030204" pitchFamily="34" charset="0"/>
              </a:rPr>
              <a:t>The role of ESMD/E3SM </a:t>
            </a:r>
          </a:p>
        </p:txBody>
      </p:sp>
    </p:spTree>
    <p:extLst>
      <p:ext uri="{BB962C8B-B14F-4D97-AF65-F5344CB8AC3E}">
        <p14:creationId xmlns:p14="http://schemas.microsoft.com/office/powerpoint/2010/main" val="344240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0" grpId="0"/>
      <p:bldP spid="11" grpId="0"/>
      <p:bldP spid="13" grpId="0" animBg="1"/>
      <p:bldP spid="14" grpId="0" animBg="1"/>
      <p:bldP spid="16" grpId="0"/>
      <p:bldP spid="17" grpId="0"/>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Narrow" panose="020B0606020202030204" pitchFamily="34" charset="0"/>
              </a:rPr>
              <a:t>More on the Agenda	</a:t>
            </a:r>
            <a:r>
              <a:rPr lang="en-US" dirty="0"/>
              <a:t>	</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latin typeface="Arial Narrow" panose="020B0606020202030204" pitchFamily="34" charset="0"/>
              </a:rPr>
              <a:t>Key note talks, 1</a:t>
            </a:r>
            <a:r>
              <a:rPr lang="en-US" baseline="30000" dirty="0">
                <a:latin typeface="Arial Narrow" panose="020B0606020202030204" pitchFamily="34" charset="0"/>
              </a:rPr>
              <a:t>st</a:t>
            </a:r>
            <a:r>
              <a:rPr lang="en-US" dirty="0">
                <a:latin typeface="Arial Narrow" panose="020B0606020202030204" pitchFamily="34" charset="0"/>
              </a:rPr>
              <a:t> and 3</a:t>
            </a:r>
            <a:r>
              <a:rPr lang="en-US" baseline="30000" dirty="0">
                <a:latin typeface="Arial Narrow" panose="020B0606020202030204" pitchFamily="34" charset="0"/>
              </a:rPr>
              <a:t>rd</a:t>
            </a:r>
            <a:r>
              <a:rPr lang="en-US" dirty="0">
                <a:latin typeface="Arial Narrow" panose="020B0606020202030204" pitchFamily="34" charset="0"/>
              </a:rPr>
              <a:t> day</a:t>
            </a:r>
          </a:p>
          <a:p>
            <a:pPr>
              <a:buFont typeface="Wingdings" panose="05000000000000000000" pitchFamily="2" charset="2"/>
              <a:buChar char="Ø"/>
            </a:pPr>
            <a:r>
              <a:rPr lang="en-US" dirty="0">
                <a:latin typeface="Arial Narrow" panose="020B0606020202030204" pitchFamily="34" charset="0"/>
              </a:rPr>
              <a:t>Invited presentations (ML/AI, </a:t>
            </a:r>
            <a:r>
              <a:rPr lang="en-US" dirty="0" err="1">
                <a:latin typeface="Arial Narrow" panose="020B0606020202030204" pitchFamily="34" charset="0"/>
              </a:rPr>
              <a:t>MMF</a:t>
            </a:r>
            <a:r>
              <a:rPr lang="en-US" dirty="0">
                <a:latin typeface="Arial Narrow" panose="020B0606020202030204" pitchFamily="34" charset="0"/>
              </a:rPr>
              <a:t>), 3</a:t>
            </a:r>
            <a:r>
              <a:rPr lang="en-US" baseline="30000" dirty="0">
                <a:latin typeface="Arial Narrow" panose="020B0606020202030204" pitchFamily="34" charset="0"/>
              </a:rPr>
              <a:t>rd</a:t>
            </a:r>
            <a:r>
              <a:rPr lang="en-US" dirty="0">
                <a:latin typeface="Arial Narrow" panose="020B0606020202030204" pitchFamily="34" charset="0"/>
              </a:rPr>
              <a:t> day</a:t>
            </a:r>
          </a:p>
          <a:p>
            <a:pPr>
              <a:buFont typeface="Wingdings" panose="05000000000000000000" pitchFamily="2" charset="2"/>
              <a:buChar char="Ø"/>
            </a:pPr>
            <a:r>
              <a:rPr lang="en-US" dirty="0">
                <a:latin typeface="Arial Narrow" panose="020B0606020202030204" pitchFamily="34" charset="0"/>
              </a:rPr>
              <a:t>COMPASS, 2</a:t>
            </a:r>
            <a:r>
              <a:rPr lang="en-US" baseline="30000" dirty="0">
                <a:latin typeface="Arial Narrow" panose="020B0606020202030204" pitchFamily="34" charset="0"/>
              </a:rPr>
              <a:t>nd</a:t>
            </a:r>
            <a:r>
              <a:rPr lang="en-US" dirty="0">
                <a:latin typeface="Arial Narrow" panose="020B0606020202030204" pitchFamily="34" charset="0"/>
              </a:rPr>
              <a:t> day </a:t>
            </a:r>
          </a:p>
          <a:p>
            <a:pPr>
              <a:buFont typeface="Wingdings" panose="05000000000000000000" pitchFamily="2" charset="2"/>
              <a:buChar char="Ø"/>
            </a:pPr>
            <a:r>
              <a:rPr lang="en-US" dirty="0">
                <a:latin typeface="Arial Narrow" panose="020B0606020202030204" pitchFamily="34" charset="0"/>
              </a:rPr>
              <a:t>Breakout Sessions (fund brainstorming discussion, </a:t>
            </a:r>
            <a:r>
              <a:rPr lang="en-US" dirty="0" err="1">
                <a:latin typeface="Arial Narrow" panose="020B0606020202030204" pitchFamily="34" charset="0"/>
              </a:rPr>
              <a:t>CPTs</a:t>
            </a:r>
            <a:r>
              <a:rPr lang="en-US" dirty="0">
                <a:latin typeface="Arial Narrow" panose="020B0606020202030204" pitchFamily="34" charset="0"/>
              </a:rPr>
              <a:t>….), 3</a:t>
            </a:r>
            <a:r>
              <a:rPr lang="en-US" baseline="30000" dirty="0">
                <a:latin typeface="Arial Narrow" panose="020B0606020202030204" pitchFamily="34" charset="0"/>
              </a:rPr>
              <a:t>rd</a:t>
            </a:r>
            <a:r>
              <a:rPr lang="en-US" dirty="0">
                <a:latin typeface="Arial Narrow" panose="020B0606020202030204" pitchFamily="34" charset="0"/>
              </a:rPr>
              <a:t> and 4</a:t>
            </a:r>
            <a:r>
              <a:rPr lang="en-US" baseline="30000" dirty="0">
                <a:latin typeface="Arial Narrow" panose="020B0606020202030204" pitchFamily="34" charset="0"/>
              </a:rPr>
              <a:t>th</a:t>
            </a:r>
            <a:r>
              <a:rPr lang="en-US" dirty="0">
                <a:latin typeface="Arial Narrow" panose="020B0606020202030204" pitchFamily="34" charset="0"/>
              </a:rPr>
              <a:t> day</a:t>
            </a:r>
          </a:p>
          <a:p>
            <a:pPr>
              <a:buFont typeface="Wingdings" panose="05000000000000000000" pitchFamily="2" charset="2"/>
              <a:buChar char="Ø"/>
            </a:pPr>
            <a:r>
              <a:rPr lang="en-US" dirty="0" err="1">
                <a:latin typeface="Arial Narrow" panose="020B0606020202030204" pitchFamily="34" charset="0"/>
              </a:rPr>
              <a:t>E3SM</a:t>
            </a:r>
            <a:r>
              <a:rPr lang="en-US" dirty="0">
                <a:latin typeface="Arial Narrow" panose="020B0606020202030204" pitchFamily="34" charset="0"/>
              </a:rPr>
              <a:t> tool session, 4</a:t>
            </a:r>
            <a:r>
              <a:rPr lang="en-US" baseline="30000" dirty="0">
                <a:latin typeface="Arial Narrow" panose="020B0606020202030204" pitchFamily="34" charset="0"/>
              </a:rPr>
              <a:t>th</a:t>
            </a:r>
            <a:r>
              <a:rPr lang="en-US" dirty="0">
                <a:latin typeface="Arial Narrow" panose="020B0606020202030204" pitchFamily="34" charset="0"/>
              </a:rPr>
              <a:t> day</a:t>
            </a:r>
          </a:p>
          <a:p>
            <a:pPr>
              <a:buFont typeface="Wingdings" panose="05000000000000000000" pitchFamily="2" charset="2"/>
              <a:buChar char="Ø"/>
            </a:pPr>
            <a:r>
              <a:rPr lang="en-US" dirty="0" err="1">
                <a:latin typeface="Arial Narrow" panose="020B0606020202030204" pitchFamily="34" charset="0"/>
              </a:rPr>
              <a:t>E3SM</a:t>
            </a:r>
            <a:r>
              <a:rPr lang="en-US" dirty="0">
                <a:latin typeface="Arial Narrow" panose="020B0606020202030204" pitchFamily="34" charset="0"/>
              </a:rPr>
              <a:t> tunes, 4</a:t>
            </a:r>
            <a:r>
              <a:rPr lang="en-US" baseline="30000" dirty="0">
                <a:latin typeface="Arial Narrow" panose="020B0606020202030204" pitchFamily="34" charset="0"/>
              </a:rPr>
              <a:t>th</a:t>
            </a:r>
            <a:r>
              <a:rPr lang="en-US" dirty="0">
                <a:latin typeface="Arial Narrow" panose="020B0606020202030204" pitchFamily="34" charset="0"/>
              </a:rPr>
              <a:t> day</a:t>
            </a:r>
          </a:p>
          <a:p>
            <a:pPr>
              <a:buFont typeface="Wingdings" panose="05000000000000000000" pitchFamily="2" charset="2"/>
              <a:buChar char="Ø"/>
            </a:pPr>
            <a:r>
              <a:rPr lang="en-US" dirty="0">
                <a:latin typeface="Arial Narrow" panose="020B0606020202030204" pitchFamily="34" charset="0"/>
              </a:rPr>
              <a:t>Posters (2</a:t>
            </a:r>
            <a:r>
              <a:rPr lang="en-US" baseline="30000" dirty="0">
                <a:latin typeface="Arial Narrow" panose="020B0606020202030204" pitchFamily="34" charset="0"/>
              </a:rPr>
              <a:t>nd</a:t>
            </a:r>
            <a:r>
              <a:rPr lang="en-US" dirty="0">
                <a:latin typeface="Arial Narrow" panose="020B0606020202030204" pitchFamily="34" charset="0"/>
              </a:rPr>
              <a:t> and 3</a:t>
            </a:r>
            <a:r>
              <a:rPr lang="en-US" baseline="30000" dirty="0">
                <a:latin typeface="Arial Narrow" panose="020B0606020202030204" pitchFamily="34" charset="0"/>
              </a:rPr>
              <a:t>rd</a:t>
            </a:r>
            <a:r>
              <a:rPr lang="en-US" dirty="0">
                <a:latin typeface="Arial Narrow" panose="020B0606020202030204" pitchFamily="34" charset="0"/>
              </a:rPr>
              <a:t> day) and Vote for your favorites! (results announced on 4</a:t>
            </a:r>
            <a:r>
              <a:rPr lang="en-US" baseline="30000" dirty="0">
                <a:latin typeface="Arial Narrow" panose="020B0606020202030204" pitchFamily="34" charset="0"/>
              </a:rPr>
              <a:t>th</a:t>
            </a:r>
            <a:r>
              <a:rPr lang="en-US" dirty="0">
                <a:latin typeface="Arial Narrow" panose="020B0606020202030204" pitchFamily="34" charset="0"/>
              </a:rPr>
              <a:t> day)</a:t>
            </a:r>
          </a:p>
          <a:p>
            <a:pPr>
              <a:buFont typeface="Wingdings" panose="05000000000000000000" pitchFamily="2" charset="2"/>
              <a:buChar char="Ø"/>
            </a:pPr>
            <a:r>
              <a:rPr lang="en-US" dirty="0">
                <a:latin typeface="Arial Narrow" panose="020B0606020202030204" pitchFamily="34" charset="0"/>
              </a:rPr>
              <a:t>Meeting Summary Report will be available </a:t>
            </a:r>
          </a:p>
          <a:p>
            <a:pPr marL="0" indent="0">
              <a:buNone/>
            </a:pPr>
            <a:endParaRPr lang="en-US" dirty="0"/>
          </a:p>
          <a:p>
            <a:endParaRPr lang="en-US" dirty="0"/>
          </a:p>
        </p:txBody>
      </p:sp>
    </p:spTree>
    <p:extLst>
      <p:ext uri="{BB962C8B-B14F-4D97-AF65-F5344CB8AC3E}">
        <p14:creationId xmlns:p14="http://schemas.microsoft.com/office/powerpoint/2010/main" val="1967774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ine 177"/>
          <p:cNvSpPr>
            <a:spLocks noChangeShapeType="1"/>
          </p:cNvSpPr>
          <p:nvPr/>
        </p:nvSpPr>
        <p:spPr bwMode="auto">
          <a:xfrm>
            <a:off x="4489099" y="909424"/>
            <a:ext cx="0" cy="108874"/>
          </a:xfrm>
          <a:prstGeom prst="line">
            <a:avLst/>
          </a:prstGeom>
          <a:noFill/>
          <a:ln w="28575">
            <a:solidFill>
              <a:srgbClr val="C00000"/>
            </a:solidFill>
            <a:round/>
            <a:headEnd/>
            <a:tailEnd/>
          </a:ln>
          <a:effectLst/>
        </p:spPr>
        <p:txBody>
          <a:bodyPr wrap="none" lIns="68580" tIns="34290" rIns="68580" bIns="34290" anchor="ctr"/>
          <a:lstStyle/>
          <a:p>
            <a:pPr eaLnBrk="0" hangingPunct="0">
              <a:defRPr/>
            </a:pPr>
            <a:endParaRPr lang="en-US" dirty="0">
              <a:latin typeface="Arial Narrow" pitchFamily="34" charset="0"/>
            </a:endParaRPr>
          </a:p>
        </p:txBody>
      </p:sp>
      <p:sp>
        <p:nvSpPr>
          <p:cNvPr id="10" name="Freeform 174"/>
          <p:cNvSpPr>
            <a:spLocks/>
          </p:cNvSpPr>
          <p:nvPr/>
        </p:nvSpPr>
        <p:spPr bwMode="auto">
          <a:xfrm>
            <a:off x="940358" y="1040640"/>
            <a:ext cx="6856091" cy="206265"/>
          </a:xfrm>
          <a:custGeom>
            <a:avLst/>
            <a:gdLst/>
            <a:ahLst/>
            <a:cxnLst>
              <a:cxn ang="0">
                <a:pos x="0" y="1752"/>
              </a:cxn>
              <a:cxn ang="0">
                <a:pos x="0" y="0"/>
              </a:cxn>
              <a:cxn ang="0">
                <a:pos x="2712" y="0"/>
              </a:cxn>
              <a:cxn ang="0">
                <a:pos x="2712" y="1728"/>
              </a:cxn>
            </a:cxnLst>
            <a:rect l="0" t="0" r="r" b="b"/>
            <a:pathLst>
              <a:path w="2712" h="1752">
                <a:moveTo>
                  <a:pt x="0" y="1752"/>
                </a:moveTo>
                <a:lnTo>
                  <a:pt x="0" y="0"/>
                </a:lnTo>
                <a:lnTo>
                  <a:pt x="2712" y="0"/>
                </a:lnTo>
                <a:lnTo>
                  <a:pt x="2712" y="1728"/>
                </a:lnTo>
              </a:path>
            </a:pathLst>
          </a:custGeom>
          <a:noFill/>
          <a:ln w="28575" cap="flat" cmpd="sng">
            <a:solidFill>
              <a:srgbClr val="C00000"/>
            </a:solidFill>
            <a:prstDash val="solid"/>
            <a:round/>
            <a:headEnd type="none" w="med" len="med"/>
            <a:tailEnd type="none" w="med" len="med"/>
          </a:ln>
          <a:effectLst/>
        </p:spPr>
        <p:txBody>
          <a:bodyPr wrap="none" lIns="68580" tIns="34290" rIns="68580" bIns="34290" anchor="ctr"/>
          <a:lstStyle/>
          <a:p>
            <a:pPr eaLnBrk="0" hangingPunct="0">
              <a:defRPr/>
            </a:pPr>
            <a:endParaRPr lang="en-US" dirty="0">
              <a:latin typeface="Arial Narrow" pitchFamily="34" charset="0"/>
            </a:endParaRPr>
          </a:p>
        </p:txBody>
      </p:sp>
      <p:sp>
        <p:nvSpPr>
          <p:cNvPr id="11" name="Rectangle 212"/>
          <p:cNvSpPr>
            <a:spLocks noChangeArrowheads="1"/>
          </p:cNvSpPr>
          <p:nvPr/>
        </p:nvSpPr>
        <p:spPr bwMode="auto">
          <a:xfrm>
            <a:off x="669767" y="1215735"/>
            <a:ext cx="978115" cy="1044651"/>
          </a:xfrm>
          <a:prstGeom prst="rect">
            <a:avLst/>
          </a:prstGeom>
          <a:solidFill>
            <a:schemeClr val="accent3">
              <a:lumMod val="40000"/>
              <a:lumOff val="60000"/>
            </a:schemeClr>
          </a:solidFill>
          <a:ln w="9525">
            <a:solidFill>
              <a:schemeClr val="tx1">
                <a:lumMod val="50000"/>
                <a:lumOff val="50000"/>
              </a:schemeClr>
            </a:solidFill>
            <a:miter lim="800000"/>
            <a:headEnd/>
            <a:tailEnd/>
          </a:ln>
          <a:effectLst/>
        </p:spPr>
        <p:txBody>
          <a:bodyPr lIns="68580" tIns="34290" rIns="68580" bIns="34290" anchor="ctr"/>
          <a:lstStyle/>
          <a:p>
            <a:pPr algn="ctr" eaLnBrk="0" hangingPunct="0">
              <a:lnSpc>
                <a:spcPct val="90000"/>
              </a:lnSpc>
              <a:spcBef>
                <a:spcPts val="300"/>
              </a:spcBef>
              <a:defRPr/>
            </a:pPr>
            <a:r>
              <a:rPr lang="en-US" sz="1200" dirty="0">
                <a:solidFill>
                  <a:schemeClr val="bg1">
                    <a:lumMod val="65000"/>
                  </a:schemeClr>
                </a:solidFill>
                <a:latin typeface="Arial Narrow" pitchFamily="34" charset="0"/>
              </a:rPr>
              <a:t>Basic</a:t>
            </a:r>
            <a:br>
              <a:rPr lang="en-US" sz="1200" dirty="0">
                <a:solidFill>
                  <a:schemeClr val="bg1">
                    <a:lumMod val="65000"/>
                  </a:schemeClr>
                </a:solidFill>
                <a:latin typeface="Arial Narrow" pitchFamily="34" charset="0"/>
              </a:rPr>
            </a:br>
            <a:r>
              <a:rPr lang="en-US" sz="1200" dirty="0">
                <a:solidFill>
                  <a:schemeClr val="bg1">
                    <a:lumMod val="65000"/>
                  </a:schemeClr>
                </a:solidFill>
                <a:latin typeface="Arial Narrow" pitchFamily="34" charset="0"/>
              </a:rPr>
              <a:t>Energy</a:t>
            </a:r>
            <a:br>
              <a:rPr lang="en-US" sz="1200" dirty="0">
                <a:solidFill>
                  <a:schemeClr val="bg1">
                    <a:lumMod val="65000"/>
                  </a:schemeClr>
                </a:solidFill>
                <a:latin typeface="Arial Narrow" pitchFamily="34" charset="0"/>
              </a:rPr>
            </a:br>
            <a:r>
              <a:rPr lang="en-US" sz="1200" dirty="0">
                <a:solidFill>
                  <a:schemeClr val="bg1">
                    <a:lumMod val="65000"/>
                  </a:schemeClr>
                </a:solidFill>
                <a:latin typeface="Arial Narrow" pitchFamily="34" charset="0"/>
              </a:rPr>
              <a:t>Sciences</a:t>
            </a:r>
          </a:p>
        </p:txBody>
      </p:sp>
      <p:sp>
        <p:nvSpPr>
          <p:cNvPr id="16" name="Rectangle 217"/>
          <p:cNvSpPr>
            <a:spLocks noChangeArrowheads="1"/>
          </p:cNvSpPr>
          <p:nvPr/>
        </p:nvSpPr>
        <p:spPr bwMode="auto">
          <a:xfrm>
            <a:off x="7189052" y="1245024"/>
            <a:ext cx="946445" cy="1018117"/>
          </a:xfrm>
          <a:prstGeom prst="rect">
            <a:avLst/>
          </a:prstGeom>
          <a:solidFill>
            <a:schemeClr val="accent2">
              <a:lumMod val="60000"/>
              <a:lumOff val="40000"/>
            </a:schemeClr>
          </a:solidFill>
          <a:ln w="9525">
            <a:solidFill>
              <a:schemeClr val="accent1"/>
            </a:solidFill>
            <a:miter lim="800000"/>
            <a:headEnd/>
            <a:tailEnd/>
          </a:ln>
          <a:effectLst/>
        </p:spPr>
        <p:txBody>
          <a:bodyPr lIns="68580" tIns="34290" rIns="68580" bIns="34290" anchor="ctr"/>
          <a:lstStyle/>
          <a:p>
            <a:pPr algn="ctr" eaLnBrk="0" hangingPunct="0">
              <a:lnSpc>
                <a:spcPct val="90000"/>
              </a:lnSpc>
              <a:spcBef>
                <a:spcPts val="300"/>
              </a:spcBef>
            </a:pPr>
            <a:r>
              <a:rPr lang="en-US" sz="1200" dirty="0">
                <a:latin typeface="Arial Narrow" pitchFamily="34" charset="0"/>
              </a:rPr>
              <a:t>Advanced</a:t>
            </a:r>
            <a:br>
              <a:rPr lang="en-US" sz="1200" dirty="0">
                <a:latin typeface="Arial Narrow" pitchFamily="34" charset="0"/>
              </a:rPr>
            </a:br>
            <a:r>
              <a:rPr lang="en-US" sz="1200" dirty="0">
                <a:latin typeface="Arial Narrow" pitchFamily="34" charset="0"/>
              </a:rPr>
              <a:t>Scientific</a:t>
            </a:r>
            <a:br>
              <a:rPr lang="en-US" sz="1200" dirty="0">
                <a:latin typeface="Arial Narrow" pitchFamily="34" charset="0"/>
              </a:rPr>
            </a:br>
            <a:r>
              <a:rPr lang="en-US" sz="1200" dirty="0">
                <a:latin typeface="Arial Narrow" pitchFamily="34" charset="0"/>
              </a:rPr>
              <a:t>Computing</a:t>
            </a:r>
            <a:br>
              <a:rPr lang="en-US" sz="1200" dirty="0">
                <a:latin typeface="Arial Narrow" pitchFamily="34" charset="0"/>
              </a:rPr>
            </a:br>
            <a:r>
              <a:rPr lang="en-US" sz="1200" dirty="0">
                <a:latin typeface="Arial Narrow" pitchFamily="34" charset="0"/>
              </a:rPr>
              <a:t>Research</a:t>
            </a:r>
          </a:p>
          <a:p>
            <a:pPr algn="ctr" eaLnBrk="0" hangingPunct="0">
              <a:lnSpc>
                <a:spcPct val="90000"/>
              </a:lnSpc>
              <a:spcBef>
                <a:spcPts val="300"/>
              </a:spcBef>
            </a:pPr>
            <a:r>
              <a:rPr lang="en-US" sz="1200" b="1" dirty="0">
                <a:latin typeface="Arial Narrow" pitchFamily="34" charset="0"/>
              </a:rPr>
              <a:t>(ASCR)</a:t>
            </a:r>
          </a:p>
        </p:txBody>
      </p:sp>
      <p:sp>
        <p:nvSpPr>
          <p:cNvPr id="17" name="Line 228"/>
          <p:cNvSpPr>
            <a:spLocks noChangeShapeType="1"/>
          </p:cNvSpPr>
          <p:nvPr/>
        </p:nvSpPr>
        <p:spPr bwMode="auto">
          <a:xfrm>
            <a:off x="2615849" y="1059559"/>
            <a:ext cx="0" cy="1313771"/>
          </a:xfrm>
          <a:prstGeom prst="line">
            <a:avLst/>
          </a:prstGeom>
          <a:noFill/>
          <a:ln w="28575">
            <a:solidFill>
              <a:srgbClr val="C00000"/>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
        <p:nvSpPr>
          <p:cNvPr id="20" name="Freeform 174"/>
          <p:cNvSpPr>
            <a:spLocks/>
          </p:cNvSpPr>
          <p:nvPr/>
        </p:nvSpPr>
        <p:spPr bwMode="auto">
          <a:xfrm>
            <a:off x="2067752" y="2385543"/>
            <a:ext cx="1190625" cy="130628"/>
          </a:xfrm>
          <a:custGeom>
            <a:avLst/>
            <a:gdLst/>
            <a:ahLst/>
            <a:cxnLst>
              <a:cxn ang="0">
                <a:pos x="0" y="1752"/>
              </a:cxn>
              <a:cxn ang="0">
                <a:pos x="0" y="0"/>
              </a:cxn>
              <a:cxn ang="0">
                <a:pos x="2712" y="0"/>
              </a:cxn>
              <a:cxn ang="0">
                <a:pos x="2712" y="1728"/>
              </a:cxn>
            </a:cxnLst>
            <a:rect l="0" t="0" r="r" b="b"/>
            <a:pathLst>
              <a:path w="2712" h="1752">
                <a:moveTo>
                  <a:pt x="0" y="1752"/>
                </a:moveTo>
                <a:lnTo>
                  <a:pt x="0" y="0"/>
                </a:lnTo>
                <a:lnTo>
                  <a:pt x="2712" y="0"/>
                </a:lnTo>
                <a:lnTo>
                  <a:pt x="2712" y="1728"/>
                </a:lnTo>
              </a:path>
            </a:pathLst>
          </a:custGeom>
          <a:noFill/>
          <a:ln w="28575" cap="flat" cmpd="sng">
            <a:solidFill>
              <a:srgbClr val="C00000"/>
            </a:solidFill>
            <a:prstDash val="solid"/>
            <a:round/>
            <a:headEnd type="none" w="med" len="med"/>
            <a:tailEnd type="none" w="med" len="med"/>
          </a:ln>
          <a:effectLst/>
        </p:spPr>
        <p:txBody>
          <a:bodyPr wrap="none" lIns="68580" tIns="34290" rIns="68580" bIns="34290" anchor="ctr"/>
          <a:lstStyle/>
          <a:p>
            <a:pPr eaLnBrk="0" hangingPunct="0">
              <a:defRPr/>
            </a:pPr>
            <a:endParaRPr lang="en-US" dirty="0">
              <a:solidFill>
                <a:srgbClr val="C00000"/>
              </a:solidFill>
              <a:latin typeface="Arial Narrow" pitchFamily="34" charset="0"/>
            </a:endParaRPr>
          </a:p>
        </p:txBody>
      </p:sp>
      <p:sp>
        <p:nvSpPr>
          <p:cNvPr id="21" name="Rectangle 210"/>
          <p:cNvSpPr>
            <a:spLocks noChangeArrowheads="1"/>
          </p:cNvSpPr>
          <p:nvPr/>
        </p:nvSpPr>
        <p:spPr bwMode="auto">
          <a:xfrm>
            <a:off x="265860" y="2518715"/>
            <a:ext cx="2365115" cy="777239"/>
          </a:xfrm>
          <a:prstGeom prst="rect">
            <a:avLst/>
          </a:prstGeom>
          <a:solidFill>
            <a:schemeClr val="accent5"/>
          </a:solidFill>
          <a:ln w="19050">
            <a:solidFill>
              <a:srgbClr val="C00000"/>
            </a:solidFill>
            <a:headEnd/>
            <a:tailEnd/>
          </a:ln>
        </p:spPr>
        <p:style>
          <a:lnRef idx="1">
            <a:schemeClr val="accent5"/>
          </a:lnRef>
          <a:fillRef idx="2">
            <a:schemeClr val="accent5"/>
          </a:fillRef>
          <a:effectRef idx="1">
            <a:schemeClr val="accent5"/>
          </a:effectRef>
          <a:fontRef idx="minor">
            <a:schemeClr val="dk1"/>
          </a:fontRef>
        </p:style>
        <p:txBody>
          <a:bodyPr lIns="68580" tIns="34290" rIns="68580" bIns="34290" anchor="ctr"/>
          <a:lstStyle/>
          <a:p>
            <a:pPr algn="ctr" eaLnBrk="0" hangingPunct="0">
              <a:lnSpc>
                <a:spcPct val="90000"/>
              </a:lnSpc>
              <a:spcBef>
                <a:spcPts val="300"/>
              </a:spcBef>
              <a:defRPr/>
            </a:pPr>
            <a:r>
              <a:rPr lang="en-US" sz="1600" b="1" dirty="0">
                <a:latin typeface="Arial Narrow" pitchFamily="34" charset="0"/>
              </a:rPr>
              <a:t>Earth and Environmental Systems Sciences (</a:t>
            </a:r>
            <a:r>
              <a:rPr lang="en-US" sz="1600" b="1" dirty="0" err="1">
                <a:latin typeface="Arial Narrow" pitchFamily="34" charset="0"/>
              </a:rPr>
              <a:t>EESSD</a:t>
            </a:r>
            <a:r>
              <a:rPr lang="en-US" sz="1600" b="1" dirty="0">
                <a:latin typeface="Arial Narrow" pitchFamily="34" charset="0"/>
              </a:rPr>
              <a:t>)</a:t>
            </a:r>
          </a:p>
          <a:p>
            <a:pPr algn="ctr" eaLnBrk="0" hangingPunct="0">
              <a:lnSpc>
                <a:spcPct val="90000"/>
              </a:lnSpc>
              <a:spcBef>
                <a:spcPts val="300"/>
              </a:spcBef>
              <a:defRPr/>
            </a:pPr>
            <a:r>
              <a:rPr lang="en-US" sz="1400" b="1" dirty="0">
                <a:solidFill>
                  <a:srgbClr val="C00000"/>
                </a:solidFill>
                <a:latin typeface="Arial Narrow" pitchFamily="34" charset="0"/>
              </a:rPr>
              <a:t>Gary Geernaert</a:t>
            </a:r>
          </a:p>
        </p:txBody>
      </p:sp>
      <p:sp>
        <p:nvSpPr>
          <p:cNvPr id="23" name="Rectangle 210"/>
          <p:cNvSpPr>
            <a:spLocks noChangeArrowheads="1"/>
          </p:cNvSpPr>
          <p:nvPr/>
        </p:nvSpPr>
        <p:spPr bwMode="auto">
          <a:xfrm>
            <a:off x="2035322" y="1225298"/>
            <a:ext cx="1014413" cy="1037843"/>
          </a:xfrm>
          <a:prstGeom prst="rect">
            <a:avLst/>
          </a:prstGeom>
          <a:solidFill>
            <a:schemeClr val="accent5"/>
          </a:solidFill>
          <a:ln w="19050">
            <a:solidFill>
              <a:srgbClr val="C00000"/>
            </a:solidFill>
            <a:headEnd/>
            <a:tailEnd/>
          </a:ln>
        </p:spPr>
        <p:style>
          <a:lnRef idx="1">
            <a:schemeClr val="accent5"/>
          </a:lnRef>
          <a:fillRef idx="2">
            <a:schemeClr val="accent5"/>
          </a:fillRef>
          <a:effectRef idx="1">
            <a:schemeClr val="accent5"/>
          </a:effectRef>
          <a:fontRef idx="minor">
            <a:schemeClr val="dk1"/>
          </a:fontRef>
        </p:style>
        <p:txBody>
          <a:bodyPr lIns="68580" tIns="34290" rIns="68580" bIns="34290" anchor="ctr"/>
          <a:lstStyle/>
          <a:p>
            <a:pPr algn="ctr" eaLnBrk="0" hangingPunct="0">
              <a:lnSpc>
                <a:spcPct val="90000"/>
              </a:lnSpc>
              <a:spcBef>
                <a:spcPts val="300"/>
              </a:spcBef>
              <a:defRPr/>
            </a:pPr>
            <a:r>
              <a:rPr lang="en-US" sz="1200" b="1" dirty="0">
                <a:solidFill>
                  <a:schemeClr val="tx1"/>
                </a:solidFill>
                <a:latin typeface="Arial Narrow" pitchFamily="34" charset="0"/>
              </a:rPr>
              <a:t>Biological and Environmental Research (BER)</a:t>
            </a:r>
          </a:p>
          <a:p>
            <a:pPr algn="ctr" eaLnBrk="0" hangingPunct="0">
              <a:lnSpc>
                <a:spcPct val="90000"/>
              </a:lnSpc>
              <a:spcBef>
                <a:spcPts val="300"/>
              </a:spcBef>
              <a:defRPr/>
            </a:pPr>
            <a:r>
              <a:rPr lang="en-US" sz="1100" b="1" dirty="0">
                <a:solidFill>
                  <a:srgbClr val="C00000"/>
                </a:solidFill>
                <a:latin typeface="Arial Narrow" pitchFamily="34" charset="0"/>
              </a:rPr>
              <a:t>S. Weatherwax</a:t>
            </a:r>
            <a:endParaRPr lang="en-US" sz="1100" b="1" i="1" dirty="0">
              <a:solidFill>
                <a:srgbClr val="C00000"/>
              </a:solidFill>
              <a:latin typeface="Arial Narrow" pitchFamily="34" charset="0"/>
            </a:endParaRPr>
          </a:p>
        </p:txBody>
      </p:sp>
      <p:sp>
        <p:nvSpPr>
          <p:cNvPr id="24" name="Line 227"/>
          <p:cNvSpPr>
            <a:spLocks noChangeShapeType="1"/>
          </p:cNvSpPr>
          <p:nvPr/>
        </p:nvSpPr>
        <p:spPr bwMode="auto">
          <a:xfrm>
            <a:off x="3924779" y="1034280"/>
            <a:ext cx="0" cy="254279"/>
          </a:xfrm>
          <a:prstGeom prst="line">
            <a:avLst/>
          </a:prstGeom>
          <a:noFill/>
          <a:ln w="28575">
            <a:solidFill>
              <a:schemeClr val="tx1">
                <a:lumMod val="50000"/>
                <a:lumOff val="50000"/>
              </a:schemeClr>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
        <p:nvSpPr>
          <p:cNvPr id="25" name="Line 226"/>
          <p:cNvSpPr>
            <a:spLocks noChangeShapeType="1"/>
          </p:cNvSpPr>
          <p:nvPr/>
        </p:nvSpPr>
        <p:spPr bwMode="auto">
          <a:xfrm>
            <a:off x="5139077" y="1040640"/>
            <a:ext cx="0" cy="261423"/>
          </a:xfrm>
          <a:prstGeom prst="line">
            <a:avLst/>
          </a:prstGeom>
          <a:noFill/>
          <a:ln w="28575">
            <a:solidFill>
              <a:schemeClr val="tx1">
                <a:lumMod val="50000"/>
                <a:lumOff val="50000"/>
              </a:schemeClr>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
        <p:nvSpPr>
          <p:cNvPr id="26" name="Line 175"/>
          <p:cNvSpPr>
            <a:spLocks noChangeShapeType="1"/>
          </p:cNvSpPr>
          <p:nvPr/>
        </p:nvSpPr>
        <p:spPr bwMode="auto">
          <a:xfrm>
            <a:off x="6287228" y="1047784"/>
            <a:ext cx="0" cy="254279"/>
          </a:xfrm>
          <a:prstGeom prst="line">
            <a:avLst/>
          </a:prstGeom>
          <a:noFill/>
          <a:ln w="28575">
            <a:solidFill>
              <a:schemeClr val="tx1">
                <a:lumMod val="50000"/>
                <a:lumOff val="50000"/>
              </a:schemeClr>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
        <p:nvSpPr>
          <p:cNvPr id="27" name="Rectangle 222"/>
          <p:cNvSpPr>
            <a:spLocks noChangeArrowheads="1"/>
          </p:cNvSpPr>
          <p:nvPr/>
        </p:nvSpPr>
        <p:spPr bwMode="auto">
          <a:xfrm>
            <a:off x="4681963" y="1252251"/>
            <a:ext cx="944506" cy="1018117"/>
          </a:xfrm>
          <a:prstGeom prst="rect">
            <a:avLst/>
          </a:prstGeom>
          <a:solidFill>
            <a:schemeClr val="accent3">
              <a:lumMod val="40000"/>
              <a:lumOff val="60000"/>
            </a:schemeClr>
          </a:solidFill>
          <a:ln w="9525">
            <a:solidFill>
              <a:schemeClr val="tx1">
                <a:lumMod val="50000"/>
                <a:lumOff val="50000"/>
              </a:schemeClr>
            </a:solidFill>
            <a:miter lim="800000"/>
            <a:headEnd/>
            <a:tailEnd/>
          </a:ln>
          <a:effectLst/>
        </p:spPr>
        <p:txBody>
          <a:bodyPr lIns="68580" tIns="34290" rIns="68580" bIns="34290" anchor="ctr"/>
          <a:lstStyle/>
          <a:p>
            <a:pPr algn="ctr" eaLnBrk="0" hangingPunct="0">
              <a:lnSpc>
                <a:spcPct val="90000"/>
              </a:lnSpc>
              <a:spcBef>
                <a:spcPts val="300"/>
              </a:spcBef>
              <a:defRPr/>
            </a:pPr>
            <a:r>
              <a:rPr lang="en-US" sz="1200" dirty="0">
                <a:solidFill>
                  <a:schemeClr val="bg1">
                    <a:lumMod val="65000"/>
                  </a:schemeClr>
                </a:solidFill>
                <a:latin typeface="Arial Narrow" pitchFamily="34" charset="0"/>
              </a:rPr>
              <a:t>Nuclear</a:t>
            </a:r>
            <a:br>
              <a:rPr lang="en-US" sz="1200" dirty="0">
                <a:solidFill>
                  <a:schemeClr val="bg1">
                    <a:lumMod val="65000"/>
                  </a:schemeClr>
                </a:solidFill>
                <a:latin typeface="Arial Narrow" pitchFamily="34" charset="0"/>
              </a:rPr>
            </a:br>
            <a:r>
              <a:rPr lang="en-US" sz="1200" dirty="0">
                <a:solidFill>
                  <a:schemeClr val="bg1">
                    <a:lumMod val="65000"/>
                  </a:schemeClr>
                </a:solidFill>
                <a:latin typeface="Arial Narrow" pitchFamily="34" charset="0"/>
              </a:rPr>
              <a:t>Physics</a:t>
            </a:r>
          </a:p>
        </p:txBody>
      </p:sp>
      <p:sp>
        <p:nvSpPr>
          <p:cNvPr id="28" name="Rectangle 194"/>
          <p:cNvSpPr>
            <a:spLocks noChangeArrowheads="1"/>
          </p:cNvSpPr>
          <p:nvPr/>
        </p:nvSpPr>
        <p:spPr bwMode="auto">
          <a:xfrm>
            <a:off x="3443793" y="1245025"/>
            <a:ext cx="895146" cy="1018116"/>
          </a:xfrm>
          <a:prstGeom prst="rect">
            <a:avLst/>
          </a:prstGeom>
          <a:solidFill>
            <a:schemeClr val="accent3">
              <a:lumMod val="40000"/>
              <a:lumOff val="60000"/>
            </a:schemeClr>
          </a:solidFill>
          <a:ln w="9525">
            <a:solidFill>
              <a:schemeClr val="tx1">
                <a:lumMod val="50000"/>
                <a:lumOff val="50000"/>
              </a:schemeClr>
            </a:solidFill>
            <a:miter lim="800000"/>
            <a:headEnd/>
            <a:tailEnd/>
          </a:ln>
          <a:effectLst/>
        </p:spPr>
        <p:txBody>
          <a:bodyPr lIns="68580" tIns="34290" rIns="68580" bIns="34290" anchor="ctr"/>
          <a:lstStyle/>
          <a:p>
            <a:pPr algn="ctr" eaLnBrk="0" hangingPunct="0">
              <a:lnSpc>
                <a:spcPct val="90000"/>
              </a:lnSpc>
              <a:spcBef>
                <a:spcPts val="300"/>
              </a:spcBef>
              <a:defRPr/>
            </a:pPr>
            <a:r>
              <a:rPr lang="en-US" sz="1200" dirty="0">
                <a:solidFill>
                  <a:schemeClr val="bg1">
                    <a:lumMod val="65000"/>
                  </a:schemeClr>
                </a:solidFill>
                <a:latin typeface="Arial Narrow" pitchFamily="34" charset="0"/>
              </a:rPr>
              <a:t>High</a:t>
            </a:r>
            <a:br>
              <a:rPr lang="en-US" sz="1200" dirty="0">
                <a:solidFill>
                  <a:schemeClr val="bg1">
                    <a:lumMod val="65000"/>
                  </a:schemeClr>
                </a:solidFill>
                <a:latin typeface="Arial Narrow" pitchFamily="34" charset="0"/>
              </a:rPr>
            </a:br>
            <a:r>
              <a:rPr lang="en-US" sz="1200" dirty="0">
                <a:solidFill>
                  <a:schemeClr val="bg1">
                    <a:lumMod val="65000"/>
                  </a:schemeClr>
                </a:solidFill>
                <a:latin typeface="Arial Narrow" pitchFamily="34" charset="0"/>
              </a:rPr>
              <a:t>Energy</a:t>
            </a:r>
            <a:br>
              <a:rPr lang="en-US" sz="1200" dirty="0">
                <a:solidFill>
                  <a:schemeClr val="bg1">
                    <a:lumMod val="65000"/>
                  </a:schemeClr>
                </a:solidFill>
                <a:latin typeface="Arial Narrow" pitchFamily="34" charset="0"/>
              </a:rPr>
            </a:br>
            <a:r>
              <a:rPr lang="en-US" sz="1200" dirty="0">
                <a:solidFill>
                  <a:schemeClr val="bg1">
                    <a:lumMod val="65000"/>
                  </a:schemeClr>
                </a:solidFill>
                <a:latin typeface="Arial Narrow" pitchFamily="34" charset="0"/>
              </a:rPr>
              <a:t>Physics</a:t>
            </a:r>
          </a:p>
        </p:txBody>
      </p:sp>
      <p:sp>
        <p:nvSpPr>
          <p:cNvPr id="29" name="Rectangle 213"/>
          <p:cNvSpPr>
            <a:spLocks noChangeArrowheads="1"/>
          </p:cNvSpPr>
          <p:nvPr/>
        </p:nvSpPr>
        <p:spPr bwMode="auto">
          <a:xfrm>
            <a:off x="5809294" y="1252251"/>
            <a:ext cx="955868" cy="1010890"/>
          </a:xfrm>
          <a:prstGeom prst="rect">
            <a:avLst/>
          </a:prstGeom>
          <a:solidFill>
            <a:schemeClr val="accent3">
              <a:lumMod val="40000"/>
              <a:lumOff val="60000"/>
            </a:schemeClr>
          </a:solidFill>
          <a:ln w="9525">
            <a:solidFill>
              <a:schemeClr val="tx1">
                <a:lumMod val="50000"/>
                <a:lumOff val="50000"/>
              </a:schemeClr>
            </a:solidFill>
            <a:miter lim="800000"/>
            <a:headEnd/>
            <a:tailEnd/>
          </a:ln>
          <a:effectLst/>
        </p:spPr>
        <p:txBody>
          <a:bodyPr lIns="68580" tIns="34290" rIns="68580" bIns="34290" anchor="ctr"/>
          <a:lstStyle/>
          <a:p>
            <a:pPr algn="ctr" eaLnBrk="0" hangingPunct="0">
              <a:lnSpc>
                <a:spcPct val="90000"/>
              </a:lnSpc>
              <a:spcBef>
                <a:spcPts val="300"/>
              </a:spcBef>
              <a:defRPr/>
            </a:pPr>
            <a:r>
              <a:rPr lang="en-US" sz="1200" dirty="0">
                <a:solidFill>
                  <a:schemeClr val="bg1">
                    <a:lumMod val="65000"/>
                  </a:schemeClr>
                </a:solidFill>
                <a:latin typeface="Arial Narrow" pitchFamily="34" charset="0"/>
              </a:rPr>
              <a:t>Fusion</a:t>
            </a:r>
            <a:br>
              <a:rPr lang="en-US" sz="1200" dirty="0">
                <a:solidFill>
                  <a:schemeClr val="bg1">
                    <a:lumMod val="65000"/>
                  </a:schemeClr>
                </a:solidFill>
                <a:latin typeface="Arial Narrow" pitchFamily="34" charset="0"/>
              </a:rPr>
            </a:br>
            <a:r>
              <a:rPr lang="en-US" sz="1200" dirty="0">
                <a:solidFill>
                  <a:schemeClr val="bg1">
                    <a:lumMod val="65000"/>
                  </a:schemeClr>
                </a:solidFill>
                <a:latin typeface="Arial Narrow" pitchFamily="34" charset="0"/>
              </a:rPr>
              <a:t>Energy</a:t>
            </a:r>
            <a:br>
              <a:rPr lang="en-US" sz="1200" dirty="0">
                <a:solidFill>
                  <a:schemeClr val="bg1">
                    <a:lumMod val="65000"/>
                  </a:schemeClr>
                </a:solidFill>
                <a:latin typeface="Arial Narrow" pitchFamily="34" charset="0"/>
              </a:rPr>
            </a:br>
            <a:r>
              <a:rPr lang="en-US" sz="1200" dirty="0">
                <a:solidFill>
                  <a:schemeClr val="bg1">
                    <a:lumMod val="65000"/>
                  </a:schemeClr>
                </a:solidFill>
                <a:latin typeface="Arial Narrow" pitchFamily="34" charset="0"/>
              </a:rPr>
              <a:t>Sciences</a:t>
            </a:r>
          </a:p>
        </p:txBody>
      </p:sp>
      <p:pic>
        <p:nvPicPr>
          <p:cNvPr id="1028" name="Picture 4" descr="SC Logos | U.S. DOE Office of Science (S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2528" y="279702"/>
            <a:ext cx="3751532" cy="629722"/>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353523" y="3489210"/>
            <a:ext cx="7103968" cy="527608"/>
            <a:chOff x="760240" y="2169887"/>
            <a:chExt cx="7801102" cy="1476988"/>
          </a:xfrm>
        </p:grpSpPr>
        <p:sp>
          <p:nvSpPr>
            <p:cNvPr id="35" name="Freeform 34"/>
            <p:cNvSpPr/>
            <p:nvPr/>
          </p:nvSpPr>
          <p:spPr>
            <a:xfrm>
              <a:off x="760240" y="2169887"/>
              <a:ext cx="2362356" cy="1476987"/>
            </a:xfrm>
            <a:custGeom>
              <a:avLst/>
              <a:gdLst>
                <a:gd name="connsiteX0" fmla="*/ 0 w 2362356"/>
                <a:gd name="connsiteY0" fmla="*/ 0 h 1476987"/>
                <a:gd name="connsiteX1" fmla="*/ 2362356 w 2362356"/>
                <a:gd name="connsiteY1" fmla="*/ 0 h 1476987"/>
                <a:gd name="connsiteX2" fmla="*/ 2362356 w 2362356"/>
                <a:gd name="connsiteY2" fmla="*/ 1476987 h 1476987"/>
                <a:gd name="connsiteX3" fmla="*/ 0 w 2362356"/>
                <a:gd name="connsiteY3" fmla="*/ 1476987 h 1476987"/>
                <a:gd name="connsiteX4" fmla="*/ 0 w 2362356"/>
                <a:gd name="connsiteY4" fmla="*/ 0 h 147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356" h="1476987">
                  <a:moveTo>
                    <a:pt x="0" y="0"/>
                  </a:moveTo>
                  <a:lnTo>
                    <a:pt x="2362356" y="0"/>
                  </a:lnTo>
                  <a:lnTo>
                    <a:pt x="2362356" y="1476987"/>
                  </a:lnTo>
                  <a:lnTo>
                    <a:pt x="0" y="1476987"/>
                  </a:lnTo>
                  <a:lnTo>
                    <a:pt x="0" y="0"/>
                  </a:lnTo>
                  <a:close/>
                </a:path>
              </a:pathLst>
            </a:custGeom>
            <a:solidFill>
              <a:schemeClr val="accent5"/>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285750" indent="-285750" algn="ctr" defTabSz="622300">
                <a:lnSpc>
                  <a:spcPct val="90000"/>
                </a:lnSpc>
                <a:spcAft>
                  <a:spcPct val="35000"/>
                </a:spcAft>
                <a:buFont typeface="Arial" panose="020B0604020202020204" pitchFamily="34" charset="0"/>
                <a:buChar char="•"/>
              </a:pPr>
              <a:endParaRPr lang="en-US" sz="1400" b="1" u="sng" dirty="0">
                <a:solidFill>
                  <a:schemeClr val="tx1"/>
                </a:solidFill>
                <a:latin typeface="Arial Narrow" panose="020B0606020202030204" pitchFamily="34" charset="0"/>
              </a:endParaRPr>
            </a:p>
            <a:p>
              <a:pPr algn="ctr" defTabSz="622300">
                <a:lnSpc>
                  <a:spcPct val="90000"/>
                </a:lnSpc>
                <a:spcAft>
                  <a:spcPct val="35000"/>
                </a:spcAft>
              </a:pPr>
              <a:endParaRPr lang="en-US" sz="1400" b="1" dirty="0">
                <a:solidFill>
                  <a:schemeClr val="tx1"/>
                </a:solidFill>
                <a:latin typeface="Arial Narrow" panose="020B0606020202030204" pitchFamily="34" charset="0"/>
              </a:endParaRPr>
            </a:p>
            <a:p>
              <a:pPr algn="ctr" defTabSz="622300">
                <a:lnSpc>
                  <a:spcPct val="90000"/>
                </a:lnSpc>
                <a:spcAft>
                  <a:spcPct val="35000"/>
                </a:spcAft>
              </a:pPr>
              <a:r>
                <a:rPr lang="en-US" sz="1400" b="1" dirty="0">
                  <a:solidFill>
                    <a:schemeClr val="tx1"/>
                  </a:solidFill>
                  <a:latin typeface="Arial Narrow" panose="020B0606020202030204" pitchFamily="34" charset="0"/>
                </a:rPr>
                <a:t>Atmospheric Sciences</a:t>
              </a:r>
            </a:p>
            <a:p>
              <a:pPr defTabSz="622300">
                <a:lnSpc>
                  <a:spcPct val="90000"/>
                </a:lnSpc>
                <a:spcAft>
                  <a:spcPct val="35000"/>
                </a:spcAft>
              </a:pPr>
              <a:endParaRPr lang="en-US" sz="1400" dirty="0">
                <a:solidFill>
                  <a:prstClr val="white"/>
                </a:solidFill>
              </a:endParaRPr>
            </a:p>
            <a:p>
              <a:pPr algn="ctr" defTabSz="622300">
                <a:lnSpc>
                  <a:spcPct val="90000"/>
                </a:lnSpc>
                <a:spcAft>
                  <a:spcPct val="35000"/>
                </a:spcAft>
              </a:pPr>
              <a:r>
                <a:rPr lang="en-US" sz="1400" dirty="0">
                  <a:solidFill>
                    <a:prstClr val="white"/>
                  </a:solidFill>
                </a:rPr>
                <a:t> </a:t>
              </a:r>
              <a:endParaRPr lang="en-US" sz="1400" dirty="0">
                <a:solidFill>
                  <a:srgbClr val="F79646">
                    <a:lumMod val="40000"/>
                    <a:lumOff val="60000"/>
                  </a:srgbClr>
                </a:solidFill>
              </a:endParaRPr>
            </a:p>
          </p:txBody>
        </p:sp>
        <p:sp>
          <p:nvSpPr>
            <p:cNvPr id="37" name="Freeform 36"/>
            <p:cNvSpPr/>
            <p:nvPr/>
          </p:nvSpPr>
          <p:spPr>
            <a:xfrm>
              <a:off x="3275263" y="2190730"/>
              <a:ext cx="2412666" cy="1456144"/>
            </a:xfrm>
            <a:custGeom>
              <a:avLst/>
              <a:gdLst>
                <a:gd name="connsiteX0" fmla="*/ 0 w 2362356"/>
                <a:gd name="connsiteY0" fmla="*/ 0 h 1828987"/>
                <a:gd name="connsiteX1" fmla="*/ 2362356 w 2362356"/>
                <a:gd name="connsiteY1" fmla="*/ 0 h 1828987"/>
                <a:gd name="connsiteX2" fmla="*/ 2362356 w 2362356"/>
                <a:gd name="connsiteY2" fmla="*/ 1828987 h 1828987"/>
                <a:gd name="connsiteX3" fmla="*/ 0 w 2362356"/>
                <a:gd name="connsiteY3" fmla="*/ 1828987 h 1828987"/>
                <a:gd name="connsiteX4" fmla="*/ 0 w 2362356"/>
                <a:gd name="connsiteY4" fmla="*/ 0 h 18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356" h="1828987">
                  <a:moveTo>
                    <a:pt x="0" y="0"/>
                  </a:moveTo>
                  <a:lnTo>
                    <a:pt x="2362356" y="0"/>
                  </a:lnTo>
                  <a:lnTo>
                    <a:pt x="2362356" y="1828987"/>
                  </a:lnTo>
                  <a:lnTo>
                    <a:pt x="0" y="1828987"/>
                  </a:lnTo>
                  <a:lnTo>
                    <a:pt x="0" y="0"/>
                  </a:lnTo>
                  <a:close/>
                </a:path>
              </a:pathLst>
            </a:custGeom>
            <a:solidFill>
              <a:schemeClr val="accent5"/>
            </a:solidFill>
            <a:ln w="19050">
              <a:solidFill>
                <a:srgbClr val="C00000"/>
              </a:solidFill>
            </a:ln>
          </p:spPr>
          <p:style>
            <a:lnRef idx="1">
              <a:schemeClr val="accent5"/>
            </a:lnRef>
            <a:fillRef idx="2">
              <a:schemeClr val="accent5"/>
            </a:fillRef>
            <a:effectRef idx="1">
              <a:schemeClr val="accent5"/>
            </a:effectRef>
            <a:fontRef idx="minor">
              <a:schemeClr val="dk1"/>
            </a:fontRef>
          </p:style>
          <p:txBody>
            <a:bodyPr spcFirstLastPara="0" vert="horz" wrap="square" lIns="8890" tIns="8890" rIns="8890" bIns="8890" numCol="1" spcCol="1270" anchor="ctr" anchorCtr="0">
              <a:no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622300">
                <a:lnSpc>
                  <a:spcPct val="90000"/>
                </a:lnSpc>
                <a:spcAft>
                  <a:spcPct val="35000"/>
                </a:spcAft>
              </a:pPr>
              <a:r>
                <a:rPr lang="en-US" sz="1400" b="1" dirty="0">
                  <a:solidFill>
                    <a:schemeClr val="tx1"/>
                  </a:solidFill>
                  <a:latin typeface="Arial Narrow" panose="020B0606020202030204" pitchFamily="34" charset="0"/>
                </a:rPr>
                <a:t>Earth and Environmental Systems Modeling (</a:t>
              </a:r>
              <a:r>
                <a:rPr lang="en-US" sz="1400" b="1" dirty="0" err="1">
                  <a:solidFill>
                    <a:schemeClr val="tx1"/>
                  </a:solidFill>
                  <a:latin typeface="Arial Narrow" panose="020B0606020202030204" pitchFamily="34" charset="0"/>
                </a:rPr>
                <a:t>EESM</a:t>
              </a:r>
              <a:r>
                <a:rPr lang="en-US" sz="1400" b="1" dirty="0">
                  <a:solidFill>
                    <a:schemeClr val="tx1"/>
                  </a:solidFill>
                  <a:latin typeface="Arial Narrow" panose="020B0606020202030204" pitchFamily="34" charset="0"/>
                </a:rPr>
                <a:t>)</a:t>
              </a:r>
            </a:p>
          </p:txBody>
        </p:sp>
        <p:sp>
          <p:nvSpPr>
            <p:cNvPr id="38" name="Freeform 37"/>
            <p:cNvSpPr/>
            <p:nvPr/>
          </p:nvSpPr>
          <p:spPr>
            <a:xfrm>
              <a:off x="5954250" y="2190730"/>
              <a:ext cx="2607092" cy="1456145"/>
            </a:xfrm>
            <a:custGeom>
              <a:avLst/>
              <a:gdLst>
                <a:gd name="connsiteX0" fmla="*/ 0 w 2536968"/>
                <a:gd name="connsiteY0" fmla="*/ 0 h 1771392"/>
                <a:gd name="connsiteX1" fmla="*/ 2536968 w 2536968"/>
                <a:gd name="connsiteY1" fmla="*/ 0 h 1771392"/>
                <a:gd name="connsiteX2" fmla="*/ 2536968 w 2536968"/>
                <a:gd name="connsiteY2" fmla="*/ 1771392 h 1771392"/>
                <a:gd name="connsiteX3" fmla="*/ 0 w 2536968"/>
                <a:gd name="connsiteY3" fmla="*/ 1771392 h 1771392"/>
                <a:gd name="connsiteX4" fmla="*/ 0 w 2536968"/>
                <a:gd name="connsiteY4" fmla="*/ 0 h 177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68" h="1771392">
                  <a:moveTo>
                    <a:pt x="0" y="0"/>
                  </a:moveTo>
                  <a:lnTo>
                    <a:pt x="2536968" y="0"/>
                  </a:lnTo>
                  <a:lnTo>
                    <a:pt x="2536968" y="1771392"/>
                  </a:lnTo>
                  <a:lnTo>
                    <a:pt x="0" y="1771392"/>
                  </a:lnTo>
                  <a:lnTo>
                    <a:pt x="0" y="0"/>
                  </a:lnTo>
                  <a:close/>
                </a:path>
              </a:pathLst>
            </a:custGeom>
            <a:solidFill>
              <a:schemeClr val="accent5"/>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622300">
                <a:lnSpc>
                  <a:spcPct val="90000"/>
                </a:lnSpc>
                <a:spcAft>
                  <a:spcPct val="35000"/>
                </a:spcAft>
              </a:pPr>
              <a:endParaRPr lang="en-US" sz="1400" b="1" u="sng" dirty="0">
                <a:solidFill>
                  <a:schemeClr val="tx1"/>
                </a:solidFill>
              </a:endParaRPr>
            </a:p>
            <a:p>
              <a:pPr algn="ctr" defTabSz="622300">
                <a:lnSpc>
                  <a:spcPct val="90000"/>
                </a:lnSpc>
                <a:spcAft>
                  <a:spcPct val="35000"/>
                </a:spcAft>
              </a:pPr>
              <a:endParaRPr lang="en-US" sz="1400" b="1" dirty="0">
                <a:solidFill>
                  <a:schemeClr val="tx1"/>
                </a:solidFill>
              </a:endParaRPr>
            </a:p>
            <a:p>
              <a:pPr algn="ctr" defTabSz="622300">
                <a:lnSpc>
                  <a:spcPct val="90000"/>
                </a:lnSpc>
                <a:spcAft>
                  <a:spcPct val="35000"/>
                </a:spcAft>
              </a:pPr>
              <a:r>
                <a:rPr lang="en-US" sz="1400" b="1" dirty="0">
                  <a:solidFill>
                    <a:schemeClr val="tx1"/>
                  </a:solidFill>
                  <a:latin typeface="Arial Narrow" panose="020B0606020202030204" pitchFamily="34" charset="0"/>
                </a:rPr>
                <a:t>Environmental System Science</a:t>
              </a:r>
            </a:p>
            <a:p>
              <a:pPr algn="ctr" defTabSz="622300">
                <a:lnSpc>
                  <a:spcPct val="90000"/>
                </a:lnSpc>
                <a:spcAft>
                  <a:spcPct val="35000"/>
                </a:spcAft>
              </a:pPr>
              <a:endParaRPr lang="en-US" sz="1400" dirty="0">
                <a:solidFill>
                  <a:prstClr val="white"/>
                </a:solidFill>
              </a:endParaRPr>
            </a:p>
            <a:p>
              <a:pPr algn="ctr" defTabSz="622300">
                <a:lnSpc>
                  <a:spcPct val="90000"/>
                </a:lnSpc>
                <a:spcAft>
                  <a:spcPct val="35000"/>
                </a:spcAft>
              </a:pPr>
              <a:endParaRPr lang="en-US" sz="1400" dirty="0">
                <a:solidFill>
                  <a:prstClr val="white"/>
                </a:solidFill>
              </a:endParaRPr>
            </a:p>
          </p:txBody>
        </p:sp>
      </p:grpSp>
      <p:sp>
        <p:nvSpPr>
          <p:cNvPr id="41" name="Freeform 174"/>
          <p:cNvSpPr>
            <a:spLocks/>
          </p:cNvSpPr>
          <p:nvPr/>
        </p:nvSpPr>
        <p:spPr bwMode="auto">
          <a:xfrm>
            <a:off x="934895" y="3446089"/>
            <a:ext cx="7200602" cy="100351"/>
          </a:xfrm>
          <a:custGeom>
            <a:avLst/>
            <a:gdLst/>
            <a:ahLst/>
            <a:cxnLst>
              <a:cxn ang="0">
                <a:pos x="0" y="1752"/>
              </a:cxn>
              <a:cxn ang="0">
                <a:pos x="0" y="0"/>
              </a:cxn>
              <a:cxn ang="0">
                <a:pos x="2712" y="0"/>
              </a:cxn>
              <a:cxn ang="0">
                <a:pos x="2712" y="1728"/>
              </a:cxn>
            </a:cxnLst>
            <a:rect l="0" t="0" r="r" b="b"/>
            <a:pathLst>
              <a:path w="2712" h="1752">
                <a:moveTo>
                  <a:pt x="0" y="1752"/>
                </a:moveTo>
                <a:lnTo>
                  <a:pt x="0" y="0"/>
                </a:lnTo>
                <a:lnTo>
                  <a:pt x="2712" y="0"/>
                </a:lnTo>
                <a:lnTo>
                  <a:pt x="2712" y="1728"/>
                </a:lnTo>
              </a:path>
            </a:pathLst>
          </a:custGeom>
          <a:noFill/>
          <a:ln w="28575" cap="flat" cmpd="sng">
            <a:solidFill>
              <a:srgbClr val="C00000"/>
            </a:solidFill>
            <a:prstDash val="solid"/>
            <a:round/>
            <a:headEnd type="none" w="med" len="med"/>
            <a:tailEnd type="none" w="med" len="med"/>
          </a:ln>
          <a:effectLst/>
        </p:spPr>
        <p:txBody>
          <a:bodyPr wrap="none" lIns="68580" tIns="34290" rIns="68580" bIns="34290" anchor="ctr"/>
          <a:lstStyle/>
          <a:p>
            <a:pPr eaLnBrk="0" hangingPunct="0">
              <a:defRPr/>
            </a:pPr>
            <a:endParaRPr lang="en-US" dirty="0">
              <a:latin typeface="Arial Narrow" pitchFamily="34" charset="0"/>
            </a:endParaRPr>
          </a:p>
        </p:txBody>
      </p:sp>
      <p:sp>
        <p:nvSpPr>
          <p:cNvPr id="42" name="Line 227"/>
          <p:cNvSpPr>
            <a:spLocks noChangeShapeType="1"/>
          </p:cNvSpPr>
          <p:nvPr/>
        </p:nvSpPr>
        <p:spPr bwMode="auto">
          <a:xfrm>
            <a:off x="1762291" y="3295954"/>
            <a:ext cx="0" cy="140435"/>
          </a:xfrm>
          <a:prstGeom prst="line">
            <a:avLst/>
          </a:prstGeom>
          <a:noFill/>
          <a:ln w="28575">
            <a:solidFill>
              <a:srgbClr val="C00000"/>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
        <p:nvSpPr>
          <p:cNvPr id="44" name="Freeform 43"/>
          <p:cNvSpPr/>
          <p:nvPr/>
        </p:nvSpPr>
        <p:spPr>
          <a:xfrm>
            <a:off x="1822790" y="4233966"/>
            <a:ext cx="1824536" cy="548042"/>
          </a:xfrm>
          <a:custGeom>
            <a:avLst/>
            <a:gdLst>
              <a:gd name="connsiteX0" fmla="*/ 0 w 2362356"/>
              <a:gd name="connsiteY0" fmla="*/ 0 h 1828987"/>
              <a:gd name="connsiteX1" fmla="*/ 2362356 w 2362356"/>
              <a:gd name="connsiteY1" fmla="*/ 0 h 1828987"/>
              <a:gd name="connsiteX2" fmla="*/ 2362356 w 2362356"/>
              <a:gd name="connsiteY2" fmla="*/ 1828987 h 1828987"/>
              <a:gd name="connsiteX3" fmla="*/ 0 w 2362356"/>
              <a:gd name="connsiteY3" fmla="*/ 1828987 h 1828987"/>
              <a:gd name="connsiteX4" fmla="*/ 0 w 2362356"/>
              <a:gd name="connsiteY4" fmla="*/ 0 h 18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356" h="1828987">
                <a:moveTo>
                  <a:pt x="0" y="0"/>
                </a:moveTo>
                <a:lnTo>
                  <a:pt x="2362356" y="0"/>
                </a:lnTo>
                <a:lnTo>
                  <a:pt x="2362356" y="1828987"/>
                </a:lnTo>
                <a:lnTo>
                  <a:pt x="0" y="1828987"/>
                </a:lnTo>
                <a:lnTo>
                  <a:pt x="0" y="0"/>
                </a:lnTo>
                <a:close/>
              </a:path>
            </a:pathLst>
          </a:custGeom>
          <a:solidFill>
            <a:schemeClr val="accent5"/>
          </a:solidFill>
          <a:ln w="19050">
            <a:solidFill>
              <a:srgbClr val="C00000"/>
            </a:solidFill>
          </a:ln>
        </p:spPr>
        <p:style>
          <a:lnRef idx="1">
            <a:schemeClr val="accent5"/>
          </a:lnRef>
          <a:fillRef idx="2">
            <a:schemeClr val="accent5"/>
          </a:fillRef>
          <a:effectRef idx="1">
            <a:schemeClr val="accent5"/>
          </a:effectRef>
          <a:fontRef idx="minor">
            <a:schemeClr val="dk1"/>
          </a:fontRef>
        </p:style>
        <p:txBody>
          <a:bodyPr spcFirstLastPara="0" vert="horz" wrap="square" lIns="8890" tIns="8890" rIns="8890" bIns="8890" numCol="1" spcCol="1270" anchor="ctr" anchorCtr="0">
            <a:no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622300">
              <a:lnSpc>
                <a:spcPct val="90000"/>
              </a:lnSpc>
              <a:spcAft>
                <a:spcPct val="35000"/>
              </a:spcAft>
            </a:pPr>
            <a:r>
              <a:rPr lang="en-US" sz="1300" b="1" dirty="0">
                <a:solidFill>
                  <a:schemeClr val="tx1"/>
                </a:solidFill>
                <a:latin typeface="Arial Narrow" panose="020B0606020202030204" pitchFamily="34" charset="0"/>
              </a:rPr>
              <a:t>Earth System Model Development (</a:t>
            </a:r>
            <a:r>
              <a:rPr lang="en-US" sz="1300" b="1" dirty="0" err="1">
                <a:solidFill>
                  <a:schemeClr val="tx1"/>
                </a:solidFill>
                <a:latin typeface="Arial Narrow" panose="020B0606020202030204" pitchFamily="34" charset="0"/>
              </a:rPr>
              <a:t>ESDM</a:t>
            </a:r>
            <a:r>
              <a:rPr lang="en-US" sz="1300" b="1" dirty="0">
                <a:solidFill>
                  <a:schemeClr val="tx1"/>
                </a:solidFill>
                <a:latin typeface="Arial Narrow" panose="020B0606020202030204" pitchFamily="34" charset="0"/>
              </a:rPr>
              <a:t>)</a:t>
            </a:r>
            <a:endParaRPr lang="en-US" sz="1300" dirty="0">
              <a:solidFill>
                <a:schemeClr val="tx1"/>
              </a:solidFill>
              <a:latin typeface="Arial Narrow" panose="020B0606020202030204" pitchFamily="34" charset="0"/>
            </a:endParaRPr>
          </a:p>
        </p:txBody>
      </p:sp>
      <p:sp>
        <p:nvSpPr>
          <p:cNvPr id="45" name="Freeform 174"/>
          <p:cNvSpPr>
            <a:spLocks/>
          </p:cNvSpPr>
          <p:nvPr/>
        </p:nvSpPr>
        <p:spPr bwMode="auto">
          <a:xfrm>
            <a:off x="2202415" y="4132351"/>
            <a:ext cx="5274347" cy="112902"/>
          </a:xfrm>
          <a:custGeom>
            <a:avLst/>
            <a:gdLst/>
            <a:ahLst/>
            <a:cxnLst>
              <a:cxn ang="0">
                <a:pos x="0" y="1752"/>
              </a:cxn>
              <a:cxn ang="0">
                <a:pos x="0" y="0"/>
              </a:cxn>
              <a:cxn ang="0">
                <a:pos x="2712" y="0"/>
              </a:cxn>
              <a:cxn ang="0">
                <a:pos x="2712" y="1728"/>
              </a:cxn>
            </a:cxnLst>
            <a:rect l="0" t="0" r="r" b="b"/>
            <a:pathLst>
              <a:path w="2712" h="1752">
                <a:moveTo>
                  <a:pt x="0" y="1752"/>
                </a:moveTo>
                <a:lnTo>
                  <a:pt x="0" y="0"/>
                </a:lnTo>
                <a:lnTo>
                  <a:pt x="2712" y="0"/>
                </a:lnTo>
                <a:lnTo>
                  <a:pt x="2712" y="1728"/>
                </a:lnTo>
              </a:path>
            </a:pathLst>
          </a:custGeom>
          <a:noFill/>
          <a:ln w="28575" cap="flat" cmpd="sng">
            <a:solidFill>
              <a:srgbClr val="C00000"/>
            </a:solidFill>
            <a:prstDash val="solid"/>
            <a:round/>
            <a:headEnd type="none" w="med" len="med"/>
            <a:tailEnd type="none" w="med" len="med"/>
          </a:ln>
          <a:effectLst/>
        </p:spPr>
        <p:txBody>
          <a:bodyPr wrap="none" lIns="68580" tIns="34290" rIns="68580" bIns="34290" anchor="ctr"/>
          <a:lstStyle/>
          <a:p>
            <a:pPr eaLnBrk="0" hangingPunct="0">
              <a:defRPr/>
            </a:pPr>
            <a:endParaRPr lang="en-US" dirty="0">
              <a:latin typeface="Arial Narrow" pitchFamily="34" charset="0"/>
            </a:endParaRPr>
          </a:p>
        </p:txBody>
      </p:sp>
      <p:sp>
        <p:nvSpPr>
          <p:cNvPr id="48" name="Freeform 47"/>
          <p:cNvSpPr/>
          <p:nvPr/>
        </p:nvSpPr>
        <p:spPr>
          <a:xfrm>
            <a:off x="6405333" y="4235992"/>
            <a:ext cx="1598236" cy="548042"/>
          </a:xfrm>
          <a:custGeom>
            <a:avLst/>
            <a:gdLst>
              <a:gd name="connsiteX0" fmla="*/ 0 w 2362356"/>
              <a:gd name="connsiteY0" fmla="*/ 0 h 1828987"/>
              <a:gd name="connsiteX1" fmla="*/ 2362356 w 2362356"/>
              <a:gd name="connsiteY1" fmla="*/ 0 h 1828987"/>
              <a:gd name="connsiteX2" fmla="*/ 2362356 w 2362356"/>
              <a:gd name="connsiteY2" fmla="*/ 1828987 h 1828987"/>
              <a:gd name="connsiteX3" fmla="*/ 0 w 2362356"/>
              <a:gd name="connsiteY3" fmla="*/ 1828987 h 1828987"/>
              <a:gd name="connsiteX4" fmla="*/ 0 w 2362356"/>
              <a:gd name="connsiteY4" fmla="*/ 0 h 18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356" h="1828987">
                <a:moveTo>
                  <a:pt x="0" y="0"/>
                </a:moveTo>
                <a:lnTo>
                  <a:pt x="2362356" y="0"/>
                </a:lnTo>
                <a:lnTo>
                  <a:pt x="2362356" y="1828987"/>
                </a:lnTo>
                <a:lnTo>
                  <a:pt x="0" y="1828987"/>
                </a:lnTo>
                <a:lnTo>
                  <a:pt x="0" y="0"/>
                </a:lnTo>
                <a:close/>
              </a:path>
            </a:pathLst>
          </a:custGeom>
          <a:solidFill>
            <a:schemeClr val="accent5"/>
          </a:solidFill>
          <a:ln w="19050">
            <a:solidFill>
              <a:schemeClr val="tx1"/>
            </a:solidFill>
          </a:ln>
        </p:spPr>
        <p:style>
          <a:lnRef idx="1">
            <a:schemeClr val="accent5"/>
          </a:lnRef>
          <a:fillRef idx="2">
            <a:schemeClr val="accent5"/>
          </a:fillRef>
          <a:effectRef idx="1">
            <a:schemeClr val="accent5"/>
          </a:effectRef>
          <a:fontRef idx="minor">
            <a:schemeClr val="dk1"/>
          </a:fontRef>
        </p:style>
        <p:txBody>
          <a:bodyPr spcFirstLastPara="0" vert="horz" wrap="square" lIns="8890" tIns="8890" rIns="8890" bIns="8890" numCol="1" spcCol="1270" anchor="ctr" anchorCtr="0">
            <a:no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622300">
              <a:lnSpc>
                <a:spcPct val="90000"/>
              </a:lnSpc>
              <a:spcAft>
                <a:spcPct val="35000"/>
              </a:spcAft>
            </a:pPr>
            <a:r>
              <a:rPr lang="en-US" sz="1300" b="1" dirty="0" err="1">
                <a:solidFill>
                  <a:schemeClr val="tx1"/>
                </a:solidFill>
                <a:latin typeface="Arial Narrow" panose="020B0606020202030204" pitchFamily="34" charset="0"/>
              </a:rPr>
              <a:t>MultiSector</a:t>
            </a:r>
            <a:r>
              <a:rPr lang="en-US" sz="1300" b="1" dirty="0">
                <a:solidFill>
                  <a:schemeClr val="tx1"/>
                </a:solidFill>
                <a:latin typeface="Arial Narrow" panose="020B0606020202030204" pitchFamily="34" charset="0"/>
              </a:rPr>
              <a:t> Dynamics</a:t>
            </a:r>
          </a:p>
          <a:p>
            <a:pPr algn="ctr" defTabSz="622300">
              <a:lnSpc>
                <a:spcPct val="90000"/>
              </a:lnSpc>
              <a:spcAft>
                <a:spcPct val="35000"/>
              </a:spcAft>
            </a:pPr>
            <a:r>
              <a:rPr lang="en-US" sz="1300" b="1" dirty="0">
                <a:solidFill>
                  <a:schemeClr val="tx1"/>
                </a:solidFill>
                <a:latin typeface="Arial Narrow" panose="020B0606020202030204" pitchFamily="34" charset="0"/>
              </a:rPr>
              <a:t>(MSD)</a:t>
            </a:r>
            <a:endParaRPr lang="en-US" sz="1400" b="1" dirty="0">
              <a:solidFill>
                <a:schemeClr val="tx1"/>
              </a:solidFill>
              <a:latin typeface="Arial Narrow" panose="020B0606020202030204" pitchFamily="34" charset="0"/>
            </a:endParaRPr>
          </a:p>
        </p:txBody>
      </p:sp>
      <p:sp>
        <p:nvSpPr>
          <p:cNvPr id="51" name="Rectangle 210"/>
          <p:cNvSpPr>
            <a:spLocks noChangeArrowheads="1"/>
          </p:cNvSpPr>
          <p:nvPr/>
        </p:nvSpPr>
        <p:spPr bwMode="auto">
          <a:xfrm>
            <a:off x="2750078" y="2516171"/>
            <a:ext cx="2310859" cy="777239"/>
          </a:xfrm>
          <a:prstGeom prst="rect">
            <a:avLst/>
          </a:prstGeom>
          <a:solidFill>
            <a:schemeClr val="bg2">
              <a:lumMod val="90000"/>
            </a:schemeClr>
          </a:solidFill>
          <a:ln>
            <a:solidFill>
              <a:schemeClr val="tx1"/>
            </a:solidFill>
            <a:headEnd/>
            <a:tailEnd/>
          </a:ln>
        </p:spPr>
        <p:style>
          <a:lnRef idx="1">
            <a:schemeClr val="accent5"/>
          </a:lnRef>
          <a:fillRef idx="2">
            <a:schemeClr val="accent5"/>
          </a:fillRef>
          <a:effectRef idx="1">
            <a:schemeClr val="accent5"/>
          </a:effectRef>
          <a:fontRef idx="minor">
            <a:schemeClr val="dk1"/>
          </a:fontRef>
        </p:style>
        <p:txBody>
          <a:bodyPr lIns="68580" tIns="34290" rIns="68580" bIns="34290" anchor="ctr"/>
          <a:lstStyle/>
          <a:p>
            <a:pPr algn="ctr" eaLnBrk="0" hangingPunct="0">
              <a:lnSpc>
                <a:spcPct val="90000"/>
              </a:lnSpc>
              <a:spcBef>
                <a:spcPts val="300"/>
              </a:spcBef>
              <a:defRPr/>
            </a:pPr>
            <a:r>
              <a:rPr lang="en-US" sz="1600" b="1" dirty="0">
                <a:latin typeface="Arial Narrow" pitchFamily="34" charset="0"/>
              </a:rPr>
              <a:t>Biological System Sciences</a:t>
            </a:r>
          </a:p>
          <a:p>
            <a:pPr algn="ctr" eaLnBrk="0" hangingPunct="0">
              <a:lnSpc>
                <a:spcPct val="90000"/>
              </a:lnSpc>
              <a:spcBef>
                <a:spcPts val="300"/>
              </a:spcBef>
              <a:defRPr/>
            </a:pPr>
            <a:r>
              <a:rPr lang="en-US" sz="900" dirty="0">
                <a:latin typeface="Arial Narrow" pitchFamily="34" charset="0"/>
              </a:rPr>
              <a:t>Todd Anderson</a:t>
            </a:r>
          </a:p>
        </p:txBody>
      </p:sp>
      <p:sp>
        <p:nvSpPr>
          <p:cNvPr id="52" name="Line 226"/>
          <p:cNvSpPr>
            <a:spLocks noChangeShapeType="1"/>
          </p:cNvSpPr>
          <p:nvPr/>
        </p:nvSpPr>
        <p:spPr bwMode="auto">
          <a:xfrm>
            <a:off x="5038418" y="4132351"/>
            <a:ext cx="0" cy="201789"/>
          </a:xfrm>
          <a:prstGeom prst="line">
            <a:avLst/>
          </a:prstGeom>
          <a:noFill/>
          <a:ln w="28575">
            <a:solidFill>
              <a:srgbClr val="C00000"/>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
        <p:nvSpPr>
          <p:cNvPr id="55" name="Freeform 54"/>
          <p:cNvSpPr/>
          <p:nvPr/>
        </p:nvSpPr>
        <p:spPr>
          <a:xfrm>
            <a:off x="4189744" y="4245253"/>
            <a:ext cx="1697348" cy="548042"/>
          </a:xfrm>
          <a:custGeom>
            <a:avLst/>
            <a:gdLst>
              <a:gd name="connsiteX0" fmla="*/ 0 w 2362356"/>
              <a:gd name="connsiteY0" fmla="*/ 0 h 1828987"/>
              <a:gd name="connsiteX1" fmla="*/ 2362356 w 2362356"/>
              <a:gd name="connsiteY1" fmla="*/ 0 h 1828987"/>
              <a:gd name="connsiteX2" fmla="*/ 2362356 w 2362356"/>
              <a:gd name="connsiteY2" fmla="*/ 1828987 h 1828987"/>
              <a:gd name="connsiteX3" fmla="*/ 0 w 2362356"/>
              <a:gd name="connsiteY3" fmla="*/ 1828987 h 1828987"/>
              <a:gd name="connsiteX4" fmla="*/ 0 w 2362356"/>
              <a:gd name="connsiteY4" fmla="*/ 0 h 18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2356" h="1828987">
                <a:moveTo>
                  <a:pt x="0" y="0"/>
                </a:moveTo>
                <a:lnTo>
                  <a:pt x="2362356" y="0"/>
                </a:lnTo>
                <a:lnTo>
                  <a:pt x="2362356" y="1828987"/>
                </a:lnTo>
                <a:lnTo>
                  <a:pt x="0" y="1828987"/>
                </a:lnTo>
                <a:lnTo>
                  <a:pt x="0" y="0"/>
                </a:lnTo>
                <a:close/>
              </a:path>
            </a:pathLst>
          </a:custGeom>
          <a:solidFill>
            <a:schemeClr val="accent5"/>
          </a:solidFill>
          <a:ln w="19050">
            <a:solidFill>
              <a:schemeClr val="tx1"/>
            </a:solidFill>
          </a:ln>
        </p:spPr>
        <p:style>
          <a:lnRef idx="1">
            <a:schemeClr val="accent5"/>
          </a:lnRef>
          <a:fillRef idx="2">
            <a:schemeClr val="accent5"/>
          </a:fillRef>
          <a:effectRef idx="1">
            <a:schemeClr val="accent5"/>
          </a:effectRef>
          <a:fontRef idx="minor">
            <a:schemeClr val="dk1"/>
          </a:fontRef>
        </p:style>
        <p:txBody>
          <a:bodyPr spcFirstLastPara="0" vert="horz" wrap="square" lIns="8890" tIns="8890" rIns="8890" bIns="8890" numCol="1" spcCol="1270" anchor="ctr" anchorCtr="0">
            <a:noAutofit/>
          </a:bodyPr>
          <a:lstStyle>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622300">
              <a:lnSpc>
                <a:spcPct val="90000"/>
              </a:lnSpc>
              <a:spcAft>
                <a:spcPct val="35000"/>
              </a:spcAft>
            </a:pPr>
            <a:r>
              <a:rPr lang="en-US" sz="1300" b="1" dirty="0">
                <a:solidFill>
                  <a:schemeClr val="tx1"/>
                </a:solidFill>
                <a:latin typeface="Arial Narrow" panose="020B0606020202030204" pitchFamily="34" charset="0"/>
              </a:rPr>
              <a:t>Regional &amp; </a:t>
            </a:r>
            <a:r>
              <a:rPr lang="en-US" sz="1300" b="1" dirty="0" err="1">
                <a:solidFill>
                  <a:schemeClr val="tx1"/>
                </a:solidFill>
                <a:latin typeface="Arial Narrow" panose="020B0606020202030204" pitchFamily="34" charset="0"/>
              </a:rPr>
              <a:t>Globa</a:t>
            </a:r>
            <a:r>
              <a:rPr lang="en-US" sz="1300" b="1" dirty="0">
                <a:solidFill>
                  <a:schemeClr val="tx1"/>
                </a:solidFill>
                <a:latin typeface="Arial Narrow" panose="020B0606020202030204" pitchFamily="34" charset="0"/>
              </a:rPr>
              <a:t> l Model Analysis (RGMA</a:t>
            </a:r>
            <a:r>
              <a:rPr lang="en-US" sz="1400" b="1" dirty="0">
                <a:solidFill>
                  <a:schemeClr val="tx1"/>
                </a:solidFill>
                <a:latin typeface="Arial Narrow" panose="020B0606020202030204" pitchFamily="34" charset="0"/>
              </a:rPr>
              <a:t>)</a:t>
            </a:r>
          </a:p>
        </p:txBody>
      </p:sp>
      <p:sp>
        <p:nvSpPr>
          <p:cNvPr id="56" name="Line 226"/>
          <p:cNvSpPr>
            <a:spLocks noChangeShapeType="1"/>
          </p:cNvSpPr>
          <p:nvPr/>
        </p:nvSpPr>
        <p:spPr bwMode="auto">
          <a:xfrm>
            <a:off x="4070934" y="4031457"/>
            <a:ext cx="0" cy="100894"/>
          </a:xfrm>
          <a:prstGeom prst="line">
            <a:avLst/>
          </a:prstGeom>
          <a:noFill/>
          <a:ln w="28575">
            <a:solidFill>
              <a:srgbClr val="C00000"/>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
        <p:nvSpPr>
          <p:cNvPr id="57" name="Freeform 56"/>
          <p:cNvSpPr/>
          <p:nvPr/>
        </p:nvSpPr>
        <p:spPr>
          <a:xfrm>
            <a:off x="7619123" y="3511009"/>
            <a:ext cx="1187581" cy="505809"/>
          </a:xfrm>
          <a:custGeom>
            <a:avLst/>
            <a:gdLst>
              <a:gd name="connsiteX0" fmla="*/ 0 w 2299236"/>
              <a:gd name="connsiteY0" fmla="*/ 0 h 555239"/>
              <a:gd name="connsiteX1" fmla="*/ 2299236 w 2299236"/>
              <a:gd name="connsiteY1" fmla="*/ 0 h 555239"/>
              <a:gd name="connsiteX2" fmla="*/ 2299236 w 2299236"/>
              <a:gd name="connsiteY2" fmla="*/ 555239 h 555239"/>
              <a:gd name="connsiteX3" fmla="*/ 0 w 2299236"/>
              <a:gd name="connsiteY3" fmla="*/ 555239 h 555239"/>
              <a:gd name="connsiteX4" fmla="*/ 0 w 2299236"/>
              <a:gd name="connsiteY4" fmla="*/ 0 h 555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236" h="555239">
                <a:moveTo>
                  <a:pt x="0" y="0"/>
                </a:moveTo>
                <a:lnTo>
                  <a:pt x="2299236" y="0"/>
                </a:lnTo>
                <a:lnTo>
                  <a:pt x="2299236" y="555239"/>
                </a:lnTo>
                <a:lnTo>
                  <a:pt x="0" y="555239"/>
                </a:lnTo>
                <a:lnTo>
                  <a:pt x="0" y="0"/>
                </a:lnTo>
                <a:close/>
              </a:path>
            </a:pathLst>
          </a:custGeom>
          <a:solidFill>
            <a:schemeClr val="accent5"/>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711200">
              <a:lnSpc>
                <a:spcPct val="90000"/>
              </a:lnSpc>
              <a:spcAft>
                <a:spcPct val="35000"/>
              </a:spcAft>
            </a:pPr>
            <a:r>
              <a:rPr lang="en-US" sz="1300" b="1" dirty="0" smtClean="0">
                <a:solidFill>
                  <a:schemeClr val="tx1"/>
                </a:solidFill>
                <a:latin typeface="Arial Narrow" panose="020B0606020202030204" pitchFamily="34" charset="0"/>
              </a:rPr>
              <a:t>Data Management</a:t>
            </a:r>
            <a:endParaRPr lang="en-US" sz="1300" b="1" dirty="0">
              <a:solidFill>
                <a:schemeClr val="tx1"/>
              </a:solidFill>
              <a:latin typeface="Arial Narrow" panose="020B0606020202030204" pitchFamily="34" charset="0"/>
            </a:endParaRPr>
          </a:p>
        </p:txBody>
      </p:sp>
      <p:sp>
        <p:nvSpPr>
          <p:cNvPr id="34" name="Line 226"/>
          <p:cNvSpPr>
            <a:spLocks noChangeShapeType="1"/>
          </p:cNvSpPr>
          <p:nvPr/>
        </p:nvSpPr>
        <p:spPr bwMode="auto">
          <a:xfrm>
            <a:off x="3758258" y="3436390"/>
            <a:ext cx="0" cy="74620"/>
          </a:xfrm>
          <a:prstGeom prst="line">
            <a:avLst/>
          </a:prstGeom>
          <a:noFill/>
          <a:ln w="28575">
            <a:solidFill>
              <a:srgbClr val="C00000"/>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
        <p:nvSpPr>
          <p:cNvPr id="36" name="Line 226"/>
          <p:cNvSpPr>
            <a:spLocks noChangeShapeType="1"/>
          </p:cNvSpPr>
          <p:nvPr/>
        </p:nvSpPr>
        <p:spPr bwMode="auto">
          <a:xfrm>
            <a:off x="6379717" y="3436389"/>
            <a:ext cx="0" cy="74621"/>
          </a:xfrm>
          <a:prstGeom prst="line">
            <a:avLst/>
          </a:prstGeom>
          <a:noFill/>
          <a:ln w="28575">
            <a:solidFill>
              <a:srgbClr val="C00000"/>
            </a:solidFill>
            <a:round/>
            <a:headEnd/>
            <a:tailEnd/>
          </a:ln>
          <a:effectLst/>
        </p:spPr>
        <p:txBody>
          <a:bodyPr lIns="68580" tIns="34290" rIns="68580" bIns="34290" anchor="ctr"/>
          <a:lstStyle/>
          <a:p>
            <a:pPr eaLnBrk="0" hangingPunct="0">
              <a:defRPr/>
            </a:pPr>
            <a:endParaRPr lang="en-US" dirty="0">
              <a:latin typeface="Arial Narrow" pitchFamily="34" charset="0"/>
            </a:endParaRPr>
          </a:p>
        </p:txBody>
      </p:sp>
    </p:spTree>
    <p:extLst>
      <p:ext uri="{BB962C8B-B14F-4D97-AF65-F5344CB8AC3E}">
        <p14:creationId xmlns:p14="http://schemas.microsoft.com/office/powerpoint/2010/main" val="2715935126"/>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 Department of Energy | Department of Energ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21" y="-15741"/>
            <a:ext cx="798886" cy="7912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6927" y="19863"/>
            <a:ext cx="1167443" cy="65691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502818"/>
            <a:ext cx="9209972" cy="640682"/>
          </a:xfrm>
          <a:prstGeom prst="rect">
            <a:avLst/>
          </a:prstGeom>
        </p:spPr>
      </p:pic>
      <p:sp>
        <p:nvSpPr>
          <p:cNvPr id="8" name="Rectangle 4"/>
          <p:cNvSpPr txBox="1">
            <a:spLocks noChangeArrowheads="1"/>
          </p:cNvSpPr>
          <p:nvPr/>
        </p:nvSpPr>
        <p:spPr>
          <a:xfrm>
            <a:off x="4572000" y="4410944"/>
            <a:ext cx="2164703" cy="82443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 </a:t>
            </a:r>
            <a:br>
              <a:rPr lang="en-US" sz="1800" b="1" dirty="0"/>
            </a:br>
            <a:r>
              <a:rPr lang="en-US" sz="1050" b="1" dirty="0">
                <a:solidFill>
                  <a:schemeClr val="bg1"/>
                </a:solidFill>
              </a:rPr>
              <a:t>Earth and Environmental</a:t>
            </a:r>
          </a:p>
          <a:p>
            <a:r>
              <a:rPr lang="en-US" sz="1050" b="1" dirty="0">
                <a:solidFill>
                  <a:schemeClr val="bg1"/>
                </a:solidFill>
              </a:rPr>
              <a:t> Systems Sciences Division</a:t>
            </a:r>
          </a:p>
        </p:txBody>
      </p:sp>
      <p:sp>
        <p:nvSpPr>
          <p:cNvPr id="12" name="TextBox 11"/>
          <p:cNvSpPr txBox="1"/>
          <p:nvPr/>
        </p:nvSpPr>
        <p:spPr>
          <a:xfrm>
            <a:off x="381077" y="1133353"/>
            <a:ext cx="8381846" cy="2800767"/>
          </a:xfrm>
          <a:prstGeom prst="rect">
            <a:avLst/>
          </a:prstGeom>
          <a:noFill/>
        </p:spPr>
        <p:txBody>
          <a:bodyPr wrap="square" rtlCol="0">
            <a:spAutoFit/>
          </a:bodyPr>
          <a:lstStyle/>
          <a:p>
            <a:r>
              <a:rPr lang="en-US" sz="2400" b="1" dirty="0">
                <a:latin typeface="Arial Narrow" panose="020B0606020202030204" pitchFamily="34" charset="0"/>
              </a:rPr>
              <a:t>Thank you and enjoy the meeting!</a:t>
            </a:r>
          </a:p>
          <a:p>
            <a:endParaRPr lang="en-US" b="1" dirty="0">
              <a:latin typeface="Arial Narrow" panose="020B0606020202030204" pitchFamily="34" charset="0"/>
            </a:endParaRPr>
          </a:p>
          <a:p>
            <a:r>
              <a:rPr lang="en-US" b="1" dirty="0">
                <a:latin typeface="Arial Narrow" panose="020B0606020202030204" pitchFamily="34" charset="0"/>
              </a:rPr>
              <a:t>2020 is a year full of challenges (</a:t>
            </a:r>
            <a:r>
              <a:rPr lang="en-US" b="1" dirty="0" err="1">
                <a:latin typeface="Arial Narrow" panose="020B0606020202030204" pitchFamily="34" charset="0"/>
              </a:rPr>
              <a:t>COVID</a:t>
            </a:r>
            <a:r>
              <a:rPr lang="en-US" b="1" dirty="0">
                <a:latin typeface="Arial Narrow" panose="020B0606020202030204" pitchFamily="34" charset="0"/>
              </a:rPr>
              <a:t>, wildfires)</a:t>
            </a:r>
          </a:p>
          <a:p>
            <a:endParaRPr lang="en-US" b="1" dirty="0">
              <a:latin typeface="Arial Narrow" panose="020B0606020202030204" pitchFamily="34" charset="0"/>
            </a:endParaRPr>
          </a:p>
          <a:p>
            <a:r>
              <a:rPr lang="en-US" sz="1600" b="1" dirty="0">
                <a:latin typeface="Arial Narrow" panose="020B0606020202030204" pitchFamily="34" charset="0"/>
              </a:rPr>
              <a:t>Contact us: </a:t>
            </a:r>
          </a:p>
          <a:p>
            <a:r>
              <a:rPr lang="en-US" sz="1600" b="1" dirty="0">
                <a:latin typeface="Arial Narrow" panose="020B0606020202030204" pitchFamily="34" charset="0"/>
                <a:hlinkClick r:id="rId6"/>
              </a:rPr>
              <a:t>ESMD-E3SMPIMEETING@LISTSERV.LLNL.GOV</a:t>
            </a:r>
            <a:r>
              <a:rPr lang="en-US" sz="1600" b="1" dirty="0">
                <a:latin typeface="Arial Narrow" panose="020B0606020202030204" pitchFamily="34" charset="0"/>
              </a:rPr>
              <a:t> </a:t>
            </a:r>
          </a:p>
          <a:p>
            <a:r>
              <a:rPr lang="en-US" sz="1600" dirty="0">
                <a:latin typeface="Arial Narrow" panose="020B0606020202030204" pitchFamily="34" charset="0"/>
              </a:rPr>
              <a:t>to </a:t>
            </a:r>
            <a:r>
              <a:rPr lang="en-US" sz="1600" b="1" dirty="0">
                <a:latin typeface="Arial Narrow" panose="020B0606020202030204" pitchFamily="34" charset="0"/>
              </a:rPr>
              <a:t>PI Meeting Steering Committee </a:t>
            </a:r>
            <a:r>
              <a:rPr lang="en-US" sz="1600" dirty="0">
                <a:latin typeface="Arial Narrow" panose="020B0606020202030204" pitchFamily="34" charset="0"/>
              </a:rPr>
              <a:t>and </a:t>
            </a:r>
            <a:r>
              <a:rPr lang="en-US" sz="1600" b="1" dirty="0">
                <a:latin typeface="Arial Narrow" panose="020B0606020202030204" pitchFamily="34" charset="0"/>
              </a:rPr>
              <a:t>Holly Davis</a:t>
            </a:r>
            <a:r>
              <a:rPr lang="en-US" sz="1600" dirty="0">
                <a:latin typeface="Arial Narrow" panose="020B0606020202030204" pitchFamily="34" charset="0"/>
              </a:rPr>
              <a:t> (E3SM Communication Specialist)</a:t>
            </a:r>
          </a:p>
          <a:p>
            <a:r>
              <a:rPr lang="en-US" sz="1600" b="1" dirty="0">
                <a:latin typeface="Arial Narrow" panose="020B0606020202030204" pitchFamily="34" charset="0"/>
                <a:hlinkClick r:id="rId7"/>
              </a:rPr>
              <a:t>Tracey.Vieser@orau.org</a:t>
            </a:r>
            <a:r>
              <a:rPr lang="en-US" sz="1600" b="1" dirty="0">
                <a:latin typeface="Arial Narrow" panose="020B0606020202030204" pitchFamily="34" charset="0"/>
              </a:rPr>
              <a:t> </a:t>
            </a:r>
          </a:p>
          <a:p>
            <a:r>
              <a:rPr lang="en-US" sz="1600" b="1" dirty="0">
                <a:latin typeface="Arial Narrow" panose="020B0606020202030204" pitchFamily="34" charset="0"/>
              </a:rPr>
              <a:t>to Tracey Vieser </a:t>
            </a:r>
            <a:r>
              <a:rPr lang="en-US" sz="1600" dirty="0">
                <a:latin typeface="Arial Narrow" panose="020B0606020202030204" pitchFamily="34" charset="0"/>
              </a:rPr>
              <a:t>of Oak Ridge Institute for Science and Education </a:t>
            </a:r>
            <a:r>
              <a:rPr lang="en-US" sz="1600" b="1" dirty="0">
                <a:latin typeface="Arial Narrow" panose="020B0606020202030204" pitchFamily="34" charset="0"/>
              </a:rPr>
              <a:t>(ORISE)</a:t>
            </a:r>
            <a:r>
              <a:rPr lang="en-US" sz="1600" dirty="0">
                <a:latin typeface="Arial Narrow" panose="020B0606020202030204" pitchFamily="34" charset="0"/>
              </a:rPr>
              <a:t>,</a:t>
            </a:r>
            <a:r>
              <a:rPr lang="en-US" sz="1600" b="1" dirty="0">
                <a:latin typeface="Arial Narrow" panose="020B0606020202030204" pitchFamily="34" charset="0"/>
              </a:rPr>
              <a:t> </a:t>
            </a:r>
            <a:r>
              <a:rPr lang="en-US" sz="1600" dirty="0">
                <a:latin typeface="Arial Narrow" panose="020B0606020202030204" pitchFamily="34" charset="0"/>
              </a:rPr>
              <a:t>logistic support </a:t>
            </a:r>
          </a:p>
          <a:p>
            <a:endParaRPr lang="en-US" b="1" dirty="0">
              <a:latin typeface="Arial Narrow" panose="020B0606020202030204" pitchFamily="34" charset="0"/>
            </a:endParaRPr>
          </a:p>
        </p:txBody>
      </p:sp>
      <p:sp>
        <p:nvSpPr>
          <p:cNvPr id="13" name="TextBox 12"/>
          <p:cNvSpPr txBox="1"/>
          <p:nvPr/>
        </p:nvSpPr>
        <p:spPr>
          <a:xfrm>
            <a:off x="6943919" y="4226278"/>
            <a:ext cx="2266054" cy="338554"/>
          </a:xfrm>
          <a:prstGeom prst="rect">
            <a:avLst/>
          </a:prstGeom>
          <a:noFill/>
        </p:spPr>
        <p:txBody>
          <a:bodyPr wrap="square" rtlCol="0">
            <a:spAutoFit/>
          </a:bodyPr>
          <a:lstStyle/>
          <a:p>
            <a:r>
              <a:rPr lang="en-US" sz="1600" dirty="0">
                <a:latin typeface="Arial Narrow" panose="020B0606020202030204" pitchFamily="34" charset="0"/>
              </a:rPr>
              <a:t>October 26-29, 2020</a:t>
            </a:r>
          </a:p>
        </p:txBody>
      </p:sp>
    </p:spTree>
    <p:extLst>
      <p:ext uri="{BB962C8B-B14F-4D97-AF65-F5344CB8AC3E}">
        <p14:creationId xmlns:p14="http://schemas.microsoft.com/office/powerpoint/2010/main" val="281570365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4"/>
          <p:cNvSpPr>
            <a:spLocks noGrp="1" noChangeArrowheads="1"/>
          </p:cNvSpPr>
          <p:nvPr>
            <p:ph type="subTitle" idx="1"/>
          </p:nvPr>
        </p:nvSpPr>
        <p:spPr>
          <a:xfrm>
            <a:off x="943185" y="2990499"/>
            <a:ext cx="4548831" cy="1494924"/>
          </a:xfrm>
        </p:spPr>
        <p:txBody>
          <a:bodyPr>
            <a:normAutofit/>
          </a:bodyPr>
          <a:lstStyle/>
          <a:p>
            <a:r>
              <a:rPr lang="en-US" b="1" dirty="0"/>
              <a:t>U.S. Department of Energy</a:t>
            </a:r>
            <a:br>
              <a:rPr lang="en-US" b="1" dirty="0"/>
            </a:br>
            <a:r>
              <a:rPr lang="en-US" b="1" dirty="0"/>
              <a:t>Office of Science</a:t>
            </a:r>
          </a:p>
          <a:p>
            <a:r>
              <a:rPr lang="en-US" b="1" dirty="0"/>
              <a:t>Office of Biological &amp; Environmental Research</a:t>
            </a:r>
            <a:br>
              <a:rPr lang="en-US" b="1" dirty="0"/>
            </a:br>
            <a:r>
              <a:rPr lang="en-US" b="1" i="1" dirty="0">
                <a:solidFill>
                  <a:srgbClr val="C00000"/>
                </a:solidFill>
              </a:rPr>
              <a:t>Earth and Environmental Systems Sciences Division</a:t>
            </a:r>
          </a:p>
          <a:p>
            <a:endParaRPr lang="en-US" sz="1350" b="1" dirty="0">
              <a:solidFill>
                <a:srgbClr val="C00000"/>
              </a:solidFill>
            </a:endParaRPr>
          </a:p>
        </p:txBody>
      </p:sp>
      <p:sp>
        <p:nvSpPr>
          <p:cNvPr id="10" name="Rectangle 3">
            <a:extLst>
              <a:ext uri="{FF2B5EF4-FFF2-40B4-BE49-F238E27FC236}">
                <a16:creationId xmlns:a16="http://schemas.microsoft.com/office/drawing/2014/main" xmlns="" id="{2B5BCE35-571C-4286-9C81-2CE953DD473F}"/>
              </a:ext>
            </a:extLst>
          </p:cNvPr>
          <p:cNvSpPr txBox="1">
            <a:spLocks noGrp="1" noChangeArrowheads="1"/>
          </p:cNvSpPr>
          <p:nvPr>
            <p:ph type="title"/>
          </p:nvPr>
        </p:nvSpPr>
        <p:spPr>
          <a:xfrm>
            <a:off x="661637" y="1308932"/>
            <a:ext cx="7886700" cy="1257301"/>
          </a:xfrm>
        </p:spPr>
        <p:txBody>
          <a:bodyPr>
            <a:normAutofit/>
          </a:bodyPr>
          <a:lstStyle/>
          <a:p>
            <a:r>
              <a:rPr lang="en-US" dirty="0">
                <a:latin typeface="Garamond" panose="02020404030301010803" pitchFamily="18" charset="0"/>
              </a:rPr>
              <a:t>Brief Overview of </a:t>
            </a:r>
            <a:br>
              <a:rPr lang="en-US" dirty="0">
                <a:latin typeface="Garamond" panose="02020404030301010803" pitchFamily="18" charset="0"/>
              </a:rPr>
            </a:br>
            <a:r>
              <a:rPr lang="en-US" dirty="0">
                <a:latin typeface="Garamond" panose="02020404030301010803" pitchFamily="18" charset="0"/>
              </a:rPr>
              <a:t>Earth System Model Development </a:t>
            </a:r>
            <a:br>
              <a:rPr lang="en-US" dirty="0">
                <a:latin typeface="Garamond" panose="02020404030301010803" pitchFamily="18" charset="0"/>
              </a:rPr>
            </a:br>
            <a:r>
              <a:rPr lang="fi-FI" sz="2100" dirty="0">
                <a:latin typeface="Garamond" panose="02020404030301010803" pitchFamily="18" charset="0"/>
              </a:rPr>
              <a:t>Xujing Jia Davis, xujing.davis@science.doe.gov</a:t>
            </a:r>
            <a:endParaRPr lang="en-US" sz="2100" dirty="0">
              <a:latin typeface="Garamond" panose="02020404030301010803" pitchFamily="18" charset="0"/>
            </a:endParaRPr>
          </a:p>
        </p:txBody>
      </p:sp>
      <p:pic>
        <p:nvPicPr>
          <p:cNvPr id="4" name="Picture 3" descr="U.S. Department of Energy | Department of Energ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24" y="87063"/>
            <a:ext cx="1058332" cy="1048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545" y="117791"/>
            <a:ext cx="1362863" cy="76687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502818"/>
            <a:ext cx="9209972" cy="640682"/>
          </a:xfrm>
          <a:prstGeom prst="rect">
            <a:avLst/>
          </a:prstGeom>
        </p:spPr>
      </p:pic>
    </p:spTree>
    <p:extLst>
      <p:ext uri="{BB962C8B-B14F-4D97-AF65-F5344CB8AC3E}">
        <p14:creationId xmlns:p14="http://schemas.microsoft.com/office/powerpoint/2010/main" val="155816562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AC2752-110C-44E6-8110-F4A16535F10D}"/>
              </a:ext>
            </a:extLst>
          </p:cNvPr>
          <p:cNvSpPr>
            <a:spLocks noGrp="1"/>
          </p:cNvSpPr>
          <p:nvPr>
            <p:ph type="title" idx="4294967295"/>
          </p:nvPr>
        </p:nvSpPr>
        <p:spPr>
          <a:xfrm>
            <a:off x="25380" y="228024"/>
            <a:ext cx="8318520" cy="830778"/>
          </a:xfrm>
          <a:prstGeom prst="rect">
            <a:avLst/>
          </a:prstGeom>
        </p:spPr>
        <p:txBody>
          <a:bodyPr/>
          <a:lstStyle/>
          <a:p>
            <a:r>
              <a:rPr lang="en-US" sz="2500" dirty="0">
                <a:latin typeface="Arial Narrow" panose="020B0606020202030204" pitchFamily="34" charset="0"/>
              </a:rPr>
              <a:t>Earth and Environmental Systems Modeling (</a:t>
            </a:r>
            <a:r>
              <a:rPr lang="en-US" sz="2500" dirty="0" err="1">
                <a:latin typeface="Arial Narrow" panose="020B0606020202030204" pitchFamily="34" charset="0"/>
              </a:rPr>
              <a:t>EESM</a:t>
            </a:r>
            <a:r>
              <a:rPr lang="en-US" sz="2500" dirty="0">
                <a:latin typeface="Arial Narrow" panose="020B0606020202030204" pitchFamily="34" charset="0"/>
              </a:rPr>
              <a:t>) Program</a:t>
            </a:r>
          </a:p>
        </p:txBody>
      </p:sp>
      <p:sp>
        <p:nvSpPr>
          <p:cNvPr id="3" name="Rectangle 2">
            <a:extLst>
              <a:ext uri="{FF2B5EF4-FFF2-40B4-BE49-F238E27FC236}">
                <a16:creationId xmlns:a16="http://schemas.microsoft.com/office/drawing/2014/main" xmlns="" id="{FF35F505-1EE3-4B28-97E8-3CFBACB32D71}"/>
              </a:ext>
            </a:extLst>
          </p:cNvPr>
          <p:cNvSpPr/>
          <p:nvPr/>
        </p:nvSpPr>
        <p:spPr>
          <a:xfrm>
            <a:off x="100779" y="686416"/>
            <a:ext cx="7808032"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400" b="1" dirty="0">
                <a:solidFill>
                  <a:srgbClr val="000000"/>
                </a:solidFill>
                <a:latin typeface="Arial Narrow" panose="020B0606020202030204" pitchFamily="34" charset="0"/>
              </a:rPr>
              <a:t>Goal</a:t>
            </a:r>
            <a:r>
              <a:rPr lang="en-US" sz="2400" dirty="0">
                <a:solidFill>
                  <a:srgbClr val="000000"/>
                </a:solidFill>
                <a:latin typeface="Arial Narrow" panose="020B0606020202030204" pitchFamily="34" charset="0"/>
              </a:rPr>
              <a:t>: To develop and demonstrate advanced modeling and simulation capabilities, in order to enhance the predictability of the Earth system over multiple temporal and spatial scales. </a:t>
            </a:r>
            <a:endParaRPr lang="en-US" sz="2400" dirty="0">
              <a:latin typeface="Arial Narrow" panose="020B0606020202030204" pitchFamily="34" charset="0"/>
            </a:endParaRPr>
          </a:p>
        </p:txBody>
      </p:sp>
      <p:pic>
        <p:nvPicPr>
          <p:cNvPr id="6" name="Content Placeholder 3" descr="A screenshot of a cell phone&#10;&#10;Description automatically generated">
            <a:extLst>
              <a:ext uri="{FF2B5EF4-FFF2-40B4-BE49-F238E27FC236}">
                <a16:creationId xmlns:a16="http://schemas.microsoft.com/office/drawing/2014/main" xmlns="" id="{384B67C4-5751-4C43-BAC9-0F37BDEF28F1}"/>
              </a:ext>
            </a:extLst>
          </p:cNvPr>
          <p:cNvPicPr>
            <a:picLocks noChangeAspect="1"/>
          </p:cNvPicPr>
          <p:nvPr/>
        </p:nvPicPr>
        <p:blipFill rotWithShape="1">
          <a:blip r:embed="rId3">
            <a:extLst>
              <a:ext uri="{28A0092B-C50C-407E-A947-70E740481C1C}">
                <a14:useLocalDpi xmlns:a14="http://schemas.microsoft.com/office/drawing/2010/main" val="0"/>
              </a:ext>
            </a:extLst>
          </a:blip>
          <a:srcRect r="4081" b="1"/>
          <a:stretch/>
        </p:blipFill>
        <p:spPr>
          <a:xfrm>
            <a:off x="3497094" y="2275143"/>
            <a:ext cx="2668529" cy="2402814"/>
          </a:xfrm>
          <a:prstGeom prst="rect">
            <a:avLst/>
          </a:prstGeom>
          <a:effectLst>
            <a:outerShdw blurRad="406400" dist="317500" dir="5400000" sx="89000" sy="89000" rotWithShape="0">
              <a:prstClr val="black">
                <a:alpha val="15000"/>
              </a:prstClr>
            </a:outerShdw>
          </a:effectLst>
        </p:spPr>
      </p:pic>
      <p:pic>
        <p:nvPicPr>
          <p:cNvPr id="7" name="Picture 6">
            <a:extLst>
              <a:ext uri="{FF2B5EF4-FFF2-40B4-BE49-F238E27FC236}">
                <a16:creationId xmlns:a16="http://schemas.microsoft.com/office/drawing/2014/main" xmlns="" id="{60A82B53-3AEA-442E-B774-3D1EABC7553F}"/>
              </a:ext>
            </a:extLst>
          </p:cNvPr>
          <p:cNvPicPr>
            <a:picLocks noChangeAspect="1"/>
          </p:cNvPicPr>
          <p:nvPr/>
        </p:nvPicPr>
        <p:blipFill>
          <a:blip r:embed="rId4"/>
          <a:stretch>
            <a:fillRect/>
          </a:stretch>
        </p:blipFill>
        <p:spPr>
          <a:xfrm>
            <a:off x="6236711" y="2197327"/>
            <a:ext cx="2754888" cy="2758592"/>
          </a:xfrm>
          <a:prstGeom prst="rect">
            <a:avLst/>
          </a:prstGeom>
        </p:spPr>
      </p:pic>
      <p:sp>
        <p:nvSpPr>
          <p:cNvPr id="10" name="TextBox 9"/>
          <p:cNvSpPr txBox="1"/>
          <p:nvPr/>
        </p:nvSpPr>
        <p:spPr>
          <a:xfrm>
            <a:off x="7352736" y="2136643"/>
            <a:ext cx="1431750" cy="276999"/>
          </a:xfrm>
          <a:prstGeom prst="rect">
            <a:avLst/>
          </a:prstGeom>
          <a:noFill/>
        </p:spPr>
        <p:txBody>
          <a:bodyPr wrap="square" rtlCol="0">
            <a:spAutoFit/>
          </a:bodyPr>
          <a:lstStyle/>
          <a:p>
            <a:r>
              <a:rPr lang="en-US" sz="1200" b="1" dirty="0">
                <a:latin typeface="Arial Narrow" panose="020B0606020202030204" pitchFamily="34" charset="0"/>
              </a:rPr>
              <a:t>MSD</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576" y="2302147"/>
            <a:ext cx="2829424" cy="2375809"/>
          </a:xfrm>
          <a:prstGeom prst="rect">
            <a:avLst/>
          </a:prstGeom>
        </p:spPr>
      </p:pic>
      <p:sp>
        <p:nvSpPr>
          <p:cNvPr id="13" name="TextBox 12"/>
          <p:cNvSpPr txBox="1"/>
          <p:nvPr/>
        </p:nvSpPr>
        <p:spPr>
          <a:xfrm>
            <a:off x="1301293" y="2130701"/>
            <a:ext cx="1431750" cy="276999"/>
          </a:xfrm>
          <a:prstGeom prst="rect">
            <a:avLst/>
          </a:prstGeom>
          <a:noFill/>
        </p:spPr>
        <p:txBody>
          <a:bodyPr wrap="square" rtlCol="0">
            <a:spAutoFit/>
          </a:bodyPr>
          <a:lstStyle/>
          <a:p>
            <a:r>
              <a:rPr lang="en-US" sz="1200" b="1" dirty="0">
                <a:latin typeface="Arial Narrow" panose="020B0606020202030204" pitchFamily="34" charset="0"/>
              </a:rPr>
              <a:t>ESMD</a:t>
            </a:r>
          </a:p>
        </p:txBody>
      </p:sp>
      <p:pic>
        <p:nvPicPr>
          <p:cNvPr id="16" name="Picture 15">
            <a:extLst>
              <a:ext uri="{FF2B5EF4-FFF2-40B4-BE49-F238E27FC236}">
                <a16:creationId xmlns:a16="http://schemas.microsoft.com/office/drawing/2014/main" xmlns="" id="{DAB648DD-9368-4517-B15F-5C47575C3B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9642" y="4506557"/>
            <a:ext cx="1774994" cy="434228"/>
          </a:xfrm>
          <a:prstGeom prst="rect">
            <a:avLst/>
          </a:prstGeom>
        </p:spPr>
      </p:pic>
    </p:spTree>
    <p:extLst>
      <p:ext uri="{BB962C8B-B14F-4D97-AF65-F5344CB8AC3E}">
        <p14:creationId xmlns:p14="http://schemas.microsoft.com/office/powerpoint/2010/main" val="222785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928947" y="87626"/>
            <a:ext cx="7948643" cy="484748"/>
          </a:xfrm>
          <a:prstGeom prst="rect">
            <a:avLst/>
          </a:prstGeom>
          <a:solidFill>
            <a:schemeClr val="bg1"/>
          </a:solidFill>
          <a:ln w="9525">
            <a:noFill/>
            <a:miter lim="800000"/>
            <a:headEnd/>
            <a:tailEnd/>
          </a:ln>
          <a:effectLst/>
        </p:spPr>
        <p:txBody>
          <a:bodyPr wrap="square">
            <a:spAutoFit/>
          </a:bodyPr>
          <a:lstStyle/>
          <a:p>
            <a:pPr algn="ctr" fontAlgn="base">
              <a:spcBef>
                <a:spcPct val="0"/>
              </a:spcBef>
              <a:spcAft>
                <a:spcPct val="0"/>
              </a:spcAft>
              <a:defRPr/>
            </a:pPr>
            <a:r>
              <a:rPr lang="en-US" sz="2550" b="1" dirty="0">
                <a:solidFill>
                  <a:srgbClr val="000099"/>
                </a:solidFill>
                <a:effectLst>
                  <a:outerShdw blurRad="38100" dist="38100" dir="2700000" algn="tl">
                    <a:srgbClr val="C0C0C0"/>
                  </a:outerShdw>
                </a:effectLst>
              </a:rPr>
              <a:t>Earth System Model Development (ESMD)</a:t>
            </a:r>
          </a:p>
        </p:txBody>
      </p:sp>
      <p:sp>
        <p:nvSpPr>
          <p:cNvPr id="19" name="TextBox 18"/>
          <p:cNvSpPr txBox="1"/>
          <p:nvPr/>
        </p:nvSpPr>
        <p:spPr>
          <a:xfrm>
            <a:off x="4268203" y="609040"/>
            <a:ext cx="4783406" cy="1361911"/>
          </a:xfrm>
          <a:prstGeom prst="rect">
            <a:avLst/>
          </a:prstGeom>
          <a:solidFill>
            <a:schemeClr val="accent3">
              <a:lumMod val="60000"/>
              <a:lumOff val="40000"/>
            </a:schemeClr>
          </a:solidFill>
        </p:spPr>
        <p:txBody>
          <a:bodyPr wrap="square" rtlCol="0">
            <a:spAutoFit/>
          </a:bodyPr>
          <a:lstStyle/>
          <a:p>
            <a:r>
              <a:rPr lang="en-US" sz="1650" b="1" i="1" dirty="0">
                <a:solidFill>
                  <a:prstClr val="black"/>
                </a:solidFill>
                <a:latin typeface="Arial" pitchFamily="34" charset="0"/>
              </a:rPr>
              <a:t>Goal: </a:t>
            </a:r>
            <a:r>
              <a:rPr lang="en-US" sz="1650" i="1" dirty="0">
                <a:solidFill>
                  <a:prstClr val="black"/>
                </a:solidFill>
                <a:latin typeface="Arial Narrow" panose="020B0606020202030204" pitchFamily="34" charset="0"/>
              </a:rPr>
              <a:t>Develop Earth system models, </a:t>
            </a:r>
            <a:r>
              <a:rPr lang="en-US" sz="1650" i="1" dirty="0" err="1">
                <a:solidFill>
                  <a:prstClr val="black"/>
                </a:solidFill>
                <a:latin typeface="Arial Narrow" panose="020B0606020202030204" pitchFamily="34" charset="0"/>
              </a:rPr>
              <a:t>i.e</a:t>
            </a:r>
            <a:r>
              <a:rPr lang="en-US" sz="1650" i="1" dirty="0">
                <a:solidFill>
                  <a:prstClr val="black"/>
                </a:solidFill>
                <a:latin typeface="Arial Narrow" panose="020B0606020202030204" pitchFamily="34" charset="0"/>
              </a:rPr>
              <a:t>, </a:t>
            </a:r>
            <a:r>
              <a:rPr lang="en-US" sz="1650" i="1" dirty="0" smtClean="0">
                <a:solidFill>
                  <a:prstClr val="black"/>
                </a:solidFill>
                <a:latin typeface="Arial Narrow" panose="020B0606020202030204" pitchFamily="34" charset="0"/>
              </a:rPr>
              <a:t>E3SM </a:t>
            </a:r>
            <a:r>
              <a:rPr lang="en-US" sz="1650" i="1" dirty="0">
                <a:solidFill>
                  <a:prstClr val="black"/>
                </a:solidFill>
                <a:latin typeface="Arial Narrow" panose="020B0606020202030204" pitchFamily="34" charset="0"/>
              </a:rPr>
              <a:t>and its subcomponents, to address the grand challenge of actionable predictions of the changing Earth system, emphasizing on the most critical scientific questions facing the nation and DOE</a:t>
            </a:r>
            <a:endParaRPr lang="en-US" sz="1650" dirty="0"/>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9017" y="36887"/>
            <a:ext cx="911701" cy="513009"/>
          </a:xfrm>
          <a:prstGeom prst="rect">
            <a:avLst/>
          </a:prstGeom>
        </p:spPr>
      </p:pic>
      <p:pic>
        <p:nvPicPr>
          <p:cNvPr id="33" name="Picture 32" descr="U.S. Department of Energy | Department of Energ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86" y="13304"/>
            <a:ext cx="616233" cy="61034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xmlns="" id="{CECDB51D-15F6-7940-AC4B-B2C01C6E8022}"/>
              </a:ext>
            </a:extLst>
          </p:cNvPr>
          <p:cNvSpPr txBox="1"/>
          <p:nvPr/>
        </p:nvSpPr>
        <p:spPr>
          <a:xfrm>
            <a:off x="4268203" y="2017778"/>
            <a:ext cx="4802960" cy="1892826"/>
          </a:xfrm>
          <a:prstGeom prst="rect">
            <a:avLst/>
          </a:prstGeom>
          <a:solidFill>
            <a:schemeClr val="accent3">
              <a:lumMod val="60000"/>
              <a:lumOff val="40000"/>
            </a:schemeClr>
          </a:solidFill>
          <a:ln>
            <a:noFill/>
          </a:ln>
          <a:effectLst/>
        </p:spPr>
        <p:txBody>
          <a:bodyPr wrap="square" rtlCol="0">
            <a:spAutoFit/>
          </a:bodyPr>
          <a:lstStyle/>
          <a:p>
            <a:pPr marL="0" lvl="1" fontAlgn="base">
              <a:spcBef>
                <a:spcPct val="0"/>
              </a:spcBef>
              <a:spcAft>
                <a:spcPct val="0"/>
              </a:spcAft>
            </a:pPr>
            <a:r>
              <a:rPr lang="en-US" b="1" dirty="0">
                <a:solidFill>
                  <a:prstClr val="black"/>
                </a:solidFill>
                <a:latin typeface="Arial Narrow" panose="020B0606020202030204" pitchFamily="34" charset="0"/>
              </a:rPr>
              <a:t>Strategies:</a:t>
            </a:r>
            <a:r>
              <a:rPr lang="en-US" sz="1200" dirty="0">
                <a:solidFill>
                  <a:prstClr val="black"/>
                </a:solidFill>
                <a:latin typeface="Arial" pitchFamily="34" charset="0"/>
              </a:rPr>
              <a:t> </a:t>
            </a:r>
            <a:endParaRPr lang="en-US" sz="1500" dirty="0">
              <a:solidFill>
                <a:prstClr val="black"/>
              </a:solidFill>
              <a:latin typeface="Arial" pitchFamily="34" charset="0"/>
            </a:endParaRPr>
          </a:p>
          <a:p>
            <a:pPr marL="214313" lvl="1" indent="-214313" fontAlgn="base">
              <a:spcBef>
                <a:spcPct val="0"/>
              </a:spcBef>
              <a:spcAft>
                <a:spcPct val="0"/>
              </a:spcAft>
              <a:buFont typeface="Wingdings" panose="05000000000000000000" pitchFamily="2" charset="2"/>
              <a:buChar char="Ø"/>
            </a:pPr>
            <a:r>
              <a:rPr lang="en-US" sz="1650" dirty="0">
                <a:solidFill>
                  <a:prstClr val="black"/>
                </a:solidFill>
                <a:latin typeface="Arial Narrow" panose="020B0606020202030204" pitchFamily="34" charset="0"/>
              </a:rPr>
              <a:t>Science driver for model development</a:t>
            </a:r>
          </a:p>
          <a:p>
            <a:pPr marL="214313" lvl="1" indent="-214313" fontAlgn="base">
              <a:spcBef>
                <a:spcPct val="0"/>
              </a:spcBef>
              <a:spcAft>
                <a:spcPct val="0"/>
              </a:spcAft>
              <a:buFont typeface="Wingdings" panose="05000000000000000000" pitchFamily="2" charset="2"/>
              <a:buChar char="Ø"/>
            </a:pPr>
            <a:r>
              <a:rPr lang="en-US" sz="1650" dirty="0">
                <a:solidFill>
                  <a:prstClr val="black"/>
                </a:solidFill>
                <a:latin typeface="Arial Narrow" panose="020B0606020202030204" pitchFamily="34" charset="0"/>
              </a:rPr>
              <a:t>Earth system across scales (high-resolution frontier, bridge gaps, quantify uncertainty via LE)  </a:t>
            </a:r>
          </a:p>
          <a:p>
            <a:pPr marL="214313" lvl="1" indent="-214313" fontAlgn="base">
              <a:spcBef>
                <a:spcPct val="0"/>
              </a:spcBef>
              <a:spcAft>
                <a:spcPct val="0"/>
              </a:spcAft>
              <a:buFont typeface="Wingdings" panose="05000000000000000000" pitchFamily="2" charset="2"/>
              <a:buChar char="Ø"/>
            </a:pPr>
            <a:r>
              <a:rPr lang="en-US" sz="1650" dirty="0">
                <a:solidFill>
                  <a:prstClr val="black"/>
                </a:solidFill>
                <a:latin typeface="Arial Narrow" panose="020B0606020202030204" pitchFamily="34" charset="0"/>
              </a:rPr>
              <a:t>Prepare for and overcome the disruptive transition to next era of computing</a:t>
            </a:r>
          </a:p>
          <a:p>
            <a:pPr marL="214313" lvl="1" indent="-214313" fontAlgn="base">
              <a:spcBef>
                <a:spcPct val="0"/>
              </a:spcBef>
              <a:spcAft>
                <a:spcPct val="0"/>
              </a:spcAft>
              <a:buFont typeface="Wingdings" panose="05000000000000000000" pitchFamily="2" charset="2"/>
              <a:buChar char="Ø"/>
            </a:pPr>
            <a:r>
              <a:rPr lang="en-US" sz="1650" dirty="0">
                <a:solidFill>
                  <a:prstClr val="black"/>
                </a:solidFill>
                <a:latin typeface="Arial Narrow" panose="020B0606020202030204" pitchFamily="34" charset="0"/>
              </a:rPr>
              <a:t>Innovative computational methods </a:t>
            </a:r>
          </a:p>
        </p:txBody>
      </p:sp>
      <p:sp>
        <p:nvSpPr>
          <p:cNvPr id="36" name="TextBox 35">
            <a:extLst>
              <a:ext uri="{FF2B5EF4-FFF2-40B4-BE49-F238E27FC236}">
                <a16:creationId xmlns:a16="http://schemas.microsoft.com/office/drawing/2014/main" xmlns="" id="{CECDB51D-15F6-7940-AC4B-B2C01C6E8022}"/>
              </a:ext>
            </a:extLst>
          </p:cNvPr>
          <p:cNvSpPr txBox="1"/>
          <p:nvPr/>
        </p:nvSpPr>
        <p:spPr>
          <a:xfrm>
            <a:off x="4248649" y="3984596"/>
            <a:ext cx="4822514" cy="830997"/>
          </a:xfrm>
          <a:prstGeom prst="rect">
            <a:avLst/>
          </a:prstGeom>
          <a:solidFill>
            <a:schemeClr val="accent3">
              <a:lumMod val="20000"/>
              <a:lumOff val="80000"/>
            </a:schemeClr>
          </a:solidFill>
          <a:ln>
            <a:solidFill>
              <a:schemeClr val="accent3">
                <a:lumMod val="75000"/>
              </a:schemeClr>
            </a:solidFill>
          </a:ln>
          <a:effectLst/>
        </p:spPr>
        <p:txBody>
          <a:bodyPr wrap="square" rtlCol="0">
            <a:spAutoFit/>
          </a:bodyPr>
          <a:lstStyle/>
          <a:p>
            <a:pPr marL="0" lvl="1" fontAlgn="base">
              <a:spcBef>
                <a:spcPct val="0"/>
              </a:spcBef>
              <a:spcAft>
                <a:spcPct val="0"/>
              </a:spcAft>
            </a:pPr>
            <a:r>
              <a:rPr lang="en-US" sz="1200" b="1" dirty="0">
                <a:solidFill>
                  <a:prstClr val="black"/>
                </a:solidFill>
                <a:latin typeface="Arial Narrow" panose="020B0606020202030204" pitchFamily="34" charset="0"/>
              </a:rPr>
              <a:t>EAM: </a:t>
            </a:r>
            <a:r>
              <a:rPr lang="en-US" sz="1200" dirty="0">
                <a:latin typeface="Arial Narrow" panose="020B0606020202030204" pitchFamily="34" charset="0"/>
              </a:rPr>
              <a:t> E3SM Atmosphere Model; </a:t>
            </a:r>
            <a:r>
              <a:rPr lang="en-US" sz="1200" b="1" dirty="0">
                <a:solidFill>
                  <a:prstClr val="black"/>
                </a:solidFill>
                <a:latin typeface="Arial Narrow" panose="020B0606020202030204" pitchFamily="34" charset="0"/>
              </a:rPr>
              <a:t>ELM: </a:t>
            </a:r>
            <a:r>
              <a:rPr lang="en-US" sz="1200" dirty="0">
                <a:solidFill>
                  <a:prstClr val="black"/>
                </a:solidFill>
                <a:latin typeface="Arial Narrow" panose="020B0606020202030204" pitchFamily="34" charset="0"/>
              </a:rPr>
              <a:t>E3SM </a:t>
            </a:r>
            <a:r>
              <a:rPr lang="en-US" sz="1200" dirty="0" smtClean="0">
                <a:solidFill>
                  <a:prstClr val="black"/>
                </a:solidFill>
                <a:latin typeface="Arial Narrow" panose="020B0606020202030204" pitchFamily="34" charset="0"/>
              </a:rPr>
              <a:t>Land </a:t>
            </a:r>
            <a:r>
              <a:rPr lang="en-US" sz="1200" dirty="0">
                <a:solidFill>
                  <a:prstClr val="black"/>
                </a:solidFill>
                <a:latin typeface="Arial Narrow" panose="020B0606020202030204" pitchFamily="34" charset="0"/>
              </a:rPr>
              <a:t>Model</a:t>
            </a:r>
            <a:r>
              <a:rPr lang="en-US" sz="1200" b="1" dirty="0">
                <a:solidFill>
                  <a:prstClr val="black"/>
                </a:solidFill>
                <a:latin typeface="Arial Narrow" panose="020B0606020202030204" pitchFamily="34" charset="0"/>
              </a:rPr>
              <a:t> ; GCAM: </a:t>
            </a:r>
            <a:r>
              <a:rPr lang="en-US" sz="1200" dirty="0">
                <a:latin typeface="Arial Narrow" panose="020B0606020202030204" pitchFamily="34" charset="0"/>
              </a:rPr>
              <a:t>Global Change Assessment Model; </a:t>
            </a:r>
            <a:r>
              <a:rPr lang="en-US" sz="1200" b="1" dirty="0">
                <a:solidFill>
                  <a:prstClr val="black"/>
                </a:solidFill>
                <a:latin typeface="Arial Narrow" panose="020B0606020202030204" pitchFamily="34" charset="0"/>
              </a:rPr>
              <a:t>MOSART: </a:t>
            </a:r>
            <a:r>
              <a:rPr lang="en-US" sz="1200" dirty="0">
                <a:latin typeface="Arial Narrow" panose="020B0606020202030204" pitchFamily="34" charset="0"/>
              </a:rPr>
              <a:t>Model for Scale Adaptive River Transport; </a:t>
            </a:r>
            <a:r>
              <a:rPr lang="en-US" sz="1200" b="1" dirty="0" smtClean="0">
                <a:solidFill>
                  <a:prstClr val="black"/>
                </a:solidFill>
                <a:latin typeface="Arial Narrow" panose="020B0606020202030204" pitchFamily="34" charset="0"/>
              </a:rPr>
              <a:t>MPAS-SI: </a:t>
            </a:r>
            <a:r>
              <a:rPr lang="en-US" sz="1200" dirty="0">
                <a:latin typeface="Arial Narrow" panose="020B0606020202030204" pitchFamily="34" charset="0"/>
              </a:rPr>
              <a:t>Model for Prediction Across Scales (MPAS) </a:t>
            </a:r>
            <a:r>
              <a:rPr lang="en-US" sz="1200" dirty="0" smtClean="0">
                <a:latin typeface="Arial Narrow" panose="020B0606020202030204" pitchFamily="34" charset="0"/>
              </a:rPr>
              <a:t>– Sea Ice</a:t>
            </a:r>
            <a:r>
              <a:rPr lang="es-ES" sz="1200" dirty="0" smtClean="0">
                <a:latin typeface="Arial Narrow" panose="020B0606020202030204" pitchFamily="34" charset="0"/>
              </a:rPr>
              <a:t>;  </a:t>
            </a:r>
            <a:r>
              <a:rPr lang="en-US" sz="1200" b="1" dirty="0" smtClean="0">
                <a:solidFill>
                  <a:prstClr val="black"/>
                </a:solidFill>
                <a:latin typeface="Arial Narrow" panose="020B0606020202030204" pitchFamily="34" charset="0"/>
              </a:rPr>
              <a:t>MPAS-O</a:t>
            </a:r>
            <a:r>
              <a:rPr lang="en-US" sz="1200" b="1" dirty="0">
                <a:solidFill>
                  <a:prstClr val="black"/>
                </a:solidFill>
                <a:latin typeface="Arial Narrow" panose="020B0606020202030204" pitchFamily="34" charset="0"/>
              </a:rPr>
              <a:t>: </a:t>
            </a:r>
            <a:r>
              <a:rPr lang="en-US" sz="1200" dirty="0">
                <a:latin typeface="Arial Narrow" panose="020B0606020202030204" pitchFamily="34" charset="0"/>
              </a:rPr>
              <a:t>MPAS – Ocean; </a:t>
            </a:r>
            <a:r>
              <a:rPr lang="en-US" sz="1200" b="1" dirty="0">
                <a:solidFill>
                  <a:prstClr val="black"/>
                </a:solidFill>
                <a:latin typeface="Arial Narrow" panose="020B0606020202030204" pitchFamily="34" charset="0"/>
              </a:rPr>
              <a:t>MPAS-LI: </a:t>
            </a:r>
            <a:r>
              <a:rPr lang="en-US" sz="1200" dirty="0">
                <a:solidFill>
                  <a:prstClr val="black"/>
                </a:solidFill>
                <a:latin typeface="Arial Narrow" panose="020B0606020202030204" pitchFamily="34" charset="0"/>
              </a:rPr>
              <a:t>MPAS- Land Ice </a:t>
            </a:r>
          </a:p>
        </p:txBody>
      </p:sp>
      <p:sp>
        <p:nvSpPr>
          <p:cNvPr id="3" name="TextBox 2"/>
          <p:cNvSpPr txBox="1"/>
          <p:nvPr/>
        </p:nvSpPr>
        <p:spPr>
          <a:xfrm>
            <a:off x="4268203" y="4837273"/>
            <a:ext cx="4875797" cy="276999"/>
          </a:xfrm>
          <a:prstGeom prst="rect">
            <a:avLst/>
          </a:prstGeom>
          <a:noFill/>
        </p:spPr>
        <p:txBody>
          <a:bodyPr wrap="square" rtlCol="0">
            <a:spAutoFit/>
          </a:bodyPr>
          <a:lstStyle/>
          <a:p>
            <a:r>
              <a:rPr lang="en-US" sz="1200" b="1" i="1" dirty="0">
                <a:solidFill>
                  <a:srgbClr val="FF0000"/>
                </a:solidFill>
                <a:latin typeface="Arial Narrow" panose="020B0606020202030204" pitchFamily="34" charset="0"/>
              </a:rPr>
              <a:t>More E3SM Acronyms: https://e3sm.org/resources/help/acronyms/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859" y="609040"/>
            <a:ext cx="3993226" cy="4366732"/>
          </a:xfrm>
          <a:prstGeom prst="rect">
            <a:avLst/>
          </a:prstGeom>
        </p:spPr>
      </p:pic>
    </p:spTree>
    <p:extLst>
      <p:ext uri="{BB962C8B-B14F-4D97-AF65-F5344CB8AC3E}">
        <p14:creationId xmlns:p14="http://schemas.microsoft.com/office/powerpoint/2010/main" val="1178313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3783446016"/>
              </p:ext>
            </p:extLst>
          </p:nvPr>
        </p:nvGraphicFramePr>
        <p:xfrm>
          <a:off x="11145" y="1128232"/>
          <a:ext cx="4618293" cy="301294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646261" y="709940"/>
            <a:ext cx="3310035" cy="392415"/>
          </a:xfrm>
          <a:prstGeom prst="rect">
            <a:avLst/>
          </a:prstGeom>
          <a:noFill/>
        </p:spPr>
        <p:txBody>
          <a:bodyPr wrap="square" lIns="68580" tIns="34290" rIns="68580" bIns="34290" rtlCol="0">
            <a:spAutoFit/>
          </a:bodyPr>
          <a:lstStyle/>
          <a:p>
            <a:r>
              <a:rPr lang="en-US" sz="2100" dirty="0">
                <a:latin typeface="Arial Narrow" panose="020B0606020202030204" pitchFamily="34" charset="0"/>
              </a:rPr>
              <a:t>ESMD FY20 Budget: ~$</a:t>
            </a:r>
            <a:r>
              <a:rPr lang="en-US" sz="2100" dirty="0" err="1">
                <a:latin typeface="Arial Narrow" panose="020B0606020202030204" pitchFamily="34" charset="0"/>
              </a:rPr>
              <a:t>44M</a:t>
            </a:r>
            <a:endParaRPr lang="en-US" sz="2100" dirty="0">
              <a:latin typeface="Arial Narrow" panose="020B0606020202030204" pitchFamily="34" charset="0"/>
            </a:endParaRPr>
          </a:p>
        </p:txBody>
      </p:sp>
      <p:sp>
        <p:nvSpPr>
          <p:cNvPr id="12" name="TextBox 11"/>
          <p:cNvSpPr txBox="1"/>
          <p:nvPr/>
        </p:nvSpPr>
        <p:spPr>
          <a:xfrm>
            <a:off x="2898438" y="114158"/>
            <a:ext cx="2496989" cy="469359"/>
          </a:xfrm>
          <a:prstGeom prst="rect">
            <a:avLst/>
          </a:prstGeom>
          <a:noFill/>
        </p:spPr>
        <p:txBody>
          <a:bodyPr wrap="square" lIns="68580" tIns="34290" rIns="68580" bIns="34290" rtlCol="0">
            <a:spAutoFit/>
          </a:bodyPr>
          <a:lstStyle/>
          <a:p>
            <a:r>
              <a:rPr lang="en-US" sz="2600" b="1" dirty="0">
                <a:solidFill>
                  <a:srgbClr val="000099"/>
                </a:solidFill>
                <a:effectLst>
                  <a:outerShdw blurRad="38100" dist="38100" dir="2700000" algn="tl">
                    <a:srgbClr val="C0C0C0"/>
                  </a:outerShdw>
                </a:effectLst>
              </a:rPr>
              <a:t>ESMD Portfolio </a:t>
            </a:r>
          </a:p>
        </p:txBody>
      </p:sp>
      <p:sp>
        <p:nvSpPr>
          <p:cNvPr id="14" name="TextBox 13"/>
          <p:cNvSpPr txBox="1"/>
          <p:nvPr/>
        </p:nvSpPr>
        <p:spPr>
          <a:xfrm>
            <a:off x="3894750" y="662868"/>
            <a:ext cx="5134422" cy="3547125"/>
          </a:xfrm>
          <a:prstGeom prst="rect">
            <a:avLst/>
          </a:prstGeom>
          <a:solidFill>
            <a:schemeClr val="accent3">
              <a:lumMod val="60000"/>
              <a:lumOff val="40000"/>
            </a:schemeClr>
          </a:solidFill>
        </p:spPr>
        <p:txBody>
          <a:bodyPr wrap="square" lIns="68580" tIns="34290" rIns="68580" bIns="34290" rtlCol="0">
            <a:spAutoFit/>
          </a:bodyPr>
          <a:lstStyle/>
          <a:p>
            <a:r>
              <a:rPr lang="en-US" b="1" dirty="0">
                <a:latin typeface="Arial Narrow" panose="020B0606020202030204" pitchFamily="34" charset="0"/>
              </a:rPr>
              <a:t>ESMD supported Projects: </a:t>
            </a:r>
          </a:p>
          <a:p>
            <a:endParaRPr lang="en-US" dirty="0">
              <a:latin typeface="Arial Narrow" panose="020B0606020202030204" pitchFamily="34" charset="0"/>
            </a:endParaRPr>
          </a:p>
          <a:p>
            <a:pPr marL="214313" indent="-214313">
              <a:buFont typeface="Wingdings" panose="05000000000000000000" pitchFamily="2" charset="2"/>
              <a:buChar char="Ø"/>
            </a:pPr>
            <a:r>
              <a:rPr lang="en-US" b="1" dirty="0">
                <a:latin typeface="Arial Narrow" panose="020B0606020202030204" pitchFamily="34" charset="0"/>
              </a:rPr>
              <a:t>Funding instruments: 1. </a:t>
            </a:r>
            <a:r>
              <a:rPr lang="en-US" dirty="0">
                <a:latin typeface="Arial Narrow" panose="020B0606020202030204" pitchFamily="34" charset="0"/>
              </a:rPr>
              <a:t>Scientific Focus Area (</a:t>
            </a:r>
            <a:r>
              <a:rPr lang="en-US" b="1" dirty="0" err="1">
                <a:latin typeface="Arial Narrow" panose="020B0606020202030204" pitchFamily="34" charset="0"/>
              </a:rPr>
              <a:t>SFAs</a:t>
            </a:r>
            <a:r>
              <a:rPr lang="en-US" dirty="0">
                <a:latin typeface="Arial Narrow" panose="020B0606020202030204" pitchFamily="34" charset="0"/>
              </a:rPr>
              <a:t>); </a:t>
            </a:r>
            <a:r>
              <a:rPr lang="en-US" b="1" dirty="0">
                <a:latin typeface="Arial Narrow" panose="020B0606020202030204" pitchFamily="34" charset="0"/>
              </a:rPr>
              <a:t>2. Univ. Awards </a:t>
            </a:r>
            <a:r>
              <a:rPr lang="en-US" dirty="0">
                <a:latin typeface="Arial Narrow" panose="020B0606020202030204" pitchFamily="34" charset="0"/>
              </a:rPr>
              <a:t>via Funding Opportunity Announcement (</a:t>
            </a:r>
            <a:r>
              <a:rPr lang="en-US" dirty="0" err="1">
                <a:latin typeface="Arial Narrow" panose="020B0606020202030204" pitchFamily="34" charset="0"/>
              </a:rPr>
              <a:t>FOA</a:t>
            </a:r>
            <a:r>
              <a:rPr lang="en-US" dirty="0">
                <a:latin typeface="Arial Narrow" panose="020B0606020202030204" pitchFamily="34" charset="0"/>
              </a:rPr>
              <a:t>) and </a:t>
            </a:r>
            <a:r>
              <a:rPr lang="en-US" b="1" dirty="0">
                <a:latin typeface="Arial Narrow" panose="020B0606020202030204" pitchFamily="34" charset="0"/>
              </a:rPr>
              <a:t>3. </a:t>
            </a:r>
            <a:r>
              <a:rPr lang="en-US" dirty="0">
                <a:latin typeface="Arial Narrow" panose="020B0606020202030204" pitchFamily="34" charset="0"/>
              </a:rPr>
              <a:t>Scientific Discovery through Advanced Computing (</a:t>
            </a:r>
            <a:r>
              <a:rPr lang="en-US" b="1" dirty="0" err="1">
                <a:latin typeface="Arial Narrow" panose="020B0606020202030204" pitchFamily="34" charset="0"/>
              </a:rPr>
              <a:t>SciDAC</a:t>
            </a:r>
            <a:r>
              <a:rPr lang="en-US" dirty="0">
                <a:latin typeface="Arial Narrow" panose="020B0606020202030204" pitchFamily="34" charset="0"/>
              </a:rPr>
              <a:t>) projects</a:t>
            </a:r>
            <a:endParaRPr lang="en-US" b="1" dirty="0">
              <a:latin typeface="Arial Narrow" panose="020B0606020202030204" pitchFamily="34" charset="0"/>
            </a:endParaRPr>
          </a:p>
          <a:p>
            <a:pPr marL="214313" indent="-214313">
              <a:buFont typeface="Wingdings" panose="05000000000000000000" pitchFamily="2" charset="2"/>
              <a:buChar char="Ø"/>
            </a:pPr>
            <a:endParaRPr lang="en-US" sz="500" b="1" dirty="0">
              <a:latin typeface="Arial Narrow" panose="020B0606020202030204" pitchFamily="34" charset="0"/>
            </a:endParaRPr>
          </a:p>
          <a:p>
            <a:pPr marL="214313" indent="-214313">
              <a:buFont typeface="Wingdings" panose="05000000000000000000" pitchFamily="2" charset="2"/>
              <a:buChar char="Ø"/>
            </a:pPr>
            <a:r>
              <a:rPr lang="en-US" b="1" dirty="0" err="1">
                <a:latin typeface="Arial Narrow" panose="020B0606020202030204" pitchFamily="34" charset="0"/>
              </a:rPr>
              <a:t>E3SM</a:t>
            </a:r>
            <a:r>
              <a:rPr lang="en-US" b="1" dirty="0">
                <a:latin typeface="Arial Narrow" panose="020B0606020202030204" pitchFamily="34" charset="0"/>
              </a:rPr>
              <a:t> SFA is the central driver </a:t>
            </a:r>
            <a:r>
              <a:rPr lang="en-US" dirty="0">
                <a:latin typeface="Arial Narrow" panose="020B0606020202030204" pitchFamily="34" charset="0"/>
              </a:rPr>
              <a:t>of the E3SM development with focused scientific questions, well defined time frames, goals and strategies (8 DOE labs and multiple universities) </a:t>
            </a:r>
          </a:p>
          <a:p>
            <a:pPr marL="214313" indent="-214313">
              <a:buFont typeface="Wingdings" panose="05000000000000000000" pitchFamily="2" charset="2"/>
              <a:buChar char="Ø"/>
            </a:pPr>
            <a:endParaRPr lang="en-US" sz="500" dirty="0">
              <a:latin typeface="Arial Narrow" panose="020B0606020202030204" pitchFamily="34" charset="0"/>
            </a:endParaRPr>
          </a:p>
          <a:p>
            <a:pPr marL="214313" indent="-214313">
              <a:buFont typeface="Wingdings" panose="05000000000000000000" pitchFamily="2" charset="2"/>
              <a:buChar char="Ø"/>
            </a:pPr>
            <a:r>
              <a:rPr lang="en-US" b="1" dirty="0">
                <a:latin typeface="Arial Narrow" panose="020B0606020202030204" pitchFamily="34" charset="0"/>
              </a:rPr>
              <a:t>Advancement from other projects contribute to </a:t>
            </a:r>
            <a:r>
              <a:rPr lang="en-US" b="1" dirty="0" err="1">
                <a:latin typeface="Arial Narrow" panose="020B0606020202030204" pitchFamily="34" charset="0"/>
              </a:rPr>
              <a:t>E3SM</a:t>
            </a:r>
            <a:r>
              <a:rPr lang="en-US" b="1" dirty="0">
                <a:latin typeface="Arial Narrow" panose="020B0606020202030204" pitchFamily="34" charset="0"/>
              </a:rPr>
              <a:t> </a:t>
            </a:r>
            <a:r>
              <a:rPr lang="en-US" dirty="0">
                <a:latin typeface="Arial Narrow" panose="020B0606020202030204" pitchFamily="34" charset="0"/>
              </a:rPr>
              <a:t>development in various ways on different time frames </a:t>
            </a:r>
          </a:p>
        </p:txBody>
      </p:sp>
      <p:sp>
        <p:nvSpPr>
          <p:cNvPr id="17" name="Rectangle 16"/>
          <p:cNvSpPr/>
          <p:nvPr/>
        </p:nvSpPr>
        <p:spPr>
          <a:xfrm>
            <a:off x="111970" y="647229"/>
            <a:ext cx="3686308" cy="36165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9017" y="36887"/>
            <a:ext cx="911701" cy="513009"/>
          </a:xfrm>
          <a:prstGeom prst="rect">
            <a:avLst/>
          </a:prstGeom>
        </p:spPr>
      </p:pic>
      <p:pic>
        <p:nvPicPr>
          <p:cNvPr id="19" name="Picture 18" descr="U.S. Department of Energy | Department of Energ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5" y="36888"/>
            <a:ext cx="616233" cy="6103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2427761838"/>
              </p:ext>
            </p:extLst>
          </p:nvPr>
        </p:nvGraphicFramePr>
        <p:xfrm>
          <a:off x="144060" y="4388921"/>
          <a:ext cx="7624471" cy="574949"/>
        </p:xfrm>
        <a:graphic>
          <a:graphicData uri="http://schemas.openxmlformats.org/drawingml/2006/table">
            <a:tbl>
              <a:tblPr firstRow="1" firstCol="1" bandRow="1">
                <a:tableStyleId>{5C22544A-7EE6-4342-B048-85BDC9FD1C3A}</a:tableStyleId>
              </a:tblPr>
              <a:tblGrid>
                <a:gridCol w="929814">
                  <a:extLst>
                    <a:ext uri="{9D8B030D-6E8A-4147-A177-3AD203B41FA5}">
                      <a16:colId xmlns:a16="http://schemas.microsoft.com/office/drawing/2014/main" xmlns="" val="20000"/>
                    </a:ext>
                  </a:extLst>
                </a:gridCol>
                <a:gridCol w="596143">
                  <a:extLst>
                    <a:ext uri="{9D8B030D-6E8A-4147-A177-3AD203B41FA5}">
                      <a16:colId xmlns:a16="http://schemas.microsoft.com/office/drawing/2014/main" xmlns="" val="20001"/>
                    </a:ext>
                  </a:extLst>
                </a:gridCol>
                <a:gridCol w="704186">
                  <a:extLst>
                    <a:ext uri="{9D8B030D-6E8A-4147-A177-3AD203B41FA5}">
                      <a16:colId xmlns:a16="http://schemas.microsoft.com/office/drawing/2014/main" xmlns="" val="20002"/>
                    </a:ext>
                  </a:extLst>
                </a:gridCol>
                <a:gridCol w="689223">
                  <a:extLst>
                    <a:ext uri="{9D8B030D-6E8A-4147-A177-3AD203B41FA5}">
                      <a16:colId xmlns:a16="http://schemas.microsoft.com/office/drawing/2014/main" xmlns="" val="20003"/>
                    </a:ext>
                  </a:extLst>
                </a:gridCol>
                <a:gridCol w="659233">
                  <a:extLst>
                    <a:ext uri="{9D8B030D-6E8A-4147-A177-3AD203B41FA5}">
                      <a16:colId xmlns:a16="http://schemas.microsoft.com/office/drawing/2014/main" xmlns="" val="20004"/>
                    </a:ext>
                  </a:extLst>
                </a:gridCol>
                <a:gridCol w="698009">
                  <a:extLst>
                    <a:ext uri="{9D8B030D-6E8A-4147-A177-3AD203B41FA5}">
                      <a16:colId xmlns:a16="http://schemas.microsoft.com/office/drawing/2014/main" xmlns="" val="20005"/>
                    </a:ext>
                  </a:extLst>
                </a:gridCol>
                <a:gridCol w="672158">
                  <a:extLst>
                    <a:ext uri="{9D8B030D-6E8A-4147-A177-3AD203B41FA5}">
                      <a16:colId xmlns:a16="http://schemas.microsoft.com/office/drawing/2014/main" xmlns="" val="20006"/>
                    </a:ext>
                  </a:extLst>
                </a:gridCol>
                <a:gridCol w="656154">
                  <a:extLst>
                    <a:ext uri="{9D8B030D-6E8A-4147-A177-3AD203B41FA5}">
                      <a16:colId xmlns:a16="http://schemas.microsoft.com/office/drawing/2014/main" xmlns="" val="20007"/>
                    </a:ext>
                  </a:extLst>
                </a:gridCol>
                <a:gridCol w="677613">
                  <a:extLst>
                    <a:ext uri="{9D8B030D-6E8A-4147-A177-3AD203B41FA5}">
                      <a16:colId xmlns:a16="http://schemas.microsoft.com/office/drawing/2014/main" xmlns="" val="20008"/>
                    </a:ext>
                  </a:extLst>
                </a:gridCol>
                <a:gridCol w="677613">
                  <a:extLst>
                    <a:ext uri="{9D8B030D-6E8A-4147-A177-3AD203B41FA5}">
                      <a16:colId xmlns:a16="http://schemas.microsoft.com/office/drawing/2014/main" xmlns="" val="20009"/>
                    </a:ext>
                  </a:extLst>
                </a:gridCol>
                <a:gridCol w="664325">
                  <a:extLst>
                    <a:ext uri="{9D8B030D-6E8A-4147-A177-3AD203B41FA5}">
                      <a16:colId xmlns:a16="http://schemas.microsoft.com/office/drawing/2014/main" xmlns="" val="20010"/>
                    </a:ext>
                  </a:extLst>
                </a:gridCol>
              </a:tblGrid>
              <a:tr h="253020">
                <a:tc>
                  <a:txBody>
                    <a:bodyPr/>
                    <a:lstStyle/>
                    <a:p>
                      <a:pPr marL="0" marR="0">
                        <a:lnSpc>
                          <a:spcPct val="115000"/>
                        </a:lnSpc>
                        <a:spcBef>
                          <a:spcPts val="0"/>
                        </a:spcBef>
                        <a:spcAft>
                          <a:spcPts val="0"/>
                        </a:spcAft>
                      </a:pPr>
                      <a:r>
                        <a:rPr lang="en-US" sz="1500" dirty="0">
                          <a:effectLst/>
                          <a:latin typeface="Arial Narrow" panose="020B0606020202030204" pitchFamily="34" charset="0"/>
                          <a:ea typeface="+mn-ea"/>
                          <a:cs typeface="+mn-cs"/>
                        </a:rPr>
                        <a:t>Year</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FY11</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FY12</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FY13</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FY14</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FY15</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FY16</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FY17</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FY18</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FY19</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err="1">
                          <a:effectLst/>
                          <a:latin typeface="Arial Narrow" panose="020B0606020202030204" pitchFamily="34" charset="0"/>
                        </a:rPr>
                        <a:t>FY20</a:t>
                      </a:r>
                      <a:endParaRPr lang="en-US" sz="1500" dirty="0">
                        <a:effectLst/>
                        <a:latin typeface="Arial Narrow" panose="020B0606020202030204" pitchFamily="34" charset="0"/>
                        <a:ea typeface="SimSun"/>
                        <a:cs typeface="Times New Roman"/>
                      </a:endParaRPr>
                    </a:p>
                  </a:txBody>
                  <a:tcPr marL="68580" marR="68580" marT="0" marB="0"/>
                </a:tc>
                <a:extLst>
                  <a:ext uri="{0D108BD9-81ED-4DB2-BD59-A6C34878D82A}">
                    <a16:rowId xmlns:a16="http://schemas.microsoft.com/office/drawing/2014/main" xmlns="" val="10000"/>
                  </a:ext>
                </a:extLst>
              </a:tr>
              <a:tr h="312059">
                <a:tc>
                  <a:txBody>
                    <a:bodyPr/>
                    <a:lstStyle/>
                    <a:p>
                      <a:pPr marL="0" marR="0">
                        <a:lnSpc>
                          <a:spcPct val="115000"/>
                        </a:lnSpc>
                        <a:spcBef>
                          <a:spcPts val="0"/>
                        </a:spcBef>
                        <a:spcAft>
                          <a:spcPts val="0"/>
                        </a:spcAft>
                      </a:pPr>
                      <a:r>
                        <a:rPr lang="en-US" sz="1500" dirty="0" err="1">
                          <a:effectLst/>
                          <a:latin typeface="Arial Narrow" panose="020B0606020202030204" pitchFamily="34" charset="0"/>
                          <a:ea typeface="+mn-ea"/>
                          <a:cs typeface="+mn-cs"/>
                        </a:rPr>
                        <a:t>ESMD</a:t>
                      </a:r>
                      <a:r>
                        <a:rPr lang="en-US" sz="1500" dirty="0">
                          <a:effectLst/>
                          <a:latin typeface="Arial Narrow" panose="020B0606020202030204" pitchFamily="34" charset="0"/>
                          <a:ea typeface="+mn-ea"/>
                          <a:cs typeface="+mn-cs"/>
                        </a:rPr>
                        <a:t>($M)</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36.0</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35.3</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35.4</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35.6</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35.3</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35.5</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35.1</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40.0</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44.0 </a:t>
                      </a:r>
                      <a:endParaRPr lang="en-US" sz="1500" dirty="0">
                        <a:effectLst/>
                        <a:latin typeface="Arial Narrow" panose="020B0606020202030204" pitchFamily="34" charset="0"/>
                        <a:ea typeface="SimSun"/>
                        <a:cs typeface="Times New Roman"/>
                      </a:endParaRPr>
                    </a:p>
                  </a:txBody>
                  <a:tcPr marL="68580" marR="68580" marT="0" marB="0"/>
                </a:tc>
                <a:tc>
                  <a:txBody>
                    <a:bodyPr/>
                    <a:lstStyle/>
                    <a:p>
                      <a:pPr marL="0" marR="0">
                        <a:lnSpc>
                          <a:spcPct val="115000"/>
                        </a:lnSpc>
                        <a:spcBef>
                          <a:spcPts val="0"/>
                        </a:spcBef>
                        <a:spcAft>
                          <a:spcPts val="0"/>
                        </a:spcAft>
                      </a:pPr>
                      <a:r>
                        <a:rPr lang="en-US" sz="1500" dirty="0">
                          <a:effectLst/>
                          <a:latin typeface="Arial Narrow" panose="020B0606020202030204" pitchFamily="34" charset="0"/>
                        </a:rPr>
                        <a:t>44.0</a:t>
                      </a:r>
                      <a:endParaRPr lang="en-US" sz="1500" dirty="0">
                        <a:effectLst/>
                        <a:latin typeface="Arial Narrow" panose="020B0606020202030204" pitchFamily="34" charset="0"/>
                        <a:ea typeface="SimSun"/>
                        <a:cs typeface="Times New Roman"/>
                      </a:endParaRPr>
                    </a:p>
                  </a:txBody>
                  <a:tcPr marL="68580" marR="68580" marT="0" marB="0"/>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040018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165" y="889912"/>
            <a:ext cx="8093735" cy="4015658"/>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3901" y="577711"/>
            <a:ext cx="801255" cy="870800"/>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1124" y="584251"/>
            <a:ext cx="864260" cy="864260"/>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4402" y="539834"/>
            <a:ext cx="921756" cy="921756"/>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2924" y="539834"/>
            <a:ext cx="908676" cy="908676"/>
          </a:xfrm>
          <a:prstGeom prst="rect">
            <a:avLst/>
          </a:prstGeom>
        </p:spPr>
      </p:pic>
      <p:sp>
        <p:nvSpPr>
          <p:cNvPr id="11" name="TextBox 10"/>
          <p:cNvSpPr txBox="1"/>
          <p:nvPr/>
        </p:nvSpPr>
        <p:spPr>
          <a:xfrm>
            <a:off x="1721644" y="4762111"/>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On the Agenda today: The overview of E3SM from leaders on Monday, Oct 26</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
        <p:nvSpPr>
          <p:cNvPr id="12" name="TextBox 11"/>
          <p:cNvSpPr txBox="1"/>
          <p:nvPr/>
        </p:nvSpPr>
        <p:spPr>
          <a:xfrm>
            <a:off x="5143501" y="4505765"/>
            <a:ext cx="1175656" cy="276999"/>
          </a:xfrm>
          <a:prstGeom prst="rect">
            <a:avLst/>
          </a:prstGeom>
          <a:noFill/>
        </p:spPr>
        <p:txBody>
          <a:bodyPr wrap="square" rtlCol="0">
            <a:spAutoFit/>
          </a:bodyPr>
          <a:lstStyle/>
          <a:p>
            <a:r>
              <a:rPr lang="en-US" sz="1200" dirty="0">
                <a:solidFill>
                  <a:srgbClr val="0070C0"/>
                </a:solidFill>
              </a:rPr>
              <a:t>(NGD)</a:t>
            </a:r>
          </a:p>
        </p:txBody>
      </p:sp>
      <p:cxnSp>
        <p:nvCxnSpPr>
          <p:cNvPr id="16" name="Straight Connector 15"/>
          <p:cNvCxnSpPr/>
          <p:nvPr/>
        </p:nvCxnSpPr>
        <p:spPr>
          <a:xfrm flipV="1">
            <a:off x="6655060" y="3219062"/>
            <a:ext cx="1315616" cy="209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970675" y="3229558"/>
            <a:ext cx="0" cy="1784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501812" y="3450215"/>
            <a:ext cx="1092253" cy="629816"/>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C00000"/>
              </a:solidFill>
            </a:endParaRPr>
          </a:p>
        </p:txBody>
      </p:sp>
      <p:sp>
        <p:nvSpPr>
          <p:cNvPr id="22" name="TextBox 21"/>
          <p:cNvSpPr txBox="1"/>
          <p:nvPr/>
        </p:nvSpPr>
        <p:spPr>
          <a:xfrm>
            <a:off x="7501812" y="3509939"/>
            <a:ext cx="1179264" cy="519373"/>
          </a:xfrm>
          <a:prstGeom prst="rect">
            <a:avLst/>
          </a:prstGeom>
          <a:noFill/>
        </p:spPr>
        <p:txBody>
          <a:bodyPr wrap="square" rtlCol="0">
            <a:spAutoFit/>
          </a:bodyPr>
          <a:lstStyle/>
          <a:p>
            <a:r>
              <a:rPr lang="en-US" sz="975" b="1" dirty="0">
                <a:solidFill>
                  <a:srgbClr val="0070C0"/>
                </a:solidFill>
              </a:rPr>
              <a:t>Ocean Sub-Project</a:t>
            </a:r>
          </a:p>
          <a:p>
            <a:endParaRPr lang="en-US" sz="900" dirty="0">
              <a:solidFill>
                <a:srgbClr val="0070C0"/>
              </a:solidFill>
            </a:endParaRPr>
          </a:p>
          <a:p>
            <a:r>
              <a:rPr lang="en-US" sz="900" b="1" dirty="0">
                <a:solidFill>
                  <a:srgbClr val="0070C0"/>
                </a:solidFill>
              </a:rPr>
              <a:t>     Luke van Roekel</a:t>
            </a:r>
          </a:p>
        </p:txBody>
      </p:sp>
      <p:sp>
        <p:nvSpPr>
          <p:cNvPr id="18" name="Title 1"/>
          <p:cNvSpPr txBox="1">
            <a:spLocks/>
          </p:cNvSpPr>
          <p:nvPr/>
        </p:nvSpPr>
        <p:spPr>
          <a:xfrm>
            <a:off x="-107156" y="-87327"/>
            <a:ext cx="9144000" cy="994172"/>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pPr algn="ctr"/>
            <a:r>
              <a:rPr lang="en-US" sz="3000" dirty="0">
                <a:latin typeface="Arial Narrow" panose="020B0606020202030204" pitchFamily="34" charset="0"/>
              </a:rPr>
              <a:t>E3SM SFA: The Central Driver</a:t>
            </a:r>
            <a:r>
              <a:rPr lang="en-US" dirty="0">
                <a:latin typeface="Arial Narrow" panose="020B0606020202030204" pitchFamily="34" charset="0"/>
              </a:rPr>
              <a:t/>
            </a:r>
            <a:br>
              <a:rPr lang="en-US" dirty="0">
                <a:latin typeface="Arial Narrow" panose="020B0606020202030204" pitchFamily="34" charset="0"/>
              </a:rPr>
            </a:br>
            <a:r>
              <a:rPr lang="en-US" i="1" dirty="0">
                <a:latin typeface="Arial Narrow" panose="020B0606020202030204" pitchFamily="34" charset="0"/>
              </a:rPr>
              <a:t>- The leadership team </a:t>
            </a:r>
          </a:p>
        </p:txBody>
      </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38335" y="4115514"/>
            <a:ext cx="1434399" cy="528750"/>
          </a:xfrm>
          <a:prstGeom prst="rect">
            <a:avLst/>
          </a:prstGeom>
        </p:spPr>
      </p:pic>
      <p:sp>
        <p:nvSpPr>
          <p:cNvPr id="2" name="TextBox 1"/>
          <p:cNvSpPr txBox="1"/>
          <p:nvPr/>
        </p:nvSpPr>
        <p:spPr>
          <a:xfrm>
            <a:off x="8279648" y="3140607"/>
            <a:ext cx="614187" cy="338554"/>
          </a:xfrm>
          <a:prstGeom prst="rect">
            <a:avLst/>
          </a:prstGeom>
          <a:noFill/>
        </p:spPr>
        <p:txBody>
          <a:bodyPr wrap="square" rtlCol="0">
            <a:spAutoFit/>
          </a:bodyPr>
          <a:lstStyle/>
          <a:p>
            <a:r>
              <a:rPr lang="en-US" sz="1400" dirty="0">
                <a:solidFill>
                  <a:srgbClr val="C00000"/>
                </a:solidFill>
              </a:rPr>
              <a:t>New</a:t>
            </a:r>
            <a:r>
              <a:rPr lang="en-US" sz="1600" dirty="0">
                <a:solidFill>
                  <a:srgbClr val="C00000"/>
                </a:solidFill>
              </a:rPr>
              <a:t> </a:t>
            </a:r>
          </a:p>
        </p:txBody>
      </p:sp>
    </p:spTree>
    <p:extLst>
      <p:ext uri="{BB962C8B-B14F-4D97-AF65-F5344CB8AC3E}">
        <p14:creationId xmlns:p14="http://schemas.microsoft.com/office/powerpoint/2010/main" val="2223215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165" y="889912"/>
            <a:ext cx="8093735" cy="4015658"/>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3901" y="577711"/>
            <a:ext cx="801255" cy="870800"/>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1124" y="584251"/>
            <a:ext cx="864260" cy="864260"/>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4402" y="539834"/>
            <a:ext cx="921756" cy="921756"/>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2924" y="539834"/>
            <a:ext cx="908676" cy="908676"/>
          </a:xfrm>
          <a:prstGeom prst="rect">
            <a:avLst/>
          </a:prstGeom>
        </p:spPr>
      </p:pic>
      <p:sp>
        <p:nvSpPr>
          <p:cNvPr id="11" name="TextBox 10"/>
          <p:cNvSpPr txBox="1"/>
          <p:nvPr/>
        </p:nvSpPr>
        <p:spPr>
          <a:xfrm>
            <a:off x="1721644" y="4762111"/>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On the Agenda today: The overview of E3SM from leaders on Monday, Oct 26</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
        <p:nvSpPr>
          <p:cNvPr id="12" name="TextBox 11"/>
          <p:cNvSpPr txBox="1"/>
          <p:nvPr/>
        </p:nvSpPr>
        <p:spPr>
          <a:xfrm>
            <a:off x="5143501" y="4505765"/>
            <a:ext cx="1175656" cy="276999"/>
          </a:xfrm>
          <a:prstGeom prst="rect">
            <a:avLst/>
          </a:prstGeom>
          <a:noFill/>
        </p:spPr>
        <p:txBody>
          <a:bodyPr wrap="square" rtlCol="0">
            <a:spAutoFit/>
          </a:bodyPr>
          <a:lstStyle/>
          <a:p>
            <a:r>
              <a:rPr lang="en-US" sz="1200" dirty="0">
                <a:solidFill>
                  <a:srgbClr val="0070C0"/>
                </a:solidFill>
              </a:rPr>
              <a:t>(NGD)</a:t>
            </a:r>
          </a:p>
        </p:txBody>
      </p:sp>
      <p:cxnSp>
        <p:nvCxnSpPr>
          <p:cNvPr id="16" name="Straight Connector 15"/>
          <p:cNvCxnSpPr/>
          <p:nvPr/>
        </p:nvCxnSpPr>
        <p:spPr>
          <a:xfrm flipV="1">
            <a:off x="6655060" y="3219062"/>
            <a:ext cx="1315616" cy="209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970675" y="3229558"/>
            <a:ext cx="0" cy="1784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501812" y="3450215"/>
            <a:ext cx="1092253" cy="629816"/>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C00000"/>
              </a:solidFill>
            </a:endParaRPr>
          </a:p>
        </p:txBody>
      </p:sp>
      <p:sp>
        <p:nvSpPr>
          <p:cNvPr id="22" name="TextBox 21"/>
          <p:cNvSpPr txBox="1"/>
          <p:nvPr/>
        </p:nvSpPr>
        <p:spPr>
          <a:xfrm>
            <a:off x="7501812" y="3509939"/>
            <a:ext cx="1179264" cy="519373"/>
          </a:xfrm>
          <a:prstGeom prst="rect">
            <a:avLst/>
          </a:prstGeom>
          <a:noFill/>
        </p:spPr>
        <p:txBody>
          <a:bodyPr wrap="square" rtlCol="0">
            <a:spAutoFit/>
          </a:bodyPr>
          <a:lstStyle/>
          <a:p>
            <a:r>
              <a:rPr lang="en-US" sz="975" b="1" dirty="0">
                <a:solidFill>
                  <a:srgbClr val="0070C0"/>
                </a:solidFill>
              </a:rPr>
              <a:t>Ocean Sub-Project</a:t>
            </a:r>
          </a:p>
          <a:p>
            <a:endParaRPr lang="en-US" sz="900" dirty="0">
              <a:solidFill>
                <a:srgbClr val="0070C0"/>
              </a:solidFill>
            </a:endParaRPr>
          </a:p>
          <a:p>
            <a:r>
              <a:rPr lang="en-US" sz="900" b="1" dirty="0">
                <a:solidFill>
                  <a:srgbClr val="0070C0"/>
                </a:solidFill>
              </a:rPr>
              <a:t>     Luke van Roekel</a:t>
            </a:r>
          </a:p>
        </p:txBody>
      </p:sp>
      <p:sp>
        <p:nvSpPr>
          <p:cNvPr id="18" name="Title 1"/>
          <p:cNvSpPr txBox="1">
            <a:spLocks/>
          </p:cNvSpPr>
          <p:nvPr/>
        </p:nvSpPr>
        <p:spPr>
          <a:xfrm>
            <a:off x="-107156" y="-87327"/>
            <a:ext cx="9144000" cy="994172"/>
          </a:xfrm>
          <a:prstGeom prst="rect">
            <a:avLst/>
          </a:prstGeom>
        </p:spPr>
        <p:txBody>
          <a:bodyPr vert="horz" lIns="0" tIns="0" rIns="0" bIns="0" rtlCol="0" anchor="b" anchorCtr="0">
            <a:no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pPr algn="ctr"/>
            <a:r>
              <a:rPr lang="en-US" sz="3000" dirty="0">
                <a:latin typeface="Arial Narrow" panose="020B0606020202030204" pitchFamily="34" charset="0"/>
              </a:rPr>
              <a:t>E3SM SFA: The Central Driver</a:t>
            </a:r>
            <a:r>
              <a:rPr lang="en-US" dirty="0">
                <a:latin typeface="Arial Narrow" panose="020B0606020202030204" pitchFamily="34" charset="0"/>
              </a:rPr>
              <a:t/>
            </a:r>
            <a:br>
              <a:rPr lang="en-US" dirty="0">
                <a:latin typeface="Arial Narrow" panose="020B0606020202030204" pitchFamily="34" charset="0"/>
              </a:rPr>
            </a:br>
            <a:r>
              <a:rPr lang="en-US" i="1" dirty="0">
                <a:latin typeface="Arial Narrow" panose="020B0606020202030204" pitchFamily="34" charset="0"/>
              </a:rPr>
              <a:t>- The leadership team </a:t>
            </a:r>
          </a:p>
        </p:txBody>
      </p:sp>
      <p:sp>
        <p:nvSpPr>
          <p:cNvPr id="19" name="TextBox 4"/>
          <p:cNvSpPr txBox="1"/>
          <p:nvPr/>
        </p:nvSpPr>
        <p:spPr>
          <a:xfrm>
            <a:off x="2727119" y="1540699"/>
            <a:ext cx="3689763" cy="2062103"/>
          </a:xfrm>
          <a:prstGeom prst="rect">
            <a:avLst/>
          </a:prstGeom>
          <a:solidFill>
            <a:schemeClr val="accent3">
              <a:lumMod val="60000"/>
              <a:lumOff val="40000"/>
            </a:schemeClr>
          </a:solidFill>
          <a:ln>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latin typeface="Arial Narrow" panose="020B0606020202030204" pitchFamily="34" charset="0"/>
              </a:rPr>
              <a:t>E3SM Advisory Committee Members</a:t>
            </a:r>
            <a:endParaRPr lang="en-US" sz="1600" dirty="0">
              <a:latin typeface="Arial Narrow" panose="020B0606020202030204" pitchFamily="34" charset="0"/>
            </a:endParaRPr>
          </a:p>
          <a:p>
            <a:r>
              <a:rPr lang="en-US" sz="1600" dirty="0" err="1">
                <a:latin typeface="Arial Narrow" panose="020B0606020202030204" pitchFamily="34" charset="0"/>
              </a:rPr>
              <a:t>Detlef</a:t>
            </a:r>
            <a:r>
              <a:rPr lang="en-US" sz="1600" dirty="0">
                <a:latin typeface="Arial Narrow" panose="020B0606020202030204" pitchFamily="34" charset="0"/>
              </a:rPr>
              <a:t> </a:t>
            </a:r>
            <a:r>
              <a:rPr lang="en-US" sz="1600" dirty="0" err="1">
                <a:latin typeface="Arial Narrow" panose="020B0606020202030204" pitchFamily="34" charset="0"/>
              </a:rPr>
              <a:t>vanVuuren</a:t>
            </a:r>
            <a:r>
              <a:rPr lang="en-US" sz="1600" dirty="0">
                <a:latin typeface="Arial Narrow" panose="020B0606020202030204" pitchFamily="34" charset="0"/>
              </a:rPr>
              <a:t> – University of Utrecht</a:t>
            </a:r>
          </a:p>
          <a:p>
            <a:r>
              <a:rPr lang="en-US" sz="1600" dirty="0">
                <a:latin typeface="Arial Narrow" panose="020B0606020202030204" pitchFamily="34" charset="0"/>
              </a:rPr>
              <a:t>Jon </a:t>
            </a:r>
            <a:r>
              <a:rPr lang="en-US" sz="1600" dirty="0" err="1">
                <a:latin typeface="Arial Narrow" panose="020B0606020202030204" pitchFamily="34" charset="0"/>
              </a:rPr>
              <a:t>Petch</a:t>
            </a:r>
            <a:r>
              <a:rPr lang="en-US" sz="1600" dirty="0">
                <a:latin typeface="Arial Narrow" panose="020B0606020202030204" pitchFamily="34" charset="0"/>
              </a:rPr>
              <a:t> – UK Met Office</a:t>
            </a:r>
          </a:p>
          <a:p>
            <a:r>
              <a:rPr lang="en-US" sz="1600" dirty="0">
                <a:latin typeface="Arial Narrow" panose="020B0606020202030204" pitchFamily="34" charset="0"/>
              </a:rPr>
              <a:t>Anand Gnanadesikan – JHU</a:t>
            </a:r>
          </a:p>
          <a:p>
            <a:r>
              <a:rPr lang="en-US" sz="1600" dirty="0">
                <a:latin typeface="Arial Narrow" panose="020B0606020202030204" pitchFamily="34" charset="0"/>
              </a:rPr>
              <a:t>Gudrun </a:t>
            </a:r>
            <a:r>
              <a:rPr lang="en-US" sz="1600" dirty="0" err="1">
                <a:latin typeface="Arial Narrow" panose="020B0606020202030204" pitchFamily="34" charset="0"/>
              </a:rPr>
              <a:t>Magnusdottir</a:t>
            </a:r>
            <a:r>
              <a:rPr lang="en-US" sz="1600" dirty="0">
                <a:latin typeface="Arial Narrow" panose="020B0606020202030204" pitchFamily="34" charset="0"/>
              </a:rPr>
              <a:t> – UC Irvine</a:t>
            </a:r>
          </a:p>
          <a:p>
            <a:r>
              <a:rPr lang="en-US" sz="1600" dirty="0">
                <a:latin typeface="Arial Narrow" panose="020B0606020202030204" pitchFamily="34" charset="0"/>
              </a:rPr>
              <a:t>David M Holland - NYU</a:t>
            </a:r>
          </a:p>
          <a:p>
            <a:r>
              <a:rPr lang="en-US" sz="1600" dirty="0" err="1">
                <a:latin typeface="Arial Narrow" panose="020B0606020202030204" pitchFamily="34" charset="0"/>
              </a:rPr>
              <a:t>Minghua</a:t>
            </a:r>
            <a:r>
              <a:rPr lang="en-US" sz="1600" dirty="0">
                <a:latin typeface="Arial Narrow" panose="020B0606020202030204" pitchFamily="34" charset="0"/>
              </a:rPr>
              <a:t> Zhang – </a:t>
            </a:r>
            <a:r>
              <a:rPr lang="en-US" sz="1600" dirty="0" err="1">
                <a:latin typeface="Arial Narrow" panose="020B0606020202030204" pitchFamily="34" charset="0"/>
              </a:rPr>
              <a:t>Stonybrook</a:t>
            </a:r>
            <a:r>
              <a:rPr lang="en-US" sz="1600" dirty="0">
                <a:latin typeface="Arial Narrow" panose="020B0606020202030204" pitchFamily="34" charset="0"/>
              </a:rPr>
              <a:t> University</a:t>
            </a:r>
          </a:p>
          <a:p>
            <a:r>
              <a:rPr lang="en-US" sz="1600" dirty="0">
                <a:latin typeface="Arial Narrow" panose="020B0606020202030204" pitchFamily="34" charset="0"/>
              </a:rPr>
              <a:t>Paul Fischer – U of Illinois</a:t>
            </a:r>
          </a:p>
        </p:txBody>
      </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38335" y="4115514"/>
            <a:ext cx="1434399" cy="528750"/>
          </a:xfrm>
          <a:prstGeom prst="rect">
            <a:avLst/>
          </a:prstGeom>
        </p:spPr>
      </p:pic>
      <p:sp>
        <p:nvSpPr>
          <p:cNvPr id="2" name="TextBox 1"/>
          <p:cNvSpPr txBox="1"/>
          <p:nvPr/>
        </p:nvSpPr>
        <p:spPr>
          <a:xfrm>
            <a:off x="8279648" y="3140607"/>
            <a:ext cx="628834" cy="338554"/>
          </a:xfrm>
          <a:prstGeom prst="rect">
            <a:avLst/>
          </a:prstGeom>
          <a:noFill/>
        </p:spPr>
        <p:txBody>
          <a:bodyPr wrap="square" rtlCol="0">
            <a:spAutoFit/>
          </a:bodyPr>
          <a:lstStyle/>
          <a:p>
            <a:r>
              <a:rPr lang="en-US" sz="1600" dirty="0">
                <a:solidFill>
                  <a:srgbClr val="C00000"/>
                </a:solidFill>
              </a:rPr>
              <a:t>New </a:t>
            </a:r>
          </a:p>
        </p:txBody>
      </p:sp>
    </p:spTree>
    <p:extLst>
      <p:ext uri="{BB962C8B-B14F-4D97-AF65-F5344CB8AC3E}">
        <p14:creationId xmlns:p14="http://schemas.microsoft.com/office/powerpoint/2010/main" val="190299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172" y="783158"/>
            <a:ext cx="8960698" cy="3692127"/>
          </a:xfrm>
          <a:solidFill>
            <a:schemeClr val="accent3">
              <a:lumMod val="60000"/>
              <a:lumOff val="40000"/>
            </a:schemeClr>
          </a:solidFill>
        </p:spPr>
        <p:txBody>
          <a:bodyPr/>
          <a:lstStyle/>
          <a:p>
            <a:pPr marL="0" indent="0">
              <a:buNone/>
            </a:pPr>
            <a:r>
              <a:rPr lang="en-US" b="1" dirty="0">
                <a:solidFill>
                  <a:srgbClr val="C00000"/>
                </a:solidFill>
                <a:latin typeface="Arial Narrow" panose="020B0606020202030204" pitchFamily="34" charset="0"/>
              </a:rPr>
              <a:t>Some Milestones in </a:t>
            </a:r>
            <a:r>
              <a:rPr lang="en-US" b="1" dirty="0" err="1">
                <a:solidFill>
                  <a:srgbClr val="C00000"/>
                </a:solidFill>
                <a:latin typeface="Arial Narrow" panose="020B0606020202030204" pitchFamily="34" charset="0"/>
              </a:rPr>
              <a:t>FY20</a:t>
            </a:r>
            <a:endParaRPr lang="en-US" b="1" dirty="0">
              <a:solidFill>
                <a:srgbClr val="C00000"/>
              </a:solidFill>
              <a:latin typeface="Arial Narrow" panose="020B0606020202030204" pitchFamily="34" charset="0"/>
              <a:hlinkClick r:id="rId3"/>
            </a:endParaRPr>
          </a:p>
          <a:p>
            <a:pPr>
              <a:buFont typeface="Wingdings" panose="05000000000000000000" pitchFamily="2" charset="2"/>
              <a:buChar char="Ø"/>
            </a:pPr>
            <a:r>
              <a:rPr lang="en-US" dirty="0">
                <a:latin typeface="Arial Narrow" panose="020B0606020202030204" pitchFamily="34" charset="0"/>
                <a:hlinkClick r:id="rId3"/>
              </a:rPr>
              <a:t>A Special Collection </a:t>
            </a:r>
            <a:r>
              <a:rPr lang="en-US" dirty="0">
                <a:latin typeface="Arial Narrow" panose="020B0606020202030204" pitchFamily="34" charset="0"/>
              </a:rPr>
              <a:t>in AGU Journals of 50 papers for v0 and v1. </a:t>
            </a:r>
            <a:r>
              <a:rPr lang="en-US" dirty="0">
                <a:latin typeface="Arial Narrow" panose="020B0606020202030204" pitchFamily="34" charset="0"/>
                <a:hlinkClick r:id="rId4"/>
              </a:rPr>
              <a:t>E3SM papers are </a:t>
            </a:r>
            <a:r>
              <a:rPr lang="en-US" b="1" dirty="0">
                <a:latin typeface="Arial Narrow" panose="020B0606020202030204" pitchFamily="34" charset="0"/>
                <a:hlinkClick r:id="rId4"/>
              </a:rPr>
              <a:t>among the top 10% most downloaded papers</a:t>
            </a:r>
            <a:r>
              <a:rPr lang="en-US" dirty="0">
                <a:latin typeface="Arial Narrow" panose="020B0606020202030204" pitchFamily="34" charset="0"/>
                <a:hlinkClick r:id="rId4"/>
              </a:rPr>
              <a:t> from AGU journals</a:t>
            </a:r>
            <a:r>
              <a:rPr lang="en-US" dirty="0">
                <a:latin typeface="Arial Narrow" panose="020B0606020202030204" pitchFamily="34" charset="0"/>
              </a:rPr>
              <a:t> </a:t>
            </a:r>
          </a:p>
          <a:p>
            <a:pPr>
              <a:buFont typeface="Wingdings" panose="05000000000000000000" pitchFamily="2" charset="2"/>
              <a:buChar char="Ø"/>
            </a:pPr>
            <a:r>
              <a:rPr lang="en-US" dirty="0">
                <a:latin typeface="Arial Narrow" panose="020B0606020202030204" pitchFamily="34" charset="0"/>
              </a:rPr>
              <a:t>E3SMv1 is </a:t>
            </a:r>
            <a:r>
              <a:rPr lang="en-US" dirty="0" smtClean="0">
                <a:latin typeface="Arial Narrow" panose="020B0606020202030204" pitchFamily="34" charset="0"/>
              </a:rPr>
              <a:t>publicly </a:t>
            </a:r>
            <a:r>
              <a:rPr lang="en-US" dirty="0">
                <a:latin typeface="Arial Narrow" panose="020B0606020202030204" pitchFamily="34" charset="0"/>
              </a:rPr>
              <a:t>available (used by RGMA and ESMD PIs)</a:t>
            </a:r>
          </a:p>
          <a:p>
            <a:pPr>
              <a:buFont typeface="Wingdings" panose="05000000000000000000" pitchFamily="2" charset="2"/>
              <a:buChar char="Ø"/>
            </a:pPr>
            <a:r>
              <a:rPr lang="en-US" dirty="0">
                <a:latin typeface="Arial Narrow" panose="020B0606020202030204" pitchFamily="34" charset="0"/>
              </a:rPr>
              <a:t>&gt; 300 </a:t>
            </a:r>
            <a:r>
              <a:rPr lang="en-US" dirty="0" err="1">
                <a:latin typeface="Arial Narrow" panose="020B0606020202030204" pitchFamily="34" charset="0"/>
              </a:rPr>
              <a:t>TBytes</a:t>
            </a:r>
            <a:r>
              <a:rPr lang="en-US" dirty="0">
                <a:latin typeface="Arial Narrow" panose="020B0606020202030204" pitchFamily="34" charset="0"/>
              </a:rPr>
              <a:t> of </a:t>
            </a:r>
            <a:r>
              <a:rPr lang="en-US" dirty="0" err="1">
                <a:latin typeface="Arial Narrow" panose="020B0606020202030204" pitchFamily="34" charset="0"/>
              </a:rPr>
              <a:t>E3SM</a:t>
            </a:r>
            <a:r>
              <a:rPr lang="en-US" dirty="0">
                <a:latin typeface="Arial Narrow" panose="020B0606020202030204" pitchFamily="34" charset="0"/>
              </a:rPr>
              <a:t> simulation data were downloaded from </a:t>
            </a:r>
            <a:r>
              <a:rPr lang="en-US" dirty="0" err="1">
                <a:latin typeface="Arial Narrow" panose="020B0606020202030204" pitchFamily="34" charset="0"/>
              </a:rPr>
              <a:t>ESGF</a:t>
            </a:r>
            <a:r>
              <a:rPr lang="en-US" dirty="0">
                <a:latin typeface="Arial Narrow" panose="020B0606020202030204" pitchFamily="34" charset="0"/>
              </a:rPr>
              <a:t> by outside researchers</a:t>
            </a:r>
          </a:p>
          <a:p>
            <a:pPr>
              <a:buFont typeface="Wingdings" panose="05000000000000000000" pitchFamily="2" charset="2"/>
              <a:buChar char="Ø"/>
            </a:pPr>
            <a:r>
              <a:rPr lang="en-US" dirty="0">
                <a:latin typeface="Arial Narrow" panose="020B0606020202030204" pitchFamily="34" charset="0"/>
              </a:rPr>
              <a:t>Major computational improvements to the </a:t>
            </a:r>
            <a:r>
              <a:rPr lang="en-US" dirty="0" err="1">
                <a:latin typeface="Arial Narrow" panose="020B0606020202030204" pitchFamily="34" charset="0"/>
              </a:rPr>
              <a:t>EAM</a:t>
            </a:r>
            <a:r>
              <a:rPr lang="en-US" dirty="0">
                <a:latin typeface="Arial Narrow" panose="020B0606020202030204" pitchFamily="34" charset="0"/>
              </a:rPr>
              <a:t> including a new </a:t>
            </a:r>
            <a:r>
              <a:rPr lang="en-US" dirty="0" err="1">
                <a:latin typeface="Arial Narrow" panose="020B0606020202030204" pitchFamily="34" charset="0"/>
              </a:rPr>
              <a:t>nonhydrostatic</a:t>
            </a:r>
            <a:r>
              <a:rPr lang="en-US" dirty="0">
                <a:latin typeface="Arial Narrow" panose="020B0606020202030204" pitchFamily="34" charset="0"/>
              </a:rPr>
              <a:t> dynamical core, the prototype version of the high-resolution </a:t>
            </a:r>
            <a:r>
              <a:rPr lang="en-US" dirty="0" err="1">
                <a:latin typeface="Arial Narrow" panose="020B0606020202030204" pitchFamily="34" charset="0"/>
              </a:rPr>
              <a:t>EAM</a:t>
            </a:r>
            <a:r>
              <a:rPr lang="en-US" dirty="0">
                <a:latin typeface="Arial Narrow" panose="020B0606020202030204" pitchFamily="34" charset="0"/>
              </a:rPr>
              <a:t>, </a:t>
            </a:r>
            <a:r>
              <a:rPr lang="en-US" dirty="0" err="1">
                <a:latin typeface="Arial Narrow" panose="020B0606020202030204" pitchFamily="34" charset="0"/>
              </a:rPr>
              <a:t>v4</a:t>
            </a:r>
            <a:r>
              <a:rPr lang="en-US" dirty="0">
                <a:latin typeface="Arial Narrow" panose="020B0606020202030204" pitchFamily="34" charset="0"/>
              </a:rPr>
              <a:t> (i.e., SCREAM) is being tested and will contribute simulations to the </a:t>
            </a:r>
            <a:r>
              <a:rPr lang="en-US" dirty="0" err="1">
                <a:latin typeface="Arial Narrow" panose="020B0606020202030204" pitchFamily="34" charset="0"/>
                <a:hlinkClick r:id="rId5"/>
              </a:rPr>
              <a:t>DYMOND</a:t>
            </a:r>
            <a:r>
              <a:rPr lang="en-US" dirty="0">
                <a:latin typeface="Arial Narrow" panose="020B0606020202030204" pitchFamily="34" charset="0"/>
                <a:hlinkClick r:id="rId5"/>
              </a:rPr>
              <a:t> </a:t>
            </a:r>
            <a:r>
              <a:rPr lang="en-US" dirty="0" err="1">
                <a:latin typeface="Arial Narrow" panose="020B0606020202030204" pitchFamily="34" charset="0"/>
                <a:hlinkClick r:id="rId5"/>
              </a:rPr>
              <a:t>intercomparison</a:t>
            </a:r>
            <a:r>
              <a:rPr lang="en-US" dirty="0">
                <a:latin typeface="Arial Narrow" panose="020B0606020202030204" pitchFamily="34" charset="0"/>
                <a:hlinkClick r:id="rId5"/>
              </a:rPr>
              <a:t> project </a:t>
            </a:r>
            <a:r>
              <a:rPr lang="en-US" dirty="0">
                <a:latin typeface="Arial Narrow" panose="020B0606020202030204" pitchFamily="34" charset="0"/>
              </a:rPr>
              <a:t>this winter.</a:t>
            </a:r>
          </a:p>
          <a:p>
            <a:pPr>
              <a:buFont typeface="Wingdings" panose="05000000000000000000" pitchFamily="2" charset="2"/>
              <a:buChar char="Ø"/>
            </a:pPr>
            <a:r>
              <a:rPr lang="en-US" dirty="0">
                <a:latin typeface="Arial Narrow" panose="020B0606020202030204" pitchFamily="34" charset="0"/>
              </a:rPr>
              <a:t> </a:t>
            </a:r>
            <a:r>
              <a:rPr lang="en-US" dirty="0" err="1">
                <a:latin typeface="Arial Narrow" panose="020B0606020202030204" pitchFamily="34" charset="0"/>
              </a:rPr>
              <a:t>E3SM</a:t>
            </a:r>
            <a:r>
              <a:rPr lang="en-US" dirty="0">
                <a:latin typeface="Arial Narrow" panose="020B0606020202030204" pitchFamily="34" charset="0"/>
              </a:rPr>
              <a:t> contributed simulation results to the CMIP6 DECK, Historical and C4MIP </a:t>
            </a:r>
            <a:r>
              <a:rPr lang="en-US" dirty="0" err="1">
                <a:latin typeface="Arial Narrow" panose="020B0606020202030204" pitchFamily="34" charset="0"/>
              </a:rPr>
              <a:t>intercomparisons</a:t>
            </a:r>
            <a:r>
              <a:rPr lang="en-US" dirty="0">
                <a:latin typeface="Arial Narrow" panose="020B0606020202030204" pitchFamily="34" charset="0"/>
              </a:rPr>
              <a:t>  </a:t>
            </a:r>
          </a:p>
          <a:p>
            <a:pPr>
              <a:buFont typeface="Wingdings" panose="05000000000000000000" pitchFamily="2" charset="2"/>
              <a:buChar char="Ø"/>
            </a:pPr>
            <a:r>
              <a:rPr lang="en-US" dirty="0">
                <a:latin typeface="Arial Narrow" panose="020B0606020202030204" pitchFamily="34" charset="0"/>
              </a:rPr>
              <a:t>And many more in the note …</a:t>
            </a:r>
          </a:p>
        </p:txBody>
      </p:sp>
      <p:sp>
        <p:nvSpPr>
          <p:cNvPr id="4" name="Title 1"/>
          <p:cNvSpPr txBox="1">
            <a:spLocks/>
          </p:cNvSpPr>
          <p:nvPr/>
        </p:nvSpPr>
        <p:spPr>
          <a:xfrm>
            <a:off x="0" y="237393"/>
            <a:ext cx="9144000" cy="650630"/>
          </a:xfrm>
          <a:prstGeom prst="rect">
            <a:avLst/>
          </a:prstGeom>
        </p:spPr>
        <p:txBody>
          <a:bodyPr vert="horz" lIns="68580" tIns="34290" rIns="68580" bIns="3429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latin typeface="Arial Narrow" panose="020B0606020202030204" pitchFamily="34" charset="0"/>
              </a:rPr>
              <a:t>E3SM SFA: The Central Driver</a:t>
            </a:r>
            <a:r>
              <a:rPr lang="en-US" sz="3300" dirty="0">
                <a:latin typeface="Arial Narrow" panose="020B0606020202030204" pitchFamily="34" charset="0"/>
              </a:rPr>
              <a:t/>
            </a:r>
            <a:br>
              <a:rPr lang="en-US" sz="3300" dirty="0">
                <a:latin typeface="Arial Narrow" panose="020B0606020202030204" pitchFamily="34" charset="0"/>
              </a:rPr>
            </a:br>
            <a:endParaRPr lang="en-US" sz="2700" i="1" dirty="0">
              <a:latin typeface="Arial Narrow" panose="020B0606020202030204" pitchFamily="34" charset="0"/>
            </a:endParaRPr>
          </a:p>
        </p:txBody>
      </p:sp>
      <p:sp>
        <p:nvSpPr>
          <p:cNvPr id="5" name="TextBox 4"/>
          <p:cNvSpPr txBox="1"/>
          <p:nvPr/>
        </p:nvSpPr>
        <p:spPr>
          <a:xfrm>
            <a:off x="1660098" y="4617543"/>
            <a:ext cx="5455094" cy="300082"/>
          </a:xfrm>
          <a:prstGeom prst="rect">
            <a:avLst/>
          </a:prstGeom>
          <a:noFill/>
        </p:spPr>
        <p:txBody>
          <a:bodyPr wrap="square" rtlCol="0">
            <a:spAutoFit/>
          </a:bodyPr>
          <a:lstStyle/>
          <a:p>
            <a:r>
              <a:rPr lang="en-US" sz="1350" b="1" dirty="0">
                <a:solidFill>
                  <a:srgbClr val="C00000"/>
                </a:solidFill>
                <a:latin typeface="Arial Narrow" panose="020B0606020202030204" pitchFamily="34" charset="0"/>
              </a:rPr>
              <a:t>On the Agenda today: The overview of E3SM from leaders on Monday, Oct 26</a:t>
            </a:r>
            <a:r>
              <a:rPr lang="en-US" sz="1350" b="1" baseline="30000" dirty="0">
                <a:solidFill>
                  <a:srgbClr val="C00000"/>
                </a:solidFill>
                <a:latin typeface="Arial Narrow" panose="020B0606020202030204" pitchFamily="34" charset="0"/>
              </a:rPr>
              <a:t>th</a:t>
            </a:r>
            <a:endParaRPr lang="en-US" sz="135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3863880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1671</TotalTime>
  <Words>2588</Words>
  <Application>Microsoft Office PowerPoint</Application>
  <PresentationFormat>On-screen Show (16:9)</PresentationFormat>
  <Paragraphs>449</Paragraphs>
  <Slides>20</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SimSun</vt:lpstr>
      <vt:lpstr>Arial</vt:lpstr>
      <vt:lpstr>Arial Narrow</vt:lpstr>
      <vt:lpstr>Calibri</vt:lpstr>
      <vt:lpstr>Garamond</vt:lpstr>
      <vt:lpstr>Times New Roman</vt:lpstr>
      <vt:lpstr>Wingdings</vt:lpstr>
      <vt:lpstr>Office Theme</vt:lpstr>
      <vt:lpstr>Custom Design</vt:lpstr>
      <vt:lpstr>PowerPoint Presentation</vt:lpstr>
      <vt:lpstr>PowerPoint Presentation</vt:lpstr>
      <vt:lpstr>Brief Overview of  Earth System Model Development  Xujing Jia Davis, xujing.davis@science.doe.gov</vt:lpstr>
      <vt:lpstr>Earth and Environmental Systems Modeling (EESM) Program</vt:lpstr>
      <vt:lpstr>PowerPoint Presentation</vt:lpstr>
      <vt:lpstr>PowerPoint Presentation</vt:lpstr>
      <vt:lpstr>PowerPoint Presentation</vt:lpstr>
      <vt:lpstr>PowerPoint Presentation</vt:lpstr>
      <vt:lpstr>PowerPoint Presentation</vt:lpstr>
      <vt:lpstr>EAGLES SFA : Improved Parameterization for E3SM v4 Enabling Aerosol-cloud interactions  at Global convection-permitting scalES (EAGLES)</vt:lpstr>
      <vt:lpstr>  InteRFACE SFA: Arctic Coastal Processes Interdisciplinary Research for Arctic Coastal Environments (InteRFACE) Lead: J. Rowland, LANL; ESMD Lead: Andrew Roberts</vt:lpstr>
      <vt:lpstr>PowerPoint Presentation</vt:lpstr>
      <vt:lpstr> ICoM SFA: Mid-Atlantic Coastal Processes Integrated Coastal Modeling (ICoM) Project  Lead: Ian Kraucunas; ESMD Lead: Elizabeth Hunke </vt:lpstr>
      <vt:lpstr>PowerPoint Presentation</vt:lpstr>
      <vt:lpstr>PowerPoint Presentation</vt:lpstr>
      <vt:lpstr>PowerPoint Presentation</vt:lpstr>
      <vt:lpstr>Awards</vt:lpstr>
      <vt:lpstr>PowerPoint Presentation</vt:lpstr>
      <vt:lpstr>More on the Agenda  </vt:lpstr>
      <vt:lpstr>PowerPoint Presentation</vt:lpstr>
    </vt:vector>
  </TitlesOfParts>
  <Company>Pacific Northwest National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DeGraaf</dc:creator>
  <cp:lastModifiedBy>Davis, Xujing</cp:lastModifiedBy>
  <cp:revision>96</cp:revision>
  <dcterms:created xsi:type="dcterms:W3CDTF">2014-12-04T00:15:55Z</dcterms:created>
  <dcterms:modified xsi:type="dcterms:W3CDTF">2020-10-25T23:43:02Z</dcterms:modified>
</cp:coreProperties>
</file>