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8" r:id="rId2"/>
    <p:sldId id="328" r:id="rId3"/>
    <p:sldId id="277" r:id="rId4"/>
    <p:sldId id="329" r:id="rId5"/>
    <p:sldId id="330" r:id="rId6"/>
    <p:sldId id="333" r:id="rId7"/>
    <p:sldId id="337" r:id="rId8"/>
    <p:sldId id="339" r:id="rId9"/>
    <p:sldId id="332" r:id="rId10"/>
    <p:sldId id="331" r:id="rId11"/>
    <p:sldId id="336" r:id="rId12"/>
    <p:sldId id="278" r:id="rId13"/>
    <p:sldId id="334" r:id="rId14"/>
    <p:sldId id="33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7F0D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B6F29C-1C52-CD4A-A3C5-B02A1B780C67}" v="8" dt="2020-10-25T18:19:04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5884"/>
  </p:normalViewPr>
  <p:slideViewPr>
    <p:cSldViewPr snapToGrid="0" snapToObjects="1">
      <p:cViewPr varScale="1">
        <p:scale>
          <a:sx n="85" d="100"/>
          <a:sy n="85" d="100"/>
        </p:scale>
        <p:origin x="192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DF823-81A0-694B-B526-910427B07814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11C5E-A149-4843-8FF5-8D2487B72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9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A5F892-8E0B-744C-87F9-E921507C24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165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743200"/>
            <a:ext cx="10363200" cy="1371600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343400"/>
            <a:ext cx="10363200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B437-6F34-764D-BE7C-FDB5D5B27240}" type="datetime1">
              <a:rPr lang="en-US" smtClean="0"/>
              <a:t>10/21/20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27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8FFD-404C-1945-97B4-078638FD03C7}" type="datetime1">
              <a:rPr lang="en-US" smtClean="0"/>
              <a:t>10/21/20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3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45920"/>
            <a:ext cx="51816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645920"/>
            <a:ext cx="51816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1607-744C-F143-8C2E-0D1203E76230}" type="datetime1">
              <a:rPr lang="en-US" smtClean="0"/>
              <a:t>10/21/20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0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45920"/>
            <a:ext cx="51816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31720"/>
            <a:ext cx="51816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45920"/>
            <a:ext cx="51816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800" y="2331720"/>
            <a:ext cx="51816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BD5A-A151-C74B-81E5-D2EDD01650B8}" type="datetime1">
              <a:rPr lang="en-US" smtClean="0"/>
              <a:t>10/21/20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9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8BEC-65AD-0D44-9DD6-17AB46AEE060}" type="datetime1">
              <a:rPr lang="en-US" smtClean="0"/>
              <a:t>10/21/20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82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C165-F5BF-514D-A6B0-F0D2E0A23984}" type="datetime1">
              <a:rPr lang="en-US" smtClean="0"/>
              <a:t>10/21/20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85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4267200" cy="1828800"/>
          </a:xfrm>
        </p:spPr>
        <p:txBody>
          <a:bodyPr anchor="t" anchorCtr="0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822960"/>
            <a:ext cx="6400800" cy="4937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34640"/>
            <a:ext cx="4267200" cy="292608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F7DB-01D0-4643-9FB0-5BF48C89C243}" type="datetime1">
              <a:rPr lang="en-US" smtClean="0"/>
              <a:t>10/21/20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71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0"/>
            <a:ext cx="10972800" cy="5943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685800"/>
            <a:ext cx="109728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212080"/>
            <a:ext cx="10972800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19EA-5527-7A4D-BABC-78A121A4E5BE}" type="datetime1">
              <a:rPr lang="en-US" smtClean="0"/>
              <a:t>10/21/20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45920"/>
            <a:ext cx="109728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1600" y="6357008"/>
            <a:ext cx="1828800" cy="1371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7331EC21-1431-C04C-8FCB-D6F5C87BBB11}" type="datetime1">
              <a:rPr lang="en-US" smtClean="0"/>
              <a:t>10/21/20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453" y="6720840"/>
            <a:ext cx="1726347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Slide </a:t>
            </a:r>
            <a:fld id="{06896CD2-FB3A-5340-99F8-A4C5A2774A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09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457189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+mj-lt"/>
        <a:buAutoNum type="arabicPeriod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914377" indent="-457189" algn="l" defTabSz="457189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+mj-lt"/>
        <a:buAutoNum type="alphaLcPeriod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257269" indent="-342891" algn="l" defTabSz="457189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+mj-lt"/>
        <a:buAutoNum type="romanLcPeriod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714457" indent="-342891" algn="l" defTabSz="457189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+mj-lt"/>
        <a:buAutoNum type="arabicPeriod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171646" indent="-342891" algn="l" defTabSz="457189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+mj-lt"/>
        <a:buAutoNum type="alphaLcPeriod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esiwace.eu/services/dyamond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esiwace.eu/services/dyamond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1487" y="2196310"/>
            <a:ext cx="10278730" cy="1371600"/>
          </a:xfrm>
        </p:spPr>
        <p:txBody>
          <a:bodyPr anchor="ctr"/>
          <a:lstStyle/>
          <a:p>
            <a:pPr algn="ctr"/>
            <a:r>
              <a:rPr lang="en-US" dirty="0"/>
              <a:t>The Simple Cloud-Resolving E3SM Atmosphere Model (SCREAM) Project</a:t>
            </a:r>
            <a:endParaRPr lang="en-US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0D69F2-485B-5E45-9907-49E142DDD81C}"/>
              </a:ext>
            </a:extLst>
          </p:cNvPr>
          <p:cNvSpPr txBox="1"/>
          <p:nvPr/>
        </p:nvSpPr>
        <p:spPr>
          <a:xfrm>
            <a:off x="1524001" y="6285472"/>
            <a:ext cx="7044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Work from LLNL is performed under the auspices of the US DOE by LLNL under Contract DE-AC52-07NA27344.</a:t>
            </a:r>
          </a:p>
          <a:p>
            <a:pPr defTabSz="457189"/>
            <a:r>
              <a:rPr lang="en-US" sz="1200" dirty="0">
                <a:solidFill>
                  <a:prstClr val="black"/>
                </a:solidFill>
                <a:latin typeface="Calibri"/>
              </a:rPr>
              <a:t>UCRL:</a:t>
            </a:r>
            <a:r>
              <a:rPr lang="en-US" sz="1200" dirty="0">
                <a:solidFill>
                  <a:prstClr val="black"/>
                </a:solidFill>
              </a:rPr>
              <a:t>LLNL-PRES-815956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4BEAE4-8415-1C42-A391-9B02282F40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6055" y="426872"/>
            <a:ext cx="720452" cy="1452163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796B85D2-DE2F-5549-B4A5-42F6825315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267" b="2165"/>
          <a:stretch/>
        </p:blipFill>
        <p:spPr>
          <a:xfrm>
            <a:off x="8679028" y="3885185"/>
            <a:ext cx="3325404" cy="1848213"/>
          </a:xfrm>
          <a:prstGeom prst="rect">
            <a:avLst/>
          </a:prstGeom>
          <a:ln w="38100">
            <a:solidFill>
              <a:srgbClr val="049F12"/>
            </a:solidFill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078DC-135A-8C44-BBCE-4ADB9B65B10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087" y="6720840"/>
            <a:ext cx="1828800" cy="137160"/>
          </a:xfrm>
        </p:spPr>
        <p:txBody>
          <a:bodyPr/>
          <a:lstStyle/>
          <a:p>
            <a:pPr defTabSz="609585"/>
            <a:fld id="{06896CD2-FB3A-5340-99F8-A4C5A2774A87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609585"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0A70401-868B-1346-85AD-4490E8A15C23}"/>
              </a:ext>
            </a:extLst>
          </p:cNvPr>
          <p:cNvSpPr txBox="1">
            <a:spLocks/>
          </p:cNvSpPr>
          <p:nvPr/>
        </p:nvSpPr>
        <p:spPr>
          <a:xfrm>
            <a:off x="128952" y="3885185"/>
            <a:ext cx="8380478" cy="19668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+mj-lt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189" indent="0" algn="ctr" defTabSz="457189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+mj-lt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377" indent="0" algn="ctr" defTabSz="457189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+mj-lt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566" indent="0" algn="ctr" defTabSz="457189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+mj-lt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754" indent="0" algn="ctr" defTabSz="457189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+mj-lt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5943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4F81BD">
                  <a:lumMod val="75000"/>
                </a:srgbClr>
              </a:buClr>
            </a:pPr>
            <a:r>
              <a:rPr lang="en-US" dirty="0">
                <a:solidFill>
                  <a:schemeClr val="tx1"/>
                </a:solidFill>
              </a:rPr>
              <a:t>Contributors: Peter Caldwell, Andy Salinger, Luca </a:t>
            </a:r>
            <a:r>
              <a:rPr lang="en-US" dirty="0" err="1">
                <a:solidFill>
                  <a:schemeClr val="tx1"/>
                </a:solidFill>
              </a:rPr>
              <a:t>Bertagna</a:t>
            </a:r>
            <a:r>
              <a:rPr lang="en-US" dirty="0">
                <a:solidFill>
                  <a:schemeClr val="tx1"/>
                </a:solidFill>
              </a:rPr>
              <a:t>, Hassan </a:t>
            </a:r>
            <a:r>
              <a:rPr lang="en-US" dirty="0" err="1">
                <a:solidFill>
                  <a:schemeClr val="tx1"/>
                </a:solidFill>
              </a:rPr>
              <a:t>Beydoun</a:t>
            </a:r>
            <a:r>
              <a:rPr lang="en-US" dirty="0">
                <a:solidFill>
                  <a:schemeClr val="tx1"/>
                </a:solidFill>
              </a:rPr>
              <a:t>, Peter Bogenschutz, Andrew Bradley, </a:t>
            </a:r>
            <a:r>
              <a:rPr lang="en-US" dirty="0">
                <a:solidFill>
                  <a:prstClr val="black"/>
                </a:solidFill>
              </a:rPr>
              <a:t>Conrad Clevenger, </a:t>
            </a:r>
            <a:r>
              <a:rPr lang="en-US" dirty="0">
                <a:solidFill>
                  <a:schemeClr val="tx1"/>
                </a:solidFill>
              </a:rPr>
              <a:t>Aaron Donahue, Chris Eldred, </a:t>
            </a:r>
            <a:r>
              <a:rPr lang="en-US" dirty="0">
                <a:solidFill>
                  <a:prstClr val="black"/>
                </a:solidFill>
              </a:rPr>
              <a:t>Meredith </a:t>
            </a:r>
            <a:r>
              <a:rPr lang="en-US" dirty="0" err="1">
                <a:solidFill>
                  <a:prstClr val="black"/>
                </a:solidFill>
              </a:rPr>
              <a:t>Fossitt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Jim </a:t>
            </a:r>
            <a:r>
              <a:rPr lang="en-US" dirty="0" err="1">
                <a:solidFill>
                  <a:schemeClr val="tx1"/>
                </a:solidFill>
              </a:rPr>
              <a:t>Foucar</a:t>
            </a:r>
            <a:r>
              <a:rPr lang="en-US" dirty="0">
                <a:solidFill>
                  <a:schemeClr val="tx1"/>
                </a:solidFill>
              </a:rPr>
              <a:t>, Chris </a:t>
            </a:r>
            <a:r>
              <a:rPr lang="en-US" dirty="0" err="1">
                <a:solidFill>
                  <a:schemeClr val="tx1"/>
                </a:solidFill>
              </a:rPr>
              <a:t>Golaz</a:t>
            </a:r>
            <a:r>
              <a:rPr lang="en-US" dirty="0">
                <a:solidFill>
                  <a:schemeClr val="tx1"/>
                </a:solidFill>
              </a:rPr>
              <a:t>, Oksana Guba, Ben Hillman, Rob Jacob, Jeff Johnson, Noel Keen, Jayesh Krishna, </a:t>
            </a:r>
            <a:r>
              <a:rPr lang="en-US" dirty="0" err="1">
                <a:solidFill>
                  <a:schemeClr val="tx1"/>
                </a:solidFill>
              </a:rPr>
              <a:t>Wuyin</a:t>
            </a:r>
            <a:r>
              <a:rPr lang="en-US" dirty="0">
                <a:solidFill>
                  <a:schemeClr val="tx1"/>
                </a:solidFill>
              </a:rPr>
              <a:t> Lin, </a:t>
            </a:r>
            <a:r>
              <a:rPr lang="en-US" dirty="0" err="1">
                <a:solidFill>
                  <a:schemeClr val="tx1"/>
                </a:solidFill>
              </a:rPr>
              <a:t>Weiran</a:t>
            </a:r>
            <a:r>
              <a:rPr lang="en-US" dirty="0">
                <a:solidFill>
                  <a:schemeClr val="tx1"/>
                </a:solidFill>
              </a:rPr>
              <a:t> Liu, Kyle Pressel, </a:t>
            </a:r>
            <a:r>
              <a:rPr lang="en-US" dirty="0" err="1">
                <a:solidFill>
                  <a:schemeClr val="tx1"/>
                </a:solidFill>
              </a:rPr>
              <a:t>Balwinder</a:t>
            </a:r>
            <a:r>
              <a:rPr lang="en-US" dirty="0">
                <a:solidFill>
                  <a:schemeClr val="tx1"/>
                </a:solidFill>
              </a:rPr>
              <a:t> Singh, Andrew Steyer, Mark Taylor, Chris Terai, Paul Ullrich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Danqing</a:t>
            </a:r>
            <a:r>
              <a:rPr lang="en-US" dirty="0">
                <a:solidFill>
                  <a:prstClr val="black"/>
                </a:solidFill>
              </a:rPr>
              <a:t> Wu, </a:t>
            </a:r>
            <a:r>
              <a:rPr lang="en-US" dirty="0" err="1">
                <a:solidFill>
                  <a:prstClr val="black"/>
                </a:solidFill>
              </a:rPr>
              <a:t>Xingqiu</a:t>
            </a:r>
            <a:r>
              <a:rPr lang="en-US" dirty="0">
                <a:solidFill>
                  <a:prstClr val="black"/>
                </a:solidFill>
              </a:rPr>
              <a:t> Yuan</a:t>
            </a:r>
          </a:p>
          <a:p>
            <a:pPr algn="ctr">
              <a:buClr>
                <a:srgbClr val="4F81BD">
                  <a:lumMod val="75000"/>
                </a:srgbClr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219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8CDA0-BA7F-A649-BB97-10D977E3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A8A32-33F3-A143-A505-0B9CC6F2B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21066"/>
            <a:ext cx="10972800" cy="4634958"/>
          </a:xfrm>
        </p:spPr>
        <p:txBody>
          <a:bodyPr/>
          <a:lstStyle/>
          <a:p>
            <a:r>
              <a:rPr lang="en-US" b="1" dirty="0"/>
              <a:t>Single-column model</a:t>
            </a:r>
            <a:r>
              <a:rPr lang="en-US" dirty="0"/>
              <a:t>: E3SM’s SCM works in SCREAMv0 and is a quick way to test physics changes</a:t>
            </a:r>
          </a:p>
          <a:p>
            <a:r>
              <a:rPr lang="en-US" b="1" dirty="0"/>
              <a:t>Doubly Periodic SCREAM</a:t>
            </a:r>
            <a:r>
              <a:rPr lang="en-US" dirty="0"/>
              <a:t>: A planar, limited-area version of SCREAMv0 should be available in a month or two</a:t>
            </a:r>
          </a:p>
          <a:p>
            <a:r>
              <a:rPr lang="en-US" b="1" dirty="0"/>
              <a:t>Calling processes from Python</a:t>
            </a:r>
            <a:r>
              <a:rPr lang="en-US" dirty="0"/>
              <a:t>: SCREAM parameterizations can be called from python using F2PY for v0 or (eventually) c bindings for v1</a:t>
            </a:r>
          </a:p>
          <a:p>
            <a:r>
              <a:rPr lang="en-US" b="1" dirty="0"/>
              <a:t>Forecasts</a:t>
            </a:r>
            <a:r>
              <a:rPr lang="en-US" dirty="0"/>
              <a:t>: short forecasts can be performed with CAPT, </a:t>
            </a:r>
            <a:r>
              <a:rPr lang="en-US" dirty="0" err="1"/>
              <a:t>Betacast</a:t>
            </a:r>
            <a:r>
              <a:rPr lang="en-US" dirty="0"/>
              <a:t>, or HICCUP-derived tools</a:t>
            </a:r>
          </a:p>
          <a:p>
            <a:r>
              <a:rPr lang="en-US" b="1" dirty="0"/>
              <a:t>Regionally-Refined Model</a:t>
            </a:r>
            <a:r>
              <a:rPr lang="en-US" dirty="0"/>
              <a:t>: Focus resolution on your region of interest and nudge other regions to </a:t>
            </a:r>
            <a:r>
              <a:rPr lang="en-US" dirty="0" err="1"/>
              <a:t>obs</a:t>
            </a:r>
            <a:endParaRPr lang="en-US" dirty="0"/>
          </a:p>
          <a:p>
            <a:r>
              <a:rPr lang="en-US" b="1" dirty="0"/>
              <a:t>e3smplot</a:t>
            </a:r>
            <a:r>
              <a:rPr lang="en-US" dirty="0"/>
              <a:t>: plot high-res output on native grid compared to appropriate </a:t>
            </a:r>
            <a:r>
              <a:rPr lang="en-US" dirty="0" err="1"/>
              <a:t>obs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ED4BF-7B50-5048-A865-E1E56A47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A picture containing table, indoor&#10;&#10;Description automatically generated">
            <a:extLst>
              <a:ext uri="{FF2B5EF4-FFF2-40B4-BE49-F238E27FC236}">
                <a16:creationId xmlns:a16="http://schemas.microsoft.com/office/drawing/2014/main" id="{791F5CFD-C065-6F48-A5BB-977F34A94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2032" y="0"/>
            <a:ext cx="1779968" cy="1256176"/>
          </a:xfrm>
          <a:prstGeom prst="rect">
            <a:avLst/>
          </a:prstGeom>
        </p:spPr>
      </p:pic>
      <p:pic>
        <p:nvPicPr>
          <p:cNvPr id="6" name="Picture 5" descr="A picture containing table, indoor&#10;&#10;Description automatically generated">
            <a:extLst>
              <a:ext uri="{FF2B5EF4-FFF2-40B4-BE49-F238E27FC236}">
                <a16:creationId xmlns:a16="http://schemas.microsoft.com/office/drawing/2014/main" id="{273463C4-0B48-384F-B9A0-7D986836A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489"/>
            <a:ext cx="1779968" cy="12561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87B02B-6623-FD4D-83B0-841686A721D1}"/>
              </a:ext>
            </a:extLst>
          </p:cNvPr>
          <p:cNvSpPr txBox="1"/>
          <p:nvPr/>
        </p:nvSpPr>
        <p:spPr>
          <a:xfrm>
            <a:off x="7548590" y="1835542"/>
            <a:ext cx="391831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See Peter Bogenschutz poster on Weds!</a:t>
            </a:r>
          </a:p>
        </p:txBody>
      </p:sp>
    </p:spTree>
    <p:extLst>
      <p:ext uri="{BB962C8B-B14F-4D97-AF65-F5344CB8AC3E}">
        <p14:creationId xmlns:p14="http://schemas.microsoft.com/office/powerpoint/2010/main" val="228731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FB411-33AC-524F-AA66-4B708FCC5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F6277-0405-5F4B-B135-A0281322E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85A9B-39DC-6041-B4B5-79CDB2341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91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:a16="http://schemas.microsoft.com/office/drawing/2014/main" id="{0456629E-49EE-FB4E-A737-4CA6F9A0F9C6}"/>
              </a:ext>
            </a:extLst>
          </p:cNvPr>
          <p:cNvSpPr/>
          <p:nvPr/>
        </p:nvSpPr>
        <p:spPr>
          <a:xfrm>
            <a:off x="4156060" y="2749178"/>
            <a:ext cx="3199717" cy="293100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FCAED9-F919-F646-8A29-62C0F70A2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SCREAMv1: What’s Done/What’s Not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B4DA4993-681E-4F4F-A1C8-4E608065C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10307" y="2941213"/>
            <a:ext cx="2376889" cy="23260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rain cloud sketch">
            <a:extLst>
              <a:ext uri="{FF2B5EF4-FFF2-40B4-BE49-F238E27FC236}">
                <a16:creationId xmlns:a16="http://schemas.microsoft.com/office/drawing/2014/main" id="{7ADC9185-59C6-C242-A55B-FEB4B77EF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4"/>
              </a:clrFrom>
              <a:clrTo>
                <a:srgbClr val="FEFE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330" y="3141225"/>
            <a:ext cx="2277671" cy="2879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8C31453-EF26-CD47-8229-E5941CB9D532}"/>
              </a:ext>
            </a:extLst>
          </p:cNvPr>
          <p:cNvGrpSpPr/>
          <p:nvPr/>
        </p:nvGrpSpPr>
        <p:grpSpPr>
          <a:xfrm>
            <a:off x="10210534" y="2625690"/>
            <a:ext cx="1498039" cy="511047"/>
            <a:chOff x="5350576" y="4007580"/>
            <a:chExt cx="1257306" cy="428923"/>
          </a:xfrm>
        </p:grpSpPr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FA3A4FD7-1A70-DD46-872C-C6A238E65519}"/>
                </a:ext>
              </a:extLst>
            </p:cNvPr>
            <p:cNvSpPr/>
            <p:nvPr/>
          </p:nvSpPr>
          <p:spPr>
            <a:xfrm>
              <a:off x="5498215" y="4012343"/>
              <a:ext cx="371475" cy="414638"/>
            </a:xfrm>
            <a:prstGeom prst="arc">
              <a:avLst>
                <a:gd name="adj1" fmla="val 16200000"/>
                <a:gd name="adj2" fmla="val 5243846"/>
              </a:avLst>
            </a:prstGeom>
            <a:ln w="38100" cmpd="sng">
              <a:solidFill>
                <a:schemeClr val="accent1">
                  <a:lumMod val="75000"/>
                </a:schemeClr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9B594C92-F009-4642-ADDB-57426566EBFA}"/>
                </a:ext>
              </a:extLst>
            </p:cNvPr>
            <p:cNvSpPr/>
            <p:nvPr/>
          </p:nvSpPr>
          <p:spPr>
            <a:xfrm rot="10800000">
              <a:off x="5350576" y="4007580"/>
              <a:ext cx="371475" cy="414638"/>
            </a:xfrm>
            <a:prstGeom prst="arc">
              <a:avLst>
                <a:gd name="adj1" fmla="val 16200000"/>
                <a:gd name="adj2" fmla="val 5243846"/>
              </a:avLst>
            </a:prstGeom>
            <a:ln w="38100" cmpd="sng">
              <a:solidFill>
                <a:schemeClr val="accent1">
                  <a:lumMod val="75000"/>
                </a:schemeClr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2AC1B2FC-D13A-5140-97BA-AC4BA34B460E}"/>
                </a:ext>
              </a:extLst>
            </p:cNvPr>
            <p:cNvSpPr/>
            <p:nvPr/>
          </p:nvSpPr>
          <p:spPr>
            <a:xfrm>
              <a:off x="6236407" y="4021865"/>
              <a:ext cx="371475" cy="414638"/>
            </a:xfrm>
            <a:prstGeom prst="arc">
              <a:avLst>
                <a:gd name="adj1" fmla="val 16200000"/>
                <a:gd name="adj2" fmla="val 5243846"/>
              </a:avLst>
            </a:prstGeom>
            <a:ln w="38100" cmpd="sng">
              <a:solidFill>
                <a:schemeClr val="accent1">
                  <a:lumMod val="75000"/>
                </a:schemeClr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9FFCA790-B211-614C-A4AC-2C801D7B733A}"/>
                </a:ext>
              </a:extLst>
            </p:cNvPr>
            <p:cNvSpPr/>
            <p:nvPr/>
          </p:nvSpPr>
          <p:spPr>
            <a:xfrm rot="10800000">
              <a:off x="6088768" y="4017102"/>
              <a:ext cx="371475" cy="414638"/>
            </a:xfrm>
            <a:prstGeom prst="arc">
              <a:avLst>
                <a:gd name="adj1" fmla="val 16200000"/>
                <a:gd name="adj2" fmla="val 5243846"/>
              </a:avLst>
            </a:prstGeom>
            <a:ln w="38100" cmpd="sng">
              <a:solidFill>
                <a:schemeClr val="accent1">
                  <a:lumMod val="75000"/>
                </a:schemeClr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BC1F950-B607-324A-9062-015AA58F390A}"/>
              </a:ext>
            </a:extLst>
          </p:cNvPr>
          <p:cNvGrpSpPr/>
          <p:nvPr/>
        </p:nvGrpSpPr>
        <p:grpSpPr>
          <a:xfrm>
            <a:off x="6140349" y="1715591"/>
            <a:ext cx="2841687" cy="1464467"/>
            <a:chOff x="6896871" y="2815983"/>
            <a:chExt cx="2841687" cy="14644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4FCE580-C564-5744-85E8-096209B67918}"/>
                </a:ext>
              </a:extLst>
            </p:cNvPr>
            <p:cNvGrpSpPr/>
            <p:nvPr/>
          </p:nvGrpSpPr>
          <p:grpSpPr>
            <a:xfrm>
              <a:off x="6896871" y="3189174"/>
              <a:ext cx="2544840" cy="1091275"/>
              <a:chOff x="3214687" y="1982502"/>
              <a:chExt cx="2135889" cy="915909"/>
            </a:xfrm>
          </p:grpSpPr>
          <p:sp>
            <p:nvSpPr>
              <p:cNvPr id="23" name="Arc 22">
                <a:extLst>
                  <a:ext uri="{FF2B5EF4-FFF2-40B4-BE49-F238E27FC236}">
                    <a16:creationId xmlns:a16="http://schemas.microsoft.com/office/drawing/2014/main" id="{B09DF944-5261-5647-922C-82D0643EAFDC}"/>
                  </a:ext>
                </a:extLst>
              </p:cNvPr>
              <p:cNvSpPr/>
              <p:nvPr/>
            </p:nvSpPr>
            <p:spPr>
              <a:xfrm>
                <a:off x="3214687" y="2300288"/>
                <a:ext cx="606557" cy="590541"/>
              </a:xfrm>
              <a:prstGeom prst="arc">
                <a:avLst>
                  <a:gd name="adj1" fmla="val 12693037"/>
                  <a:gd name="adj2" fmla="val 19813524"/>
                </a:avLst>
              </a:prstGeom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Arc 23">
                <a:extLst>
                  <a:ext uri="{FF2B5EF4-FFF2-40B4-BE49-F238E27FC236}">
                    <a16:creationId xmlns:a16="http://schemas.microsoft.com/office/drawing/2014/main" id="{4F6FD549-829D-174F-8A87-1D746A70B7C9}"/>
                  </a:ext>
                </a:extLst>
              </p:cNvPr>
              <p:cNvSpPr/>
              <p:nvPr/>
            </p:nvSpPr>
            <p:spPr>
              <a:xfrm flipV="1">
                <a:off x="3722346" y="1982502"/>
                <a:ext cx="606557" cy="578779"/>
              </a:xfrm>
              <a:prstGeom prst="arc">
                <a:avLst>
                  <a:gd name="adj1" fmla="val 12693037"/>
                  <a:gd name="adj2" fmla="val 19813524"/>
                </a:avLst>
              </a:prstGeom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Arc 24">
                <a:extLst>
                  <a:ext uri="{FF2B5EF4-FFF2-40B4-BE49-F238E27FC236}">
                    <a16:creationId xmlns:a16="http://schemas.microsoft.com/office/drawing/2014/main" id="{98CD38D2-44F5-3343-A0D1-8601A6F2178F}"/>
                  </a:ext>
                </a:extLst>
              </p:cNvPr>
              <p:cNvSpPr/>
              <p:nvPr/>
            </p:nvSpPr>
            <p:spPr>
              <a:xfrm>
                <a:off x="4228498" y="2307870"/>
                <a:ext cx="606557" cy="590541"/>
              </a:xfrm>
              <a:prstGeom prst="arc">
                <a:avLst>
                  <a:gd name="adj1" fmla="val 12693037"/>
                  <a:gd name="adj2" fmla="val 19813524"/>
                </a:avLst>
              </a:prstGeom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Arc 25">
                <a:extLst>
                  <a:ext uri="{FF2B5EF4-FFF2-40B4-BE49-F238E27FC236}">
                    <a16:creationId xmlns:a16="http://schemas.microsoft.com/office/drawing/2014/main" id="{A69B3C35-DB1D-0D4B-9402-BB779DA2A753}"/>
                  </a:ext>
                </a:extLst>
              </p:cNvPr>
              <p:cNvSpPr/>
              <p:nvPr/>
            </p:nvSpPr>
            <p:spPr>
              <a:xfrm flipV="1">
                <a:off x="4744019" y="2006413"/>
                <a:ext cx="606557" cy="578779"/>
              </a:xfrm>
              <a:prstGeom prst="arc">
                <a:avLst>
                  <a:gd name="adj1" fmla="val 12693037"/>
                  <a:gd name="adj2" fmla="val 19813524"/>
                </a:avLst>
              </a:prstGeom>
              <a:ln w="28575" cmpd="sng">
                <a:solidFill>
                  <a:schemeClr val="accent1">
                    <a:lumMod val="75000"/>
                  </a:schemeClr>
                </a:soli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F5B6421-45F6-2F45-9C63-B4339D462F9B}"/>
                </a:ext>
              </a:extLst>
            </p:cNvPr>
            <p:cNvGrpSpPr/>
            <p:nvPr/>
          </p:nvGrpSpPr>
          <p:grpSpPr>
            <a:xfrm>
              <a:off x="7193718" y="2815983"/>
              <a:ext cx="2544840" cy="1082241"/>
              <a:chOff x="3214687" y="1982502"/>
              <a:chExt cx="2135889" cy="908327"/>
            </a:xfrm>
          </p:grpSpPr>
          <p:sp>
            <p:nvSpPr>
              <p:cNvPr id="19" name="Arc 18">
                <a:extLst>
                  <a:ext uri="{FF2B5EF4-FFF2-40B4-BE49-F238E27FC236}">
                    <a16:creationId xmlns:a16="http://schemas.microsoft.com/office/drawing/2014/main" id="{C4A7E324-970F-2A48-ACEC-3737AFF53448}"/>
                  </a:ext>
                </a:extLst>
              </p:cNvPr>
              <p:cNvSpPr/>
              <p:nvPr/>
            </p:nvSpPr>
            <p:spPr>
              <a:xfrm>
                <a:off x="3214687" y="2300288"/>
                <a:ext cx="606557" cy="590541"/>
              </a:xfrm>
              <a:prstGeom prst="arc">
                <a:avLst>
                  <a:gd name="adj1" fmla="val 12693037"/>
                  <a:gd name="adj2" fmla="val 19813524"/>
                </a:avLst>
              </a:prstGeom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Arc 19">
                <a:extLst>
                  <a:ext uri="{FF2B5EF4-FFF2-40B4-BE49-F238E27FC236}">
                    <a16:creationId xmlns:a16="http://schemas.microsoft.com/office/drawing/2014/main" id="{01675A72-4A97-D147-86BA-657BB9549AF3}"/>
                  </a:ext>
                </a:extLst>
              </p:cNvPr>
              <p:cNvSpPr/>
              <p:nvPr/>
            </p:nvSpPr>
            <p:spPr>
              <a:xfrm flipV="1">
                <a:off x="3722346" y="1982502"/>
                <a:ext cx="606557" cy="578779"/>
              </a:xfrm>
              <a:prstGeom prst="arc">
                <a:avLst>
                  <a:gd name="adj1" fmla="val 12693037"/>
                  <a:gd name="adj2" fmla="val 19813524"/>
                </a:avLst>
              </a:prstGeom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Arc 20">
                <a:extLst>
                  <a:ext uri="{FF2B5EF4-FFF2-40B4-BE49-F238E27FC236}">
                    <a16:creationId xmlns:a16="http://schemas.microsoft.com/office/drawing/2014/main" id="{976710C8-0FEA-0945-8B7B-18DEA833E455}"/>
                  </a:ext>
                </a:extLst>
              </p:cNvPr>
              <p:cNvSpPr/>
              <p:nvPr/>
            </p:nvSpPr>
            <p:spPr>
              <a:xfrm>
                <a:off x="4228498" y="2287199"/>
                <a:ext cx="606557" cy="590541"/>
              </a:xfrm>
              <a:prstGeom prst="arc">
                <a:avLst>
                  <a:gd name="adj1" fmla="val 12693037"/>
                  <a:gd name="adj2" fmla="val 19813524"/>
                </a:avLst>
              </a:prstGeom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Arc 21">
                <a:extLst>
                  <a:ext uri="{FF2B5EF4-FFF2-40B4-BE49-F238E27FC236}">
                    <a16:creationId xmlns:a16="http://schemas.microsoft.com/office/drawing/2014/main" id="{8429E22B-0F2B-5044-8868-11C95D5619DB}"/>
                  </a:ext>
                </a:extLst>
              </p:cNvPr>
              <p:cNvSpPr/>
              <p:nvPr/>
            </p:nvSpPr>
            <p:spPr>
              <a:xfrm flipV="1">
                <a:off x="4744019" y="1985742"/>
                <a:ext cx="606557" cy="578779"/>
              </a:xfrm>
              <a:prstGeom prst="arc">
                <a:avLst>
                  <a:gd name="adj1" fmla="val 12693037"/>
                  <a:gd name="adj2" fmla="val 19813524"/>
                </a:avLst>
              </a:prstGeom>
              <a:ln w="28575" cmpd="sng">
                <a:solidFill>
                  <a:schemeClr val="accent1">
                    <a:lumMod val="75000"/>
                  </a:schemeClr>
                </a:soli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083CF687-F4C8-9B46-866F-C104FD408352}"/>
              </a:ext>
            </a:extLst>
          </p:cNvPr>
          <p:cNvSpPr txBox="1"/>
          <p:nvPr/>
        </p:nvSpPr>
        <p:spPr>
          <a:xfrm>
            <a:off x="6187903" y="1216053"/>
            <a:ext cx="58604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Nonhydrostatic C++ </a:t>
            </a:r>
            <a:r>
              <a:rPr lang="en-US" sz="2400" b="1" dirty="0" err="1">
                <a:solidFill>
                  <a:srgbClr val="C00000"/>
                </a:solidFill>
              </a:rPr>
              <a:t>dycore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is done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Getting hooked up to process coupler now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A1DB274-CEA6-DC4D-9FAE-D312E8ABD4B5}"/>
              </a:ext>
            </a:extLst>
          </p:cNvPr>
          <p:cNvSpPr txBox="1"/>
          <p:nvPr/>
        </p:nvSpPr>
        <p:spPr>
          <a:xfrm>
            <a:off x="1579825" y="3618231"/>
            <a:ext cx="27688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828" indent="-232828">
              <a:buFont typeface="Arial" panose="020B0604020202020204" pitchFamily="34" charset="0"/>
              <a:buChar char="•"/>
            </a:pPr>
            <a:r>
              <a:rPr lang="en-US" sz="2400" dirty="0"/>
              <a:t>C++ </a:t>
            </a:r>
            <a:r>
              <a:rPr lang="en-US" sz="2400" b="1" dirty="0">
                <a:solidFill>
                  <a:srgbClr val="C00000"/>
                </a:solidFill>
              </a:rPr>
              <a:t>radiation </a:t>
            </a:r>
            <a:r>
              <a:rPr lang="en-US" sz="2400" dirty="0"/>
              <a:t>kernels are done</a:t>
            </a:r>
          </a:p>
          <a:p>
            <a:pPr marL="232828" indent="-232828">
              <a:buFont typeface="Arial" panose="020B0604020202020204" pitchFamily="34" charset="0"/>
              <a:buChar char="•"/>
            </a:pPr>
            <a:r>
              <a:rPr lang="en-US" sz="2400" dirty="0"/>
              <a:t>Getting hooked up to process coupler now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19AF22B-B560-2C4F-B4E7-3CDA890A0B46}"/>
              </a:ext>
            </a:extLst>
          </p:cNvPr>
          <p:cNvSpPr txBox="1"/>
          <p:nvPr/>
        </p:nvSpPr>
        <p:spPr>
          <a:xfrm>
            <a:off x="7948938" y="3067295"/>
            <a:ext cx="2508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828" indent="-232828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SHOC</a:t>
            </a:r>
            <a:r>
              <a:rPr lang="en-US" sz="2400" dirty="0"/>
              <a:t> is being ported now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ED4241C-54D7-414C-83FE-19DCA1661515}"/>
              </a:ext>
            </a:extLst>
          </p:cNvPr>
          <p:cNvSpPr txBox="1"/>
          <p:nvPr/>
        </p:nvSpPr>
        <p:spPr>
          <a:xfrm>
            <a:off x="7343475" y="4646209"/>
            <a:ext cx="32127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828" indent="-232828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Microphysics</a:t>
            </a:r>
            <a:r>
              <a:rPr lang="en-US" sz="2400" dirty="0"/>
              <a:t> in C++ now</a:t>
            </a:r>
          </a:p>
          <a:p>
            <a:pPr marL="232828" indent="-232828">
              <a:buFont typeface="Arial" panose="020B0604020202020204" pitchFamily="34" charset="0"/>
              <a:buChar char="•"/>
            </a:pPr>
            <a:r>
              <a:rPr lang="en-US" sz="2400" dirty="0"/>
              <a:t>Needs better testing + design doc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20C6DC-D342-884E-A931-336870DE3853}"/>
              </a:ext>
            </a:extLst>
          </p:cNvPr>
          <p:cNvSpPr txBox="1"/>
          <p:nvPr/>
        </p:nvSpPr>
        <p:spPr>
          <a:xfrm>
            <a:off x="7348270" y="6082676"/>
            <a:ext cx="6202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828" indent="-232828">
              <a:buFont typeface="Arial" panose="020B0604020202020204" pitchFamily="34" charset="0"/>
              <a:buChar char="•"/>
            </a:pPr>
            <a:r>
              <a:rPr lang="en-US" sz="2400" dirty="0"/>
              <a:t>Coupling to other processes now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F2F94B1-F0B5-D349-9A9A-2D213A015B1C}"/>
              </a:ext>
            </a:extLst>
          </p:cNvPr>
          <p:cNvSpPr/>
          <p:nvPr/>
        </p:nvSpPr>
        <p:spPr>
          <a:xfrm>
            <a:off x="1" y="6678005"/>
            <a:ext cx="12192000" cy="23375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D9C8484-081A-B644-914F-5B8D8DD4EC49}"/>
              </a:ext>
            </a:extLst>
          </p:cNvPr>
          <p:cNvSpPr txBox="1"/>
          <p:nvPr/>
        </p:nvSpPr>
        <p:spPr>
          <a:xfrm>
            <a:off x="430116" y="6173849"/>
            <a:ext cx="6551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2828" indent="-232828">
              <a:buFont typeface="Arial" panose="020B0604020202020204" pitchFamily="34" charset="0"/>
              <a:buChar char="•"/>
            </a:pPr>
            <a:r>
              <a:rPr lang="en-US" sz="2400" dirty="0"/>
              <a:t>Coupling to </a:t>
            </a:r>
            <a:r>
              <a:rPr lang="en-US" sz="2400" b="1" dirty="0">
                <a:solidFill>
                  <a:srgbClr val="C00000"/>
                </a:solidFill>
              </a:rPr>
              <a:t>surface</a:t>
            </a:r>
            <a:r>
              <a:rPr lang="en-US" sz="2400" dirty="0"/>
              <a:t> (rest of E3SM) is mostly done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9EB7B5-C77F-CC4B-B0BE-84CEACFC6B21}"/>
              </a:ext>
            </a:extLst>
          </p:cNvPr>
          <p:cNvSpPr txBox="1"/>
          <p:nvPr/>
        </p:nvSpPr>
        <p:spPr>
          <a:xfrm>
            <a:off x="4449563" y="3260805"/>
            <a:ext cx="2906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828" indent="-232828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Process coupler </a:t>
            </a:r>
            <a:r>
              <a:rPr lang="en-US" sz="2400" dirty="0"/>
              <a:t>is mostly done</a:t>
            </a:r>
          </a:p>
          <a:p>
            <a:pPr marL="232828" indent="-232828">
              <a:buFont typeface="Arial" panose="020B0604020202020204" pitchFamily="34" charset="0"/>
              <a:buChar char="•"/>
            </a:pPr>
            <a:r>
              <a:rPr lang="en-US" sz="2400" dirty="0"/>
              <a:t>Finishing up </a:t>
            </a:r>
            <a:r>
              <a:rPr lang="en-US" sz="2400" b="1" dirty="0">
                <a:solidFill>
                  <a:srgbClr val="C00000"/>
                </a:solidFill>
              </a:rPr>
              <a:t>input/ output/restarts </a:t>
            </a:r>
            <a:r>
              <a:rPr lang="en-US" sz="2400" dirty="0"/>
              <a:t>now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AD10DA3-2410-014C-9446-EA441D2E5B77}"/>
              </a:ext>
            </a:extLst>
          </p:cNvPr>
          <p:cNvSpPr txBox="1"/>
          <p:nvPr/>
        </p:nvSpPr>
        <p:spPr>
          <a:xfrm>
            <a:off x="383171" y="1239900"/>
            <a:ext cx="537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828" indent="-232828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Prescribed cloud condensation nuclei </a:t>
            </a:r>
            <a:r>
              <a:rPr lang="en-US" sz="2400" dirty="0"/>
              <a:t>is ~done</a:t>
            </a:r>
          </a:p>
          <a:p>
            <a:pPr marL="232828" indent="-232828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Prescribed aerosol optics </a:t>
            </a:r>
            <a:r>
              <a:rPr lang="en-US" sz="2400" dirty="0"/>
              <a:t>is in-progress</a:t>
            </a:r>
          </a:p>
        </p:txBody>
      </p:sp>
    </p:spTree>
    <p:extLst>
      <p:ext uri="{BB962C8B-B14F-4D97-AF65-F5344CB8AC3E}">
        <p14:creationId xmlns:p14="http://schemas.microsoft.com/office/powerpoint/2010/main" val="581872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0C9BA-1B6F-8047-847E-AD9B2FE6A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17" y="7215"/>
            <a:ext cx="5007683" cy="1097280"/>
          </a:xfrm>
        </p:spPr>
        <p:txBody>
          <a:bodyPr/>
          <a:lstStyle/>
          <a:p>
            <a:r>
              <a:rPr lang="en-US" dirty="0"/>
              <a:t>Coding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858A2C-4DCE-B340-BEFC-5B1B605CA4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8517" y="3179335"/>
            <a:ext cx="8463483" cy="367145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CA1EA5-A3F7-364F-A79A-26964E8F2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282" y="423734"/>
            <a:ext cx="6574719" cy="251263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83C38E-A882-2541-85BE-4894ACE15FAF}"/>
              </a:ext>
            </a:extLst>
          </p:cNvPr>
          <p:cNvSpPr txBox="1"/>
          <p:nvPr/>
        </p:nvSpPr>
        <p:spPr>
          <a:xfrm rot="16200000">
            <a:off x="4747092" y="1543985"/>
            <a:ext cx="1457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Original F90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171834-B238-9147-968F-BE4E501506EE}"/>
              </a:ext>
            </a:extLst>
          </p:cNvPr>
          <p:cNvSpPr txBox="1"/>
          <p:nvPr/>
        </p:nvSpPr>
        <p:spPr>
          <a:xfrm rot="16200000">
            <a:off x="2316500" y="5041998"/>
            <a:ext cx="2499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Ported to C++/</a:t>
            </a:r>
            <a:r>
              <a:rPr lang="en-US" sz="2000" b="1" dirty="0" err="1"/>
              <a:t>Kokkos</a:t>
            </a:r>
            <a:endParaRPr lang="en-US" sz="2000" b="1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980D5D3-2F07-1240-8B55-53E864DECA6C}"/>
              </a:ext>
            </a:extLst>
          </p:cNvPr>
          <p:cNvSpPr txBox="1">
            <a:spLocks/>
          </p:cNvSpPr>
          <p:nvPr/>
        </p:nvSpPr>
        <p:spPr>
          <a:xfrm>
            <a:off x="164387" y="1146373"/>
            <a:ext cx="5184619" cy="22826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+mj-lt"/>
              <a:buAutoNum type="romanLcPeriod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SCREAM will be rewritten from scratch in C++: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dirty="0"/>
              <a:t>Allows use of </a:t>
            </a:r>
            <a:r>
              <a:rPr lang="en-US" sz="2000" dirty="0" err="1"/>
              <a:t>Kokkos</a:t>
            </a:r>
            <a:r>
              <a:rPr lang="en-US" sz="2000" dirty="0"/>
              <a:t> library, which abstracts on-node parallelism</a:t>
            </a:r>
          </a:p>
          <a:p>
            <a:pPr marL="573074" lvl="1" indent="-338130">
              <a:buFont typeface="System Font Regular"/>
              <a:buChar char="-"/>
            </a:pPr>
            <a:r>
              <a:rPr lang="en-US" sz="1800" dirty="0"/>
              <a:t>single code runs efficiently on CPUs, GPUs, </a:t>
            </a:r>
            <a:r>
              <a:rPr lang="en-US" sz="1800" dirty="0" err="1"/>
              <a:t>etc</a:t>
            </a:r>
            <a:endParaRPr lang="en-US" sz="18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FCD263-A00C-1F42-B75A-38EFC107268E}"/>
              </a:ext>
            </a:extLst>
          </p:cNvPr>
          <p:cNvSpPr txBox="1">
            <a:spLocks/>
          </p:cNvSpPr>
          <p:nvPr/>
        </p:nvSpPr>
        <p:spPr>
          <a:xfrm>
            <a:off x="164387" y="3179335"/>
            <a:ext cx="3256908" cy="28271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+mj-lt"/>
              <a:buAutoNum type="romanLcPeriod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3074" indent="-338130">
              <a:buFont typeface="System Font Regular"/>
              <a:buChar char="-"/>
            </a:pPr>
            <a:r>
              <a:rPr lang="en-US" sz="1800" dirty="0"/>
              <a:t>Unlocks more parallelism…</a:t>
            </a:r>
          </a:p>
          <a:p>
            <a:pPr marL="573074" indent="-338130">
              <a:buFont typeface="System Font Regular"/>
              <a:buChar char="-"/>
            </a:pPr>
            <a:r>
              <a:rPr lang="en-US" sz="1800" dirty="0"/>
              <a:t>But results in more complex code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7E4E3D-2CDF-B44A-AC38-BFF02FD5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69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FE98E-7F05-6E4A-9D5D-CB9CA341D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3000B-27DD-9D42-94B7-2CA28FA76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adequate parallelization, a step at </a:t>
            </a:r>
            <a:r>
              <a:rPr lang="en-US" dirty="0" err="1"/>
              <a:t>Δx</a:t>
            </a:r>
            <a:r>
              <a:rPr lang="en-US" dirty="0"/>
              <a:t> =3 km takes as long as at </a:t>
            </a:r>
            <a:r>
              <a:rPr lang="en-US" dirty="0" err="1"/>
              <a:t>Δx</a:t>
            </a:r>
            <a:r>
              <a:rPr lang="en-US" dirty="0"/>
              <a:t>=100 km</a:t>
            </a:r>
          </a:p>
          <a:p>
            <a:pPr lvl="1"/>
            <a:r>
              <a:rPr lang="en-US" dirty="0"/>
              <a:t>but stability requires </a:t>
            </a:r>
            <a:r>
              <a:rPr lang="en-US" i="1" dirty="0"/>
              <a:t>shorter timesteps </a:t>
            </a:r>
            <a:r>
              <a:rPr lang="en-US" dirty="0"/>
              <a:t>at finer </a:t>
            </a:r>
            <a:r>
              <a:rPr lang="en-US" dirty="0" err="1"/>
              <a:t>Δx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37588-7F54-7F42-A366-6D67108C7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18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3684E-F685-F04C-BD52-4D8C51CA8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02DAB-9852-5D4B-9709-E7A9C2F23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atmosphere model written in C++/</a:t>
            </a:r>
            <a:r>
              <a:rPr lang="en-US" dirty="0" err="1"/>
              <a:t>Kokkos</a:t>
            </a:r>
            <a:endParaRPr lang="en-US" dirty="0"/>
          </a:p>
          <a:p>
            <a:pPr lvl="1"/>
            <a:r>
              <a:rPr lang="en-US" dirty="0" err="1"/>
              <a:t>Kokkos</a:t>
            </a:r>
            <a:r>
              <a:rPr lang="en-US" dirty="0"/>
              <a:t> allows CPUs, GPUs, and future architectures to use the same code</a:t>
            </a:r>
          </a:p>
          <a:p>
            <a:pPr lvl="1"/>
            <a:r>
              <a:rPr lang="en-US" b="1" dirty="0"/>
              <a:t>Focus on simplicity </a:t>
            </a:r>
            <a:r>
              <a:rPr lang="en-US" dirty="0"/>
              <a:t>makes for less code to write and makes interpretation easier</a:t>
            </a:r>
          </a:p>
          <a:p>
            <a:pPr lvl="1"/>
            <a:endParaRPr lang="en-US" dirty="0"/>
          </a:p>
          <a:p>
            <a:r>
              <a:rPr lang="en-US" dirty="0"/>
              <a:t>Target is </a:t>
            </a:r>
            <a:r>
              <a:rPr lang="en-US" dirty="0" err="1"/>
              <a:t>exascale</a:t>
            </a:r>
            <a:r>
              <a:rPr lang="en-US" dirty="0"/>
              <a:t> computers (which require lots of parallel work)</a:t>
            </a:r>
          </a:p>
          <a:p>
            <a:pPr lvl="1"/>
            <a:r>
              <a:rPr lang="en-US" dirty="0"/>
              <a:t>Initial focus is 3 km global </a:t>
            </a:r>
            <a:r>
              <a:rPr lang="en-US" b="1" dirty="0"/>
              <a:t>“cloud-resolving” simulations</a:t>
            </a:r>
          </a:p>
          <a:p>
            <a:pPr lvl="1"/>
            <a:r>
              <a:rPr lang="en-US" dirty="0"/>
              <a:t>Will also use for large low-resolution </a:t>
            </a:r>
            <a:r>
              <a:rPr lang="en-US" b="1" dirty="0"/>
              <a:t>ensembles</a:t>
            </a:r>
            <a:r>
              <a:rPr lang="en-US" dirty="0"/>
              <a:t> (once needed parameterizations are available)</a:t>
            </a:r>
          </a:p>
          <a:p>
            <a:pPr lvl="1"/>
            <a:endParaRPr lang="en-US" dirty="0"/>
          </a:p>
          <a:p>
            <a:r>
              <a:rPr lang="en-US" dirty="0"/>
              <a:t>Initial implementation will use prescribed aerosol</a:t>
            </a:r>
          </a:p>
          <a:p>
            <a:pPr lvl="1"/>
            <a:r>
              <a:rPr lang="en-US" dirty="0"/>
              <a:t>EAGLES project is dedicated to creating a prognostic aerosol scheme for SCREAM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179B5-3B34-2545-BE8C-AA742B20F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Microsoft Word Clip Art - Clipart library">
            <a:extLst>
              <a:ext uri="{FF2B5EF4-FFF2-40B4-BE49-F238E27FC236}">
                <a16:creationId xmlns:a16="http://schemas.microsoft.com/office/drawing/2014/main" id="{CE4470BA-576D-8B4B-B337-42B98CB01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771" y="273247"/>
            <a:ext cx="987637" cy="240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179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B6F2F3-2CE9-A240-8EBB-D55F2FA70767}"/>
              </a:ext>
            </a:extLst>
          </p:cNvPr>
          <p:cNvSpPr txBox="1"/>
          <p:nvPr/>
        </p:nvSpPr>
        <p:spPr>
          <a:xfrm>
            <a:off x="6308859" y="2131301"/>
            <a:ext cx="3596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Resolved-scale </a:t>
            </a:r>
            <a:r>
              <a:rPr lang="en-US" b="1" dirty="0"/>
              <a:t>fluid dynamics </a:t>
            </a:r>
            <a:r>
              <a:rPr lang="en-US" dirty="0"/>
              <a:t>treated by a non-hydrostatic Spectral Element (</a:t>
            </a:r>
            <a:r>
              <a:rPr lang="en-US" b="1" dirty="0"/>
              <a:t>SE</a:t>
            </a:r>
            <a:r>
              <a:rPr lang="en-US" dirty="0"/>
              <a:t>) approach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6C8FB51-E653-2F40-8051-D6294CB06128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7717656" y="3054631"/>
            <a:ext cx="389281" cy="5900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B07B5D61-61CE-E44B-841B-5CEEE54CB3D7}"/>
              </a:ext>
            </a:extLst>
          </p:cNvPr>
          <p:cNvSpPr txBox="1">
            <a:spLocks/>
          </p:cNvSpPr>
          <p:nvPr/>
        </p:nvSpPr>
        <p:spPr>
          <a:xfrm>
            <a:off x="463052" y="184192"/>
            <a:ext cx="11274552" cy="73449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/>
              <a:t>What specifically is it?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17202A04-6D9C-A54C-86F9-B6BFAC0BC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9608285" y="633051"/>
            <a:ext cx="2376889" cy="23260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rain cloud sketch">
            <a:extLst>
              <a:ext uri="{FF2B5EF4-FFF2-40B4-BE49-F238E27FC236}">
                <a16:creationId xmlns:a16="http://schemas.microsoft.com/office/drawing/2014/main" id="{D7814B94-F675-3342-A875-21E535B9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4"/>
              </a:clrFrom>
              <a:clrTo>
                <a:srgbClr val="FEFE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690" y="2965053"/>
            <a:ext cx="2277671" cy="2879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99AE2F6-BD50-4C4A-9F38-D745ECD5F01C}"/>
              </a:ext>
            </a:extLst>
          </p:cNvPr>
          <p:cNvGrpSpPr/>
          <p:nvPr/>
        </p:nvGrpSpPr>
        <p:grpSpPr>
          <a:xfrm>
            <a:off x="4057894" y="2449519"/>
            <a:ext cx="1498039" cy="511047"/>
            <a:chOff x="5350576" y="4007580"/>
            <a:chExt cx="1257306" cy="428923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07349376-F186-E04F-8C22-2E2796EBAF52}"/>
                </a:ext>
              </a:extLst>
            </p:cNvPr>
            <p:cNvSpPr/>
            <p:nvPr/>
          </p:nvSpPr>
          <p:spPr>
            <a:xfrm>
              <a:off x="5498215" y="4012343"/>
              <a:ext cx="371475" cy="414638"/>
            </a:xfrm>
            <a:prstGeom prst="arc">
              <a:avLst>
                <a:gd name="adj1" fmla="val 16200000"/>
                <a:gd name="adj2" fmla="val 5243846"/>
              </a:avLst>
            </a:prstGeom>
            <a:ln w="38100" cmpd="sng">
              <a:solidFill>
                <a:schemeClr val="accent1">
                  <a:lumMod val="75000"/>
                </a:schemeClr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03FD9197-5C80-3B41-94DB-93F137734EA8}"/>
                </a:ext>
              </a:extLst>
            </p:cNvPr>
            <p:cNvSpPr/>
            <p:nvPr/>
          </p:nvSpPr>
          <p:spPr>
            <a:xfrm rot="10800000">
              <a:off x="5350576" y="4007580"/>
              <a:ext cx="371475" cy="414638"/>
            </a:xfrm>
            <a:prstGeom prst="arc">
              <a:avLst>
                <a:gd name="adj1" fmla="val 16200000"/>
                <a:gd name="adj2" fmla="val 5243846"/>
              </a:avLst>
            </a:prstGeom>
            <a:ln w="38100" cmpd="sng">
              <a:solidFill>
                <a:schemeClr val="accent1">
                  <a:lumMod val="75000"/>
                </a:schemeClr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D140517F-E2A5-9144-8737-2327B8DFAA41}"/>
                </a:ext>
              </a:extLst>
            </p:cNvPr>
            <p:cNvSpPr/>
            <p:nvPr/>
          </p:nvSpPr>
          <p:spPr>
            <a:xfrm>
              <a:off x="6236407" y="4021865"/>
              <a:ext cx="371475" cy="414638"/>
            </a:xfrm>
            <a:prstGeom prst="arc">
              <a:avLst>
                <a:gd name="adj1" fmla="val 16200000"/>
                <a:gd name="adj2" fmla="val 5243846"/>
              </a:avLst>
            </a:prstGeom>
            <a:ln w="38100" cmpd="sng">
              <a:solidFill>
                <a:schemeClr val="accent1">
                  <a:lumMod val="75000"/>
                </a:schemeClr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E1E30D0F-9604-EE40-8ED9-958B01D95CDB}"/>
                </a:ext>
              </a:extLst>
            </p:cNvPr>
            <p:cNvSpPr/>
            <p:nvPr/>
          </p:nvSpPr>
          <p:spPr>
            <a:xfrm rot="10800000">
              <a:off x="6088768" y="4017102"/>
              <a:ext cx="371475" cy="414638"/>
            </a:xfrm>
            <a:prstGeom prst="arc">
              <a:avLst>
                <a:gd name="adj1" fmla="val 16200000"/>
                <a:gd name="adj2" fmla="val 5243846"/>
              </a:avLst>
            </a:prstGeom>
            <a:ln w="38100" cmpd="sng">
              <a:solidFill>
                <a:schemeClr val="accent1">
                  <a:lumMod val="75000"/>
                </a:schemeClr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618718C-76E5-5F4D-9B56-235FA36CECA3}"/>
              </a:ext>
            </a:extLst>
          </p:cNvPr>
          <p:cNvGrpSpPr/>
          <p:nvPr/>
        </p:nvGrpSpPr>
        <p:grpSpPr>
          <a:xfrm>
            <a:off x="6360943" y="3103176"/>
            <a:ext cx="2841687" cy="1464465"/>
            <a:chOff x="6896871" y="2815984"/>
            <a:chExt cx="2841687" cy="146446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0D0F605-9482-0240-A4D8-670689242BD9}"/>
                </a:ext>
              </a:extLst>
            </p:cNvPr>
            <p:cNvGrpSpPr/>
            <p:nvPr/>
          </p:nvGrpSpPr>
          <p:grpSpPr>
            <a:xfrm>
              <a:off x="6896871" y="3189174"/>
              <a:ext cx="2544840" cy="1091275"/>
              <a:chOff x="3214687" y="1982502"/>
              <a:chExt cx="2135889" cy="915909"/>
            </a:xfrm>
          </p:grpSpPr>
          <p:sp>
            <p:nvSpPr>
              <p:cNvPr id="16" name="Arc 15">
                <a:extLst>
                  <a:ext uri="{FF2B5EF4-FFF2-40B4-BE49-F238E27FC236}">
                    <a16:creationId xmlns:a16="http://schemas.microsoft.com/office/drawing/2014/main" id="{55EB35B4-A0A5-8E49-8AF2-95C408436CB3}"/>
                  </a:ext>
                </a:extLst>
              </p:cNvPr>
              <p:cNvSpPr/>
              <p:nvPr/>
            </p:nvSpPr>
            <p:spPr>
              <a:xfrm>
                <a:off x="3214687" y="2300288"/>
                <a:ext cx="606557" cy="590541"/>
              </a:xfrm>
              <a:prstGeom prst="arc">
                <a:avLst>
                  <a:gd name="adj1" fmla="val 12693037"/>
                  <a:gd name="adj2" fmla="val 19813524"/>
                </a:avLst>
              </a:prstGeom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Arc 16">
                <a:extLst>
                  <a:ext uri="{FF2B5EF4-FFF2-40B4-BE49-F238E27FC236}">
                    <a16:creationId xmlns:a16="http://schemas.microsoft.com/office/drawing/2014/main" id="{645B5E5C-6F9F-5A4B-B108-CD78046008D7}"/>
                  </a:ext>
                </a:extLst>
              </p:cNvPr>
              <p:cNvSpPr/>
              <p:nvPr/>
            </p:nvSpPr>
            <p:spPr>
              <a:xfrm flipV="1">
                <a:off x="3722346" y="1982502"/>
                <a:ext cx="606557" cy="578779"/>
              </a:xfrm>
              <a:prstGeom prst="arc">
                <a:avLst>
                  <a:gd name="adj1" fmla="val 12693037"/>
                  <a:gd name="adj2" fmla="val 19813524"/>
                </a:avLst>
              </a:prstGeom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Arc 17">
                <a:extLst>
                  <a:ext uri="{FF2B5EF4-FFF2-40B4-BE49-F238E27FC236}">
                    <a16:creationId xmlns:a16="http://schemas.microsoft.com/office/drawing/2014/main" id="{24A326FB-B59B-8E45-8014-47AFC3730429}"/>
                  </a:ext>
                </a:extLst>
              </p:cNvPr>
              <p:cNvSpPr/>
              <p:nvPr/>
            </p:nvSpPr>
            <p:spPr>
              <a:xfrm>
                <a:off x="4228498" y="2307870"/>
                <a:ext cx="606557" cy="590541"/>
              </a:xfrm>
              <a:prstGeom prst="arc">
                <a:avLst>
                  <a:gd name="adj1" fmla="val 12693037"/>
                  <a:gd name="adj2" fmla="val 19813524"/>
                </a:avLst>
              </a:prstGeom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Arc 18">
                <a:extLst>
                  <a:ext uri="{FF2B5EF4-FFF2-40B4-BE49-F238E27FC236}">
                    <a16:creationId xmlns:a16="http://schemas.microsoft.com/office/drawing/2014/main" id="{0F8C21F8-8507-F048-9617-2F59FE27C5A9}"/>
                  </a:ext>
                </a:extLst>
              </p:cNvPr>
              <p:cNvSpPr/>
              <p:nvPr/>
            </p:nvSpPr>
            <p:spPr>
              <a:xfrm flipV="1">
                <a:off x="4744019" y="2006413"/>
                <a:ext cx="606557" cy="578779"/>
              </a:xfrm>
              <a:prstGeom prst="arc">
                <a:avLst>
                  <a:gd name="adj1" fmla="val 12693037"/>
                  <a:gd name="adj2" fmla="val 19813524"/>
                </a:avLst>
              </a:prstGeom>
              <a:ln w="28575" cmpd="sng">
                <a:solidFill>
                  <a:schemeClr val="accent1">
                    <a:lumMod val="75000"/>
                  </a:schemeClr>
                </a:soli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5B8D5A4-1797-264C-968E-9CCA7565A25D}"/>
                </a:ext>
              </a:extLst>
            </p:cNvPr>
            <p:cNvGrpSpPr/>
            <p:nvPr/>
          </p:nvGrpSpPr>
          <p:grpSpPr>
            <a:xfrm>
              <a:off x="7193718" y="2815984"/>
              <a:ext cx="2544840" cy="1091275"/>
              <a:chOff x="3214687" y="1982502"/>
              <a:chExt cx="2135889" cy="915909"/>
            </a:xfrm>
          </p:grpSpPr>
          <p:sp>
            <p:nvSpPr>
              <p:cNvPr id="12" name="Arc 11">
                <a:extLst>
                  <a:ext uri="{FF2B5EF4-FFF2-40B4-BE49-F238E27FC236}">
                    <a16:creationId xmlns:a16="http://schemas.microsoft.com/office/drawing/2014/main" id="{E977BADD-994D-4B44-A443-538A2F178E14}"/>
                  </a:ext>
                </a:extLst>
              </p:cNvPr>
              <p:cNvSpPr/>
              <p:nvPr/>
            </p:nvSpPr>
            <p:spPr>
              <a:xfrm>
                <a:off x="3214687" y="2300288"/>
                <a:ext cx="606557" cy="590541"/>
              </a:xfrm>
              <a:prstGeom prst="arc">
                <a:avLst>
                  <a:gd name="adj1" fmla="val 12693037"/>
                  <a:gd name="adj2" fmla="val 19813524"/>
                </a:avLst>
              </a:prstGeom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48D82253-608A-9748-BF4E-E3E6F34A74A1}"/>
                  </a:ext>
                </a:extLst>
              </p:cNvPr>
              <p:cNvSpPr/>
              <p:nvPr/>
            </p:nvSpPr>
            <p:spPr>
              <a:xfrm flipV="1">
                <a:off x="3722346" y="1982502"/>
                <a:ext cx="606557" cy="578779"/>
              </a:xfrm>
              <a:prstGeom prst="arc">
                <a:avLst>
                  <a:gd name="adj1" fmla="val 12693037"/>
                  <a:gd name="adj2" fmla="val 19813524"/>
                </a:avLst>
              </a:prstGeom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Arc 13">
                <a:extLst>
                  <a:ext uri="{FF2B5EF4-FFF2-40B4-BE49-F238E27FC236}">
                    <a16:creationId xmlns:a16="http://schemas.microsoft.com/office/drawing/2014/main" id="{A18F45C3-125E-4C46-9A9D-C5211E36D14A}"/>
                  </a:ext>
                </a:extLst>
              </p:cNvPr>
              <p:cNvSpPr/>
              <p:nvPr/>
            </p:nvSpPr>
            <p:spPr>
              <a:xfrm>
                <a:off x="4228498" y="2307870"/>
                <a:ext cx="606557" cy="590541"/>
              </a:xfrm>
              <a:prstGeom prst="arc">
                <a:avLst>
                  <a:gd name="adj1" fmla="val 12693037"/>
                  <a:gd name="adj2" fmla="val 19813524"/>
                </a:avLst>
              </a:prstGeom>
              <a:ln w="28575" cmpd="sng">
                <a:solidFill>
                  <a:schemeClr val="accent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Arc 14">
                <a:extLst>
                  <a:ext uri="{FF2B5EF4-FFF2-40B4-BE49-F238E27FC236}">
                    <a16:creationId xmlns:a16="http://schemas.microsoft.com/office/drawing/2014/main" id="{76788685-15B7-DE43-9607-905A0B48A5F6}"/>
                  </a:ext>
                </a:extLst>
              </p:cNvPr>
              <p:cNvSpPr/>
              <p:nvPr/>
            </p:nvSpPr>
            <p:spPr>
              <a:xfrm flipV="1">
                <a:off x="4744019" y="2006413"/>
                <a:ext cx="606557" cy="578779"/>
              </a:xfrm>
              <a:prstGeom prst="arc">
                <a:avLst>
                  <a:gd name="adj1" fmla="val 12693037"/>
                  <a:gd name="adj2" fmla="val 19813524"/>
                </a:avLst>
              </a:prstGeom>
              <a:ln w="28575" cmpd="sng">
                <a:solidFill>
                  <a:schemeClr val="accent1">
                    <a:lumMod val="75000"/>
                  </a:schemeClr>
                </a:soli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DF7BDA5-AB9B-B140-936D-98A79CF03E8A}"/>
              </a:ext>
            </a:extLst>
          </p:cNvPr>
          <p:cNvSpPr txBox="1"/>
          <p:nvPr/>
        </p:nvSpPr>
        <p:spPr>
          <a:xfrm>
            <a:off x="9545246" y="3535788"/>
            <a:ext cx="2502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Radiation</a:t>
            </a:r>
            <a:r>
              <a:rPr lang="en-US" dirty="0"/>
              <a:t> handled by </a:t>
            </a:r>
            <a:r>
              <a:rPr lang="en-US" b="1" dirty="0"/>
              <a:t>RRTMGP </a:t>
            </a:r>
            <a:r>
              <a:rPr lang="en-US" dirty="0"/>
              <a:t>rewritten in C++ for GPUs by DOE’s </a:t>
            </a:r>
            <a:r>
              <a:rPr lang="en-US" dirty="0" err="1"/>
              <a:t>Exascale</a:t>
            </a:r>
            <a:r>
              <a:rPr lang="en-US" dirty="0"/>
              <a:t> project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4E28657-6DAE-3F42-BA22-5E14FC4D96CB}"/>
              </a:ext>
            </a:extLst>
          </p:cNvPr>
          <p:cNvCxnSpPr>
            <a:cxnSpLocks/>
            <a:stCxn id="24" idx="0"/>
            <a:endCxn id="7" idx="2"/>
          </p:cNvCxnSpPr>
          <p:nvPr/>
        </p:nvCxnSpPr>
        <p:spPr>
          <a:xfrm flipV="1">
            <a:off x="10796730" y="2959098"/>
            <a:ext cx="0" cy="57669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CF63ED3-CF84-0D40-B05C-9E75B62E9A7B}"/>
              </a:ext>
            </a:extLst>
          </p:cNvPr>
          <p:cNvSpPr txBox="1"/>
          <p:nvPr/>
        </p:nvSpPr>
        <p:spPr>
          <a:xfrm>
            <a:off x="463052" y="2689176"/>
            <a:ext cx="3087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Turbulence</a:t>
            </a:r>
            <a:r>
              <a:rPr lang="en-US" dirty="0"/>
              <a:t> and </a:t>
            </a:r>
            <a:r>
              <a:rPr lang="en-US" b="1" dirty="0"/>
              <a:t>cloud formation </a:t>
            </a:r>
            <a:r>
              <a:rPr lang="en-US" dirty="0"/>
              <a:t>handled by Simplified Higher-Order Closure (</a:t>
            </a:r>
            <a:r>
              <a:rPr lang="en-US" b="1" dirty="0"/>
              <a:t>SHOC)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DBD191B-7645-9748-93A0-22CF789BED2D}"/>
              </a:ext>
            </a:extLst>
          </p:cNvPr>
          <p:cNvCxnSpPr>
            <a:cxnSpLocks/>
          </p:cNvCxnSpPr>
          <p:nvPr/>
        </p:nvCxnSpPr>
        <p:spPr>
          <a:xfrm flipV="1">
            <a:off x="2986909" y="2965053"/>
            <a:ext cx="1091843" cy="16661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E2DBA0C-2BC4-004F-8025-7BE80B41FAB0}"/>
              </a:ext>
            </a:extLst>
          </p:cNvPr>
          <p:cNvCxnSpPr>
            <a:cxnSpLocks/>
          </p:cNvCxnSpPr>
          <p:nvPr/>
        </p:nvCxnSpPr>
        <p:spPr>
          <a:xfrm>
            <a:off x="2978759" y="3131664"/>
            <a:ext cx="1464068" cy="512967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F766E1A-D7E4-7C48-9713-742AA38C282F}"/>
              </a:ext>
            </a:extLst>
          </p:cNvPr>
          <p:cNvSpPr txBox="1"/>
          <p:nvPr/>
        </p:nvSpPr>
        <p:spPr>
          <a:xfrm>
            <a:off x="6186176" y="4830528"/>
            <a:ext cx="3359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Microphysical processes </a:t>
            </a:r>
            <a:r>
              <a:rPr lang="en-US" dirty="0"/>
              <a:t>handled by a modified Predicted Particle Properties (</a:t>
            </a:r>
            <a:r>
              <a:rPr lang="en-US" b="1" dirty="0"/>
              <a:t>P3) </a:t>
            </a:r>
            <a:r>
              <a:rPr lang="en-US" dirty="0"/>
              <a:t>scheme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B1E8829-7B34-F44F-BF0A-A81C99303865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5252662" y="4830530"/>
            <a:ext cx="933514" cy="46166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F381E74-2B90-5646-906C-6C309874B0EB}"/>
              </a:ext>
            </a:extLst>
          </p:cNvPr>
          <p:cNvSpPr txBox="1"/>
          <p:nvPr/>
        </p:nvSpPr>
        <p:spPr>
          <a:xfrm>
            <a:off x="162805" y="4730262"/>
            <a:ext cx="3915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simple prescribed aerosol</a:t>
            </a:r>
            <a:r>
              <a:rPr lang="en-US" dirty="0"/>
              <a:t>: CCN and aerosol optical properties are prescribed from E3SMv2 run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7A1D216-EB5F-3C40-8C84-437825EB15A5}"/>
              </a:ext>
            </a:extLst>
          </p:cNvPr>
          <p:cNvGrpSpPr/>
          <p:nvPr/>
        </p:nvGrpSpPr>
        <p:grpSpPr>
          <a:xfrm>
            <a:off x="1697130" y="1615969"/>
            <a:ext cx="1835701" cy="696435"/>
            <a:chOff x="3416960" y="5386176"/>
            <a:chExt cx="1835701" cy="69643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AB15275-13E0-E84A-B128-313D754C2BE7}"/>
                </a:ext>
              </a:extLst>
            </p:cNvPr>
            <p:cNvSpPr txBox="1"/>
            <p:nvPr/>
          </p:nvSpPr>
          <p:spPr>
            <a:xfrm>
              <a:off x="3416960" y="5436280"/>
              <a:ext cx="18357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parameterized convection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AA92FF3-5057-504C-800C-7274D8AB330E}"/>
                </a:ext>
              </a:extLst>
            </p:cNvPr>
            <p:cNvSpPr/>
            <p:nvPr/>
          </p:nvSpPr>
          <p:spPr>
            <a:xfrm>
              <a:off x="3535429" y="5386176"/>
              <a:ext cx="1623838" cy="68241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923ECA6-D24F-C149-A224-51CE70169103}"/>
                </a:ext>
              </a:extLst>
            </p:cNvPr>
            <p:cNvCxnSpPr>
              <a:stCxn id="34" idx="7"/>
              <a:endCxn id="34" idx="3"/>
            </p:cNvCxnSpPr>
            <p:nvPr/>
          </p:nvCxnSpPr>
          <p:spPr>
            <a:xfrm flipH="1">
              <a:off x="3773235" y="5486114"/>
              <a:ext cx="1148226" cy="4825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1564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E3E35-2766-584A-8B80-B4B6A9C6D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New Model?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A7791-F523-4D42-9560-5B5DF1578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478" y="1645920"/>
            <a:ext cx="10972800" cy="4114800"/>
          </a:xfrm>
        </p:spPr>
        <p:txBody>
          <a:bodyPr/>
          <a:lstStyle/>
          <a:p>
            <a:r>
              <a:rPr lang="en-US" dirty="0"/>
              <a:t>Computational breakthroughs are happening on GPUs</a:t>
            </a:r>
          </a:p>
          <a:p>
            <a:pPr lvl="1"/>
            <a:r>
              <a:rPr lang="en-US" dirty="0"/>
              <a:t>Increased parallelism allows E3SM to tackle long-standing problems: </a:t>
            </a:r>
          </a:p>
          <a:p>
            <a:pPr lvl="2"/>
            <a:r>
              <a:rPr lang="en-US" dirty="0"/>
              <a:t>how to parameterize convection</a:t>
            </a:r>
          </a:p>
          <a:p>
            <a:pPr lvl="2"/>
            <a:r>
              <a:rPr lang="en-US" dirty="0"/>
              <a:t>uncertainty due to weather noise and parameter ambiguity</a:t>
            </a:r>
          </a:p>
          <a:p>
            <a:pPr lvl="1"/>
            <a:r>
              <a:rPr lang="en-US" dirty="0"/>
              <a:t>All big DOE machines will use GPUs</a:t>
            </a:r>
          </a:p>
          <a:p>
            <a:pPr lvl="1"/>
            <a:endParaRPr lang="en-US" dirty="0"/>
          </a:p>
          <a:p>
            <a:r>
              <a:rPr lang="en-US" dirty="0"/>
              <a:t>Porting the existing E3SM atmosphere to GPUs was deemed too hard</a:t>
            </a:r>
          </a:p>
          <a:p>
            <a:pPr lvl="1"/>
            <a:r>
              <a:rPr lang="en-US" dirty="0"/>
              <a:t>Starting from scratch means less code, more expertise, and more interest</a:t>
            </a:r>
          </a:p>
          <a:p>
            <a:pPr lvl="2"/>
            <a:endParaRPr lang="en-US" dirty="0"/>
          </a:p>
          <a:p>
            <a:r>
              <a:rPr lang="en-US" dirty="0"/>
              <a:t>Makes EAM independent from CESM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D4D4A-6D6A-2F4C-9130-1101F607B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4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2E0CD6-3A7B-674D-BCF2-0423CB6DAC92}"/>
              </a:ext>
            </a:extLst>
          </p:cNvPr>
          <p:cNvGrpSpPr/>
          <p:nvPr/>
        </p:nvGrpSpPr>
        <p:grpSpPr>
          <a:xfrm>
            <a:off x="9344416" y="114526"/>
            <a:ext cx="2847584" cy="2653726"/>
            <a:chOff x="5467088" y="1822450"/>
            <a:chExt cx="3486411" cy="32131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8886AF3-FF27-FD49-A9B1-78CCF3F3B6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67088" y="1822450"/>
              <a:ext cx="3486411" cy="3213100"/>
            </a:xfrm>
            <a:prstGeom prst="rect">
              <a:avLst/>
            </a:prstGeom>
          </p:spPr>
        </p:pic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DEE8363A-4AD4-8B40-B013-B7A768CA1DC1}"/>
                </a:ext>
              </a:extLst>
            </p:cNvPr>
            <p:cNvSpPr/>
            <p:nvPr/>
          </p:nvSpPr>
          <p:spPr>
            <a:xfrm>
              <a:off x="6613742" y="2032348"/>
              <a:ext cx="1578280" cy="2918564"/>
            </a:xfrm>
            <a:custGeom>
              <a:avLst/>
              <a:gdLst>
                <a:gd name="connsiteX0" fmla="*/ 37578 w 1578280"/>
                <a:gd name="connsiteY0" fmla="*/ 0 h 2918564"/>
                <a:gd name="connsiteX1" fmla="*/ 0 w 1578280"/>
                <a:gd name="connsiteY1" fmla="*/ 2918564 h 2918564"/>
                <a:gd name="connsiteX2" fmla="*/ 1578280 w 1578280"/>
                <a:gd name="connsiteY2" fmla="*/ 764087 h 2918564"/>
                <a:gd name="connsiteX3" fmla="*/ 1578280 w 1578280"/>
                <a:gd name="connsiteY3" fmla="*/ 551145 h 2918564"/>
                <a:gd name="connsiteX4" fmla="*/ 37578 w 1578280"/>
                <a:gd name="connsiteY4" fmla="*/ 0 h 2918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8280" h="2918564">
                  <a:moveTo>
                    <a:pt x="37578" y="0"/>
                  </a:moveTo>
                  <a:lnTo>
                    <a:pt x="0" y="2918564"/>
                  </a:lnTo>
                  <a:lnTo>
                    <a:pt x="1578280" y="764087"/>
                  </a:lnTo>
                  <a:lnTo>
                    <a:pt x="1578280" y="551145"/>
                  </a:lnTo>
                  <a:lnTo>
                    <a:pt x="37578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-1047750" sx="100000" sy="100000" flip="none" algn="ctr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6B76B73-A5A0-6F4D-9C87-31426BFE276B}"/>
                </a:ext>
              </a:extLst>
            </p:cNvPr>
            <p:cNvCxnSpPr/>
            <p:nvPr/>
          </p:nvCxnSpPr>
          <p:spPr>
            <a:xfrm flipV="1">
              <a:off x="7210293" y="2254685"/>
              <a:ext cx="0" cy="1941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2349277-6C15-224C-9BD5-BDF554C035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25948" y="2430049"/>
              <a:ext cx="0" cy="10615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9BF3409-2B59-EB4F-99DC-D13843DB70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16135" y="2527962"/>
              <a:ext cx="0" cy="5659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4958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BC304-1770-BA49-A20F-FB4E763C2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it going?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D9A4B-E851-8249-AEA9-F44D1EB48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Implementation is occurring in 2 overlapped stages: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b="1" dirty="0">
                <a:solidFill>
                  <a:srgbClr val="C00000"/>
                </a:solidFill>
              </a:rPr>
              <a:t>SCREAMv0</a:t>
            </a:r>
            <a:r>
              <a:rPr lang="en-US" dirty="0"/>
              <a:t>: F90 implementation using existing EAM infrastructure</a:t>
            </a:r>
          </a:p>
          <a:p>
            <a:pPr marL="457188" lvl="1" indent="0">
              <a:buNone/>
            </a:pPr>
            <a:r>
              <a:rPr lang="en-US" b="1" dirty="0"/>
              <a:t>status</a:t>
            </a:r>
            <a:r>
              <a:rPr lang="en-US" dirty="0"/>
              <a:t>: ~done</a:t>
            </a:r>
          </a:p>
          <a:p>
            <a:pPr marL="457188" lvl="1" indent="0">
              <a:buNone/>
            </a:pPr>
            <a:r>
              <a:rPr lang="en-US" b="1" dirty="0"/>
              <a:t>runs</a:t>
            </a:r>
            <a:r>
              <a:rPr lang="en-US" dirty="0"/>
              <a:t>: starting 40 day 3 km simulation for DYAMOND2 intercomparison in ~1 week (</a:t>
            </a:r>
            <a:r>
              <a:rPr lang="en-US" dirty="0">
                <a:hlinkClick r:id="rId2"/>
              </a:rPr>
              <a:t>https://www.esiwace.eu/services/dyamond/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SCREAMv1</a:t>
            </a:r>
            <a:r>
              <a:rPr lang="en-US" dirty="0"/>
              <a:t>: C++ version using new infrastructure</a:t>
            </a:r>
          </a:p>
          <a:p>
            <a:pPr marL="457188" lvl="1" indent="0">
              <a:buNone/>
            </a:pPr>
            <a:r>
              <a:rPr lang="en-US" b="1" dirty="0"/>
              <a:t>status</a:t>
            </a:r>
            <a:r>
              <a:rPr lang="en-US" dirty="0"/>
              <a:t>: </a:t>
            </a:r>
            <a:r>
              <a:rPr lang="en-US" dirty="0" err="1"/>
              <a:t>dycore</a:t>
            </a:r>
            <a:r>
              <a:rPr lang="en-US" dirty="0"/>
              <a:t>, microphysics, radiation, I/O, coupler, surface coupling ~done. turbulence/macrophysics in progress. Then just coupling/</a:t>
            </a:r>
            <a:r>
              <a:rPr lang="en-US" dirty="0" err="1"/>
              <a:t>bugfixing</a:t>
            </a:r>
            <a:r>
              <a:rPr lang="en-US" dirty="0"/>
              <a:t>/cleanup/small tasks to do.</a:t>
            </a:r>
          </a:p>
          <a:p>
            <a:pPr marL="457188" lvl="1" indent="0">
              <a:buNone/>
            </a:pPr>
            <a:r>
              <a:rPr lang="en-US" b="1" dirty="0"/>
              <a:t>runs</a:t>
            </a:r>
            <a:r>
              <a:rPr lang="en-US" dirty="0"/>
              <a:t>: hoping to start “</a:t>
            </a:r>
            <a:r>
              <a:rPr lang="en-US" dirty="0" err="1"/>
              <a:t>Cess</a:t>
            </a:r>
            <a:r>
              <a:rPr lang="en-US" dirty="0"/>
              <a:t>” runs on Summit next summer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15488-159D-3742-B14D-472756DF5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A picture containing outdoor, grass, road, dirt&#10;&#10;Description automatically generated">
            <a:extLst>
              <a:ext uri="{FF2B5EF4-FFF2-40B4-BE49-F238E27FC236}">
                <a16:creationId xmlns:a16="http://schemas.microsoft.com/office/drawing/2014/main" id="{48F886C8-DB9E-394A-95B1-70F2289C8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598" y="274320"/>
            <a:ext cx="2946368" cy="1226234"/>
          </a:xfrm>
          <a:prstGeom prst="rect">
            <a:avLst/>
          </a:prstGeom>
        </p:spPr>
      </p:pic>
      <p:pic>
        <p:nvPicPr>
          <p:cNvPr id="6" name="Picture 5" descr="A picture containing outdoor, grass, road, dirt&#10;&#10;Description automatically generated">
            <a:extLst>
              <a:ext uri="{FF2B5EF4-FFF2-40B4-BE49-F238E27FC236}">
                <a16:creationId xmlns:a16="http://schemas.microsoft.com/office/drawing/2014/main" id="{7DB601D2-D687-AC4E-9B02-EB2A5A4CF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320"/>
            <a:ext cx="2946368" cy="122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9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BC304-1770-BA49-A20F-FB4E763C2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it going?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D9A4B-E851-8249-AEA9-F44D1EB48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Implementation is occurring in 2 overlapped stages: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b="1" dirty="0">
                <a:solidFill>
                  <a:srgbClr val="C00000"/>
                </a:solidFill>
              </a:rPr>
              <a:t>SCREAMv0</a:t>
            </a:r>
            <a:r>
              <a:rPr lang="en-US" dirty="0"/>
              <a:t>: F90 implementation using existing EAM infrastructure</a:t>
            </a:r>
          </a:p>
          <a:p>
            <a:pPr marL="457188" lvl="1" indent="0">
              <a:buNone/>
            </a:pPr>
            <a:r>
              <a:rPr lang="en-US" b="1" dirty="0"/>
              <a:t>status</a:t>
            </a:r>
            <a:r>
              <a:rPr lang="en-US" dirty="0"/>
              <a:t>: ~done</a:t>
            </a:r>
          </a:p>
          <a:p>
            <a:pPr marL="457188" lvl="1" indent="0">
              <a:buNone/>
            </a:pPr>
            <a:r>
              <a:rPr lang="en-US" b="1" dirty="0"/>
              <a:t>runs</a:t>
            </a:r>
            <a:r>
              <a:rPr lang="en-US" dirty="0"/>
              <a:t>: starting 40 day 3 km simulation for DYAMOND2 intercomparison in ~1 week (</a:t>
            </a:r>
            <a:r>
              <a:rPr lang="en-US" dirty="0">
                <a:hlinkClick r:id="rId2"/>
              </a:rPr>
              <a:t>https://www.esiwace.eu/services/dyamond/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SCREAMv1</a:t>
            </a:r>
            <a:r>
              <a:rPr lang="en-US" dirty="0"/>
              <a:t>: C++ version using new infrastructure</a:t>
            </a:r>
          </a:p>
          <a:p>
            <a:pPr marL="457188" lvl="1" indent="0">
              <a:buNone/>
            </a:pPr>
            <a:r>
              <a:rPr lang="en-US" b="1" dirty="0"/>
              <a:t>status</a:t>
            </a:r>
            <a:r>
              <a:rPr lang="en-US" dirty="0"/>
              <a:t>: </a:t>
            </a:r>
            <a:r>
              <a:rPr lang="en-US" dirty="0" err="1"/>
              <a:t>dycore</a:t>
            </a:r>
            <a:r>
              <a:rPr lang="en-US" dirty="0"/>
              <a:t>, microphysics, radiation, I/O, coupler, surface coupling ~done. turbulence/macrophysics in progress. Then just coupling/</a:t>
            </a:r>
            <a:r>
              <a:rPr lang="en-US" dirty="0" err="1"/>
              <a:t>bugfixing</a:t>
            </a:r>
            <a:r>
              <a:rPr lang="en-US" dirty="0"/>
              <a:t>/small tasks to do.</a:t>
            </a:r>
          </a:p>
          <a:p>
            <a:pPr marL="457188" lvl="1" indent="0">
              <a:buNone/>
            </a:pPr>
            <a:r>
              <a:rPr lang="en-US" b="1" dirty="0"/>
              <a:t>runs</a:t>
            </a:r>
            <a:r>
              <a:rPr lang="en-US" dirty="0"/>
              <a:t>: hoping to start &gt;1 </a:t>
            </a:r>
            <a:r>
              <a:rPr lang="en-US" dirty="0" err="1"/>
              <a:t>yr</a:t>
            </a:r>
            <a:r>
              <a:rPr lang="en-US" dirty="0"/>
              <a:t> “</a:t>
            </a:r>
            <a:r>
              <a:rPr lang="en-US" dirty="0" err="1"/>
              <a:t>Cess</a:t>
            </a:r>
            <a:r>
              <a:rPr lang="en-US" dirty="0"/>
              <a:t>” runs on Summit next summer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15488-159D-3742-B14D-472756DF5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9E597D-B4D3-6244-8F41-5AE20D0F9A4F}"/>
              </a:ext>
            </a:extLst>
          </p:cNvPr>
          <p:cNvSpPr txBox="1"/>
          <p:nvPr/>
        </p:nvSpPr>
        <p:spPr>
          <a:xfrm>
            <a:off x="6347447" y="2398398"/>
            <a:ext cx="5088957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See posters in atm session on Weds: </a:t>
            </a:r>
          </a:p>
          <a:p>
            <a:r>
              <a:rPr lang="en-US" dirty="0"/>
              <a:t>Chris Terai: evaluation</a:t>
            </a:r>
          </a:p>
          <a:p>
            <a:r>
              <a:rPr lang="en-US" dirty="0"/>
              <a:t>Hassan </a:t>
            </a:r>
            <a:r>
              <a:rPr lang="en-US" dirty="0" err="1"/>
              <a:t>Beydoun</a:t>
            </a:r>
            <a:r>
              <a:rPr lang="en-US" dirty="0"/>
              <a:t>: anvil clouds</a:t>
            </a:r>
          </a:p>
          <a:p>
            <a:r>
              <a:rPr lang="en-US" dirty="0" err="1"/>
              <a:t>Weiran</a:t>
            </a:r>
            <a:r>
              <a:rPr lang="en-US" dirty="0"/>
              <a:t> Liu: hydrostatic vs nonhydrostatic forecasts</a:t>
            </a:r>
          </a:p>
          <a:p>
            <a:r>
              <a:rPr lang="en-US" dirty="0"/>
              <a:t>Peter Bogenschutz: SCM and doubly-periodic modes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87E37F-5AD7-9A4B-903D-E68C8585EC75}"/>
              </a:ext>
            </a:extLst>
          </p:cNvPr>
          <p:cNvSpPr txBox="1"/>
          <p:nvPr/>
        </p:nvSpPr>
        <p:spPr>
          <a:xfrm>
            <a:off x="6260916" y="4750415"/>
            <a:ext cx="5262018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See: </a:t>
            </a:r>
          </a:p>
          <a:p>
            <a:r>
              <a:rPr lang="en-US" dirty="0"/>
              <a:t>Luca </a:t>
            </a:r>
            <a:r>
              <a:rPr lang="en-US" dirty="0" err="1"/>
              <a:t>Bertagna</a:t>
            </a:r>
            <a:r>
              <a:rPr lang="en-US" dirty="0"/>
              <a:t>: </a:t>
            </a:r>
            <a:r>
              <a:rPr lang="en-US" dirty="0" err="1"/>
              <a:t>dycore</a:t>
            </a:r>
            <a:r>
              <a:rPr lang="en-US" dirty="0"/>
              <a:t> talk Thurs Perf breakout</a:t>
            </a:r>
          </a:p>
          <a:p>
            <a:r>
              <a:rPr lang="en-US" dirty="0"/>
              <a:t>Aaron Donahue: coupler talk Weds NGD atm breakout</a:t>
            </a:r>
          </a:p>
        </p:txBody>
      </p:sp>
      <p:pic>
        <p:nvPicPr>
          <p:cNvPr id="7" name="Picture 6" descr="A picture containing outdoor, grass, road, dirt&#10;&#10;Description automatically generated">
            <a:extLst>
              <a:ext uri="{FF2B5EF4-FFF2-40B4-BE49-F238E27FC236}">
                <a16:creationId xmlns:a16="http://schemas.microsoft.com/office/drawing/2014/main" id="{FBD67CC1-796E-CD4F-9070-4C6DDB179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598" y="274320"/>
            <a:ext cx="2946368" cy="1226234"/>
          </a:xfrm>
          <a:prstGeom prst="rect">
            <a:avLst/>
          </a:prstGeom>
        </p:spPr>
      </p:pic>
      <p:pic>
        <p:nvPicPr>
          <p:cNvPr id="8" name="Picture 7" descr="A picture containing outdoor, grass, road, dirt&#10;&#10;Description automatically generated">
            <a:extLst>
              <a:ext uri="{FF2B5EF4-FFF2-40B4-BE49-F238E27FC236}">
                <a16:creationId xmlns:a16="http://schemas.microsoft.com/office/drawing/2014/main" id="{BA27F054-C1FA-574C-A58A-F667E4396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320"/>
            <a:ext cx="2946368" cy="122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09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42D6B-ED17-3D46-8132-3B4CE207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SCREAMv0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E1B4F-DE53-9F48-930E-1BF1C5D4E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9165" y="1371599"/>
            <a:ext cx="3912973" cy="468533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SCREAMv0 skill is comparable to other DYAMOND models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12 km→3 km </a:t>
            </a:r>
            <a:r>
              <a:rPr lang="en-US" dirty="0" err="1"/>
              <a:t>Δx</a:t>
            </a:r>
            <a:r>
              <a:rPr lang="en-US" dirty="0"/>
              <a:t> has small impact except TOA SW increases by 5 W m</a:t>
            </a:r>
            <a:r>
              <a:rPr lang="en-US" baseline="30000" dirty="0"/>
              <a:t>-2</a:t>
            </a:r>
            <a:r>
              <a:rPr lang="en-US" dirty="0"/>
              <a:t> (not shown)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Other DYAMOND1 models have similar low cloud resolution sensitivity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6A03C-D158-CB44-9E2D-B31432D5D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7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D672C82-AB03-7546-BA0B-CCD9B5297B95}"/>
              </a:ext>
            </a:extLst>
          </p:cNvPr>
          <p:cNvGrpSpPr/>
          <p:nvPr/>
        </p:nvGrpSpPr>
        <p:grpSpPr>
          <a:xfrm>
            <a:off x="209862" y="1521499"/>
            <a:ext cx="7659974" cy="3889102"/>
            <a:chOff x="209862" y="1161738"/>
            <a:chExt cx="7659974" cy="388910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0D095E1-E0A1-874E-88D3-8F6610BBC4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314" t="6304" r="8566"/>
            <a:stretch/>
          </p:blipFill>
          <p:spPr>
            <a:xfrm>
              <a:off x="209862" y="1161738"/>
              <a:ext cx="7659974" cy="388910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7FC5D25-E88D-9A41-8C7D-343A35CBF468}"/>
                </a:ext>
              </a:extLst>
            </p:cNvPr>
            <p:cNvSpPr/>
            <p:nvPr/>
          </p:nvSpPr>
          <p:spPr>
            <a:xfrm>
              <a:off x="5085171" y="1431559"/>
              <a:ext cx="2619774" cy="12003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694DCBB-382F-F54F-A9EE-3FEB2BC61335}"/>
                </a:ext>
              </a:extLst>
            </p:cNvPr>
            <p:cNvSpPr txBox="1"/>
            <p:nvPr/>
          </p:nvSpPr>
          <p:spPr>
            <a:xfrm>
              <a:off x="4968150" y="1431560"/>
              <a:ext cx="282673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b="1" dirty="0" err="1">
                  <a:solidFill>
                    <a:srgbClr val="7030A0"/>
                  </a:solidFill>
                </a:rPr>
                <a:t>Obs</a:t>
              </a:r>
              <a:r>
                <a:rPr lang="en-US" b="1" dirty="0">
                  <a:solidFill>
                    <a:srgbClr val="7030A0"/>
                  </a:solidFill>
                </a:rPr>
                <a:t> (daily)</a:t>
              </a:r>
            </a:p>
            <a:p>
              <a:pPr algn="r"/>
              <a:r>
                <a:rPr lang="en-US" b="1" dirty="0">
                  <a:solidFill>
                    <a:srgbClr val="0070C0"/>
                  </a:solidFill>
                </a:rPr>
                <a:t>SCREAM (daily)</a:t>
              </a:r>
            </a:p>
            <a:p>
              <a:pPr algn="r"/>
              <a:r>
                <a:rPr lang="en-US" b="1" dirty="0">
                  <a:solidFill>
                    <a:srgbClr val="808080"/>
                  </a:solidFill>
                </a:rPr>
                <a:t>CLUBB+MG2 (daily)</a:t>
              </a:r>
            </a:p>
            <a:p>
              <a:pPr algn="r"/>
              <a:r>
                <a:rPr lang="en-US" b="1" dirty="0">
                  <a:solidFill>
                    <a:srgbClr val="FE7F0D"/>
                  </a:solidFill>
                </a:rPr>
                <a:t>DYAMOND1 (30-day mean)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5FADFCD-99E8-884A-981D-69075D1A7439}"/>
              </a:ext>
            </a:extLst>
          </p:cNvPr>
          <p:cNvSpPr txBox="1"/>
          <p:nvPr/>
        </p:nvSpPr>
        <p:spPr>
          <a:xfrm>
            <a:off x="334240" y="5410601"/>
            <a:ext cx="7659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Fig: Tropical mean bias for DYAMOND1 period (Aug 1-Sept 10, 2016) from SCREAMv0 at 12 km (ne256) compared to runs from other modeling centers.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ED011D-5457-5041-A9A7-42207BCAB44A}"/>
              </a:ext>
            </a:extLst>
          </p:cNvPr>
          <p:cNvSpPr/>
          <p:nvPr/>
        </p:nvSpPr>
        <p:spPr>
          <a:xfrm>
            <a:off x="1303875" y="4936731"/>
            <a:ext cx="6071016" cy="1419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513C85-C3B2-814E-B71F-6B5453EC6236}"/>
              </a:ext>
            </a:extLst>
          </p:cNvPr>
          <p:cNvSpPr txBox="1"/>
          <p:nvPr/>
        </p:nvSpPr>
        <p:spPr>
          <a:xfrm>
            <a:off x="1119589" y="4873986"/>
            <a:ext cx="625530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TOA SW rad     TOA LW rad     </a:t>
            </a:r>
            <a:r>
              <a:rPr lang="en-US" sz="1400" dirty="0" err="1"/>
              <a:t>Precip</a:t>
            </a:r>
            <a:r>
              <a:rPr lang="en-US" sz="1400" dirty="0"/>
              <a:t>  Integrated Vapor  Cloud Frac     SHF.           2m 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335F03-1B32-344F-9586-9360646239D0}"/>
              </a:ext>
            </a:extLst>
          </p:cNvPr>
          <p:cNvSpPr txBox="1"/>
          <p:nvPr/>
        </p:nvSpPr>
        <p:spPr>
          <a:xfrm rot="16200000">
            <a:off x="-228438" y="3174985"/>
            <a:ext cx="139583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Tropical bias</a:t>
            </a:r>
          </a:p>
        </p:txBody>
      </p:sp>
    </p:spTree>
    <p:extLst>
      <p:ext uri="{BB962C8B-B14F-4D97-AF65-F5344CB8AC3E}">
        <p14:creationId xmlns:p14="http://schemas.microsoft.com/office/powerpoint/2010/main" val="3158335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B57D6-C372-E149-92BA-C0CFD19DB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SCREAMv0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0FBC0-201F-F649-9C3D-8D330E08F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698" y="4976734"/>
            <a:ext cx="10510603" cy="122919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Precipitation matches ERA5 very well in global mean and spatial pattern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SCREAM slightly underpredicts </a:t>
            </a:r>
            <a:r>
              <a:rPr lang="en-US" dirty="0" err="1"/>
              <a:t>precip</a:t>
            </a:r>
            <a:r>
              <a:rPr lang="en-US" dirty="0"/>
              <a:t> in strong storms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SCREAM convection has too much small-scale (but not grid-scale) noise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7D694-02AC-4540-8F94-5B6AD67FD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A2A6D2-9B18-244A-B043-E8F8749E7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364" y="1238874"/>
            <a:ext cx="12242364" cy="29583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A1CAF1-9336-C84C-BA75-08743BD6CCC1}"/>
              </a:ext>
            </a:extLst>
          </p:cNvPr>
          <p:cNvSpPr txBox="1"/>
          <p:nvPr/>
        </p:nvSpPr>
        <p:spPr>
          <a:xfrm>
            <a:off x="493238" y="4201427"/>
            <a:ext cx="11155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Fig: </a:t>
            </a:r>
            <a:r>
              <a:rPr lang="en-US" i="1" dirty="0" err="1"/>
              <a:t>Precip</a:t>
            </a:r>
            <a:r>
              <a:rPr lang="en-US" i="1" dirty="0"/>
              <a:t> averaged over the first 2 days of a 3 km (ne1024) DYAMOND2 simulation (Jan 20</a:t>
            </a:r>
            <a:r>
              <a:rPr lang="en-US" i="1" baseline="30000" dirty="0"/>
              <a:t>th</a:t>
            </a:r>
            <a:r>
              <a:rPr lang="en-US" i="1" dirty="0"/>
              <a:t>-22</a:t>
            </a:r>
            <a:r>
              <a:rPr lang="en-US" i="1" baseline="30000" dirty="0"/>
              <a:t>nd</a:t>
            </a:r>
            <a:r>
              <a:rPr lang="en-US" i="1" dirty="0"/>
              <a:t>, 2020). Numbers in parentheses in the title are global averages.</a:t>
            </a:r>
          </a:p>
        </p:txBody>
      </p:sp>
    </p:spTree>
    <p:extLst>
      <p:ext uri="{BB962C8B-B14F-4D97-AF65-F5344CB8AC3E}">
        <p14:creationId xmlns:p14="http://schemas.microsoft.com/office/powerpoint/2010/main" val="867999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76A3B-AAE3-0E45-A8CD-71EF701E3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1097280"/>
          </a:xfrm>
        </p:spPr>
        <p:txBody>
          <a:bodyPr/>
          <a:lstStyle/>
          <a:p>
            <a:r>
              <a:rPr lang="en-US" dirty="0"/>
              <a:t>Science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89B47-CAE9-F94A-ACEF-5572888DF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66" y="1645920"/>
            <a:ext cx="8361761" cy="4114800"/>
          </a:xfrm>
        </p:spPr>
        <p:txBody>
          <a:bodyPr/>
          <a:lstStyle/>
          <a:p>
            <a:r>
              <a:rPr lang="en-US" dirty="0"/>
              <a:t>What weather/climate features is SCREAM good/bad at?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will be answered by SCREAMv0 DYAMOND2 runs</a:t>
            </a:r>
          </a:p>
          <a:p>
            <a:r>
              <a:rPr lang="en-US" dirty="0"/>
              <a:t>What is climate sensitivity with resolved deep convection?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will be answered by multi-year SCREAMv1 “</a:t>
            </a:r>
            <a:r>
              <a:rPr lang="en-US" dirty="0" err="1"/>
              <a:t>Cess</a:t>
            </a:r>
            <a:r>
              <a:rPr lang="en-US" dirty="0"/>
              <a:t>” runs: radiative difference between runs with prescribed current-climate and +4 K SST (see graphic)</a:t>
            </a:r>
          </a:p>
          <a:p>
            <a:r>
              <a:rPr lang="en-US" dirty="0"/>
              <a:t>At what resolution do nonhydrostatic effects become important?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See </a:t>
            </a:r>
            <a:r>
              <a:rPr lang="en-US" dirty="0" err="1">
                <a:solidFill>
                  <a:srgbClr val="C00000"/>
                </a:solidFill>
              </a:rPr>
              <a:t>Weiran</a:t>
            </a:r>
            <a:r>
              <a:rPr lang="en-US" dirty="0">
                <a:solidFill>
                  <a:srgbClr val="C00000"/>
                </a:solidFill>
              </a:rPr>
              <a:t> Liu</a:t>
            </a:r>
            <a:r>
              <a:rPr lang="en-US" dirty="0"/>
              <a:t>’s poster in atm session on Weds!</a:t>
            </a:r>
          </a:p>
          <a:p>
            <a:r>
              <a:rPr lang="en-US" dirty="0"/>
              <a:t>What controls tropical anvil cloud extent?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See </a:t>
            </a:r>
            <a:r>
              <a:rPr lang="en-US" dirty="0">
                <a:solidFill>
                  <a:srgbClr val="C00000"/>
                </a:solidFill>
              </a:rPr>
              <a:t>Hassan </a:t>
            </a:r>
            <a:r>
              <a:rPr lang="en-US" dirty="0" err="1">
                <a:solidFill>
                  <a:srgbClr val="C00000"/>
                </a:solidFill>
              </a:rPr>
              <a:t>Beydoun</a:t>
            </a:r>
            <a:r>
              <a:rPr lang="en-US" dirty="0" err="1"/>
              <a:t>’s</a:t>
            </a:r>
            <a:r>
              <a:rPr lang="en-US" dirty="0"/>
              <a:t> poster in atm session on Weds!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BA580-A3D3-3049-8143-37FD31EDF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9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2E88A20-9362-2247-BFE1-A7E961088802}"/>
              </a:ext>
            </a:extLst>
          </p:cNvPr>
          <p:cNvGrpSpPr/>
          <p:nvPr/>
        </p:nvGrpSpPr>
        <p:grpSpPr>
          <a:xfrm>
            <a:off x="8624187" y="1491994"/>
            <a:ext cx="3551333" cy="4276242"/>
            <a:chOff x="8640667" y="2581758"/>
            <a:chExt cx="3551333" cy="42762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9C1DC21-D59D-D346-8FBB-1815466D33DA}"/>
                </a:ext>
              </a:extLst>
            </p:cNvPr>
            <p:cNvSpPr/>
            <p:nvPr/>
          </p:nvSpPr>
          <p:spPr>
            <a:xfrm>
              <a:off x="8640667" y="2593841"/>
              <a:ext cx="3551333" cy="4264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C2303192-2BC1-FB45-A235-7C445501B0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27" t="69274" b="3138"/>
            <a:stretch/>
          </p:blipFill>
          <p:spPr bwMode="auto">
            <a:xfrm>
              <a:off x="8888617" y="2793303"/>
              <a:ext cx="3303383" cy="2185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E5D6D5A-6422-8D46-B9CB-FFFA56F3F1B7}"/>
                </a:ext>
              </a:extLst>
            </p:cNvPr>
            <p:cNvSpPr txBox="1"/>
            <p:nvPr/>
          </p:nvSpPr>
          <p:spPr>
            <a:xfrm>
              <a:off x="9244505" y="4932594"/>
              <a:ext cx="2608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Fixed-SST </a:t>
              </a:r>
              <a:r>
                <a: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λ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cloud</a:t>
              </a:r>
              <a:r>
                <a: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(W m</a:t>
              </a:r>
              <a:r>
                <a:rPr kumimoji="0" lang="en-US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-2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K</a:t>
              </a:r>
              <a:r>
                <a:rPr kumimoji="0" lang="en-US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-1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</a:t>
              </a:r>
            </a:p>
          </p:txBody>
        </p:sp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F786A915-4A17-EC43-91F8-342D53B8D3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84" t="83810" r="52094" b="6859"/>
            <a:stretch/>
          </p:blipFill>
          <p:spPr bwMode="auto">
            <a:xfrm>
              <a:off x="10759857" y="3994096"/>
              <a:ext cx="1277656" cy="739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476905B-606C-0D4F-94E8-2AC17222F633}"/>
                </a:ext>
              </a:extLst>
            </p:cNvPr>
            <p:cNvSpPr txBox="1"/>
            <p:nvPr/>
          </p:nvSpPr>
          <p:spPr>
            <a:xfrm rot="16200000">
              <a:off x="7649915" y="3572510"/>
              <a:ext cx="2350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4xCO2 </a:t>
              </a:r>
              <a:r>
                <a: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λ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cloud</a:t>
              </a:r>
              <a:r>
                <a: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(W m</a:t>
              </a:r>
              <a:r>
                <a:rPr kumimoji="0" lang="en-US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-2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K</a:t>
              </a:r>
              <a:r>
                <a:rPr kumimoji="0" lang="en-US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-1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29E5BBA-F7D7-D14E-A5D7-54498FE27030}"/>
              </a:ext>
            </a:extLst>
          </p:cNvPr>
          <p:cNvSpPr txBox="1"/>
          <p:nvPr/>
        </p:nvSpPr>
        <p:spPr>
          <a:xfrm>
            <a:off x="8872137" y="4290908"/>
            <a:ext cx="33198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Fig: Cloud feedback from full-complexity (y-axis) versus fixed SST simulations in CMIP5. Adapted from Ringer et al, (2014 GRL).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1D688C-74FF-2A47-97D0-B5141E936B7E}"/>
              </a:ext>
            </a:extLst>
          </p:cNvPr>
          <p:cNvSpPr txBox="1"/>
          <p:nvPr/>
        </p:nvSpPr>
        <p:spPr>
          <a:xfrm>
            <a:off x="1496967" y="993885"/>
            <a:ext cx="8729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There are tons of interesting questions to address, but here are some we’re thinking about:</a:t>
            </a:r>
          </a:p>
        </p:txBody>
      </p:sp>
    </p:spTree>
    <p:extLst>
      <p:ext uri="{BB962C8B-B14F-4D97-AF65-F5344CB8AC3E}">
        <p14:creationId xmlns:p14="http://schemas.microsoft.com/office/powerpoint/2010/main" val="304497088"/>
      </p:ext>
    </p:extLst>
  </p:cSld>
  <p:clrMapOvr>
    <a:masterClrMapping/>
  </p:clrMapOvr>
</p:sld>
</file>

<file path=ppt/theme/theme1.xml><?xml version="1.0" encoding="utf-8"?>
<a:theme xmlns:a="http://schemas.openxmlformats.org/drawingml/2006/main" name="E3SM Standard with Foo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7ACE5826-9844-8D4E-9FA4-EFA2B4F403ED}" vid="{1643A5CE-A8CE-3744-BC1D-0B1AA65ADE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5788</TotalTime>
  <Words>1241</Words>
  <Application>Microsoft Macintosh PowerPoint</Application>
  <PresentationFormat>Widescreen</PresentationFormat>
  <Paragraphs>137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System Font Regular</vt:lpstr>
      <vt:lpstr>Arial</vt:lpstr>
      <vt:lpstr>Calibri</vt:lpstr>
      <vt:lpstr>E3SM Standard with Footer</vt:lpstr>
      <vt:lpstr>The Simple Cloud-Resolving E3SM Atmosphere Model (SCREAM) Project</vt:lpstr>
      <vt:lpstr>What is it?</vt:lpstr>
      <vt:lpstr>PowerPoint Presentation</vt:lpstr>
      <vt:lpstr>Why a New Model?</vt:lpstr>
      <vt:lpstr>How is it going?</vt:lpstr>
      <vt:lpstr>How is it going?</vt:lpstr>
      <vt:lpstr>SCREAMv0 Behavior</vt:lpstr>
      <vt:lpstr>SCREAMv0 Behavior</vt:lpstr>
      <vt:lpstr>Science Plans</vt:lpstr>
      <vt:lpstr>Tools</vt:lpstr>
      <vt:lpstr>Extra Slides</vt:lpstr>
      <vt:lpstr>SCREAMv1: What’s Done/What’s Not</vt:lpstr>
      <vt:lpstr>Coding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Simple Cloud-Resolving E3SM Atmosphere Model (SCREAM) Project</dc:title>
  <dc:creator>Caldwell, Peter M.</dc:creator>
  <cp:lastModifiedBy>Caldwell, Peter M.</cp:lastModifiedBy>
  <cp:revision>11</cp:revision>
  <dcterms:created xsi:type="dcterms:W3CDTF">2020-10-21T17:52:31Z</dcterms:created>
  <dcterms:modified xsi:type="dcterms:W3CDTF">2020-10-25T18:21:13Z</dcterms:modified>
</cp:coreProperties>
</file>