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Lst>
  <p:notesMasterIdLst>
    <p:notesMasterId r:id="rId14"/>
  </p:notesMasterIdLst>
  <p:sldIdLst>
    <p:sldId id="267" r:id="rId3"/>
    <p:sldId id="258" r:id="rId4"/>
    <p:sldId id="260" r:id="rId5"/>
    <p:sldId id="261" r:id="rId6"/>
    <p:sldId id="262" r:id="rId7"/>
    <p:sldId id="263" r:id="rId8"/>
    <p:sldId id="264" r:id="rId9"/>
    <p:sldId id="265" r:id="rId10"/>
    <p:sldId id="266" r:id="rId11"/>
    <p:sldId id="268" r:id="rId12"/>
    <p:sldId id="257"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71"/>
    <p:restoredTop sz="61342"/>
  </p:normalViewPr>
  <p:slideViewPr>
    <p:cSldViewPr snapToGrid="0" snapToObjects="1">
      <p:cViewPr varScale="1">
        <p:scale>
          <a:sx n="179" d="100"/>
          <a:sy n="179" d="100"/>
        </p:scale>
        <p:origin x="4664" y="19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8D2B92-BF20-264B-9BEF-687B7143A37D}" type="datetimeFigureOut">
              <a:rPr lang="en-US" smtClean="0"/>
              <a:t>10/26/20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35AD2E-C814-0B47-B586-D250B812D339}" type="slidenum">
              <a:rPr lang="en-US" smtClean="0"/>
              <a:t>‹#›</a:t>
            </a:fld>
            <a:endParaRPr lang="en-US"/>
          </a:p>
        </p:txBody>
      </p:sp>
    </p:spTree>
    <p:extLst>
      <p:ext uri="{BB962C8B-B14F-4D97-AF65-F5344CB8AC3E}">
        <p14:creationId xmlns:p14="http://schemas.microsoft.com/office/powerpoint/2010/main" val="3038025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everybody, thanks for coming to my talk</a:t>
            </a:r>
          </a:p>
        </p:txBody>
      </p:sp>
      <p:sp>
        <p:nvSpPr>
          <p:cNvPr id="4" name="Slide Number Placeholder 3"/>
          <p:cNvSpPr>
            <a:spLocks noGrp="1"/>
          </p:cNvSpPr>
          <p:nvPr>
            <p:ph type="sldNum" sz="quarter" idx="5"/>
          </p:nvPr>
        </p:nvSpPr>
        <p:spPr/>
        <p:txBody>
          <a:bodyPr/>
          <a:lstStyle/>
          <a:p>
            <a:fld id="{CB35AD2E-C814-0B47-B586-D250B812D339}" type="slidenum">
              <a:rPr lang="en-US" smtClean="0"/>
              <a:t>1</a:t>
            </a:fld>
            <a:endParaRPr lang="en-US"/>
          </a:p>
        </p:txBody>
      </p:sp>
    </p:spTree>
    <p:extLst>
      <p:ext uri="{BB962C8B-B14F-4D97-AF65-F5344CB8AC3E}">
        <p14:creationId xmlns:p14="http://schemas.microsoft.com/office/powerpoint/2010/main" val="2303210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set of links to useful information, feel free to download these slides and peruse them at your leisure.</a:t>
            </a:r>
          </a:p>
        </p:txBody>
      </p:sp>
      <p:sp>
        <p:nvSpPr>
          <p:cNvPr id="4" name="Slide Number Placeholder 3"/>
          <p:cNvSpPr>
            <a:spLocks noGrp="1"/>
          </p:cNvSpPr>
          <p:nvPr>
            <p:ph type="sldNum" sz="quarter" idx="5"/>
          </p:nvPr>
        </p:nvSpPr>
        <p:spPr/>
        <p:txBody>
          <a:bodyPr/>
          <a:lstStyle/>
          <a:p>
            <a:fld id="{CB35AD2E-C814-0B47-B586-D250B812D339}" type="slidenum">
              <a:rPr lang="en-US" smtClean="0"/>
              <a:t>10</a:t>
            </a:fld>
            <a:endParaRPr lang="en-US"/>
          </a:p>
        </p:txBody>
      </p:sp>
    </p:spTree>
    <p:extLst>
      <p:ext uri="{BB962C8B-B14F-4D97-AF65-F5344CB8AC3E}">
        <p14:creationId xmlns:p14="http://schemas.microsoft.com/office/powerpoint/2010/main" val="3291055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35AD2E-C814-0B47-B586-D250B812D339}" type="slidenum">
              <a:rPr lang="en-US" smtClean="0"/>
              <a:t>11</a:t>
            </a:fld>
            <a:endParaRPr lang="en-US"/>
          </a:p>
        </p:txBody>
      </p:sp>
    </p:spTree>
    <p:extLst>
      <p:ext uri="{BB962C8B-B14F-4D97-AF65-F5344CB8AC3E}">
        <p14:creationId xmlns:p14="http://schemas.microsoft.com/office/powerpoint/2010/main" val="3804243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tell from the name, the purpose of this package is to convert E3SM output to the CMIP format. The files output from the E3SM model, and the datasets in the CMIP archive are very very different from each other, but the capability to compare the E3SM model to external sources is exceedingly important both to ourselves for the purpose of our own model development, as well as to outside collaborators. </a:t>
            </a:r>
          </a:p>
          <a:p>
            <a:endParaRPr lang="en-US" dirty="0"/>
          </a:p>
          <a:p>
            <a:r>
              <a:rPr lang="en-US" dirty="0"/>
              <a:t>The e3sm_to_cmip package is available for download via the </a:t>
            </a:r>
            <a:r>
              <a:rPr lang="en-US" dirty="0" err="1"/>
              <a:t>conda</a:t>
            </a:r>
            <a:r>
              <a:rPr lang="en-US" dirty="0"/>
              <a:t> package manager, or the repository E3SM-Project repository on </a:t>
            </a:r>
            <a:r>
              <a:rPr lang="en-US" dirty="0" err="1"/>
              <a:t>girhub</a:t>
            </a:r>
            <a:r>
              <a:rPr lang="en-US" dirty="0"/>
              <a:t>. The package is also included as part of the e3sm-unified environment, and so is already available to internal users on all the E3SM supported machines. When installing via </a:t>
            </a:r>
            <a:r>
              <a:rPr lang="en-US" dirty="0" err="1"/>
              <a:t>conda</a:t>
            </a:r>
            <a:r>
              <a:rPr lang="en-US" dirty="0"/>
              <a:t>, or using the unified environment, dependencies are managed automatically.</a:t>
            </a:r>
          </a:p>
          <a:p>
            <a:endParaRPr lang="en-US" dirty="0"/>
          </a:p>
          <a:p>
            <a:r>
              <a:rPr lang="en-US" dirty="0"/>
              <a:t>The e3sm_to_cmip package handles the conversion of the variable data, and then uses Climate Model Output Re-writer (CMOR) provided by the PCMDI group under the hood to write out the datasets in the highly structured CMIP format.</a:t>
            </a:r>
          </a:p>
        </p:txBody>
      </p:sp>
      <p:sp>
        <p:nvSpPr>
          <p:cNvPr id="4" name="Slide Number Placeholder 3"/>
          <p:cNvSpPr>
            <a:spLocks noGrp="1"/>
          </p:cNvSpPr>
          <p:nvPr>
            <p:ph type="sldNum" sz="quarter" idx="5"/>
          </p:nvPr>
        </p:nvSpPr>
        <p:spPr/>
        <p:txBody>
          <a:bodyPr/>
          <a:lstStyle/>
          <a:p>
            <a:fld id="{CB35AD2E-C814-0B47-B586-D250B812D339}" type="slidenum">
              <a:rPr lang="en-US" smtClean="0"/>
              <a:t>2</a:t>
            </a:fld>
            <a:endParaRPr lang="en-US"/>
          </a:p>
        </p:txBody>
      </p:sp>
    </p:spTree>
    <p:extLst>
      <p:ext uri="{BB962C8B-B14F-4D97-AF65-F5344CB8AC3E}">
        <p14:creationId xmlns:p14="http://schemas.microsoft.com/office/powerpoint/2010/main" val="1693090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e3sm_to_cmip package supports two main modes of operation, the default “production” mode used for creating CMIP6 ready publication datasets, as well as a “simple” mode for conversion of data not meant for publication. </a:t>
            </a:r>
          </a:p>
          <a:p>
            <a:endParaRPr lang="en-US" dirty="0"/>
          </a:p>
          <a:p>
            <a:r>
              <a:rPr lang="en-US" dirty="0"/>
              <a:t>Here is an example of what the output from a production run of 4 ocean datasets looks like, with the CMIP style nested directory tree. Running in production mode requires the user supply a json metadata file with all the parameters for a valid CMIP experiment, such as the </a:t>
            </a:r>
            <a:r>
              <a:rPr lang="en-US" dirty="0" err="1"/>
              <a:t>experiment_id</a:t>
            </a:r>
            <a:r>
              <a:rPr lang="en-US" dirty="0"/>
              <a:t>, its realization index, and information about the model. These parameters are checked against the values in the CMIP project registration and are included as global attributes of the output datasets.</a:t>
            </a:r>
          </a:p>
          <a:p>
            <a:endParaRPr lang="en-US" dirty="0"/>
          </a:p>
          <a:p>
            <a:r>
              <a:rPr lang="en-US" dirty="0"/>
              <a:t>Although this strict metadata standard can be very useful, it can also be more then a bit cumbersome and adds a considerable amount of extra work when trying to compare the output from a short debugging run of the model. Which takes us to the second mode …</a:t>
            </a:r>
          </a:p>
          <a:p>
            <a:endParaRPr lang="en-US" dirty="0"/>
          </a:p>
        </p:txBody>
      </p:sp>
      <p:sp>
        <p:nvSpPr>
          <p:cNvPr id="4" name="Slide Number Placeholder 3"/>
          <p:cNvSpPr>
            <a:spLocks noGrp="1"/>
          </p:cNvSpPr>
          <p:nvPr>
            <p:ph type="sldNum" sz="quarter" idx="5"/>
          </p:nvPr>
        </p:nvSpPr>
        <p:spPr/>
        <p:txBody>
          <a:bodyPr/>
          <a:lstStyle/>
          <a:p>
            <a:fld id="{CB35AD2E-C814-0B47-B586-D250B812D339}" type="slidenum">
              <a:rPr lang="en-US" smtClean="0"/>
              <a:t>3</a:t>
            </a:fld>
            <a:endParaRPr lang="en-US"/>
          </a:p>
        </p:txBody>
      </p:sp>
    </p:spTree>
    <p:extLst>
      <p:ext uri="{BB962C8B-B14F-4D97-AF65-F5344CB8AC3E}">
        <p14:creationId xmlns:p14="http://schemas.microsoft.com/office/powerpoint/2010/main" val="2163898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“Simple” mode does all the same variable conversion (literally using the same code) but bypasses all the CMOR metadata checks and just writes the files out directly. This allows anyone to take their E3SM output from a testing/debug run and convert it over to a format that can be easily compared with datasets from any model in the CMIP6 archive, as well as use diagnostic tools such as ILAMB that require CMIP type variables as input.</a:t>
            </a:r>
          </a:p>
          <a:p>
            <a:endParaRPr lang="en-US" dirty="0"/>
          </a:p>
          <a:p>
            <a:r>
              <a:rPr lang="en-US" dirty="0"/>
              <a:t>In this mode, the user doesn’t need to supply any additional metadata, and the experiment doesn’t need to comply with any of the CMIP standards. Here you can see example output from the simple mode, note that because there’s no concept of the “experiment” or “realization” type structure normally given by the CMIP metadata, all the output sits in a single output directory. I’ve made some effort to format the file names in a similar fashion as CMIP6 files, but without the same experiment metadata there’s no way to perfectly mirror the structure. Inside the files, the variables have the same attributes as the production CMIP variables would, and the global attributes of the input files are copied over to the output.</a:t>
            </a:r>
          </a:p>
        </p:txBody>
      </p:sp>
      <p:sp>
        <p:nvSpPr>
          <p:cNvPr id="4" name="Slide Number Placeholder 3"/>
          <p:cNvSpPr>
            <a:spLocks noGrp="1"/>
          </p:cNvSpPr>
          <p:nvPr>
            <p:ph type="sldNum" sz="quarter" idx="5"/>
          </p:nvPr>
        </p:nvSpPr>
        <p:spPr/>
        <p:txBody>
          <a:bodyPr/>
          <a:lstStyle/>
          <a:p>
            <a:fld id="{CB35AD2E-C814-0B47-B586-D250B812D339}" type="slidenum">
              <a:rPr lang="en-US" smtClean="0"/>
              <a:t>4</a:t>
            </a:fld>
            <a:endParaRPr lang="en-US"/>
          </a:p>
        </p:txBody>
      </p:sp>
    </p:spTree>
    <p:extLst>
      <p:ext uri="{BB962C8B-B14F-4D97-AF65-F5344CB8AC3E}">
        <p14:creationId xmlns:p14="http://schemas.microsoft.com/office/powerpoint/2010/main" val="3354943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you use the e3sm_to_cmip package depends on the type of data you’re going to be processing. Data from the </a:t>
            </a:r>
            <a:r>
              <a:rPr lang="en-US" dirty="0" err="1"/>
              <a:t>atmos</a:t>
            </a:r>
            <a:r>
              <a:rPr lang="en-US" dirty="0"/>
              <a:t> and land components must first be regridded and extracted into time-series files before it can be converted, where as MPAS ocean and sea-ice data is regridded at run time. </a:t>
            </a:r>
          </a:p>
          <a:p>
            <a:endParaRPr lang="en-US" dirty="0"/>
          </a:p>
          <a:p>
            <a:r>
              <a:rPr lang="en-US" dirty="0"/>
              <a:t>Once the time-series files are ready, running the conversion process is as easy as specifying the input and output directories, and supplying the required CMIP metadata. </a:t>
            </a:r>
          </a:p>
          <a:p>
            <a:endParaRPr lang="en-US" dirty="0"/>
          </a:p>
          <a:p>
            <a:r>
              <a:rPr lang="en-US" dirty="0"/>
              <a:t>Here you can see the different between the command line calls for a production mode run and simple mode run. </a:t>
            </a:r>
          </a:p>
        </p:txBody>
      </p:sp>
      <p:sp>
        <p:nvSpPr>
          <p:cNvPr id="4" name="Slide Number Placeholder 3"/>
          <p:cNvSpPr>
            <a:spLocks noGrp="1"/>
          </p:cNvSpPr>
          <p:nvPr>
            <p:ph type="sldNum" sz="quarter" idx="5"/>
          </p:nvPr>
        </p:nvSpPr>
        <p:spPr/>
        <p:txBody>
          <a:bodyPr/>
          <a:lstStyle/>
          <a:p>
            <a:fld id="{CB35AD2E-C814-0B47-B586-D250B812D339}" type="slidenum">
              <a:rPr lang="en-US" smtClean="0"/>
              <a:t>5</a:t>
            </a:fld>
            <a:endParaRPr lang="en-US"/>
          </a:p>
        </p:txBody>
      </p:sp>
    </p:spTree>
    <p:extLst>
      <p:ext uri="{BB962C8B-B14F-4D97-AF65-F5344CB8AC3E}">
        <p14:creationId xmlns:p14="http://schemas.microsoft.com/office/powerpoint/2010/main" val="2545938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would expect, the package comes with as many run time options as you can shake a stick at. Most of these are simple customization options, for example by default all the variables are handled in separate parallel processes. This number can be adjusted according to the machine being used, or the converters can be run in serial for debugging purposes. </a:t>
            </a:r>
          </a:p>
          <a:p>
            <a:endParaRPr lang="en-US" dirty="0"/>
          </a:p>
          <a:p>
            <a:r>
              <a:rPr lang="en-US" dirty="0"/>
              <a:t>The package also needs to be told what type of data its operating on, so the “mode” flag is used to specify what type of data the input files are. </a:t>
            </a:r>
          </a:p>
        </p:txBody>
      </p:sp>
      <p:sp>
        <p:nvSpPr>
          <p:cNvPr id="4" name="Slide Number Placeholder 3"/>
          <p:cNvSpPr>
            <a:spLocks noGrp="1"/>
          </p:cNvSpPr>
          <p:nvPr>
            <p:ph type="sldNum" sz="quarter" idx="5"/>
          </p:nvPr>
        </p:nvSpPr>
        <p:spPr/>
        <p:txBody>
          <a:bodyPr/>
          <a:lstStyle/>
          <a:p>
            <a:fld id="{CB35AD2E-C814-0B47-B586-D250B812D339}" type="slidenum">
              <a:rPr lang="en-US" smtClean="0"/>
              <a:t>6</a:t>
            </a:fld>
            <a:endParaRPr lang="en-US"/>
          </a:p>
        </p:txBody>
      </p:sp>
    </p:spTree>
    <p:extLst>
      <p:ext uri="{BB962C8B-B14F-4D97-AF65-F5344CB8AC3E}">
        <p14:creationId xmlns:p14="http://schemas.microsoft.com/office/powerpoint/2010/main" val="2954273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may have noticed, I mentioned earlier that for the atmospheric and land variable conversion, the input files must be regridded and extracted as time-series file before they can be converted. </a:t>
            </a:r>
          </a:p>
          <a:p>
            <a:endParaRPr lang="en-US" dirty="0"/>
          </a:p>
          <a:p>
            <a:r>
              <a:rPr lang="en-US" dirty="0"/>
              <a:t>As anyone that’s done any regridding knows, producing these can be a non-trivial task itself. To handle this, a suite of Common Workflow Language workflows were developed to do complete end-to-end processing.  These handle all the required steps of horizontal regridding, vertical remapping, and time-series extraction via the excellent NCO tool suite. </a:t>
            </a:r>
          </a:p>
          <a:p>
            <a:endParaRPr lang="en-US" dirty="0"/>
          </a:p>
          <a:p>
            <a:r>
              <a:rPr lang="en-US" dirty="0"/>
              <a:t>Furthermore, the CWL workflows distribute the processing jobs over a SLURM cluster, greatly decreasing the processing time for very long runs. </a:t>
            </a:r>
          </a:p>
          <a:p>
            <a:endParaRPr lang="en-US" dirty="0"/>
          </a:p>
          <a:p>
            <a:r>
              <a:rPr lang="en-US" dirty="0"/>
              <a:t>Anyone that’s not familiar with the CWL, </a:t>
            </a:r>
            <a:r>
              <a:rPr lang="en-US" dirty="0" err="1"/>
              <a:t>dont</a:t>
            </a:r>
            <a:r>
              <a:rPr lang="en-US" dirty="0"/>
              <a:t> worry! From the user's perspective, setting up a run is as simple as filling out parameters in a config file and then just letting the workflow engine take care of managing the execution. These parameters are straightforward, such as the path to your mapping files, where to find the raw data, and your desired list of variables.</a:t>
            </a:r>
          </a:p>
        </p:txBody>
      </p:sp>
      <p:sp>
        <p:nvSpPr>
          <p:cNvPr id="4" name="Slide Number Placeholder 3"/>
          <p:cNvSpPr>
            <a:spLocks noGrp="1"/>
          </p:cNvSpPr>
          <p:nvPr>
            <p:ph type="sldNum" sz="quarter" idx="5"/>
          </p:nvPr>
        </p:nvSpPr>
        <p:spPr/>
        <p:txBody>
          <a:bodyPr/>
          <a:lstStyle/>
          <a:p>
            <a:fld id="{CB35AD2E-C814-0B47-B586-D250B812D339}" type="slidenum">
              <a:rPr lang="en-US" smtClean="0"/>
              <a:t>7</a:t>
            </a:fld>
            <a:endParaRPr lang="en-US"/>
          </a:p>
        </p:txBody>
      </p:sp>
    </p:spTree>
    <p:extLst>
      <p:ext uri="{BB962C8B-B14F-4D97-AF65-F5344CB8AC3E}">
        <p14:creationId xmlns:p14="http://schemas.microsoft.com/office/powerpoint/2010/main" val="923880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 package presently supports more then a hundred variables, there are still hundreds of variables that cant be converted. I’ve tried to make adding new variable converters as simple as possible. For one-to-one variable translation that only require a unit conversion, adding a new variable is as simple as adding an entry in a YAML resource file, no code changes needed. </a:t>
            </a:r>
          </a:p>
          <a:p>
            <a:endParaRPr lang="en-US" dirty="0"/>
          </a:p>
          <a:p>
            <a:r>
              <a:rPr lang="en-US" dirty="0"/>
              <a:t>More complex variable converters can be added by extending what is essentially an Abstract Base Class and defining the input variables required, the output variable name, and then implementing a method to perform the data conversion.</a:t>
            </a:r>
          </a:p>
          <a:p>
            <a:endParaRPr lang="en-US" dirty="0"/>
          </a:p>
          <a:p>
            <a:r>
              <a:rPr lang="en-US" dirty="0"/>
              <a:t>Although there is still work to be done to simplify this process, scientists have already </a:t>
            </a:r>
            <a:r>
              <a:rPr lang="en-US" dirty="0" err="1"/>
              <a:t>controbuted</a:t>
            </a:r>
            <a:r>
              <a:rPr lang="en-US" dirty="0"/>
              <a:t> dozens of variable converters to the package.</a:t>
            </a:r>
          </a:p>
        </p:txBody>
      </p:sp>
      <p:sp>
        <p:nvSpPr>
          <p:cNvPr id="4" name="Slide Number Placeholder 3"/>
          <p:cNvSpPr>
            <a:spLocks noGrp="1"/>
          </p:cNvSpPr>
          <p:nvPr>
            <p:ph type="sldNum" sz="quarter" idx="5"/>
          </p:nvPr>
        </p:nvSpPr>
        <p:spPr/>
        <p:txBody>
          <a:bodyPr/>
          <a:lstStyle/>
          <a:p>
            <a:fld id="{CB35AD2E-C814-0B47-B586-D250B812D339}" type="slidenum">
              <a:rPr lang="en-US" smtClean="0"/>
              <a:t>8</a:t>
            </a:fld>
            <a:endParaRPr lang="en-US"/>
          </a:p>
        </p:txBody>
      </p:sp>
    </p:spTree>
    <p:extLst>
      <p:ext uri="{BB962C8B-B14F-4D97-AF65-F5344CB8AC3E}">
        <p14:creationId xmlns:p14="http://schemas.microsoft.com/office/powerpoint/2010/main" val="150830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area of planned future work is the addition of support for conversion of “high-frequency” datasets. Although the package has no concept of the temporal frequency of the data being processing, there’s some plumbing work needed in how it interfaces with CMOR before it will be able to process sub-monthly data. </a:t>
            </a:r>
          </a:p>
          <a:p>
            <a:endParaRPr lang="en-US" dirty="0"/>
          </a:p>
          <a:p>
            <a:r>
              <a:rPr lang="en-US" dirty="0"/>
              <a:t>Additionally, there are some improvements to the structure of the variable handlers that I would like make that would further simplify the process of adding new variable handlers.</a:t>
            </a:r>
          </a:p>
        </p:txBody>
      </p:sp>
      <p:sp>
        <p:nvSpPr>
          <p:cNvPr id="4" name="Slide Number Placeholder 3"/>
          <p:cNvSpPr>
            <a:spLocks noGrp="1"/>
          </p:cNvSpPr>
          <p:nvPr>
            <p:ph type="sldNum" sz="quarter" idx="5"/>
          </p:nvPr>
        </p:nvSpPr>
        <p:spPr/>
        <p:txBody>
          <a:bodyPr/>
          <a:lstStyle/>
          <a:p>
            <a:fld id="{CB35AD2E-C814-0B47-B586-D250B812D339}" type="slidenum">
              <a:rPr lang="en-US" smtClean="0"/>
              <a:t>9</a:t>
            </a:fld>
            <a:endParaRPr lang="en-US"/>
          </a:p>
        </p:txBody>
      </p:sp>
    </p:spTree>
    <p:extLst>
      <p:ext uri="{BB962C8B-B14F-4D97-AF65-F5344CB8AC3E}">
        <p14:creationId xmlns:p14="http://schemas.microsoft.com/office/powerpoint/2010/main" val="1979850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7355"/>
            <a:ext cx="7772400" cy="617048"/>
          </a:xfrm>
        </p:spPr>
        <p:txBody>
          <a:bodyPr anchor="b" anchorCtr="0"/>
          <a:lstStyle/>
          <a:p>
            <a:r>
              <a:rPr lang="en-US" dirty="0"/>
              <a:t>Click to edit Master title style</a:t>
            </a:r>
          </a:p>
        </p:txBody>
      </p:sp>
      <p:sp>
        <p:nvSpPr>
          <p:cNvPr id="3" name="Subtitle 2"/>
          <p:cNvSpPr>
            <a:spLocks noGrp="1"/>
          </p:cNvSpPr>
          <p:nvPr>
            <p:ph type="subTitle" idx="1"/>
          </p:nvPr>
        </p:nvSpPr>
        <p:spPr>
          <a:xfrm>
            <a:off x="685800" y="3257550"/>
            <a:ext cx="7772400" cy="1314450"/>
          </a:xfrm>
        </p:spPr>
        <p:txBody>
          <a:bodyPr/>
          <a:lstStyle>
            <a:lvl1pPr marL="0" indent="0" algn="l">
              <a:buNone/>
              <a:defRPr sz="1500">
                <a:solidFill>
                  <a:srgbClr val="898989"/>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FFE9975-C960-C441-A95D-E879884DDE4A}" type="datetimeFigureOut">
              <a:rPr lang="en-US" smtClean="0"/>
              <a:t>10/26/20</a:t>
            </a:fld>
            <a:endParaRPr lang="en-US"/>
          </a:p>
        </p:txBody>
      </p:sp>
      <p:sp>
        <p:nvSpPr>
          <p:cNvPr id="6" name="Slide Number Placeholder 5"/>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2343049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D59D3-F6B5-4C4D-82B2-7F6AD6C6CDAF}"/>
              </a:ext>
            </a:extLst>
          </p:cNvPr>
          <p:cNvSpPr>
            <a:spLocks noGrp="1"/>
          </p:cNvSpPr>
          <p:nvPr>
            <p:ph type="title"/>
          </p:nvPr>
        </p:nvSpPr>
        <p:spPr>
          <a:xfrm>
            <a:off x="628650" y="274638"/>
            <a:ext cx="7886700" cy="993775"/>
          </a:xfrm>
          <a:prstGeom prst="rect">
            <a:avLst/>
          </a:prstGeom>
        </p:spPr>
        <p:txBody>
          <a:bodyPr/>
          <a:lstStyle>
            <a:lvl1pPr>
              <a:defRPr>
                <a:solidFill>
                  <a:srgbClr val="2F5597"/>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63E5241-1053-F341-B1FE-EC2247ACC68A}"/>
              </a:ext>
            </a:extLst>
          </p:cNvPr>
          <p:cNvSpPr>
            <a:spLocks noGrp="1"/>
          </p:cNvSpPr>
          <p:nvPr>
            <p:ph idx="1" hasCustomPrompt="1"/>
          </p:nvPr>
        </p:nvSpPr>
        <p:spPr>
          <a:xfrm>
            <a:off x="628650" y="1370013"/>
            <a:ext cx="7886700" cy="3262312"/>
          </a:xfrm>
          <a:prstGeom prst="rect">
            <a:avLst/>
          </a:prstGeom>
        </p:spPr>
        <p:txBody>
          <a:bodyPr/>
          <a:lstStyle>
            <a:lvl1pPr marL="285750" indent="-285750">
              <a:buClr>
                <a:srgbClr val="2F5597"/>
              </a:buClr>
              <a:buFont typeface="Arial" panose="020B0604020202020204" pitchFamily="34" charset="0"/>
              <a:buChar char="•"/>
              <a:defRPr sz="1800">
                <a:latin typeface="Arial" panose="020B0604020202020204" pitchFamily="34" charset="0"/>
                <a:cs typeface="Arial" panose="020B0604020202020204" pitchFamily="34" charset="0"/>
              </a:defRPr>
            </a:lvl1pPr>
            <a:lvl2pPr>
              <a:buClr>
                <a:srgbClr val="2F5597"/>
              </a:buClr>
              <a:defRPr sz="1500">
                <a:latin typeface="Arial" panose="020B0604020202020204" pitchFamily="34" charset="0"/>
                <a:cs typeface="Arial" panose="020B0604020202020204" pitchFamily="34" charset="0"/>
              </a:defRPr>
            </a:lvl2pPr>
            <a:lvl3pPr>
              <a:buClr>
                <a:srgbClr val="2F5597"/>
              </a:buClr>
              <a:defRPr sz="1350">
                <a:latin typeface="Arial" panose="020B0604020202020204" pitchFamily="34" charset="0"/>
                <a:cs typeface="Arial" panose="020B0604020202020204" pitchFamily="34" charset="0"/>
              </a:defRPr>
            </a:lvl3pPr>
            <a:lvl4pPr>
              <a:buClr>
                <a:srgbClr val="2F5597"/>
              </a:buClr>
              <a:defRPr sz="1200">
                <a:latin typeface="Arial" panose="020B0604020202020204" pitchFamily="34" charset="0"/>
                <a:cs typeface="Arial" panose="020B0604020202020204" pitchFamily="34" charset="0"/>
              </a:defRPr>
            </a:lvl4pPr>
            <a:lvl5pPr>
              <a:buClr>
                <a:srgbClr val="2F5597"/>
              </a:buCl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F1189D4E-A898-C14C-A486-1256D544DA6B}"/>
              </a:ext>
            </a:extLst>
          </p:cNvPr>
          <p:cNvSpPr>
            <a:spLocks noGrp="1"/>
          </p:cNvSpPr>
          <p:nvPr>
            <p:ph type="dt" sz="half" idx="10"/>
          </p:nvPr>
        </p:nvSpPr>
        <p:spPr>
          <a:xfrm>
            <a:off x="3275597" y="4670491"/>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CF652A92-266C-0B43-88D8-4C501FE4E229}" type="datetimeFigureOut">
              <a:rPr lang="en-US" smtClean="0"/>
              <a:pPr/>
              <a:t>10/26/20</a:t>
            </a:fld>
            <a:endParaRPr lang="en-US" dirty="0"/>
          </a:p>
        </p:txBody>
      </p:sp>
      <p:sp>
        <p:nvSpPr>
          <p:cNvPr id="8" name="Slide Number Placeholder 5">
            <a:extLst>
              <a:ext uri="{FF2B5EF4-FFF2-40B4-BE49-F238E27FC236}">
                <a16:creationId xmlns:a16="http://schemas.microsoft.com/office/drawing/2014/main" id="{A5E97741-3355-4647-ADE7-5F49D58E1AE8}"/>
              </a:ext>
            </a:extLst>
          </p:cNvPr>
          <p:cNvSpPr>
            <a:spLocks noGrp="1"/>
          </p:cNvSpPr>
          <p:nvPr>
            <p:ph type="sldNum" sz="quarter" idx="12"/>
          </p:nvPr>
        </p:nvSpPr>
        <p:spPr>
          <a:xfrm>
            <a:off x="3275597" y="4846488"/>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51AA07CE-E14B-BB4D-8A04-66B2A22B73D9}" type="slidenum">
              <a:rPr lang="en-US" smtClean="0"/>
              <a:pPr/>
              <a:t>‹#›</a:t>
            </a:fld>
            <a:endParaRPr lang="en-US" dirty="0"/>
          </a:p>
        </p:txBody>
      </p:sp>
    </p:spTree>
    <p:extLst>
      <p:ext uri="{BB962C8B-B14F-4D97-AF65-F5344CB8AC3E}">
        <p14:creationId xmlns:p14="http://schemas.microsoft.com/office/powerpoint/2010/main" val="207755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AC321-AD92-3F4B-B759-FEAD5ED74604}"/>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3192D4F-7025-664A-93EA-E58421883A3B}"/>
              </a:ext>
            </a:extLst>
          </p:cNvPr>
          <p:cNvSpPr>
            <a:spLocks noGrp="1"/>
          </p:cNvSpPr>
          <p:nvPr>
            <p:ph sz="half" idx="1"/>
          </p:nvPr>
        </p:nvSpPr>
        <p:spPr>
          <a:xfrm>
            <a:off x="628650" y="1370013"/>
            <a:ext cx="3867150" cy="3262312"/>
          </a:xfrm>
          <a:prstGeom prst="rect">
            <a:avLst/>
          </a:prstGeom>
        </p:spPr>
        <p:txBody>
          <a:bodyPr/>
          <a:lstStyle>
            <a:lvl1pPr marL="285750" indent="-285750">
              <a:buClr>
                <a:srgbClr val="2F5597"/>
              </a:buClr>
              <a:buFont typeface="Arial" panose="020B0604020202020204" pitchFamily="34" charset="0"/>
              <a:buChar char="•"/>
              <a:defRPr sz="1800">
                <a:latin typeface="Arial" panose="020B0604020202020204" pitchFamily="34" charset="0"/>
                <a:cs typeface="Arial" panose="020B0604020202020204" pitchFamily="34" charset="0"/>
              </a:defRPr>
            </a:lvl1pPr>
            <a:lvl2pPr>
              <a:buClr>
                <a:srgbClr val="2F5597"/>
              </a:buClr>
              <a:defRPr sz="1500">
                <a:latin typeface="Arial" panose="020B0604020202020204" pitchFamily="34" charset="0"/>
                <a:cs typeface="Arial" panose="020B0604020202020204" pitchFamily="34" charset="0"/>
              </a:defRPr>
            </a:lvl2pPr>
            <a:lvl3pPr>
              <a:buClr>
                <a:srgbClr val="2F5597"/>
              </a:buClr>
              <a:defRPr sz="1350">
                <a:latin typeface="Arial" panose="020B0604020202020204" pitchFamily="34" charset="0"/>
                <a:cs typeface="Arial" panose="020B0604020202020204" pitchFamily="34" charset="0"/>
              </a:defRPr>
            </a:lvl3pPr>
            <a:lvl4pPr>
              <a:buClr>
                <a:srgbClr val="2F5597"/>
              </a:buClr>
              <a:defRPr sz="1200">
                <a:latin typeface="Arial" panose="020B0604020202020204" pitchFamily="34" charset="0"/>
                <a:cs typeface="Arial" panose="020B0604020202020204" pitchFamily="34" charset="0"/>
              </a:defRPr>
            </a:lvl4pPr>
            <a:lvl5pPr>
              <a:buClr>
                <a:srgbClr val="2F5597"/>
              </a:buClr>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13FE143-38B7-6245-BDC0-9271CCD69EEA}"/>
              </a:ext>
            </a:extLst>
          </p:cNvPr>
          <p:cNvSpPr>
            <a:spLocks noGrp="1"/>
          </p:cNvSpPr>
          <p:nvPr>
            <p:ph sz="half" idx="2"/>
          </p:nvPr>
        </p:nvSpPr>
        <p:spPr>
          <a:xfrm>
            <a:off x="4648200" y="1370013"/>
            <a:ext cx="3867150" cy="3262312"/>
          </a:xfrm>
          <a:prstGeom prst="rect">
            <a:avLst/>
          </a:prstGeom>
        </p:spPr>
        <p:txBody>
          <a:bodyPr/>
          <a:lstStyle>
            <a:lvl1pPr marL="457200" indent="-457200">
              <a:buClr>
                <a:srgbClr val="2F5597"/>
              </a:buClr>
              <a:buFont typeface="Arial" panose="020B0604020202020204" pitchFamily="34" charset="0"/>
              <a:buChar char="•"/>
              <a:defRPr sz="1800">
                <a:latin typeface="Arial" panose="020B0604020202020204" pitchFamily="34" charset="0"/>
                <a:cs typeface="Arial" panose="020B0604020202020204" pitchFamily="34" charset="0"/>
              </a:defRPr>
            </a:lvl1pPr>
            <a:lvl2pPr>
              <a:buClr>
                <a:srgbClr val="2F5597"/>
              </a:buClr>
              <a:defRPr sz="1500">
                <a:latin typeface="Arial" panose="020B0604020202020204" pitchFamily="34" charset="0"/>
                <a:cs typeface="Arial" panose="020B0604020202020204" pitchFamily="34" charset="0"/>
              </a:defRPr>
            </a:lvl2pPr>
            <a:lvl3pPr>
              <a:buClr>
                <a:srgbClr val="2F5597"/>
              </a:buClr>
              <a:defRPr sz="1350">
                <a:latin typeface="Arial" panose="020B0604020202020204" pitchFamily="34" charset="0"/>
                <a:cs typeface="Arial" panose="020B0604020202020204" pitchFamily="34" charset="0"/>
              </a:defRPr>
            </a:lvl3pPr>
            <a:lvl4pPr>
              <a:buClr>
                <a:srgbClr val="2F5597"/>
              </a:buClr>
              <a:defRPr sz="1200">
                <a:latin typeface="Arial" panose="020B0604020202020204" pitchFamily="34" charset="0"/>
                <a:cs typeface="Arial" panose="020B0604020202020204" pitchFamily="34" charset="0"/>
              </a:defRPr>
            </a:lvl4pPr>
            <a:lvl5pPr>
              <a:buClr>
                <a:srgbClr val="2F5597"/>
              </a:buClr>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6CFE4A65-438E-CA4E-83CA-049D5968326E}"/>
              </a:ext>
            </a:extLst>
          </p:cNvPr>
          <p:cNvSpPr>
            <a:spLocks noGrp="1"/>
          </p:cNvSpPr>
          <p:nvPr>
            <p:ph type="dt" sz="half" idx="10"/>
          </p:nvPr>
        </p:nvSpPr>
        <p:spPr>
          <a:xfrm>
            <a:off x="3275597" y="4670491"/>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CF652A92-266C-0B43-88D8-4C501FE4E229}" type="datetimeFigureOut">
              <a:rPr lang="en-US" smtClean="0"/>
              <a:pPr/>
              <a:t>10/26/20</a:t>
            </a:fld>
            <a:endParaRPr lang="en-US" dirty="0"/>
          </a:p>
        </p:txBody>
      </p:sp>
      <p:sp>
        <p:nvSpPr>
          <p:cNvPr id="9" name="Slide Number Placeholder 5">
            <a:extLst>
              <a:ext uri="{FF2B5EF4-FFF2-40B4-BE49-F238E27FC236}">
                <a16:creationId xmlns:a16="http://schemas.microsoft.com/office/drawing/2014/main" id="{F0905EFF-C1A1-0E47-8537-0E43799EB999}"/>
              </a:ext>
            </a:extLst>
          </p:cNvPr>
          <p:cNvSpPr>
            <a:spLocks noGrp="1"/>
          </p:cNvSpPr>
          <p:nvPr>
            <p:ph type="sldNum" sz="quarter" idx="12"/>
          </p:nvPr>
        </p:nvSpPr>
        <p:spPr>
          <a:xfrm>
            <a:off x="3275597" y="4846488"/>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51AA07CE-E14B-BB4D-8A04-66B2A22B73D9}" type="slidenum">
              <a:rPr lang="en-US" smtClean="0"/>
              <a:pPr/>
              <a:t>‹#›</a:t>
            </a:fld>
            <a:endParaRPr lang="en-US" dirty="0"/>
          </a:p>
        </p:txBody>
      </p:sp>
    </p:spTree>
    <p:extLst>
      <p:ext uri="{BB962C8B-B14F-4D97-AF65-F5344CB8AC3E}">
        <p14:creationId xmlns:p14="http://schemas.microsoft.com/office/powerpoint/2010/main" val="2727988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170B0-6463-314C-AD9C-B49D813CE015}"/>
              </a:ext>
            </a:extLst>
          </p:cNvPr>
          <p:cNvSpPr>
            <a:spLocks noGrp="1"/>
          </p:cNvSpPr>
          <p:nvPr>
            <p:ph type="title"/>
          </p:nvPr>
        </p:nvSpPr>
        <p:spPr>
          <a:xfrm>
            <a:off x="630238" y="274638"/>
            <a:ext cx="7886700" cy="99377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0C3D001-9566-514D-B37B-3DAAD3FCC4AC}"/>
              </a:ext>
            </a:extLst>
          </p:cNvPr>
          <p:cNvSpPr>
            <a:spLocks noGrp="1"/>
          </p:cNvSpPr>
          <p:nvPr>
            <p:ph type="body" idx="1"/>
          </p:nvPr>
        </p:nvSpPr>
        <p:spPr>
          <a:xfrm>
            <a:off x="630238" y="1260475"/>
            <a:ext cx="3868737" cy="619125"/>
          </a:xfrm>
          <a:prstGeom prst="rect">
            <a:avLst/>
          </a:prstGeom>
        </p:spPr>
        <p:txBody>
          <a:bodyPr anchor="b"/>
          <a:lstStyle>
            <a:lvl1pPr marL="0" indent="0">
              <a:buNone/>
              <a:defRPr sz="15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788DEFF-3AD6-414D-937C-E6A0F587476E}"/>
              </a:ext>
            </a:extLst>
          </p:cNvPr>
          <p:cNvSpPr>
            <a:spLocks noGrp="1"/>
          </p:cNvSpPr>
          <p:nvPr>
            <p:ph sz="half" idx="2"/>
          </p:nvPr>
        </p:nvSpPr>
        <p:spPr>
          <a:xfrm>
            <a:off x="630238" y="1879600"/>
            <a:ext cx="3868737" cy="2762250"/>
          </a:xfrm>
          <a:prstGeom prst="rect">
            <a:avLst/>
          </a:prstGeom>
        </p:spPr>
        <p:txBody>
          <a:bodyPr/>
          <a:lstStyle>
            <a:lvl1pPr marL="285750" indent="-285750">
              <a:buClr>
                <a:srgbClr val="2F5597"/>
              </a:buClr>
              <a:buFont typeface="Arial" panose="020B0604020202020204" pitchFamily="34" charset="0"/>
              <a:buChar char="•"/>
              <a:defRPr sz="1800">
                <a:latin typeface="Arial" panose="020B0604020202020204" pitchFamily="34" charset="0"/>
                <a:cs typeface="Arial" panose="020B0604020202020204" pitchFamily="34" charset="0"/>
              </a:defRPr>
            </a:lvl1pPr>
            <a:lvl2pPr>
              <a:buClr>
                <a:srgbClr val="2F5597"/>
              </a:buClr>
              <a:defRPr sz="1500">
                <a:latin typeface="Arial" panose="020B0604020202020204" pitchFamily="34" charset="0"/>
                <a:cs typeface="Arial" panose="020B0604020202020204" pitchFamily="34" charset="0"/>
              </a:defRPr>
            </a:lvl2pPr>
            <a:lvl3pPr>
              <a:buClr>
                <a:srgbClr val="2F5597"/>
              </a:buClr>
              <a:defRPr sz="1350">
                <a:latin typeface="Arial" panose="020B0604020202020204" pitchFamily="34" charset="0"/>
                <a:cs typeface="Arial" panose="020B0604020202020204" pitchFamily="34" charset="0"/>
              </a:defRPr>
            </a:lvl3pPr>
            <a:lvl4pPr>
              <a:buClr>
                <a:srgbClr val="2F5597"/>
              </a:buClr>
              <a:defRPr sz="1200">
                <a:latin typeface="Arial" panose="020B0604020202020204" pitchFamily="34" charset="0"/>
                <a:cs typeface="Arial" panose="020B0604020202020204" pitchFamily="34" charset="0"/>
              </a:defRPr>
            </a:lvl4pPr>
            <a:lvl5pPr>
              <a:buClr>
                <a:srgbClr val="2F5597"/>
              </a:buClr>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0E8CC1C-312B-ED4A-8B60-48FCBA90F69E}"/>
              </a:ext>
            </a:extLst>
          </p:cNvPr>
          <p:cNvSpPr>
            <a:spLocks noGrp="1"/>
          </p:cNvSpPr>
          <p:nvPr>
            <p:ph type="body" sz="quarter" idx="3"/>
          </p:nvPr>
        </p:nvSpPr>
        <p:spPr>
          <a:xfrm>
            <a:off x="4629150" y="1260475"/>
            <a:ext cx="3887788" cy="619125"/>
          </a:xfrm>
          <a:prstGeom prst="rect">
            <a:avLst/>
          </a:prstGeom>
        </p:spPr>
        <p:txBody>
          <a:bodyPr anchor="b"/>
          <a:lstStyle>
            <a:lvl1pPr marL="0" indent="0">
              <a:buNone/>
              <a:defRPr sz="15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5366BBE5-AEC0-634C-9137-FF44580DCBC0}"/>
              </a:ext>
            </a:extLst>
          </p:cNvPr>
          <p:cNvSpPr>
            <a:spLocks noGrp="1"/>
          </p:cNvSpPr>
          <p:nvPr>
            <p:ph sz="quarter" idx="4"/>
          </p:nvPr>
        </p:nvSpPr>
        <p:spPr>
          <a:xfrm>
            <a:off x="4629150" y="1879600"/>
            <a:ext cx="3887788" cy="2762250"/>
          </a:xfrm>
          <a:prstGeom prst="rect">
            <a:avLst/>
          </a:prstGeom>
        </p:spPr>
        <p:txBody>
          <a:bodyPr/>
          <a:lstStyle>
            <a:lvl1pPr marL="285750" indent="-285750">
              <a:buClr>
                <a:srgbClr val="2F5597"/>
              </a:buClr>
              <a:buFont typeface="Arial" panose="020B0604020202020204" pitchFamily="34" charset="0"/>
              <a:buChar char="•"/>
              <a:defRPr sz="1800">
                <a:latin typeface="Arial" panose="020B0604020202020204" pitchFamily="34" charset="0"/>
                <a:cs typeface="Arial" panose="020B0604020202020204" pitchFamily="34" charset="0"/>
              </a:defRPr>
            </a:lvl1pPr>
            <a:lvl2pPr>
              <a:buClr>
                <a:srgbClr val="2F5597"/>
              </a:buClr>
              <a:defRPr sz="1500">
                <a:latin typeface="Arial" panose="020B0604020202020204" pitchFamily="34" charset="0"/>
                <a:cs typeface="Arial" panose="020B0604020202020204" pitchFamily="34" charset="0"/>
              </a:defRPr>
            </a:lvl2pPr>
            <a:lvl3pPr>
              <a:buClr>
                <a:srgbClr val="2F5597"/>
              </a:buClr>
              <a:defRPr sz="1350">
                <a:latin typeface="Arial" panose="020B0604020202020204" pitchFamily="34" charset="0"/>
                <a:cs typeface="Arial" panose="020B0604020202020204" pitchFamily="34" charset="0"/>
              </a:defRPr>
            </a:lvl3pPr>
            <a:lvl4pPr>
              <a:buClr>
                <a:srgbClr val="2F5597"/>
              </a:buClr>
              <a:defRPr sz="1200">
                <a:latin typeface="Arial" panose="020B0604020202020204" pitchFamily="34" charset="0"/>
                <a:cs typeface="Arial" panose="020B0604020202020204" pitchFamily="34" charset="0"/>
              </a:defRPr>
            </a:lvl4pPr>
            <a:lvl5pPr>
              <a:buClr>
                <a:srgbClr val="2F5597"/>
              </a:buClr>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6B0A63C2-4D5E-CB4E-9E19-BCF23C40A091}"/>
              </a:ext>
            </a:extLst>
          </p:cNvPr>
          <p:cNvSpPr>
            <a:spLocks noGrp="1"/>
          </p:cNvSpPr>
          <p:nvPr>
            <p:ph type="dt" sz="half" idx="10"/>
          </p:nvPr>
        </p:nvSpPr>
        <p:spPr>
          <a:xfrm>
            <a:off x="3275597" y="4670491"/>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CF652A92-266C-0B43-88D8-4C501FE4E229}" type="datetimeFigureOut">
              <a:rPr lang="en-US" smtClean="0"/>
              <a:pPr/>
              <a:t>10/26/20</a:t>
            </a:fld>
            <a:endParaRPr lang="en-US" dirty="0"/>
          </a:p>
        </p:txBody>
      </p:sp>
      <p:sp>
        <p:nvSpPr>
          <p:cNvPr id="12" name="Slide Number Placeholder 5">
            <a:extLst>
              <a:ext uri="{FF2B5EF4-FFF2-40B4-BE49-F238E27FC236}">
                <a16:creationId xmlns:a16="http://schemas.microsoft.com/office/drawing/2014/main" id="{01763422-3F22-F642-BCEB-2A2F98C91007}"/>
              </a:ext>
            </a:extLst>
          </p:cNvPr>
          <p:cNvSpPr>
            <a:spLocks noGrp="1"/>
          </p:cNvSpPr>
          <p:nvPr>
            <p:ph type="sldNum" sz="quarter" idx="12"/>
          </p:nvPr>
        </p:nvSpPr>
        <p:spPr>
          <a:xfrm>
            <a:off x="3275597" y="4846488"/>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51AA07CE-E14B-BB4D-8A04-66B2A22B73D9}" type="slidenum">
              <a:rPr lang="en-US" smtClean="0"/>
              <a:pPr/>
              <a:t>‹#›</a:t>
            </a:fld>
            <a:endParaRPr lang="en-US" dirty="0"/>
          </a:p>
        </p:txBody>
      </p:sp>
    </p:spTree>
    <p:extLst>
      <p:ext uri="{BB962C8B-B14F-4D97-AF65-F5344CB8AC3E}">
        <p14:creationId xmlns:p14="http://schemas.microsoft.com/office/powerpoint/2010/main" val="2806542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A0F86-2F15-8241-9C1A-915CE8975BC7}"/>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6" name="Date Placeholder 3">
            <a:extLst>
              <a:ext uri="{FF2B5EF4-FFF2-40B4-BE49-F238E27FC236}">
                <a16:creationId xmlns:a16="http://schemas.microsoft.com/office/drawing/2014/main" id="{0EBA2794-6E86-864A-B28E-33F9D88352F5}"/>
              </a:ext>
            </a:extLst>
          </p:cNvPr>
          <p:cNvSpPr>
            <a:spLocks noGrp="1"/>
          </p:cNvSpPr>
          <p:nvPr>
            <p:ph type="dt" sz="half" idx="10"/>
          </p:nvPr>
        </p:nvSpPr>
        <p:spPr>
          <a:xfrm>
            <a:off x="3275597" y="4670491"/>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CF652A92-266C-0B43-88D8-4C501FE4E229}" type="datetimeFigureOut">
              <a:rPr lang="en-US" smtClean="0"/>
              <a:pPr/>
              <a:t>10/26/20</a:t>
            </a:fld>
            <a:endParaRPr lang="en-US" dirty="0"/>
          </a:p>
        </p:txBody>
      </p:sp>
      <p:sp>
        <p:nvSpPr>
          <p:cNvPr id="7" name="Slide Number Placeholder 5">
            <a:extLst>
              <a:ext uri="{FF2B5EF4-FFF2-40B4-BE49-F238E27FC236}">
                <a16:creationId xmlns:a16="http://schemas.microsoft.com/office/drawing/2014/main" id="{8D346274-ECAC-EB41-B528-D249E87B8F27}"/>
              </a:ext>
            </a:extLst>
          </p:cNvPr>
          <p:cNvSpPr>
            <a:spLocks noGrp="1"/>
          </p:cNvSpPr>
          <p:nvPr>
            <p:ph type="sldNum" sz="quarter" idx="12"/>
          </p:nvPr>
        </p:nvSpPr>
        <p:spPr>
          <a:xfrm>
            <a:off x="3275597" y="4846488"/>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51AA07CE-E14B-BB4D-8A04-66B2A22B73D9}" type="slidenum">
              <a:rPr lang="en-US" smtClean="0"/>
              <a:pPr/>
              <a:t>‹#›</a:t>
            </a:fld>
            <a:endParaRPr lang="en-US" dirty="0"/>
          </a:p>
        </p:txBody>
      </p:sp>
    </p:spTree>
    <p:extLst>
      <p:ext uri="{BB962C8B-B14F-4D97-AF65-F5344CB8AC3E}">
        <p14:creationId xmlns:p14="http://schemas.microsoft.com/office/powerpoint/2010/main" val="2105894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B02CD441-6C05-C242-855A-9F8E334926D7}"/>
              </a:ext>
            </a:extLst>
          </p:cNvPr>
          <p:cNvSpPr>
            <a:spLocks noGrp="1"/>
          </p:cNvSpPr>
          <p:nvPr>
            <p:ph type="dt" sz="half" idx="10"/>
          </p:nvPr>
        </p:nvSpPr>
        <p:spPr>
          <a:xfrm>
            <a:off x="3275597" y="4670491"/>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CF652A92-266C-0B43-88D8-4C501FE4E229}" type="datetimeFigureOut">
              <a:rPr lang="en-US" smtClean="0"/>
              <a:pPr/>
              <a:t>10/26/20</a:t>
            </a:fld>
            <a:endParaRPr lang="en-US" dirty="0"/>
          </a:p>
        </p:txBody>
      </p:sp>
      <p:sp>
        <p:nvSpPr>
          <p:cNvPr id="6" name="Slide Number Placeholder 5">
            <a:extLst>
              <a:ext uri="{FF2B5EF4-FFF2-40B4-BE49-F238E27FC236}">
                <a16:creationId xmlns:a16="http://schemas.microsoft.com/office/drawing/2014/main" id="{7B213475-DE9D-814E-987A-FD103CD5BEAA}"/>
              </a:ext>
            </a:extLst>
          </p:cNvPr>
          <p:cNvSpPr>
            <a:spLocks noGrp="1"/>
          </p:cNvSpPr>
          <p:nvPr>
            <p:ph type="sldNum" sz="quarter" idx="12"/>
          </p:nvPr>
        </p:nvSpPr>
        <p:spPr>
          <a:xfrm>
            <a:off x="3275597" y="4846488"/>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51AA07CE-E14B-BB4D-8A04-66B2A22B73D9}" type="slidenum">
              <a:rPr lang="en-US" smtClean="0"/>
              <a:pPr/>
              <a:t>‹#›</a:t>
            </a:fld>
            <a:endParaRPr lang="en-US" dirty="0"/>
          </a:p>
        </p:txBody>
      </p:sp>
    </p:spTree>
    <p:extLst>
      <p:ext uri="{BB962C8B-B14F-4D97-AF65-F5344CB8AC3E}">
        <p14:creationId xmlns:p14="http://schemas.microsoft.com/office/powerpoint/2010/main" val="1293155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F2178-D592-AC41-9731-F26B69C40B50}"/>
              </a:ext>
            </a:extLst>
          </p:cNvPr>
          <p:cNvSpPr>
            <a:spLocks noGrp="1"/>
          </p:cNvSpPr>
          <p:nvPr>
            <p:ph type="title"/>
          </p:nvPr>
        </p:nvSpPr>
        <p:spPr>
          <a:xfrm>
            <a:off x="630238" y="342900"/>
            <a:ext cx="7028721" cy="931797"/>
          </a:xfrm>
          <a:prstGeom prst="rect">
            <a:avLst/>
          </a:prstGeo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8BD0C900-D42C-E340-8363-CDCE685670F4}"/>
              </a:ext>
            </a:extLst>
          </p:cNvPr>
          <p:cNvSpPr>
            <a:spLocks noGrp="1"/>
          </p:cNvSpPr>
          <p:nvPr>
            <p:ph type="body" sz="half" idx="2"/>
          </p:nvPr>
        </p:nvSpPr>
        <p:spPr>
          <a:xfrm>
            <a:off x="630238" y="1543050"/>
            <a:ext cx="2949575" cy="2859088"/>
          </a:xfrm>
          <a:prstGeom prst="rect">
            <a:avLst/>
          </a:prstGeom>
        </p:spPr>
        <p:txBody>
          <a:bodyPr/>
          <a:lstStyle>
            <a:lvl1pPr marL="0" indent="0">
              <a:buNone/>
              <a:defRPr sz="105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Date Placeholder 3">
            <a:extLst>
              <a:ext uri="{FF2B5EF4-FFF2-40B4-BE49-F238E27FC236}">
                <a16:creationId xmlns:a16="http://schemas.microsoft.com/office/drawing/2014/main" id="{4C622465-8D92-4645-87AA-C6605ECB150F}"/>
              </a:ext>
            </a:extLst>
          </p:cNvPr>
          <p:cNvSpPr>
            <a:spLocks noGrp="1"/>
          </p:cNvSpPr>
          <p:nvPr>
            <p:ph type="dt" sz="half" idx="10"/>
          </p:nvPr>
        </p:nvSpPr>
        <p:spPr>
          <a:xfrm>
            <a:off x="3275597" y="4670491"/>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CF652A92-266C-0B43-88D8-4C501FE4E229}" type="datetimeFigureOut">
              <a:rPr lang="en-US" smtClean="0"/>
              <a:pPr/>
              <a:t>10/26/20</a:t>
            </a:fld>
            <a:endParaRPr lang="en-US" dirty="0"/>
          </a:p>
        </p:txBody>
      </p:sp>
      <p:sp>
        <p:nvSpPr>
          <p:cNvPr id="9" name="Slide Number Placeholder 5">
            <a:extLst>
              <a:ext uri="{FF2B5EF4-FFF2-40B4-BE49-F238E27FC236}">
                <a16:creationId xmlns:a16="http://schemas.microsoft.com/office/drawing/2014/main" id="{11E9F95F-3B3F-354E-A15A-74A5BC6A9A34}"/>
              </a:ext>
            </a:extLst>
          </p:cNvPr>
          <p:cNvSpPr>
            <a:spLocks noGrp="1"/>
          </p:cNvSpPr>
          <p:nvPr>
            <p:ph type="sldNum" sz="quarter" idx="12"/>
          </p:nvPr>
        </p:nvSpPr>
        <p:spPr>
          <a:xfrm>
            <a:off x="3275597" y="4846488"/>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51AA07CE-E14B-BB4D-8A04-66B2A22B73D9}" type="slidenum">
              <a:rPr lang="en-US" smtClean="0"/>
              <a:pPr/>
              <a:t>‹#›</a:t>
            </a:fld>
            <a:endParaRPr lang="en-US" dirty="0"/>
          </a:p>
        </p:txBody>
      </p:sp>
      <p:sp>
        <p:nvSpPr>
          <p:cNvPr id="10" name="Content Placeholder 5">
            <a:extLst>
              <a:ext uri="{FF2B5EF4-FFF2-40B4-BE49-F238E27FC236}">
                <a16:creationId xmlns:a16="http://schemas.microsoft.com/office/drawing/2014/main" id="{59079922-D088-D84B-B0E8-89B73E2221A5}"/>
              </a:ext>
            </a:extLst>
          </p:cNvPr>
          <p:cNvSpPr>
            <a:spLocks noGrp="1"/>
          </p:cNvSpPr>
          <p:nvPr>
            <p:ph sz="quarter" idx="4"/>
          </p:nvPr>
        </p:nvSpPr>
        <p:spPr>
          <a:xfrm>
            <a:off x="4189138" y="1543050"/>
            <a:ext cx="3887788" cy="2762250"/>
          </a:xfrm>
          <a:prstGeom prst="rect">
            <a:avLst/>
          </a:prstGeom>
        </p:spPr>
        <p:txBody>
          <a:bodyPr/>
          <a:lstStyle>
            <a:lvl1pPr marL="285750" indent="-285750">
              <a:buClr>
                <a:srgbClr val="2F5597"/>
              </a:buClr>
              <a:buFont typeface="Arial" panose="020B0604020202020204" pitchFamily="34" charset="0"/>
              <a:buChar char="•"/>
              <a:defRPr sz="1800">
                <a:latin typeface="Arial" panose="020B0604020202020204" pitchFamily="34" charset="0"/>
                <a:cs typeface="Arial" panose="020B0604020202020204" pitchFamily="34" charset="0"/>
              </a:defRPr>
            </a:lvl1pPr>
            <a:lvl2pPr>
              <a:buClr>
                <a:srgbClr val="2F5597"/>
              </a:buClr>
              <a:defRPr sz="1500">
                <a:latin typeface="Arial" panose="020B0604020202020204" pitchFamily="34" charset="0"/>
                <a:cs typeface="Arial" panose="020B0604020202020204" pitchFamily="34" charset="0"/>
              </a:defRPr>
            </a:lvl2pPr>
            <a:lvl3pPr>
              <a:buClr>
                <a:srgbClr val="2F5597"/>
              </a:buClr>
              <a:defRPr sz="1350">
                <a:latin typeface="Arial" panose="020B0604020202020204" pitchFamily="34" charset="0"/>
                <a:cs typeface="Arial" panose="020B0604020202020204" pitchFamily="34" charset="0"/>
              </a:defRPr>
            </a:lvl3pPr>
            <a:lvl4pPr>
              <a:buClr>
                <a:srgbClr val="2F5597"/>
              </a:buClr>
              <a:defRPr sz="1200">
                <a:latin typeface="Arial" panose="020B0604020202020204" pitchFamily="34" charset="0"/>
                <a:cs typeface="Arial" panose="020B0604020202020204" pitchFamily="34" charset="0"/>
              </a:defRPr>
            </a:lvl4pPr>
            <a:lvl5pPr>
              <a:buClr>
                <a:srgbClr val="2F5597"/>
              </a:buClr>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3340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054B2-1FAA-DF42-9740-9FD2E7E18453}"/>
              </a:ext>
            </a:extLst>
          </p:cNvPr>
          <p:cNvSpPr>
            <a:spLocks noGrp="1"/>
          </p:cNvSpPr>
          <p:nvPr>
            <p:ph type="title"/>
          </p:nvPr>
        </p:nvSpPr>
        <p:spPr>
          <a:xfrm>
            <a:off x="636777" y="3717471"/>
            <a:ext cx="7324354" cy="415519"/>
          </a:xfrm>
          <a:prstGeom prst="rect">
            <a:avLst/>
          </a:prstGeom>
        </p:spPr>
        <p:txBody>
          <a:bodyPr anchor="b"/>
          <a:lstStyle>
            <a:lvl1pPr>
              <a:defRPr sz="1500"/>
            </a:lvl1pPr>
          </a:lstStyle>
          <a:p>
            <a:r>
              <a:rPr lang="en-US" dirty="0"/>
              <a:t>Click to edit Master title style</a:t>
            </a:r>
          </a:p>
        </p:txBody>
      </p:sp>
      <p:sp>
        <p:nvSpPr>
          <p:cNvPr id="3" name="Picture Placeholder 2">
            <a:extLst>
              <a:ext uri="{FF2B5EF4-FFF2-40B4-BE49-F238E27FC236}">
                <a16:creationId xmlns:a16="http://schemas.microsoft.com/office/drawing/2014/main" id="{0C993CD1-3402-0A40-AED9-EDF932E44618}"/>
              </a:ext>
            </a:extLst>
          </p:cNvPr>
          <p:cNvSpPr>
            <a:spLocks noGrp="1"/>
          </p:cNvSpPr>
          <p:nvPr>
            <p:ph type="pic" idx="1"/>
          </p:nvPr>
        </p:nvSpPr>
        <p:spPr>
          <a:xfrm>
            <a:off x="627062" y="1489075"/>
            <a:ext cx="7334069" cy="213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97A0C63-D8A6-3046-A8BD-B32F469A6469}"/>
              </a:ext>
            </a:extLst>
          </p:cNvPr>
          <p:cNvSpPr>
            <a:spLocks noGrp="1"/>
          </p:cNvSpPr>
          <p:nvPr>
            <p:ph type="body" sz="half" idx="2"/>
          </p:nvPr>
        </p:nvSpPr>
        <p:spPr>
          <a:xfrm>
            <a:off x="628650" y="4226628"/>
            <a:ext cx="7322766" cy="273504"/>
          </a:xfrm>
          <a:prstGeom prst="rect">
            <a:avLst/>
          </a:prstGeom>
        </p:spPr>
        <p:txBody>
          <a:bodyPr/>
          <a:lstStyle>
            <a:lvl1pPr marL="0" indent="0">
              <a:buNone/>
              <a:defRPr sz="105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Date Placeholder 3">
            <a:extLst>
              <a:ext uri="{FF2B5EF4-FFF2-40B4-BE49-F238E27FC236}">
                <a16:creationId xmlns:a16="http://schemas.microsoft.com/office/drawing/2014/main" id="{5F451CD2-21FB-A941-9ADD-66ECF736EE50}"/>
              </a:ext>
            </a:extLst>
          </p:cNvPr>
          <p:cNvSpPr>
            <a:spLocks noGrp="1"/>
          </p:cNvSpPr>
          <p:nvPr>
            <p:ph type="dt" sz="half" idx="10"/>
          </p:nvPr>
        </p:nvSpPr>
        <p:spPr>
          <a:xfrm>
            <a:off x="3275597" y="4670491"/>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CF652A92-266C-0B43-88D8-4C501FE4E229}" type="datetimeFigureOut">
              <a:rPr lang="en-US" smtClean="0"/>
              <a:pPr/>
              <a:t>10/26/20</a:t>
            </a:fld>
            <a:endParaRPr lang="en-US" dirty="0"/>
          </a:p>
        </p:txBody>
      </p:sp>
      <p:sp>
        <p:nvSpPr>
          <p:cNvPr id="9" name="Slide Number Placeholder 5">
            <a:extLst>
              <a:ext uri="{FF2B5EF4-FFF2-40B4-BE49-F238E27FC236}">
                <a16:creationId xmlns:a16="http://schemas.microsoft.com/office/drawing/2014/main" id="{CF9D4259-3321-3143-92D7-0928104B1E97}"/>
              </a:ext>
            </a:extLst>
          </p:cNvPr>
          <p:cNvSpPr>
            <a:spLocks noGrp="1"/>
          </p:cNvSpPr>
          <p:nvPr>
            <p:ph type="sldNum" sz="quarter" idx="12"/>
          </p:nvPr>
        </p:nvSpPr>
        <p:spPr>
          <a:xfrm>
            <a:off x="3275597" y="4846488"/>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51AA07CE-E14B-BB4D-8A04-66B2A22B73D9}" type="slidenum">
              <a:rPr lang="en-US" smtClean="0"/>
              <a:pPr/>
              <a:t>‹#›</a:t>
            </a:fld>
            <a:endParaRPr lang="en-US" dirty="0"/>
          </a:p>
        </p:txBody>
      </p:sp>
    </p:spTree>
    <p:extLst>
      <p:ext uri="{BB962C8B-B14F-4D97-AF65-F5344CB8AC3E}">
        <p14:creationId xmlns:p14="http://schemas.microsoft.com/office/powerpoint/2010/main" val="396753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FFE9975-C960-C441-A95D-E879884DDE4A}" type="datetimeFigureOut">
              <a:rPr lang="en-US" smtClean="0"/>
              <a:t>10/26/20</a:t>
            </a:fld>
            <a:endParaRPr lang="en-US"/>
          </a:p>
        </p:txBody>
      </p:sp>
      <p:sp>
        <p:nvSpPr>
          <p:cNvPr id="6" name="Slide Number Placeholder 5"/>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335029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34440"/>
            <a:ext cx="3886200" cy="3086100"/>
          </a:xfrm>
        </p:spPr>
        <p:txBody>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0600" y="1234440"/>
            <a:ext cx="3886200" cy="3086100"/>
          </a:xfrm>
        </p:spPr>
        <p:txBody>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FFE9975-C960-C441-A95D-E879884DDE4A}" type="datetimeFigureOut">
              <a:rPr lang="en-US" smtClean="0"/>
              <a:t>10/26/20</a:t>
            </a:fld>
            <a:endParaRPr lang="en-US"/>
          </a:p>
        </p:txBody>
      </p:sp>
      <p:sp>
        <p:nvSpPr>
          <p:cNvPr id="7" name="Slide Number Placeholder 6"/>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33125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34440"/>
            <a:ext cx="3886200" cy="342900"/>
          </a:xfr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1748790"/>
            <a:ext cx="3886200" cy="2571750"/>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00600" y="1234440"/>
            <a:ext cx="3886200" cy="342900"/>
          </a:xfr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800600" y="1748790"/>
            <a:ext cx="3886200" cy="2571750"/>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FFE9975-C960-C441-A95D-E879884DDE4A}" type="datetimeFigureOut">
              <a:rPr lang="en-US" smtClean="0"/>
              <a:t>10/26/20</a:t>
            </a:fld>
            <a:endParaRPr lang="en-US"/>
          </a:p>
        </p:txBody>
      </p:sp>
      <p:sp>
        <p:nvSpPr>
          <p:cNvPr id="9" name="Slide Number Placeholder 8"/>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1899619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FFE9975-C960-C441-A95D-E879884DDE4A}" type="datetimeFigureOut">
              <a:rPr lang="en-US" smtClean="0"/>
              <a:t>10/26/20</a:t>
            </a:fld>
            <a:endParaRPr lang="en-US" dirty="0"/>
          </a:p>
        </p:txBody>
      </p:sp>
      <p:sp>
        <p:nvSpPr>
          <p:cNvPr id="5" name="Slide Number Placeholder 4"/>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1270210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E9975-C960-C441-A95D-E879884DDE4A}" type="datetimeFigureOut">
              <a:rPr lang="en-US" smtClean="0"/>
              <a:t>10/26/20</a:t>
            </a:fld>
            <a:endParaRPr lang="en-US"/>
          </a:p>
        </p:txBody>
      </p:sp>
      <p:sp>
        <p:nvSpPr>
          <p:cNvPr id="4" name="Slide Number Placeholder 3"/>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39387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17220"/>
            <a:ext cx="3200400" cy="1371600"/>
          </a:xfrm>
        </p:spPr>
        <p:txBody>
          <a:bodyPr anchor="t" anchorCtr="0"/>
          <a:lstStyle>
            <a:lvl1pPr algn="l">
              <a:defRPr sz="2700" b="1"/>
            </a:lvl1pPr>
          </a:lstStyle>
          <a:p>
            <a:r>
              <a:rPr lang="en-US" dirty="0"/>
              <a:t>Click to edit Master title style</a:t>
            </a:r>
          </a:p>
        </p:txBody>
      </p:sp>
      <p:sp>
        <p:nvSpPr>
          <p:cNvPr id="3" name="Content Placeholder 2"/>
          <p:cNvSpPr>
            <a:spLocks noGrp="1"/>
          </p:cNvSpPr>
          <p:nvPr>
            <p:ph idx="1"/>
          </p:nvPr>
        </p:nvSpPr>
        <p:spPr>
          <a:xfrm>
            <a:off x="3886200" y="617220"/>
            <a:ext cx="4800600" cy="3703320"/>
          </a:xfrm>
        </p:spPr>
        <p:txBody>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125980"/>
            <a:ext cx="3200400" cy="219456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p>
            <a:fld id="{9FFE9975-C960-C441-A95D-E879884DDE4A}" type="datetimeFigureOut">
              <a:rPr lang="en-US" smtClean="0"/>
              <a:t>10/26/20</a:t>
            </a:fld>
            <a:endParaRPr lang="en-US"/>
          </a:p>
        </p:txBody>
      </p:sp>
      <p:sp>
        <p:nvSpPr>
          <p:cNvPr id="7" name="Slide Number Placeholder 6"/>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2059078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0"/>
            <a:ext cx="8229600" cy="445770"/>
          </a:xfrm>
        </p:spPr>
        <p:txBody>
          <a:bodyPr anchor="b"/>
          <a:lstStyle>
            <a:lvl1pPr algn="l">
              <a:defRPr sz="1500" b="1"/>
            </a:lvl1pPr>
          </a:lstStyle>
          <a:p>
            <a:r>
              <a:rPr lang="en-US" dirty="0"/>
              <a:t>Click to edit Master title style</a:t>
            </a:r>
          </a:p>
        </p:txBody>
      </p:sp>
      <p:sp>
        <p:nvSpPr>
          <p:cNvPr id="3" name="Picture Placeholder 2"/>
          <p:cNvSpPr>
            <a:spLocks noGrp="1"/>
          </p:cNvSpPr>
          <p:nvPr>
            <p:ph type="pic" idx="1"/>
          </p:nvPr>
        </p:nvSpPr>
        <p:spPr>
          <a:xfrm>
            <a:off x="457200" y="514350"/>
            <a:ext cx="8229600" cy="27432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457200" y="3909060"/>
            <a:ext cx="8229600" cy="51435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p>
            <a:fld id="{9FFE9975-C960-C441-A95D-E879884DDE4A}" type="datetimeFigureOut">
              <a:rPr lang="en-US" smtClean="0"/>
              <a:t>10/26/20</a:t>
            </a:fld>
            <a:endParaRPr lang="en-US"/>
          </a:p>
        </p:txBody>
      </p:sp>
      <p:sp>
        <p:nvSpPr>
          <p:cNvPr id="7" name="Slide Number Placeholder 6"/>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354328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A2FF-7AAC-DC45-B64D-ACC783F388E6}"/>
              </a:ext>
            </a:extLst>
          </p:cNvPr>
          <p:cNvSpPr>
            <a:spLocks noGrp="1"/>
          </p:cNvSpPr>
          <p:nvPr>
            <p:ph type="ctrTitle"/>
          </p:nvPr>
        </p:nvSpPr>
        <p:spPr>
          <a:xfrm>
            <a:off x="476107" y="385010"/>
            <a:ext cx="6858000" cy="679522"/>
          </a:xfrm>
          <a:prstGeom prst="rect">
            <a:avLst/>
          </a:prstGeom>
        </p:spPr>
        <p:txBody>
          <a:bodyPr anchor="b">
            <a:normAutofit/>
          </a:bodyPr>
          <a:lstStyle>
            <a:lvl1pPr algn="l">
              <a:defRPr sz="3000"/>
            </a:lvl1pPr>
          </a:lstStyle>
          <a:p>
            <a:r>
              <a:rPr lang="en-US" dirty="0"/>
              <a:t>Click to edit Master title style</a:t>
            </a:r>
          </a:p>
        </p:txBody>
      </p:sp>
      <p:sp>
        <p:nvSpPr>
          <p:cNvPr id="3" name="Subtitle 2">
            <a:extLst>
              <a:ext uri="{FF2B5EF4-FFF2-40B4-BE49-F238E27FC236}">
                <a16:creationId xmlns:a16="http://schemas.microsoft.com/office/drawing/2014/main" id="{F2F74625-449E-6B48-BD08-72CABD761EF8}"/>
              </a:ext>
            </a:extLst>
          </p:cNvPr>
          <p:cNvSpPr>
            <a:spLocks noGrp="1"/>
          </p:cNvSpPr>
          <p:nvPr>
            <p:ph type="subTitle" idx="1"/>
          </p:nvPr>
        </p:nvSpPr>
        <p:spPr>
          <a:xfrm>
            <a:off x="476107" y="1553769"/>
            <a:ext cx="6858000" cy="1241425"/>
          </a:xfrm>
          <a:prstGeom prst="rect">
            <a:avLst/>
          </a:prstGeom>
        </p:spPr>
        <p:txBody>
          <a:bodyPr>
            <a:normAutofit/>
          </a:bodyPr>
          <a:lstStyle>
            <a:lvl1pPr marL="0" indent="0" algn="l">
              <a:buNone/>
              <a:defRPr sz="1500">
                <a:solidFill>
                  <a:srgbClr val="89898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81C24FE5-AECB-4844-9CBF-3B384C2E331B}"/>
              </a:ext>
            </a:extLst>
          </p:cNvPr>
          <p:cNvSpPr>
            <a:spLocks noGrp="1"/>
          </p:cNvSpPr>
          <p:nvPr>
            <p:ph type="dt" sz="half" idx="10"/>
          </p:nvPr>
        </p:nvSpPr>
        <p:spPr>
          <a:xfrm>
            <a:off x="3275597" y="4670491"/>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CF652A92-266C-0B43-88D8-4C501FE4E229}" type="datetimeFigureOut">
              <a:rPr lang="en-US" smtClean="0"/>
              <a:pPr/>
              <a:t>10/26/20</a:t>
            </a:fld>
            <a:endParaRPr lang="en-US" dirty="0"/>
          </a:p>
        </p:txBody>
      </p:sp>
      <p:sp>
        <p:nvSpPr>
          <p:cNvPr id="6" name="Slide Number Placeholder 5">
            <a:extLst>
              <a:ext uri="{FF2B5EF4-FFF2-40B4-BE49-F238E27FC236}">
                <a16:creationId xmlns:a16="http://schemas.microsoft.com/office/drawing/2014/main" id="{F7A6D649-4EBD-4745-9D4E-0A4A11964D2F}"/>
              </a:ext>
            </a:extLst>
          </p:cNvPr>
          <p:cNvSpPr>
            <a:spLocks noGrp="1"/>
          </p:cNvSpPr>
          <p:nvPr>
            <p:ph type="sldNum" sz="quarter" idx="12"/>
          </p:nvPr>
        </p:nvSpPr>
        <p:spPr>
          <a:xfrm>
            <a:off x="3275597" y="4846488"/>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51AA07CE-E14B-BB4D-8A04-66B2A22B73D9}" type="slidenum">
              <a:rPr lang="en-US" smtClean="0"/>
              <a:pPr/>
              <a:t>‹#›</a:t>
            </a:fld>
            <a:endParaRPr lang="en-US" dirty="0"/>
          </a:p>
        </p:txBody>
      </p:sp>
    </p:spTree>
    <p:extLst>
      <p:ext uri="{BB962C8B-B14F-4D97-AF65-F5344CB8AC3E}">
        <p14:creationId xmlns:p14="http://schemas.microsoft.com/office/powerpoint/2010/main" val="29225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jp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740"/>
            <a:ext cx="8229600" cy="822960"/>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457200" y="1234440"/>
            <a:ext cx="8229600" cy="30861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86200" y="4767756"/>
            <a:ext cx="1371600" cy="102870"/>
          </a:xfrm>
          <a:prstGeom prst="rect">
            <a:avLst/>
          </a:prstGeom>
        </p:spPr>
        <p:txBody>
          <a:bodyPr vert="horz" lIns="0" tIns="0" rIns="0" bIns="0" rtlCol="0" anchor="t" anchorCtr="0"/>
          <a:lstStyle>
            <a:lvl1pPr algn="ctr">
              <a:defRPr sz="525">
                <a:solidFill>
                  <a:schemeClr val="tx1">
                    <a:tint val="75000"/>
                  </a:schemeClr>
                </a:solidFill>
                <a:latin typeface="Arial"/>
                <a:cs typeface="Arial"/>
              </a:defRPr>
            </a:lvl1pPr>
          </a:lstStyle>
          <a:p>
            <a:fld id="{9FFE9975-C960-C441-A95D-E879884DDE4A}" type="datetimeFigureOut">
              <a:rPr lang="en-US" smtClean="0"/>
              <a:pPr/>
              <a:t>10/26/20</a:t>
            </a:fld>
            <a:endParaRPr lang="en-US" dirty="0"/>
          </a:p>
        </p:txBody>
      </p:sp>
      <p:sp>
        <p:nvSpPr>
          <p:cNvPr id="6" name="Slide Number Placeholder 5"/>
          <p:cNvSpPr>
            <a:spLocks noGrp="1"/>
          </p:cNvSpPr>
          <p:nvPr>
            <p:ph type="sldNum" sz="quarter" idx="4"/>
          </p:nvPr>
        </p:nvSpPr>
        <p:spPr>
          <a:xfrm>
            <a:off x="3886200" y="4878681"/>
            <a:ext cx="1371600" cy="102870"/>
          </a:xfrm>
          <a:prstGeom prst="rect">
            <a:avLst/>
          </a:prstGeom>
        </p:spPr>
        <p:txBody>
          <a:bodyPr vert="horz" lIns="0" tIns="0" rIns="0" bIns="0" rtlCol="0" anchor="b" anchorCtr="0"/>
          <a:lstStyle>
            <a:lvl1pPr algn="ctr">
              <a:defRPr sz="600">
                <a:solidFill>
                  <a:schemeClr val="tx1">
                    <a:tint val="75000"/>
                  </a:schemeClr>
                </a:solidFill>
                <a:latin typeface="Arial"/>
                <a:cs typeface="Arial"/>
              </a:defRPr>
            </a:lvl1pPr>
          </a:lstStyle>
          <a:p>
            <a:fld id="{06896CD2-FB3A-5340-99F8-A4C5A2774A87}" type="slidenum">
              <a:rPr lang="en-US" smtClean="0"/>
              <a:pPr/>
              <a:t>‹#›</a:t>
            </a:fld>
            <a:endParaRPr lang="en-US" dirty="0"/>
          </a:p>
        </p:txBody>
      </p:sp>
      <p:pic>
        <p:nvPicPr>
          <p:cNvPr id="7" name="Picture 6">
            <a:extLst>
              <a:ext uri="{FF2B5EF4-FFF2-40B4-BE49-F238E27FC236}">
                <a16:creationId xmlns:a16="http://schemas.microsoft.com/office/drawing/2014/main" id="{EC73BB62-E7BD-394F-AF02-0A171ED3ACC6}"/>
              </a:ext>
            </a:extLst>
          </p:cNvPr>
          <p:cNvPicPr>
            <a:picLocks noChangeAspect="1"/>
          </p:cNvPicPr>
          <p:nvPr userDrawn="1"/>
        </p:nvPicPr>
        <p:blipFill>
          <a:blip r:embed="rId10"/>
          <a:stretch>
            <a:fillRect/>
          </a:stretch>
        </p:blipFill>
        <p:spPr>
          <a:xfrm>
            <a:off x="14287" y="0"/>
            <a:ext cx="9115425" cy="5143500"/>
          </a:xfrm>
          <a:prstGeom prst="rect">
            <a:avLst/>
          </a:prstGeom>
        </p:spPr>
      </p:pic>
    </p:spTree>
    <p:extLst>
      <p:ext uri="{BB962C8B-B14F-4D97-AF65-F5344CB8AC3E}">
        <p14:creationId xmlns:p14="http://schemas.microsoft.com/office/powerpoint/2010/main" val="3101648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342900" rtl="0" eaLnBrk="1" latinLnBrk="0" hangingPunct="1">
        <a:spcBef>
          <a:spcPct val="0"/>
        </a:spcBef>
        <a:buNone/>
        <a:defRPr sz="2700" b="1" kern="1200">
          <a:solidFill>
            <a:schemeClr val="accent1">
              <a:lumMod val="75000"/>
            </a:schemeClr>
          </a:solidFill>
          <a:latin typeface="Arial"/>
          <a:ea typeface="+mj-ea"/>
          <a:cs typeface="Arial"/>
        </a:defRPr>
      </a:lvl1pPr>
    </p:titleStyle>
    <p:bodyStyle>
      <a:lvl1pPr marL="257175" indent="-257175" algn="l" defTabSz="342900" rtl="0" eaLnBrk="1" latinLnBrk="0" hangingPunct="1">
        <a:spcBef>
          <a:spcPct val="20000"/>
        </a:spcBef>
        <a:buClr>
          <a:schemeClr val="accent1">
            <a:lumMod val="75000"/>
          </a:schemeClr>
        </a:buClr>
        <a:buFont typeface="Arial"/>
        <a:buChar char="•"/>
        <a:defRPr sz="1800" kern="1200">
          <a:solidFill>
            <a:schemeClr val="tx1"/>
          </a:solidFill>
          <a:latin typeface="Arial"/>
          <a:ea typeface="+mn-ea"/>
          <a:cs typeface="Arial"/>
        </a:defRPr>
      </a:lvl1pPr>
      <a:lvl2pPr marL="557213" indent="-214313" algn="l" defTabSz="342900" rtl="0" eaLnBrk="1" latinLnBrk="0" hangingPunct="1">
        <a:spcBef>
          <a:spcPct val="20000"/>
        </a:spcBef>
        <a:buClr>
          <a:schemeClr val="accent1">
            <a:lumMod val="75000"/>
          </a:schemeClr>
        </a:buClr>
        <a:buFont typeface="Arial"/>
        <a:buChar char="–"/>
        <a:defRPr sz="1500" kern="1200">
          <a:solidFill>
            <a:schemeClr val="tx1"/>
          </a:solidFill>
          <a:latin typeface="Arial"/>
          <a:ea typeface="+mn-ea"/>
          <a:cs typeface="Arial"/>
        </a:defRPr>
      </a:lvl2pPr>
      <a:lvl3pPr marL="857250" indent="-171450" algn="l" defTabSz="342900" rtl="0" eaLnBrk="1" latinLnBrk="0" hangingPunct="1">
        <a:spcBef>
          <a:spcPct val="20000"/>
        </a:spcBef>
        <a:buClr>
          <a:schemeClr val="accent1">
            <a:lumMod val="75000"/>
          </a:schemeClr>
        </a:buClr>
        <a:buFont typeface="Arial"/>
        <a:buChar char="•"/>
        <a:defRPr sz="1350" kern="1200">
          <a:solidFill>
            <a:schemeClr val="tx1"/>
          </a:solidFill>
          <a:latin typeface="Arial"/>
          <a:ea typeface="+mn-ea"/>
          <a:cs typeface="Arial"/>
        </a:defRPr>
      </a:lvl3pPr>
      <a:lvl4pPr marL="1200150" indent="-171450" algn="l" defTabSz="342900" rtl="0" eaLnBrk="1" latinLnBrk="0" hangingPunct="1">
        <a:spcBef>
          <a:spcPct val="20000"/>
        </a:spcBef>
        <a:buClr>
          <a:schemeClr val="accent1">
            <a:lumMod val="75000"/>
          </a:schemeClr>
        </a:buClr>
        <a:buFont typeface="Arial"/>
        <a:buChar char="–"/>
        <a:defRPr sz="1200" kern="1200">
          <a:solidFill>
            <a:schemeClr val="tx1"/>
          </a:solidFill>
          <a:latin typeface="Arial"/>
          <a:ea typeface="+mn-ea"/>
          <a:cs typeface="Arial"/>
        </a:defRPr>
      </a:lvl4pPr>
      <a:lvl5pPr marL="1543050" indent="-171450" algn="l" defTabSz="342900" rtl="0" eaLnBrk="1" latinLnBrk="0" hangingPunct="1">
        <a:spcBef>
          <a:spcPct val="20000"/>
        </a:spcBef>
        <a:buClr>
          <a:schemeClr val="accent1">
            <a:lumMod val="75000"/>
          </a:schemeClr>
        </a:buClr>
        <a:buFont typeface="Arial"/>
        <a:buChar char="»"/>
        <a:defRPr sz="12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92CF50-3C3E-9844-9921-66A1A4381CDD}"/>
              </a:ext>
            </a:extLst>
          </p:cNvPr>
          <p:cNvPicPr>
            <a:picLocks noChangeAspect="1"/>
          </p:cNvPicPr>
          <p:nvPr userDrawn="1"/>
        </p:nvPicPr>
        <p:blipFill>
          <a:blip r:embed="rId10"/>
          <a:stretch>
            <a:fillRect/>
          </a:stretch>
        </p:blipFill>
        <p:spPr>
          <a:xfrm>
            <a:off x="0" y="0"/>
            <a:ext cx="9144000" cy="5143500"/>
          </a:xfrm>
          <a:prstGeom prst="rect">
            <a:avLst/>
          </a:prstGeom>
        </p:spPr>
      </p:pic>
    </p:spTree>
    <p:extLst>
      <p:ext uri="{BB962C8B-B14F-4D97-AF65-F5344CB8AC3E}">
        <p14:creationId xmlns:p14="http://schemas.microsoft.com/office/powerpoint/2010/main" val="283011252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5"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chemeClr val="accent1">
              <a:lumMod val="75000"/>
            </a:schemeClr>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hyperlink" Target="https://github.com/E3SM-Project/e3sm_to_cmip/"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hyperlink" Target="https://raw.githubusercontent.com/E3SM-Project/e3sm_to_cmip/master/e3sm_user_config_picontrol.json" TargetMode="External"/><Relationship Id="rId4" Type="http://schemas.openxmlformats.org/officeDocument/2006/relationships/hyperlink" Target="https://github.com/E3SM-Project/e3sm_to_cmip/blob/master/docs/workflow.md"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DFB09-5636-8A4D-92CD-9515B5405E12}"/>
              </a:ext>
            </a:extLst>
          </p:cNvPr>
          <p:cNvSpPr>
            <a:spLocks noGrp="1"/>
          </p:cNvSpPr>
          <p:nvPr>
            <p:ph type="title"/>
          </p:nvPr>
        </p:nvSpPr>
        <p:spPr>
          <a:xfrm>
            <a:off x="542923" y="238918"/>
            <a:ext cx="7886700" cy="993775"/>
          </a:xfrm>
        </p:spPr>
        <p:txBody>
          <a:bodyPr/>
          <a:lstStyle/>
          <a:p>
            <a:br>
              <a:rPr lang="en-US" dirty="0"/>
            </a:br>
            <a:r>
              <a:rPr lang="en-US" dirty="0"/>
              <a:t>e3sm_to_cmip</a:t>
            </a:r>
          </a:p>
        </p:txBody>
      </p:sp>
      <p:sp>
        <p:nvSpPr>
          <p:cNvPr id="3" name="Content Placeholder 2">
            <a:extLst>
              <a:ext uri="{FF2B5EF4-FFF2-40B4-BE49-F238E27FC236}">
                <a16:creationId xmlns:a16="http://schemas.microsoft.com/office/drawing/2014/main" id="{278ABBFB-9EE3-214D-B237-2395BEF10EB3}"/>
              </a:ext>
            </a:extLst>
          </p:cNvPr>
          <p:cNvSpPr>
            <a:spLocks noGrp="1"/>
          </p:cNvSpPr>
          <p:nvPr>
            <p:ph idx="1"/>
          </p:nvPr>
        </p:nvSpPr>
        <p:spPr/>
        <p:txBody>
          <a:bodyPr/>
          <a:lstStyle/>
          <a:p>
            <a:endParaRPr lang="en-US" dirty="0"/>
          </a:p>
        </p:txBody>
      </p:sp>
      <p:sp>
        <p:nvSpPr>
          <p:cNvPr id="4" name="TextBox 3">
            <a:extLst>
              <a:ext uri="{FF2B5EF4-FFF2-40B4-BE49-F238E27FC236}">
                <a16:creationId xmlns:a16="http://schemas.microsoft.com/office/drawing/2014/main" id="{48C1791F-E8AC-B044-9A53-A3560D1DD6BD}"/>
              </a:ext>
            </a:extLst>
          </p:cNvPr>
          <p:cNvSpPr txBox="1"/>
          <p:nvPr/>
        </p:nvSpPr>
        <p:spPr>
          <a:xfrm>
            <a:off x="1799175" y="4681835"/>
            <a:ext cx="5534932" cy="461665"/>
          </a:xfrm>
          <a:prstGeom prst="rect">
            <a:avLst/>
          </a:prstGeom>
          <a:noFill/>
        </p:spPr>
        <p:txBody>
          <a:bodyPr wrap="square" rtlCol="0">
            <a:spAutoFit/>
          </a:bodyPr>
          <a:lstStyle/>
          <a:p>
            <a:r>
              <a:rPr lang="en-US" sz="800" dirty="0">
                <a:solidFill>
                  <a:schemeClr val="tx1">
                    <a:lumMod val="50000"/>
                    <a:lumOff val="50000"/>
                  </a:schemeClr>
                </a:solidFill>
              </a:rPr>
              <a:t>This work was performed under the auspices of the U.S. Department of Energy by Lawrence Livermore National Laboratory under contract DE-AC52-07NA27344.  Lawrence Livermore National Security, LLC. LLNL-POST-750734 Release #LLNL-PRES-815934</a:t>
            </a:r>
          </a:p>
          <a:p>
            <a:endParaRPr lang="en-US" sz="800" dirty="0">
              <a:solidFill>
                <a:schemeClr val="tx1">
                  <a:lumMod val="50000"/>
                  <a:lumOff val="50000"/>
                </a:schemeClr>
              </a:solidFill>
            </a:endParaRPr>
          </a:p>
        </p:txBody>
      </p:sp>
    </p:spTree>
    <p:extLst>
      <p:ext uri="{BB962C8B-B14F-4D97-AF65-F5344CB8AC3E}">
        <p14:creationId xmlns:p14="http://schemas.microsoft.com/office/powerpoint/2010/main" val="4102865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7CDA6-498F-6E48-A7E3-FF164852AC62}"/>
              </a:ext>
            </a:extLst>
          </p:cNvPr>
          <p:cNvSpPr>
            <a:spLocks noGrp="1"/>
          </p:cNvSpPr>
          <p:nvPr>
            <p:ph type="title"/>
          </p:nvPr>
        </p:nvSpPr>
        <p:spPr/>
        <p:txBody>
          <a:bodyPr/>
          <a:lstStyle/>
          <a:p>
            <a:br>
              <a:rPr lang="en-US" dirty="0"/>
            </a:br>
            <a:r>
              <a:rPr lang="en-US" dirty="0"/>
              <a:t>Links &amp; resources</a:t>
            </a:r>
          </a:p>
        </p:txBody>
      </p:sp>
      <p:sp>
        <p:nvSpPr>
          <p:cNvPr id="3" name="Content Placeholder 2">
            <a:extLst>
              <a:ext uri="{FF2B5EF4-FFF2-40B4-BE49-F238E27FC236}">
                <a16:creationId xmlns:a16="http://schemas.microsoft.com/office/drawing/2014/main" id="{256184C9-236E-4B49-B0BA-D3DCC3562101}"/>
              </a:ext>
            </a:extLst>
          </p:cNvPr>
          <p:cNvSpPr>
            <a:spLocks noGrp="1"/>
          </p:cNvSpPr>
          <p:nvPr>
            <p:ph idx="1"/>
          </p:nvPr>
        </p:nvSpPr>
        <p:spPr/>
        <p:txBody>
          <a:bodyPr/>
          <a:lstStyle/>
          <a:p>
            <a:endParaRPr lang="en-US" dirty="0"/>
          </a:p>
          <a:p>
            <a:r>
              <a:rPr lang="en-US" dirty="0"/>
              <a:t>Repository: </a:t>
            </a:r>
            <a:r>
              <a:rPr lang="en-US" dirty="0">
                <a:hlinkClick r:id="rId3"/>
              </a:rPr>
              <a:t>https://github.com/E3SM-Project/e3sm_to_cmip/</a:t>
            </a:r>
            <a:endParaRPr lang="en-US" dirty="0"/>
          </a:p>
          <a:p>
            <a:r>
              <a:rPr lang="en-US" dirty="0"/>
              <a:t>Getting started with CWL: </a:t>
            </a:r>
            <a:r>
              <a:rPr lang="en-US" dirty="0">
                <a:hlinkClick r:id="rId4"/>
              </a:rPr>
              <a:t>https://github.com/E3SM-Project/e3sm_to_cmip/blob/master/docs/workflow.md</a:t>
            </a:r>
            <a:endParaRPr lang="en-US" dirty="0"/>
          </a:p>
          <a:p>
            <a:r>
              <a:rPr lang="en-US" dirty="0"/>
              <a:t>Example metadata: </a:t>
            </a:r>
            <a:r>
              <a:rPr lang="en-US" dirty="0">
                <a:hlinkClick r:id="rId5"/>
              </a:rPr>
              <a:t>https://raw.githubusercontent.com/E3SM-Project/e3sm_to_cmip/master/e3sm_user_config_picontrol.json</a:t>
            </a:r>
            <a:endParaRPr lang="en-US" dirty="0"/>
          </a:p>
          <a:p>
            <a:endParaRPr lang="en-US" dirty="0"/>
          </a:p>
        </p:txBody>
      </p:sp>
    </p:spTree>
    <p:extLst>
      <p:ext uri="{BB962C8B-B14F-4D97-AF65-F5344CB8AC3E}">
        <p14:creationId xmlns:p14="http://schemas.microsoft.com/office/powerpoint/2010/main" val="3820063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Q&amp;A</a:t>
            </a:r>
          </a:p>
        </p:txBody>
      </p:sp>
      <p:sp>
        <p:nvSpPr>
          <p:cNvPr id="3" name="Content Placeholder 2"/>
          <p:cNvSpPr>
            <a:spLocks noGrp="1"/>
          </p:cNvSpPr>
          <p:nvPr>
            <p:ph idx="1"/>
          </p:nvPr>
        </p:nvSpPr>
        <p:spPr/>
        <p:txBody>
          <a:bodyPr/>
          <a:lstStyle/>
          <a:p>
            <a:endParaRPr lang="en-US" sz="1500" dirty="0"/>
          </a:p>
          <a:p>
            <a:pPr marL="0" indent="0">
              <a:buNone/>
            </a:pPr>
            <a:endParaRPr lang="en-US" sz="1500" dirty="0"/>
          </a:p>
        </p:txBody>
      </p:sp>
      <p:sp>
        <p:nvSpPr>
          <p:cNvPr id="4" name="TextBox 3">
            <a:extLst>
              <a:ext uri="{FF2B5EF4-FFF2-40B4-BE49-F238E27FC236}">
                <a16:creationId xmlns:a16="http://schemas.microsoft.com/office/drawing/2014/main" id="{50A8665D-AB53-C244-95FA-8A66B617D735}"/>
              </a:ext>
            </a:extLst>
          </p:cNvPr>
          <p:cNvSpPr txBox="1"/>
          <p:nvPr/>
        </p:nvSpPr>
        <p:spPr>
          <a:xfrm>
            <a:off x="952301" y="1623952"/>
            <a:ext cx="2698155" cy="646331"/>
          </a:xfrm>
          <a:prstGeom prst="rect">
            <a:avLst/>
          </a:prstGeom>
          <a:noFill/>
        </p:spPr>
        <p:txBody>
          <a:bodyPr wrap="square" rtlCol="0">
            <a:spAutoFit/>
          </a:bodyPr>
          <a:lstStyle/>
          <a:p>
            <a:r>
              <a:rPr lang="en-US" sz="1200" dirty="0"/>
              <a:t>Special thanks to </a:t>
            </a:r>
            <a:r>
              <a:rPr lang="en-US" sz="1200" dirty="0" err="1"/>
              <a:t>Xylar</a:t>
            </a:r>
            <a:r>
              <a:rPr lang="en-US" sz="1200" dirty="0"/>
              <a:t> </a:t>
            </a:r>
            <a:r>
              <a:rPr lang="en-US" sz="1200" dirty="0" err="1"/>
              <a:t>Asay</a:t>
            </a:r>
            <a:r>
              <a:rPr lang="en-US" sz="1200" dirty="0"/>
              <a:t>-Davis and Charlie </a:t>
            </a:r>
            <a:r>
              <a:rPr lang="en-US" sz="1200" dirty="0" err="1"/>
              <a:t>Zender</a:t>
            </a:r>
            <a:r>
              <a:rPr lang="en-US" sz="1200" dirty="0"/>
              <a:t> for significant contributions to this project</a:t>
            </a:r>
          </a:p>
        </p:txBody>
      </p:sp>
    </p:spTree>
    <p:extLst>
      <p:ext uri="{BB962C8B-B14F-4D97-AF65-F5344CB8AC3E}">
        <p14:creationId xmlns:p14="http://schemas.microsoft.com/office/powerpoint/2010/main" val="4277863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7940B-0947-A04B-A687-55D8D6B19815}"/>
              </a:ext>
            </a:extLst>
          </p:cNvPr>
          <p:cNvSpPr>
            <a:spLocks noGrp="1"/>
          </p:cNvSpPr>
          <p:nvPr>
            <p:ph type="ctrTitle"/>
          </p:nvPr>
        </p:nvSpPr>
        <p:spPr/>
        <p:txBody>
          <a:bodyPr>
            <a:normAutofit fontScale="90000"/>
          </a:bodyPr>
          <a:lstStyle/>
          <a:p>
            <a:br>
              <a:rPr lang="en-US" dirty="0"/>
            </a:br>
            <a:r>
              <a:rPr lang="en-US" dirty="0"/>
              <a:t>e3sm_to_cmip</a:t>
            </a:r>
          </a:p>
        </p:txBody>
      </p:sp>
      <p:sp>
        <p:nvSpPr>
          <p:cNvPr id="3" name="Subtitle 2">
            <a:extLst>
              <a:ext uri="{FF2B5EF4-FFF2-40B4-BE49-F238E27FC236}">
                <a16:creationId xmlns:a16="http://schemas.microsoft.com/office/drawing/2014/main" id="{24F341C5-9FA2-A445-B2E1-1B1A2BB2F72D}"/>
              </a:ext>
            </a:extLst>
          </p:cNvPr>
          <p:cNvSpPr>
            <a:spLocks noGrp="1"/>
          </p:cNvSpPr>
          <p:nvPr>
            <p:ph type="subTitle" idx="1"/>
          </p:nvPr>
        </p:nvSpPr>
        <p:spPr>
          <a:xfrm>
            <a:off x="476106" y="1553768"/>
            <a:ext cx="7812051" cy="2225452"/>
          </a:xfrm>
        </p:spPr>
        <p:txBody>
          <a:bodyPr>
            <a:normAutofit/>
          </a:bodyPr>
          <a:lstStyle/>
          <a:p>
            <a:r>
              <a:rPr lang="en-US" dirty="0">
                <a:solidFill>
                  <a:schemeClr val="tx1"/>
                </a:solidFill>
              </a:rPr>
              <a:t>An extensible and portable python package for conversion of E3SM data to the Climate Model Intercomparison Project (CMIP) format. Available via </a:t>
            </a:r>
            <a:r>
              <a:rPr lang="en-US" dirty="0" err="1">
                <a:solidFill>
                  <a:schemeClr val="tx1"/>
                </a:solidFill>
              </a:rPr>
              <a:t>conda</a:t>
            </a:r>
            <a:r>
              <a:rPr lang="en-US" dirty="0">
                <a:solidFill>
                  <a:schemeClr val="tx1"/>
                </a:solidFill>
              </a:rPr>
              <a:t>, the e3sm-unified environment, or </a:t>
            </a:r>
            <a:r>
              <a:rPr lang="en-US" dirty="0" err="1">
                <a:solidFill>
                  <a:schemeClr val="tx1"/>
                </a:solidFill>
              </a:rPr>
              <a:t>github</a:t>
            </a:r>
            <a:r>
              <a:rPr lang="en-US" dirty="0">
                <a:solidFill>
                  <a:schemeClr val="tx1"/>
                </a:solidFill>
              </a:rPr>
              <a:t> repository.</a:t>
            </a:r>
          </a:p>
          <a:p>
            <a:endParaRPr lang="en-US" dirty="0">
              <a:solidFill>
                <a:schemeClr val="tx1"/>
              </a:solidFill>
            </a:endParaRPr>
          </a:p>
          <a:p>
            <a:r>
              <a:rPr lang="en-US" dirty="0">
                <a:solidFill>
                  <a:schemeClr val="tx1"/>
                </a:solidFill>
              </a:rPr>
              <a:t>Converts atmosphere, land, sea-ice, and ocean variables into CMIP compliant datasets. </a:t>
            </a:r>
          </a:p>
          <a:p>
            <a:endParaRPr lang="en-US" dirty="0">
              <a:solidFill>
                <a:schemeClr val="tx1"/>
              </a:solidFill>
            </a:endParaRPr>
          </a:p>
          <a:p>
            <a:r>
              <a:rPr lang="en-US" dirty="0">
                <a:solidFill>
                  <a:schemeClr val="tx1"/>
                </a:solidFill>
              </a:rPr>
              <a:t>The package has been used to produce for more then 1800 datasets published to CMIP6.</a:t>
            </a:r>
          </a:p>
          <a:p>
            <a:endParaRPr lang="en-US" dirty="0">
              <a:solidFill>
                <a:schemeClr val="tx1"/>
              </a:solidFill>
            </a:endParaRPr>
          </a:p>
        </p:txBody>
      </p:sp>
    </p:spTree>
    <p:extLst>
      <p:ext uri="{BB962C8B-B14F-4D97-AF65-F5344CB8AC3E}">
        <p14:creationId xmlns:p14="http://schemas.microsoft.com/office/powerpoint/2010/main" val="2461526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4D00B-D58F-3444-A7CE-FDF27E87B97E}"/>
              </a:ext>
            </a:extLst>
          </p:cNvPr>
          <p:cNvSpPr>
            <a:spLocks noGrp="1"/>
          </p:cNvSpPr>
          <p:nvPr>
            <p:ph type="title"/>
          </p:nvPr>
        </p:nvSpPr>
        <p:spPr>
          <a:xfrm>
            <a:off x="414337" y="73206"/>
            <a:ext cx="7886700" cy="993775"/>
          </a:xfrm>
        </p:spPr>
        <p:txBody>
          <a:bodyPr/>
          <a:lstStyle/>
          <a:p>
            <a:br>
              <a:rPr lang="en-US" dirty="0"/>
            </a:br>
            <a:r>
              <a:rPr lang="en-US" dirty="0"/>
              <a:t>A Tale of Two </a:t>
            </a:r>
            <a:r>
              <a:rPr lang="en-US" strike="sngStrike" dirty="0"/>
              <a:t>Cities</a:t>
            </a:r>
            <a:r>
              <a:rPr lang="en-US" dirty="0"/>
              <a:t> Runtime Modes</a:t>
            </a:r>
          </a:p>
        </p:txBody>
      </p:sp>
      <p:sp>
        <p:nvSpPr>
          <p:cNvPr id="3" name="Content Placeholder 2">
            <a:extLst>
              <a:ext uri="{FF2B5EF4-FFF2-40B4-BE49-F238E27FC236}">
                <a16:creationId xmlns:a16="http://schemas.microsoft.com/office/drawing/2014/main" id="{46797795-B48D-3F4F-9109-3C940CD877A2}"/>
              </a:ext>
            </a:extLst>
          </p:cNvPr>
          <p:cNvSpPr>
            <a:spLocks noGrp="1"/>
          </p:cNvSpPr>
          <p:nvPr>
            <p:ph idx="1"/>
          </p:nvPr>
        </p:nvSpPr>
        <p:spPr>
          <a:xfrm>
            <a:off x="5679281" y="1881368"/>
            <a:ext cx="2971800" cy="3262312"/>
          </a:xfrm>
        </p:spPr>
        <p:txBody>
          <a:bodyPr/>
          <a:lstStyle/>
          <a:p>
            <a:r>
              <a:rPr lang="en-US" dirty="0"/>
              <a:t>“Production” mode for publication datasets.</a:t>
            </a:r>
          </a:p>
          <a:p>
            <a:r>
              <a:rPr lang="en-US" dirty="0"/>
              <a:t>Uses strict CMOR metadata checks </a:t>
            </a:r>
          </a:p>
          <a:p>
            <a:r>
              <a:rPr lang="en-US" dirty="0"/>
              <a:t>Requires a valid CMIP6 experiment</a:t>
            </a:r>
          </a:p>
          <a:p>
            <a:endParaRPr lang="en-US" dirty="0"/>
          </a:p>
        </p:txBody>
      </p:sp>
      <p:pic>
        <p:nvPicPr>
          <p:cNvPr id="5" name="Picture 4" descr="A screenshot of a computer screen&#10;&#10;Description automatically generated">
            <a:extLst>
              <a:ext uri="{FF2B5EF4-FFF2-40B4-BE49-F238E27FC236}">
                <a16:creationId xmlns:a16="http://schemas.microsoft.com/office/drawing/2014/main" id="{E4AF532E-77D3-E84A-9379-8FD4C2372AFA}"/>
              </a:ext>
            </a:extLst>
          </p:cNvPr>
          <p:cNvPicPr>
            <a:picLocks noChangeAspect="1"/>
          </p:cNvPicPr>
          <p:nvPr/>
        </p:nvPicPr>
        <p:blipFill>
          <a:blip r:embed="rId3"/>
          <a:stretch>
            <a:fillRect/>
          </a:stretch>
        </p:blipFill>
        <p:spPr>
          <a:xfrm>
            <a:off x="0" y="1516290"/>
            <a:ext cx="5743575" cy="3178081"/>
          </a:xfrm>
          <a:prstGeom prst="rect">
            <a:avLst/>
          </a:prstGeom>
        </p:spPr>
      </p:pic>
    </p:spTree>
    <p:extLst>
      <p:ext uri="{BB962C8B-B14F-4D97-AF65-F5344CB8AC3E}">
        <p14:creationId xmlns:p14="http://schemas.microsoft.com/office/powerpoint/2010/main" val="1072816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CD1CC-A560-924F-B0B5-A224E9081E6A}"/>
              </a:ext>
            </a:extLst>
          </p:cNvPr>
          <p:cNvSpPr>
            <a:spLocks noGrp="1"/>
          </p:cNvSpPr>
          <p:nvPr>
            <p:ph type="title"/>
          </p:nvPr>
        </p:nvSpPr>
        <p:spPr>
          <a:xfrm>
            <a:off x="492919" y="281782"/>
            <a:ext cx="7886700" cy="993775"/>
          </a:xfrm>
        </p:spPr>
        <p:txBody>
          <a:bodyPr/>
          <a:lstStyle/>
          <a:p>
            <a:r>
              <a:rPr lang="en-US" dirty="0"/>
              <a:t>It was the best of models, it was the worst of models</a:t>
            </a:r>
          </a:p>
        </p:txBody>
      </p:sp>
      <p:pic>
        <p:nvPicPr>
          <p:cNvPr id="5" name="Content Placeholder 4" descr="Text&#10;&#10;Description automatically generated">
            <a:extLst>
              <a:ext uri="{FF2B5EF4-FFF2-40B4-BE49-F238E27FC236}">
                <a16:creationId xmlns:a16="http://schemas.microsoft.com/office/drawing/2014/main" id="{B0DC4442-95B7-7F42-A125-7DF816DFA4C9}"/>
              </a:ext>
            </a:extLst>
          </p:cNvPr>
          <p:cNvPicPr>
            <a:picLocks noGrp="1" noChangeAspect="1"/>
          </p:cNvPicPr>
          <p:nvPr>
            <p:ph idx="1"/>
          </p:nvPr>
        </p:nvPicPr>
        <p:blipFill>
          <a:blip r:embed="rId3"/>
          <a:stretch>
            <a:fillRect/>
          </a:stretch>
        </p:blipFill>
        <p:spPr>
          <a:xfrm>
            <a:off x="-22062" y="1362869"/>
            <a:ext cx="4458331" cy="3262312"/>
          </a:xfrm>
        </p:spPr>
      </p:pic>
      <p:sp>
        <p:nvSpPr>
          <p:cNvPr id="6" name="TextBox 5">
            <a:extLst>
              <a:ext uri="{FF2B5EF4-FFF2-40B4-BE49-F238E27FC236}">
                <a16:creationId xmlns:a16="http://schemas.microsoft.com/office/drawing/2014/main" id="{1F49F973-93CE-DD41-B6FA-FE70D30F73D1}"/>
              </a:ext>
            </a:extLst>
          </p:cNvPr>
          <p:cNvSpPr txBox="1"/>
          <p:nvPr/>
        </p:nvSpPr>
        <p:spPr>
          <a:xfrm>
            <a:off x="4436269" y="1585913"/>
            <a:ext cx="4014787"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“Simple” mode doesn’t require any additional metadata</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Allows for inter-model comparison of debug simulations</a:t>
            </a:r>
          </a:p>
        </p:txBody>
      </p:sp>
    </p:spTree>
    <p:extLst>
      <p:ext uri="{BB962C8B-B14F-4D97-AF65-F5344CB8AC3E}">
        <p14:creationId xmlns:p14="http://schemas.microsoft.com/office/powerpoint/2010/main" val="3318961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73486-630F-724D-ACBE-0437F0C0C2B5}"/>
              </a:ext>
            </a:extLst>
          </p:cNvPr>
          <p:cNvSpPr>
            <a:spLocks noGrp="1"/>
          </p:cNvSpPr>
          <p:nvPr>
            <p:ph type="title"/>
          </p:nvPr>
        </p:nvSpPr>
        <p:spPr>
          <a:xfrm>
            <a:off x="628650" y="473075"/>
            <a:ext cx="7886700" cy="989807"/>
          </a:xfrm>
        </p:spPr>
        <p:txBody>
          <a:bodyPr/>
          <a:lstStyle/>
          <a:p>
            <a:r>
              <a:rPr lang="en-US" dirty="0"/>
              <a:t>Great Expectations</a:t>
            </a:r>
            <a:br>
              <a:rPr lang="en-US" dirty="0"/>
            </a:br>
            <a:r>
              <a:rPr lang="en-US" dirty="0"/>
              <a:t>      </a:t>
            </a:r>
            <a:endParaRPr lang="en-US" sz="1200" dirty="0"/>
          </a:p>
        </p:txBody>
      </p:sp>
      <p:sp>
        <p:nvSpPr>
          <p:cNvPr id="3" name="Content Placeholder 2">
            <a:extLst>
              <a:ext uri="{FF2B5EF4-FFF2-40B4-BE49-F238E27FC236}">
                <a16:creationId xmlns:a16="http://schemas.microsoft.com/office/drawing/2014/main" id="{194FA58D-6589-2B4B-B08A-B15064CD1415}"/>
              </a:ext>
            </a:extLst>
          </p:cNvPr>
          <p:cNvSpPr>
            <a:spLocks noGrp="1"/>
          </p:cNvSpPr>
          <p:nvPr>
            <p:ph idx="1"/>
          </p:nvPr>
        </p:nvSpPr>
        <p:spPr>
          <a:xfrm>
            <a:off x="628650" y="1462882"/>
            <a:ext cx="7886700" cy="2051843"/>
          </a:xfrm>
        </p:spPr>
        <p:txBody>
          <a:bodyPr/>
          <a:lstStyle/>
          <a:p>
            <a:r>
              <a:rPr lang="en-US" dirty="0"/>
              <a:t>Currently supports monthly output only</a:t>
            </a:r>
          </a:p>
          <a:p>
            <a:pPr lvl="1"/>
            <a:r>
              <a:rPr lang="en-US" dirty="0"/>
              <a:t>54 Atmosphere variables</a:t>
            </a:r>
          </a:p>
          <a:p>
            <a:pPr lvl="1"/>
            <a:r>
              <a:rPr lang="en-US" dirty="0"/>
              <a:t>24 Land variables</a:t>
            </a:r>
          </a:p>
          <a:p>
            <a:pPr lvl="1"/>
            <a:r>
              <a:rPr lang="en-US" dirty="0"/>
              <a:t>27 Ocean variables</a:t>
            </a:r>
          </a:p>
          <a:p>
            <a:pPr lvl="1"/>
            <a:r>
              <a:rPr lang="en-US" dirty="0"/>
              <a:t>9 Sea-ice variables</a:t>
            </a:r>
          </a:p>
          <a:p>
            <a:r>
              <a:rPr lang="en-US" dirty="0"/>
              <a:t>Regridded time-series files are required for atmosphere and land processing</a:t>
            </a:r>
          </a:p>
          <a:p>
            <a:r>
              <a:rPr lang="en-US" dirty="0"/>
              <a:t>ocean and sea-ice data is regridded at runtime.</a:t>
            </a:r>
          </a:p>
        </p:txBody>
      </p:sp>
      <p:sp>
        <p:nvSpPr>
          <p:cNvPr id="5" name="TextBox 4">
            <a:extLst>
              <a:ext uri="{FF2B5EF4-FFF2-40B4-BE49-F238E27FC236}">
                <a16:creationId xmlns:a16="http://schemas.microsoft.com/office/drawing/2014/main" id="{5418CAE6-FDBC-EB4A-8A0B-4E893CEB7409}"/>
              </a:ext>
            </a:extLst>
          </p:cNvPr>
          <p:cNvSpPr txBox="1"/>
          <p:nvPr/>
        </p:nvSpPr>
        <p:spPr>
          <a:xfrm>
            <a:off x="364330" y="3879060"/>
            <a:ext cx="8551069" cy="276999"/>
          </a:xfrm>
          <a:prstGeom prst="rect">
            <a:avLst/>
          </a:prstGeom>
          <a:solidFill>
            <a:schemeClr val="tx1"/>
          </a:solidFill>
        </p:spPr>
        <p:txBody>
          <a:bodyPr wrap="square" rtlCol="0">
            <a:spAutoFit/>
          </a:bodyPr>
          <a:lstStyle/>
          <a:p>
            <a:r>
              <a:rPr lang="en-US" sz="1200" dirty="0">
                <a:solidFill>
                  <a:schemeClr val="bg1"/>
                </a:solidFill>
                <a:latin typeface="Menlo" panose="020B0609030804020204" pitchFamily="49" charset="0"/>
                <a:ea typeface="Menlo" panose="020B0609030804020204" pitchFamily="49" charset="0"/>
                <a:cs typeface="Menlo" panose="020B0609030804020204" pitchFamily="49" charset="0"/>
              </a:rPr>
              <a:t>e3sm_to_cmip -</a:t>
            </a:r>
            <a:r>
              <a:rPr lang="en-US" sz="1200" dirty="0" err="1">
                <a:solidFill>
                  <a:schemeClr val="bg1"/>
                </a:solidFill>
                <a:latin typeface="Menlo" panose="020B0609030804020204" pitchFamily="49" charset="0"/>
                <a:ea typeface="Menlo" panose="020B0609030804020204" pitchFamily="49" charset="0"/>
                <a:cs typeface="Menlo" panose="020B0609030804020204" pitchFamily="49" charset="0"/>
              </a:rPr>
              <a:t>i</a:t>
            </a:r>
            <a:r>
              <a:rPr lang="en-US" sz="1200" dirty="0">
                <a:solidFill>
                  <a:schemeClr val="bg1"/>
                </a:solidFill>
                <a:latin typeface="Menlo" panose="020B0609030804020204" pitchFamily="49" charset="0"/>
                <a:ea typeface="Menlo" panose="020B0609030804020204" pitchFamily="49" charset="0"/>
                <a:cs typeface="Menlo" panose="020B0609030804020204" pitchFamily="49" charset="0"/>
              </a:rPr>
              <a:t> &lt;input&gt; -o &lt;output&gt; -t ~/</a:t>
            </a:r>
            <a:r>
              <a:rPr lang="en-US" sz="1200" dirty="0" err="1">
                <a:solidFill>
                  <a:schemeClr val="bg1"/>
                </a:solidFill>
                <a:latin typeface="Menlo" panose="020B0609030804020204" pitchFamily="49" charset="0"/>
                <a:ea typeface="Menlo" panose="020B0609030804020204" pitchFamily="49" charset="0"/>
                <a:cs typeface="Menlo" panose="020B0609030804020204" pitchFamily="49" charset="0"/>
              </a:rPr>
              <a:t>cmip_tables</a:t>
            </a:r>
            <a:r>
              <a:rPr lang="en-US" sz="1200" dirty="0">
                <a:solidFill>
                  <a:schemeClr val="bg1"/>
                </a:solidFill>
                <a:latin typeface="Menlo" panose="020B0609030804020204" pitchFamily="49" charset="0"/>
                <a:ea typeface="Menlo" panose="020B0609030804020204" pitchFamily="49" charset="0"/>
                <a:cs typeface="Menlo" panose="020B0609030804020204" pitchFamily="49" charset="0"/>
              </a:rPr>
              <a:t> -u </a:t>
            </a:r>
            <a:r>
              <a:rPr lang="en-US" sz="1200" dirty="0" err="1">
                <a:solidFill>
                  <a:schemeClr val="bg1"/>
                </a:solidFill>
                <a:latin typeface="Menlo" panose="020B0609030804020204" pitchFamily="49" charset="0"/>
                <a:ea typeface="Menlo" panose="020B0609030804020204" pitchFamily="49" charset="0"/>
                <a:cs typeface="Menlo" panose="020B0609030804020204" pitchFamily="49" charset="0"/>
              </a:rPr>
              <a:t>metadata.json</a:t>
            </a:r>
            <a:r>
              <a:rPr lang="en-US" sz="1200" dirty="0">
                <a:solidFill>
                  <a:schemeClr val="bg1"/>
                </a:solidFill>
                <a:latin typeface="Menlo" panose="020B0609030804020204" pitchFamily="49" charset="0"/>
                <a:ea typeface="Menlo" panose="020B0609030804020204" pitchFamily="49" charset="0"/>
                <a:cs typeface="Menlo" panose="020B0609030804020204" pitchFamily="49" charset="0"/>
              </a:rPr>
              <a:t> --var-list . . . .</a:t>
            </a:r>
          </a:p>
        </p:txBody>
      </p:sp>
      <p:sp>
        <p:nvSpPr>
          <p:cNvPr id="6" name="TextBox 5">
            <a:extLst>
              <a:ext uri="{FF2B5EF4-FFF2-40B4-BE49-F238E27FC236}">
                <a16:creationId xmlns:a16="http://schemas.microsoft.com/office/drawing/2014/main" id="{E900CF87-61DC-5245-B6EA-1FA7352D24E8}"/>
              </a:ext>
            </a:extLst>
          </p:cNvPr>
          <p:cNvSpPr txBox="1"/>
          <p:nvPr/>
        </p:nvSpPr>
        <p:spPr>
          <a:xfrm>
            <a:off x="364330" y="4317600"/>
            <a:ext cx="8551069" cy="276999"/>
          </a:xfrm>
          <a:prstGeom prst="rect">
            <a:avLst/>
          </a:prstGeom>
          <a:solidFill>
            <a:schemeClr val="tx1"/>
          </a:solidFill>
        </p:spPr>
        <p:txBody>
          <a:bodyPr wrap="square" rtlCol="0">
            <a:spAutoFit/>
          </a:bodyPr>
          <a:lstStyle/>
          <a:p>
            <a:r>
              <a:rPr lang="en-US" sz="1200" dirty="0">
                <a:solidFill>
                  <a:schemeClr val="bg1"/>
                </a:solidFill>
                <a:latin typeface="Menlo" panose="020B0609030804020204" pitchFamily="49" charset="0"/>
                <a:ea typeface="Menlo" panose="020B0609030804020204" pitchFamily="49" charset="0"/>
                <a:cs typeface="Menlo" panose="020B0609030804020204" pitchFamily="49" charset="0"/>
              </a:rPr>
              <a:t>e3sm_to_cmip -</a:t>
            </a:r>
            <a:r>
              <a:rPr lang="en-US" sz="1200" dirty="0" err="1">
                <a:solidFill>
                  <a:schemeClr val="bg1"/>
                </a:solidFill>
                <a:latin typeface="Menlo" panose="020B0609030804020204" pitchFamily="49" charset="0"/>
                <a:ea typeface="Menlo" panose="020B0609030804020204" pitchFamily="49" charset="0"/>
                <a:cs typeface="Menlo" panose="020B0609030804020204" pitchFamily="49" charset="0"/>
              </a:rPr>
              <a:t>i</a:t>
            </a:r>
            <a:r>
              <a:rPr lang="en-US" sz="1200" dirty="0">
                <a:solidFill>
                  <a:schemeClr val="bg1"/>
                </a:solidFill>
                <a:latin typeface="Menlo" panose="020B0609030804020204" pitchFamily="49" charset="0"/>
                <a:ea typeface="Menlo" panose="020B0609030804020204" pitchFamily="49" charset="0"/>
                <a:cs typeface="Menlo" panose="020B0609030804020204" pitchFamily="49" charset="0"/>
              </a:rPr>
              <a:t> &lt;input&gt; -o &lt;output&gt; --simple --var-list . . . .</a:t>
            </a:r>
          </a:p>
        </p:txBody>
      </p:sp>
    </p:spTree>
    <p:extLst>
      <p:ext uri="{BB962C8B-B14F-4D97-AF65-F5344CB8AC3E}">
        <p14:creationId xmlns:p14="http://schemas.microsoft.com/office/powerpoint/2010/main" val="3958261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03EA-728D-BD4F-9A49-077871B299EE}"/>
              </a:ext>
            </a:extLst>
          </p:cNvPr>
          <p:cNvSpPr>
            <a:spLocks noGrp="1"/>
          </p:cNvSpPr>
          <p:nvPr>
            <p:ph type="title"/>
          </p:nvPr>
        </p:nvSpPr>
        <p:spPr>
          <a:xfrm>
            <a:off x="628649" y="473867"/>
            <a:ext cx="7886700" cy="993775"/>
          </a:xfrm>
        </p:spPr>
        <p:txBody>
          <a:bodyPr/>
          <a:lstStyle/>
          <a:p>
            <a:r>
              <a:rPr lang="en-US" dirty="0"/>
              <a:t>Much Ado about CMIP</a:t>
            </a:r>
          </a:p>
        </p:txBody>
      </p:sp>
      <p:pic>
        <p:nvPicPr>
          <p:cNvPr id="5" name="Content Placeholder 4" descr="Text&#10;&#10;Description automatically generated">
            <a:extLst>
              <a:ext uri="{FF2B5EF4-FFF2-40B4-BE49-F238E27FC236}">
                <a16:creationId xmlns:a16="http://schemas.microsoft.com/office/drawing/2014/main" id="{25626D54-5E77-3046-A9C0-C273169A1E25}"/>
              </a:ext>
            </a:extLst>
          </p:cNvPr>
          <p:cNvPicPr>
            <a:picLocks noGrp="1" noChangeAspect="1"/>
          </p:cNvPicPr>
          <p:nvPr>
            <p:ph idx="1"/>
          </p:nvPr>
        </p:nvPicPr>
        <p:blipFill>
          <a:blip r:embed="rId3"/>
          <a:stretch>
            <a:fillRect/>
          </a:stretch>
        </p:blipFill>
        <p:spPr>
          <a:xfrm>
            <a:off x="-169185" y="970755"/>
            <a:ext cx="9482369" cy="3958431"/>
          </a:xfrm>
        </p:spPr>
      </p:pic>
    </p:spTree>
    <p:extLst>
      <p:ext uri="{BB962C8B-B14F-4D97-AF65-F5344CB8AC3E}">
        <p14:creationId xmlns:p14="http://schemas.microsoft.com/office/powerpoint/2010/main" val="3282441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BFDED-34BB-6845-8B19-1E516280E11C}"/>
              </a:ext>
            </a:extLst>
          </p:cNvPr>
          <p:cNvSpPr>
            <a:spLocks noGrp="1"/>
          </p:cNvSpPr>
          <p:nvPr>
            <p:ph type="title"/>
          </p:nvPr>
        </p:nvSpPr>
        <p:spPr>
          <a:xfrm>
            <a:off x="550069" y="531813"/>
            <a:ext cx="7886700" cy="993775"/>
          </a:xfrm>
        </p:spPr>
        <p:txBody>
          <a:bodyPr/>
          <a:lstStyle/>
          <a:p>
            <a:r>
              <a:rPr lang="en-US" dirty="0"/>
              <a:t>Taming of the </a:t>
            </a:r>
            <a:r>
              <a:rPr lang="en-US" strike="sngStrike" dirty="0"/>
              <a:t>Shrew</a:t>
            </a:r>
            <a:r>
              <a:rPr lang="en-US" dirty="0"/>
              <a:t> Time-Series</a:t>
            </a:r>
          </a:p>
        </p:txBody>
      </p:sp>
      <p:sp>
        <p:nvSpPr>
          <p:cNvPr id="3" name="Content Placeholder 2">
            <a:extLst>
              <a:ext uri="{FF2B5EF4-FFF2-40B4-BE49-F238E27FC236}">
                <a16:creationId xmlns:a16="http://schemas.microsoft.com/office/drawing/2014/main" id="{46B70347-5989-B643-9AA8-3FC28D93927E}"/>
              </a:ext>
            </a:extLst>
          </p:cNvPr>
          <p:cNvSpPr>
            <a:spLocks noGrp="1"/>
          </p:cNvSpPr>
          <p:nvPr>
            <p:ph idx="1"/>
          </p:nvPr>
        </p:nvSpPr>
        <p:spPr>
          <a:xfrm>
            <a:off x="628650" y="1470026"/>
            <a:ext cx="7886700" cy="3262312"/>
          </a:xfrm>
        </p:spPr>
        <p:txBody>
          <a:bodyPr/>
          <a:lstStyle/>
          <a:p>
            <a:endParaRPr lang="en-US" dirty="0"/>
          </a:p>
          <a:p>
            <a:r>
              <a:rPr lang="en-US" dirty="0"/>
              <a:t>Common Workflow Language processing suite for end-to-end processing</a:t>
            </a:r>
          </a:p>
          <a:p>
            <a:pPr lvl="1"/>
            <a:r>
              <a:rPr lang="en-US" dirty="0"/>
              <a:t>Handles horizontal regridding and vertical remapping of </a:t>
            </a:r>
            <a:r>
              <a:rPr lang="en-US" dirty="0" err="1"/>
              <a:t>atmos</a:t>
            </a:r>
            <a:r>
              <a:rPr lang="en-US" dirty="0"/>
              <a:t>/land data</a:t>
            </a:r>
          </a:p>
          <a:p>
            <a:pPr lvl="1"/>
            <a:r>
              <a:rPr lang="en-US" dirty="0"/>
              <a:t>Distributes jobs over a cluster for faster parallel processing</a:t>
            </a:r>
          </a:p>
          <a:p>
            <a:pPr lvl="1"/>
            <a:r>
              <a:rPr lang="en-US" dirty="0"/>
              <a:t>Simple YAML configuration</a:t>
            </a:r>
          </a:p>
        </p:txBody>
      </p:sp>
      <p:sp>
        <p:nvSpPr>
          <p:cNvPr id="4" name="TextBox 3">
            <a:extLst>
              <a:ext uri="{FF2B5EF4-FFF2-40B4-BE49-F238E27FC236}">
                <a16:creationId xmlns:a16="http://schemas.microsoft.com/office/drawing/2014/main" id="{757CBD8C-884C-6B43-8779-0C597A1EDCB7}"/>
              </a:ext>
            </a:extLst>
          </p:cNvPr>
          <p:cNvSpPr txBox="1"/>
          <p:nvPr/>
        </p:nvSpPr>
        <p:spPr>
          <a:xfrm>
            <a:off x="1185862" y="3617913"/>
            <a:ext cx="5350670" cy="276999"/>
          </a:xfrm>
          <a:prstGeom prst="rect">
            <a:avLst/>
          </a:prstGeom>
          <a:solidFill>
            <a:schemeClr val="tx1"/>
          </a:solidFill>
        </p:spPr>
        <p:txBody>
          <a:bodyPr wrap="square" rtlCol="0">
            <a:spAutoFit/>
          </a:bodyPr>
          <a:lstStyle/>
          <a:p>
            <a:r>
              <a:rPr lang="en-US" sz="1200" dirty="0" err="1">
                <a:solidFill>
                  <a:schemeClr val="bg1"/>
                </a:solidFill>
                <a:latin typeface="Menlo" panose="020B0609030804020204" pitchFamily="49" charset="0"/>
                <a:ea typeface="Menlo" panose="020B0609030804020204" pitchFamily="49" charset="0"/>
                <a:cs typeface="Menlo" panose="020B0609030804020204" pitchFamily="49" charset="0"/>
              </a:rPr>
              <a:t>cwltool</a:t>
            </a:r>
            <a:r>
              <a:rPr lang="en-US" sz="1200" dirty="0">
                <a:solidFill>
                  <a:schemeClr val="bg1"/>
                </a:solidFill>
                <a:latin typeface="Menlo" panose="020B0609030804020204" pitchFamily="49" charset="0"/>
                <a:ea typeface="Menlo" panose="020B0609030804020204" pitchFamily="49" charset="0"/>
                <a:cs typeface="Menlo" panose="020B0609030804020204" pitchFamily="49" charset="0"/>
              </a:rPr>
              <a:t> –-parallel atm-</a:t>
            </a:r>
            <a:r>
              <a:rPr lang="en-US" sz="1200" dirty="0" err="1">
                <a:solidFill>
                  <a:schemeClr val="bg1"/>
                </a:solidFill>
                <a:latin typeface="Menlo" panose="020B0609030804020204" pitchFamily="49" charset="0"/>
                <a:ea typeface="Menlo" panose="020B0609030804020204" pitchFamily="49" charset="0"/>
                <a:cs typeface="Menlo" panose="020B0609030804020204" pitchFamily="49" charset="0"/>
              </a:rPr>
              <a:t>unified.cwl</a:t>
            </a:r>
            <a:r>
              <a:rPr lang="en-US" sz="1200" dirty="0">
                <a:solidFill>
                  <a:schemeClr val="bg1"/>
                </a:solidFill>
                <a:latin typeface="Menlo" panose="020B0609030804020204" pitchFamily="49" charset="0"/>
                <a:ea typeface="Menlo" panose="020B0609030804020204" pitchFamily="49" charset="0"/>
                <a:cs typeface="Menlo" panose="020B0609030804020204" pitchFamily="49" charset="0"/>
              </a:rPr>
              <a:t> atm-unified-</a:t>
            </a:r>
            <a:r>
              <a:rPr lang="en-US" sz="1200" dirty="0" err="1">
                <a:solidFill>
                  <a:schemeClr val="bg1"/>
                </a:solidFill>
                <a:latin typeface="Menlo" panose="020B0609030804020204" pitchFamily="49" charset="0"/>
                <a:ea typeface="Menlo" panose="020B0609030804020204" pitchFamily="49" charset="0"/>
                <a:cs typeface="Menlo" panose="020B0609030804020204" pitchFamily="49" charset="0"/>
              </a:rPr>
              <a:t>job.yaml</a:t>
            </a:r>
            <a:endParaRPr lang="en-US" sz="1200" dirty="0">
              <a:solidFill>
                <a:schemeClr val="bg1"/>
              </a:solidFill>
              <a:latin typeface="Menlo" panose="020B0609030804020204" pitchFamily="49" charset="0"/>
              <a:ea typeface="Menlo" panose="020B0609030804020204" pitchFamily="49" charset="0"/>
              <a:cs typeface="Menlo" panose="020B0609030804020204" pitchFamily="49" charset="0"/>
            </a:endParaRPr>
          </a:p>
        </p:txBody>
      </p:sp>
    </p:spTree>
    <p:extLst>
      <p:ext uri="{BB962C8B-B14F-4D97-AF65-F5344CB8AC3E}">
        <p14:creationId xmlns:p14="http://schemas.microsoft.com/office/powerpoint/2010/main" val="1115294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E9488-66BF-0241-A6B3-D6CBD1670696}"/>
              </a:ext>
            </a:extLst>
          </p:cNvPr>
          <p:cNvSpPr>
            <a:spLocks noGrp="1"/>
          </p:cNvSpPr>
          <p:nvPr>
            <p:ph type="title"/>
          </p:nvPr>
        </p:nvSpPr>
        <p:spPr>
          <a:xfrm>
            <a:off x="543847" y="475636"/>
            <a:ext cx="4939869" cy="1257452"/>
          </a:xfrm>
        </p:spPr>
        <p:txBody>
          <a:bodyPr>
            <a:normAutofit/>
          </a:bodyPr>
          <a:lstStyle/>
          <a:p>
            <a:r>
              <a:rPr lang="en-US" dirty="0"/>
              <a:t>As You Like It</a:t>
            </a:r>
          </a:p>
        </p:txBody>
      </p:sp>
      <p:sp>
        <p:nvSpPr>
          <p:cNvPr id="3" name="Content Placeholder 2">
            <a:extLst>
              <a:ext uri="{FF2B5EF4-FFF2-40B4-BE49-F238E27FC236}">
                <a16:creationId xmlns:a16="http://schemas.microsoft.com/office/drawing/2014/main" id="{10AAC315-A67B-C74D-B25D-059DE739A041}"/>
              </a:ext>
            </a:extLst>
          </p:cNvPr>
          <p:cNvSpPr>
            <a:spLocks noGrp="1"/>
          </p:cNvSpPr>
          <p:nvPr>
            <p:ph idx="1"/>
          </p:nvPr>
        </p:nvSpPr>
        <p:spPr>
          <a:xfrm>
            <a:off x="486697" y="1828800"/>
            <a:ext cx="4939867" cy="2839064"/>
          </a:xfrm>
        </p:spPr>
        <p:txBody>
          <a:bodyPr>
            <a:normAutofit/>
          </a:bodyPr>
          <a:lstStyle/>
          <a:p>
            <a:r>
              <a:rPr lang="en-US" dirty="0"/>
              <a:t>Designed for extensibility </a:t>
            </a:r>
          </a:p>
          <a:p>
            <a:pPr lvl="1"/>
            <a:r>
              <a:rPr lang="en-US" dirty="0"/>
              <a:t>Complex variables managed by extending an Abstract Base Class</a:t>
            </a:r>
          </a:p>
          <a:p>
            <a:r>
              <a:rPr lang="en-US" dirty="0"/>
              <a:t>Add new variables in moments</a:t>
            </a:r>
          </a:p>
          <a:p>
            <a:pPr lvl="1"/>
            <a:r>
              <a:rPr lang="en-US" dirty="0"/>
              <a:t>1:1 variables managed by a simple configuration file</a:t>
            </a:r>
          </a:p>
        </p:txBody>
      </p:sp>
      <p:pic>
        <p:nvPicPr>
          <p:cNvPr id="5" name="Picture 4" descr="Text&#10;&#10;Description automatically generated">
            <a:extLst>
              <a:ext uri="{FF2B5EF4-FFF2-40B4-BE49-F238E27FC236}">
                <a16:creationId xmlns:a16="http://schemas.microsoft.com/office/drawing/2014/main" id="{7D7FD3A9-8AF3-4B45-A4FE-11E544DAE654}"/>
              </a:ext>
            </a:extLst>
          </p:cNvPr>
          <p:cNvPicPr>
            <a:picLocks noChangeAspect="1"/>
          </p:cNvPicPr>
          <p:nvPr/>
        </p:nvPicPr>
        <p:blipFill rotWithShape="1">
          <a:blip r:embed="rId3"/>
          <a:srcRect t="629" r="-4" b="1656"/>
          <a:stretch/>
        </p:blipFill>
        <p:spPr>
          <a:xfrm>
            <a:off x="5667306" y="480061"/>
            <a:ext cx="2996946" cy="4183378"/>
          </a:xfrm>
          <a:prstGeom prst="rect">
            <a:avLst/>
          </a:prstGeom>
          <a:effectLst/>
        </p:spPr>
      </p:pic>
    </p:spTree>
    <p:extLst>
      <p:ext uri="{BB962C8B-B14F-4D97-AF65-F5344CB8AC3E}">
        <p14:creationId xmlns:p14="http://schemas.microsoft.com/office/powerpoint/2010/main" val="2277570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F2208-62A9-FD4D-8D37-A6D39AC1905A}"/>
              </a:ext>
            </a:extLst>
          </p:cNvPr>
          <p:cNvSpPr>
            <a:spLocks noGrp="1"/>
          </p:cNvSpPr>
          <p:nvPr>
            <p:ph type="title"/>
          </p:nvPr>
        </p:nvSpPr>
        <p:spPr>
          <a:xfrm>
            <a:off x="628650" y="519113"/>
            <a:ext cx="7886700" cy="993775"/>
          </a:xfrm>
        </p:spPr>
        <p:txBody>
          <a:bodyPr/>
          <a:lstStyle/>
          <a:p>
            <a:r>
              <a:rPr lang="en-US" dirty="0"/>
              <a:t>A Comedy of </a:t>
            </a:r>
            <a:r>
              <a:rPr lang="en-US" strike="sngStrike" dirty="0"/>
              <a:t>Errors</a:t>
            </a:r>
            <a:r>
              <a:rPr lang="en-US" dirty="0"/>
              <a:t> Features</a:t>
            </a:r>
          </a:p>
        </p:txBody>
      </p:sp>
      <p:sp>
        <p:nvSpPr>
          <p:cNvPr id="3" name="Content Placeholder 2">
            <a:extLst>
              <a:ext uri="{FF2B5EF4-FFF2-40B4-BE49-F238E27FC236}">
                <a16:creationId xmlns:a16="http://schemas.microsoft.com/office/drawing/2014/main" id="{BC43BCA5-8D1B-AF49-B0C9-CBE46C495AAC}"/>
              </a:ext>
            </a:extLst>
          </p:cNvPr>
          <p:cNvSpPr>
            <a:spLocks noGrp="1"/>
          </p:cNvSpPr>
          <p:nvPr>
            <p:ph idx="1"/>
          </p:nvPr>
        </p:nvSpPr>
        <p:spPr>
          <a:xfrm>
            <a:off x="628650" y="1512888"/>
            <a:ext cx="7886700" cy="3262312"/>
          </a:xfrm>
        </p:spPr>
        <p:txBody>
          <a:bodyPr/>
          <a:lstStyle/>
          <a:p>
            <a:pPr marL="0" indent="0">
              <a:buNone/>
            </a:pPr>
            <a:r>
              <a:rPr lang="en-US" dirty="0"/>
              <a:t>Future work:</a:t>
            </a:r>
          </a:p>
          <a:p>
            <a:r>
              <a:rPr lang="en-US" dirty="0"/>
              <a:t>High frequency datasets</a:t>
            </a:r>
          </a:p>
          <a:p>
            <a:r>
              <a:rPr lang="en-US" dirty="0"/>
              <a:t>Simplification of variable handlers</a:t>
            </a:r>
          </a:p>
        </p:txBody>
      </p:sp>
    </p:spTree>
    <p:extLst>
      <p:ext uri="{BB962C8B-B14F-4D97-AF65-F5344CB8AC3E}">
        <p14:creationId xmlns:p14="http://schemas.microsoft.com/office/powerpoint/2010/main" val="2545540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1377</TotalTime>
  <Words>1713</Words>
  <Application>Microsoft Macintosh PowerPoint</Application>
  <PresentationFormat>On-screen Show (16:9)</PresentationFormat>
  <Paragraphs>99</Paragraphs>
  <Slides>11</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Menlo</vt:lpstr>
      <vt:lpstr>Office Theme</vt:lpstr>
      <vt:lpstr>Custom Design</vt:lpstr>
      <vt:lpstr> e3sm_to_cmip</vt:lpstr>
      <vt:lpstr> e3sm_to_cmip</vt:lpstr>
      <vt:lpstr> A Tale of Two Cities Runtime Modes</vt:lpstr>
      <vt:lpstr>It was the best of models, it was the worst of models</vt:lpstr>
      <vt:lpstr>Great Expectations       </vt:lpstr>
      <vt:lpstr>Much Ado about CMIP</vt:lpstr>
      <vt:lpstr>Taming of the Shrew Time-Series</vt:lpstr>
      <vt:lpstr>As You Like It</vt:lpstr>
      <vt:lpstr>A Comedy of Errors Features</vt:lpstr>
      <vt:lpstr> Links &amp; resources</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e3sm_to_cmip</dc:title>
  <dc:creator>Baldwin, Sterling Avalon</dc:creator>
  <cp:lastModifiedBy>Baldwin, Sterling Avalon</cp:lastModifiedBy>
  <cp:revision>17</cp:revision>
  <dcterms:created xsi:type="dcterms:W3CDTF">2020-10-23T00:14:50Z</dcterms:created>
  <dcterms:modified xsi:type="dcterms:W3CDTF">2020-10-26T15:39:58Z</dcterms:modified>
</cp:coreProperties>
</file>