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532" r:id="rId3"/>
    <p:sldId id="265" r:id="rId4"/>
    <p:sldId id="258" r:id="rId5"/>
    <p:sldId id="259" r:id="rId6"/>
    <p:sldId id="535" r:id="rId7"/>
    <p:sldId id="257" r:id="rId8"/>
    <p:sldId id="536" r:id="rId9"/>
    <p:sldId id="537" r:id="rId10"/>
    <p:sldId id="53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/>
    <p:restoredTop sz="92245"/>
  </p:normalViewPr>
  <p:slideViewPr>
    <p:cSldViewPr snapToGrid="0" snapToObjects="1">
      <p:cViewPr varScale="1">
        <p:scale>
          <a:sx n="157" d="100"/>
          <a:sy n="157" d="100"/>
        </p:scale>
        <p:origin x="81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A70D-363F-0C4B-85B1-1EB4FF1C5A8B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2CFA1-7B13-EB4A-8E0D-61374044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0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Stratospheric sulfate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CFA1-7B13-EB4A-8E0D-613740448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8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(Methane) How will methane sources change in the future and how will those changes impact the coupled Earth system? </a:t>
            </a:r>
          </a:p>
          <a:p>
            <a:pPr lvl="1" fontAlgn="base"/>
            <a:r>
              <a:rPr lang="en-US" dirty="0"/>
              <a:t>Sources include natural (e.g., wetlands and permafrost) and anthropogenic (energy, ag)</a:t>
            </a:r>
          </a:p>
          <a:p>
            <a:pPr lvl="1" fontAlgn="base"/>
            <a:r>
              <a:rPr lang="en-US" dirty="0"/>
              <a:t>Impacts could include ozone effects on plant growth</a:t>
            </a:r>
          </a:p>
          <a:p>
            <a:pPr fontAlgn="base"/>
            <a:r>
              <a:rPr lang="en-US" dirty="0"/>
              <a:t>(Carbon dioxide removal) How do changes in the sources and sinks of carbon alter climate and the coupled Earth system?</a:t>
            </a:r>
          </a:p>
          <a:p>
            <a:pPr lvl="1" fontAlgn="base"/>
            <a:r>
              <a:rPr lang="en-US" dirty="0"/>
              <a:t>CDR options include BECCS, DACCS, afforestation, and potentially ocean options</a:t>
            </a:r>
          </a:p>
          <a:p>
            <a:pPr lvl="1" fontAlgn="base"/>
            <a:r>
              <a:rPr lang="en-US" dirty="0"/>
              <a:t>Could also look at impact of disturbances (e.g., wildfire) on land-based CDR</a:t>
            </a:r>
          </a:p>
          <a:p>
            <a:pPr fontAlgn="base"/>
            <a:r>
              <a:rPr lang="en-US" dirty="0"/>
              <a:t>(Coastal anoxia) How do changes in climate and human activities impact coastal anoxia?</a:t>
            </a:r>
          </a:p>
          <a:p>
            <a:pPr lvl="1" fontAlgn="base"/>
            <a:r>
              <a:rPr lang="en-US" dirty="0"/>
              <a:t>Includes changes in nutrients from rivers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CFA1-7B13-EB4A-8E0D-613740448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1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by Philip Cameron-Smith, LLNL, 2020-10-22.   Extracted from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LLNL-PRES-815873 with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 tweaks.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BEFCE-268C-4841-A3DE-6A5C12E0AE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287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57550"/>
            <a:ext cx="7772400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"/>
            <a:ext cx="3200400" cy="13716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17220"/>
            <a:ext cx="4800600" cy="37033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25980"/>
            <a:ext cx="3200400" cy="21945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44577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14350"/>
            <a:ext cx="822960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09060"/>
            <a:ext cx="8229600" cy="5143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519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4767756"/>
            <a:ext cx="1371600" cy="102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52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4878681"/>
            <a:ext cx="1371600" cy="1028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287" y="0"/>
            <a:ext cx="9115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ah.burrows@pnnl.gov" TargetMode="External"/><Relationship Id="rId2" Type="http://schemas.openxmlformats.org/officeDocument/2006/relationships/hyperlink" Target="mailto:katherine.calvin@pnnl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Biogeochemistry – atmospheric physics NGD coordination: gaps and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Susannah Burrows and Kate Calvin</a:t>
            </a:r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ED799-EF73-8A45-A376-41C4D6B14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647284-2BFB-6746-AA42-C4F905D474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1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7BA3-3501-D047-BCB1-B3DE6C41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and nutrient cycles in the DOE’s Earth System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FF2F7-7735-C743-B951-6D6A3BE73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5354878" cy="3386112"/>
          </a:xfrm>
        </p:spPr>
        <p:txBody>
          <a:bodyPr/>
          <a:lstStyle/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200" b="1" dirty="0">
                <a:solidFill>
                  <a:prstClr val="black"/>
                </a:solidFill>
              </a:rPr>
              <a:t>E3SMv1.1: </a:t>
            </a:r>
          </a:p>
          <a:p>
            <a:pPr marL="585788" lvl="1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100" dirty="0"/>
              <a:t>Includes carbon and nutrient cycles in land and ocean.</a:t>
            </a:r>
          </a:p>
          <a:p>
            <a:pPr marL="585788" lvl="1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100" dirty="0" err="1"/>
              <a:t>Compsets</a:t>
            </a:r>
            <a:r>
              <a:rPr lang="en-US" sz="1100" dirty="0"/>
              <a:t> defined for prescribed CO</a:t>
            </a:r>
            <a:r>
              <a:rPr lang="en-US" sz="1100" baseline="-25000" dirty="0"/>
              <a:t>2</a:t>
            </a:r>
            <a:r>
              <a:rPr lang="en-US" sz="1100" dirty="0"/>
              <a:t> simulations.</a:t>
            </a:r>
          </a:p>
          <a:p>
            <a:pPr marL="300038" lvl="1" indent="0">
              <a:spcBef>
                <a:spcPct val="15000"/>
              </a:spcBef>
              <a:buNone/>
              <a:defRPr/>
            </a:pPr>
            <a:endParaRPr lang="en-US" sz="110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200" b="1" dirty="0"/>
              <a:t>Evaluation:</a:t>
            </a:r>
          </a:p>
          <a:p>
            <a:pPr marL="585788" lvl="1" indent="-285750">
              <a:spcBef>
                <a:spcPct val="15000"/>
              </a:spcBef>
              <a:buClr>
                <a:srgbClr val="4F81BD">
                  <a:lumMod val="75000"/>
                </a:srgbClr>
              </a:buClr>
              <a:buFont typeface="Arial" pitchFamily="34" charset="0"/>
              <a:buChar char="●"/>
              <a:defRPr/>
            </a:pPr>
            <a:r>
              <a:rPr lang="en-US" sz="1100" dirty="0">
                <a:solidFill>
                  <a:prstClr val="black"/>
                </a:solidFill>
              </a:rPr>
              <a:t>Land model performs well on standard observational benchmarks (ILAMB), compared to ancestor and to other CMIP5 models.</a:t>
            </a:r>
          </a:p>
          <a:p>
            <a:pPr marL="585788" lvl="1" indent="-285750">
              <a:spcBef>
                <a:spcPct val="15000"/>
              </a:spcBef>
              <a:buClr>
                <a:srgbClr val="4F81BD">
                  <a:lumMod val="75000"/>
                </a:srgbClr>
              </a:buClr>
              <a:buFont typeface="Arial" pitchFamily="34" charset="0"/>
              <a:buChar char="●"/>
              <a:defRPr/>
            </a:pPr>
            <a:r>
              <a:rPr lang="en-US" sz="1100" dirty="0">
                <a:solidFill>
                  <a:prstClr val="black"/>
                </a:solidFill>
              </a:rPr>
              <a:t>Historical CO</a:t>
            </a:r>
            <a:r>
              <a:rPr lang="en-US" sz="1100" baseline="-25000" dirty="0">
                <a:solidFill>
                  <a:prstClr val="black"/>
                </a:solidFill>
              </a:rPr>
              <a:t>2</a:t>
            </a:r>
            <a:r>
              <a:rPr lang="en-US" sz="1100" dirty="0">
                <a:solidFill>
                  <a:prstClr val="black"/>
                </a:solidFill>
              </a:rPr>
              <a:t> uptake in land model is consistent with prior observational estimates.</a:t>
            </a:r>
          </a:p>
          <a:p>
            <a:pPr marL="585788" lvl="1" indent="-285750">
              <a:spcBef>
                <a:spcPct val="15000"/>
              </a:spcBef>
              <a:buClr>
                <a:srgbClr val="4F81BD">
                  <a:lumMod val="75000"/>
                </a:srgbClr>
              </a:buClr>
              <a:buFont typeface="Arial" pitchFamily="34" charset="0"/>
              <a:buChar char="●"/>
              <a:defRPr/>
            </a:pPr>
            <a:r>
              <a:rPr lang="en-US" sz="1100" dirty="0">
                <a:solidFill>
                  <a:prstClr val="black"/>
                </a:solidFill>
              </a:rPr>
              <a:t>Ocean shows significant biases, and total CO</a:t>
            </a:r>
            <a:r>
              <a:rPr lang="en-US" sz="1100" baseline="-25000" dirty="0">
                <a:solidFill>
                  <a:prstClr val="black"/>
                </a:solidFill>
              </a:rPr>
              <a:t>2</a:t>
            </a:r>
            <a:r>
              <a:rPr lang="en-US" sz="1100" dirty="0">
                <a:solidFill>
                  <a:prstClr val="black"/>
                </a:solidFill>
              </a:rPr>
              <a:t> uptake that is lower than supported by observations.</a:t>
            </a:r>
          </a:p>
          <a:p>
            <a:pPr marL="300038" lvl="1" indent="0">
              <a:spcBef>
                <a:spcPct val="15000"/>
              </a:spcBef>
              <a:buClr>
                <a:srgbClr val="4F81BD">
                  <a:lumMod val="75000"/>
                </a:srgbClr>
              </a:buClr>
              <a:buNone/>
              <a:defRPr/>
            </a:pPr>
            <a:endParaRPr lang="en-US" sz="90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200" b="1" dirty="0"/>
              <a:t>v2 developments:</a:t>
            </a:r>
          </a:p>
          <a:p>
            <a:pPr marL="585788" lvl="1" indent="-285750">
              <a:spcBef>
                <a:spcPct val="15000"/>
              </a:spcBef>
              <a:buClr>
                <a:srgbClr val="4F81BD">
                  <a:lumMod val="75000"/>
                </a:srgbClr>
              </a:buClr>
              <a:buFont typeface="Arial" pitchFamily="34" charset="0"/>
              <a:buChar char="●"/>
              <a:defRPr/>
            </a:pPr>
            <a:r>
              <a:rPr lang="en-US" sz="1100" dirty="0">
                <a:solidFill>
                  <a:prstClr val="black"/>
                </a:solidFill>
              </a:rPr>
              <a:t>Main known causes of ocean biases are being addressed.</a:t>
            </a:r>
            <a:endParaRPr lang="en-US" sz="900" dirty="0"/>
          </a:p>
          <a:p>
            <a:pPr marL="585788" lvl="1" indent="-285750">
              <a:spcBef>
                <a:spcPct val="15000"/>
              </a:spcBef>
              <a:buClr>
                <a:srgbClr val="4F81BD">
                  <a:lumMod val="75000"/>
                </a:srgbClr>
              </a:buClr>
              <a:buFont typeface="Arial" pitchFamily="34" charset="0"/>
              <a:buChar char="●"/>
              <a:defRPr/>
            </a:pPr>
            <a:r>
              <a:rPr lang="en-US" altLang="en-US" sz="1100" dirty="0">
                <a:solidFill>
                  <a:prstClr val="black"/>
                </a:solidFill>
              </a:rPr>
              <a:t>Adding online coupling of GCAM coupling.</a:t>
            </a:r>
          </a:p>
          <a:p>
            <a:pPr marL="585788" lvl="1" indent="-285750">
              <a:spcBef>
                <a:spcPct val="15000"/>
              </a:spcBef>
              <a:buClr>
                <a:srgbClr val="4F81BD">
                  <a:lumMod val="75000"/>
                </a:srgbClr>
              </a:buClr>
              <a:buFont typeface="Arial" pitchFamily="34" charset="0"/>
              <a:buChar char="●"/>
              <a:defRPr/>
            </a:pPr>
            <a:r>
              <a:rPr lang="en-US" altLang="en-US" sz="1100" dirty="0">
                <a:solidFill>
                  <a:prstClr val="black"/>
                </a:solidFill>
              </a:rPr>
              <a:t>First emissions-driven CO</a:t>
            </a:r>
            <a:r>
              <a:rPr lang="en-US" altLang="en-US" sz="1100" baseline="-25000" dirty="0">
                <a:solidFill>
                  <a:prstClr val="black"/>
                </a:solidFill>
              </a:rPr>
              <a:t>2</a:t>
            </a:r>
            <a:r>
              <a:rPr lang="en-US" altLang="en-US" sz="1100" dirty="0">
                <a:solidFill>
                  <a:prstClr val="black"/>
                </a:solidFill>
              </a:rPr>
              <a:t> simulations.</a:t>
            </a:r>
            <a:endParaRPr lang="en-US" altLang="en-US" sz="900" b="1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B0D2D-613E-8B45-BBE0-167B11F95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57" y="753845"/>
            <a:ext cx="2743200" cy="3321167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1BCBB770-C5D7-AF4F-A259-C2529EEB2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705"/>
            <a:ext cx="9384523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Burrows, et al., 2020. “The DOE E3SM v1.1 biogeochemistry configuration: description and simulated ecosystem-climate responses to historical changes in forcing,”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Journal of Advances in Modelling Earth Systems, 12, e2019MS001766. https://</a:t>
            </a:r>
            <a:r>
              <a:rPr lang="en-US" altLang="en-US" sz="1000" i="1" dirty="0" err="1">
                <a:solidFill>
                  <a:srgbClr val="000000"/>
                </a:solidFill>
                <a:latin typeface="+mn-lt"/>
              </a:rPr>
              <a:t>doi.org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/10.1029/2019MS001766 .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72340F9-3B32-7C46-990C-1C642A6A4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881" y="4154109"/>
            <a:ext cx="3355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0070C0"/>
                </a:solidFill>
                <a:latin typeface="Arial" panose="020B0604020202020204" pitchFamily="34" charset="0"/>
              </a:rPr>
              <a:t>E3SMv1.1-BGC allows researchers to model the Earth’s carbon cycle and how it interacts with land use and energy systems.</a:t>
            </a:r>
          </a:p>
        </p:txBody>
      </p:sp>
    </p:spTree>
    <p:extLst>
      <p:ext uri="{BB962C8B-B14F-4D97-AF65-F5344CB8AC3E}">
        <p14:creationId xmlns:p14="http://schemas.microsoft.com/office/powerpoint/2010/main" val="284598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C53F-04D9-FF4E-860F-B1E7C09F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E3SM v3 Science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D2AD-A053-314F-A28B-4D746FEAC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energy system interact with and impact climate and the coupled Earth System?</a:t>
            </a:r>
          </a:p>
          <a:p>
            <a:pPr lvl="1"/>
            <a:r>
              <a:rPr lang="en-US" dirty="0"/>
              <a:t>DOE mission relevance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To be able to credibly simulate interactions between energy and the Earth system, we need:</a:t>
            </a:r>
          </a:p>
          <a:p>
            <a:pPr lvl="1"/>
            <a:r>
              <a:rPr lang="en-US" dirty="0"/>
              <a:t>Credible simulation of climate and climate sensitivity</a:t>
            </a:r>
          </a:p>
          <a:p>
            <a:pPr lvl="1"/>
            <a:r>
              <a:rPr lang="en-US" dirty="0"/>
              <a:t>Energy-relevant outputs</a:t>
            </a:r>
          </a:p>
          <a:p>
            <a:pPr lvl="1"/>
            <a:r>
              <a:rPr lang="en-US" dirty="0"/>
              <a:t>Atmospheric gases and aerosols (CO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, SO</a:t>
            </a:r>
            <a:r>
              <a:rPr lang="en-US" baseline="-25000" dirty="0"/>
              <a:t>2</a:t>
            </a:r>
            <a:r>
              <a:rPr lang="en-US" dirty="0"/>
              <a:t>, BC, OC, dust, O</a:t>
            </a:r>
            <a:r>
              <a:rPr lang="en-US" baseline="-25000" dirty="0"/>
              <a:t>3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Fully coupled carbon cycle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34CD-1A4C-BA4F-A7FB-D85CDA39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465899"/>
          </a:xfrm>
        </p:spPr>
        <p:txBody>
          <a:bodyPr/>
          <a:lstStyle/>
          <a:p>
            <a:r>
              <a:rPr lang="en-US" dirty="0"/>
              <a:t>The v3 Model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C7746-665E-3241-A78C-2BE77C4A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1112"/>
            <a:ext cx="8229600" cy="3920660"/>
          </a:xfrm>
        </p:spPr>
        <p:txBody>
          <a:bodyPr/>
          <a:lstStyle/>
          <a:p>
            <a:r>
              <a:rPr lang="en-US" dirty="0"/>
              <a:t>General concept: evolution from v2, mostly Fortran, runs on CPUs</a:t>
            </a:r>
          </a:p>
          <a:p>
            <a:r>
              <a:rPr lang="en-US" dirty="0"/>
              <a:t>The v3 BGC configuration differs from water cycle simulation in having:</a:t>
            </a:r>
          </a:p>
          <a:p>
            <a:pPr lvl="1"/>
            <a:r>
              <a:rPr lang="en-US" dirty="0"/>
              <a:t>Active prediction of plant and soil biogeochemistry on land</a:t>
            </a:r>
          </a:p>
          <a:p>
            <a:pPr lvl="1"/>
            <a:r>
              <a:rPr lang="en-US" dirty="0"/>
              <a:t>Active prediction of ocean biogeochemistry (phytoplankton and ocean carbon uptake)</a:t>
            </a:r>
          </a:p>
          <a:p>
            <a:pPr lvl="1"/>
            <a:r>
              <a:rPr lang="en-US" dirty="0"/>
              <a:t>Active prediction of land cover and anthropogenic emissions in future scenarios from GCAM</a:t>
            </a:r>
          </a:p>
          <a:p>
            <a:r>
              <a:rPr lang="en-US" dirty="0"/>
              <a:t>Key new features in v3 include:</a:t>
            </a:r>
          </a:p>
          <a:p>
            <a:pPr lvl="1"/>
            <a:r>
              <a:rPr lang="en-US" dirty="0"/>
              <a:t>Atmosphere: gas-phase atmospheric chemistry; nitrate aerosols; stratospheric sulfate aerosol, updated dust emissions</a:t>
            </a:r>
          </a:p>
          <a:p>
            <a:pPr lvl="1"/>
            <a:r>
              <a:rPr lang="en-US" dirty="0"/>
              <a:t>Ocean/Ice: waves; improved eddies; improved vertical mixing; seafloor BGC</a:t>
            </a:r>
          </a:p>
          <a:p>
            <a:pPr lvl="1"/>
            <a:r>
              <a:rPr lang="en-US" dirty="0"/>
              <a:t>Land: dynamic vegetation; crops; natural CH</a:t>
            </a:r>
            <a:r>
              <a:rPr lang="en-US" baseline="-25000" dirty="0"/>
              <a:t>4</a:t>
            </a:r>
            <a:r>
              <a:rPr lang="en-US" dirty="0"/>
              <a:t>; improved fire; managed disturbances</a:t>
            </a:r>
          </a:p>
          <a:p>
            <a:pPr lvl="1"/>
            <a:r>
              <a:rPr lang="en-US" dirty="0"/>
              <a:t>Rivers: nutrient flow from land to ocean; lakes</a:t>
            </a:r>
          </a:p>
          <a:p>
            <a:pPr lvl="1"/>
            <a:r>
              <a:rPr lang="en-US" dirty="0"/>
              <a:t>GCAM*: energy, water, food storage; separation of investment and operation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1DDB7-962A-2F4C-A15B-A89D77DF5701}"/>
              </a:ext>
            </a:extLst>
          </p:cNvPr>
          <p:cNvSpPr txBox="1"/>
          <p:nvPr/>
        </p:nvSpPr>
        <p:spPr>
          <a:xfrm>
            <a:off x="70945" y="4721772"/>
            <a:ext cx="874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GCAM developments are funded by the GCIMS proposal. The listed developments are funded for FY21-FY23.</a:t>
            </a:r>
          </a:p>
        </p:txBody>
      </p:sp>
    </p:spTree>
    <p:extLst>
      <p:ext uri="{BB962C8B-B14F-4D97-AF65-F5344CB8AC3E}">
        <p14:creationId xmlns:p14="http://schemas.microsoft.com/office/powerpoint/2010/main" val="240022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F80B-5D99-EF46-A38E-128CE829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Biogeochemistry v3 – possible science themes </a:t>
            </a:r>
            <a:r>
              <a:rPr lang="en-US" dirty="0">
                <a:solidFill>
                  <a:srgbClr val="FF0000"/>
                </a:solidFill>
              </a:rPr>
              <a:t>(this is still under discussion and could change)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139D-6A0C-A244-BF1E-51D03AB90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(Overarching BGC question) How do changes in carbon, methane, and other nutrients impact climate and the coupled Earth System?</a:t>
            </a:r>
          </a:p>
          <a:p>
            <a:pPr lvl="1" fontAlgn="base"/>
            <a:r>
              <a:rPr lang="en-US" dirty="0"/>
              <a:t>(Methane) How will methane sources change in the future and how will those changes impact the coupled Earth system? </a:t>
            </a:r>
          </a:p>
          <a:p>
            <a:pPr lvl="1" fontAlgn="base"/>
            <a:r>
              <a:rPr lang="en-US" dirty="0"/>
              <a:t>(Carbon) How do changes in the sources and sinks of carbon alter climate and the coupled Earth system?</a:t>
            </a:r>
          </a:p>
          <a:p>
            <a:pPr lvl="1" fontAlgn="base"/>
            <a:r>
              <a:rPr lang="en-US" dirty="0"/>
              <a:t>(Coastal anoxia) How do changes in climate and human activities impact coastal anoxia?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257F-DE02-9C4F-A15E-B0211515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BGC – atmospheric physics NGD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3E90-80F0-5040-A9CC-41A8459EA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We would like to collaborate with experts from the atmospheric physics NGD for help in evaluating simulation realism and interpreting responses to different scenarios in the coupled simulations.</a:t>
            </a:r>
          </a:p>
          <a:p>
            <a:pPr marL="300038" lvl="1" indent="0">
              <a:buNone/>
            </a:pPr>
            <a:r>
              <a:rPr lang="en-US" dirty="0"/>
              <a:t>Example:</a:t>
            </a:r>
          </a:p>
          <a:p>
            <a:pPr marL="585788" lvl="1" indent="-285750"/>
            <a:r>
              <a:rPr lang="en-US" dirty="0"/>
              <a:t>How does the new gas-phase atmospheric chemistry respond under scenarios with different methane emissions?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 there additional science that could be done through analysis of the BGC simulations, perhaps related to new features developed in the NGD?</a:t>
            </a:r>
          </a:p>
          <a:p>
            <a:pPr marL="300038" lvl="1" indent="0">
              <a:buNone/>
            </a:pPr>
            <a:r>
              <a:rPr lang="en-US" dirty="0"/>
              <a:t>Example:</a:t>
            </a:r>
          </a:p>
          <a:p>
            <a:pPr marL="642938" lvl="1" indent="-342900"/>
            <a:r>
              <a:rPr lang="en-US" dirty="0"/>
              <a:t>How do new dust emissions change in response to active land biogeochemistry?</a:t>
            </a:r>
          </a:p>
        </p:txBody>
      </p:sp>
    </p:spTree>
    <p:extLst>
      <p:ext uri="{BB962C8B-B14F-4D97-AF65-F5344CB8AC3E}">
        <p14:creationId xmlns:p14="http://schemas.microsoft.com/office/powerpoint/2010/main" val="317586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Photolysis affects radiative heating and biosphere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23A28-A56C-4A77-BA61-413F1BABE318}"/>
              </a:ext>
            </a:extLst>
          </p:cNvPr>
          <p:cNvSpPr txBox="1"/>
          <p:nvPr/>
        </p:nvSpPr>
        <p:spPr>
          <a:xfrm>
            <a:off x="1248245" y="2667592"/>
            <a:ext cx="1744980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Emissions</a:t>
            </a:r>
            <a:r>
              <a:rPr lang="en-US" sz="1350" dirty="0"/>
              <a:t> of chemicals</a:t>
            </a:r>
          </a:p>
          <a:p>
            <a:r>
              <a:rPr lang="en-US" sz="1350" dirty="0"/>
              <a:t>(Anthropogenic)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6152F-A8EE-4F1F-B5C5-293CBA74B020}"/>
              </a:ext>
            </a:extLst>
          </p:cNvPr>
          <p:cNvSpPr txBox="1"/>
          <p:nvPr/>
        </p:nvSpPr>
        <p:spPr>
          <a:xfrm>
            <a:off x="6067044" y="2330740"/>
            <a:ext cx="1813560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Concentrations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Greenhouse Gases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Secondary Aerosols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F6BBB-6043-45EC-9C85-8F63F9B07861}"/>
              </a:ext>
            </a:extLst>
          </p:cNvPr>
          <p:cNvSpPr txBox="1"/>
          <p:nvPr/>
        </p:nvSpPr>
        <p:spPr>
          <a:xfrm>
            <a:off x="3558539" y="3096932"/>
            <a:ext cx="1997163" cy="1546577"/>
          </a:xfrm>
          <a:prstGeom prst="rect">
            <a:avLst/>
          </a:prstGeom>
          <a:solidFill>
            <a:srgbClr val="FAFECA"/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Atmospheric Processes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Photolysis &amp; PAR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Chemistry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Aerosol processes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Deposition/scavenging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Transport/mixing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4E5C3AE-4327-4CAC-8B38-8C9405FC1F37}"/>
              </a:ext>
            </a:extLst>
          </p:cNvPr>
          <p:cNvSpPr/>
          <p:nvPr/>
        </p:nvSpPr>
        <p:spPr>
          <a:xfrm rot="2235431">
            <a:off x="3089256" y="3055132"/>
            <a:ext cx="426720" cy="3827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2A434E-D880-44F8-BC38-95FFA8375408}"/>
              </a:ext>
            </a:extLst>
          </p:cNvPr>
          <p:cNvSpPr/>
          <p:nvPr/>
        </p:nvSpPr>
        <p:spPr>
          <a:xfrm rot="19141248">
            <a:off x="5606214" y="3085927"/>
            <a:ext cx="426720" cy="3827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BAACD48-33ED-4DD4-9A9B-1F99DD6B02D2}"/>
              </a:ext>
            </a:extLst>
          </p:cNvPr>
          <p:cNvSpPr/>
          <p:nvPr/>
        </p:nvSpPr>
        <p:spPr>
          <a:xfrm rot="16200000">
            <a:off x="6835325" y="1956651"/>
            <a:ext cx="277000" cy="3827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69C54-7BED-432B-85A8-4183F1A673FD}"/>
              </a:ext>
            </a:extLst>
          </p:cNvPr>
          <p:cNvSpPr txBox="1"/>
          <p:nvPr/>
        </p:nvSpPr>
        <p:spPr>
          <a:xfrm>
            <a:off x="6248142" y="1710435"/>
            <a:ext cx="1451365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Radiative Heating</a:t>
            </a:r>
          </a:p>
        </p:txBody>
      </p:sp>
      <p:pic>
        <p:nvPicPr>
          <p:cNvPr id="29" name="Graphic 28" descr="Partial sun">
            <a:extLst>
              <a:ext uri="{FF2B5EF4-FFF2-40B4-BE49-F238E27FC236}">
                <a16:creationId xmlns:a16="http://schemas.microsoft.com/office/drawing/2014/main" id="{9821221D-992E-432B-B936-D9556FDD5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9435" y="1613699"/>
            <a:ext cx="685800" cy="685800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DB0B250D-DA5A-4AFD-B5EB-E945B61ADA27}"/>
              </a:ext>
            </a:extLst>
          </p:cNvPr>
          <p:cNvCxnSpPr>
            <a:cxnSpLocks/>
          </p:cNvCxnSpPr>
          <p:nvPr/>
        </p:nvCxnSpPr>
        <p:spPr>
          <a:xfrm rot="5400000">
            <a:off x="4331092" y="2352965"/>
            <a:ext cx="252926" cy="121920"/>
          </a:xfrm>
          <a:prstGeom prst="curvedConnector3">
            <a:avLst>
              <a:gd name="adj1" fmla="val 2891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8B9CF7D8-AD7A-4756-AFE7-BDD27DA273A2}"/>
              </a:ext>
            </a:extLst>
          </p:cNvPr>
          <p:cNvCxnSpPr>
            <a:cxnSpLocks/>
          </p:cNvCxnSpPr>
          <p:nvPr/>
        </p:nvCxnSpPr>
        <p:spPr>
          <a:xfrm rot="5400000">
            <a:off x="4445392" y="2352965"/>
            <a:ext cx="252926" cy="121920"/>
          </a:xfrm>
          <a:prstGeom prst="curvedConnector3">
            <a:avLst>
              <a:gd name="adj1" fmla="val 4096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Explosion: 8 Points 36">
            <a:extLst>
              <a:ext uri="{FF2B5EF4-FFF2-40B4-BE49-F238E27FC236}">
                <a16:creationId xmlns:a16="http://schemas.microsoft.com/office/drawing/2014/main" id="{AF79159F-872E-4DC8-9D0B-8CB1DB8F41FD}"/>
              </a:ext>
            </a:extLst>
          </p:cNvPr>
          <p:cNvSpPr/>
          <p:nvPr/>
        </p:nvSpPr>
        <p:spPr>
          <a:xfrm>
            <a:off x="3758544" y="2436723"/>
            <a:ext cx="1441505" cy="631255"/>
          </a:xfrm>
          <a:prstGeom prst="irregularSeal1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000DBB-5AB9-4450-B30C-F2A47116DAC6}"/>
              </a:ext>
            </a:extLst>
          </p:cNvPr>
          <p:cNvSpPr txBox="1"/>
          <p:nvPr/>
        </p:nvSpPr>
        <p:spPr>
          <a:xfrm>
            <a:off x="4075530" y="2579226"/>
            <a:ext cx="86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O3  CH4  N2O SO4  SOAG  Fe</a:t>
            </a:r>
          </a:p>
        </p:txBody>
      </p:sp>
      <p:pic>
        <p:nvPicPr>
          <p:cNvPr id="40" name="Graphic 39" descr="Power Plant">
            <a:extLst>
              <a:ext uri="{FF2B5EF4-FFF2-40B4-BE49-F238E27FC236}">
                <a16:creationId xmlns:a16="http://schemas.microsoft.com/office/drawing/2014/main" id="{81C33934-5510-4277-BBAC-87E3B9325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3491" y="2025200"/>
            <a:ext cx="685800" cy="6858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1B14B39-18A0-452B-B3AD-608045EFD3E2}"/>
              </a:ext>
            </a:extLst>
          </p:cNvPr>
          <p:cNvSpPr/>
          <p:nvPr/>
        </p:nvSpPr>
        <p:spPr>
          <a:xfrm rot="19256781">
            <a:off x="3112347" y="3653381"/>
            <a:ext cx="426720" cy="3827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1EFB0-CCC4-45E8-AF35-4D040B556DC0}"/>
              </a:ext>
            </a:extLst>
          </p:cNvPr>
          <p:cNvSpPr txBox="1"/>
          <p:nvPr/>
        </p:nvSpPr>
        <p:spPr>
          <a:xfrm>
            <a:off x="1277716" y="3756859"/>
            <a:ext cx="1744980" cy="7155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Emissions</a:t>
            </a:r>
            <a:r>
              <a:rPr lang="en-US" sz="1350" dirty="0"/>
              <a:t> of chemicals (Biogeochemistry)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0D0114A-9CA7-4ACE-8B44-ABC638D832DF}"/>
              </a:ext>
            </a:extLst>
          </p:cNvPr>
          <p:cNvSpPr/>
          <p:nvPr/>
        </p:nvSpPr>
        <p:spPr>
          <a:xfrm rot="2515066">
            <a:off x="5605285" y="3660324"/>
            <a:ext cx="426720" cy="3827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321F5-FB85-4B75-9239-136CF2E3E4F4}"/>
              </a:ext>
            </a:extLst>
          </p:cNvPr>
          <p:cNvSpPr txBox="1"/>
          <p:nvPr/>
        </p:nvSpPr>
        <p:spPr>
          <a:xfrm>
            <a:off x="6051895" y="3677692"/>
            <a:ext cx="184385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Chemicals affect </a:t>
            </a:r>
            <a:r>
              <a:rPr lang="en-US" sz="1350" b="1" dirty="0"/>
              <a:t>Biogeochemistry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Fertilization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Leaf damage</a:t>
            </a:r>
          </a:p>
        </p:txBody>
      </p:sp>
      <p:pic>
        <p:nvPicPr>
          <p:cNvPr id="10" name="Graphic 9" descr="Deciduous tree">
            <a:extLst>
              <a:ext uri="{FF2B5EF4-FFF2-40B4-BE49-F238E27FC236}">
                <a16:creationId xmlns:a16="http://schemas.microsoft.com/office/drawing/2014/main" id="{7DB142B3-EA63-458C-AAC2-EDE8E3C8A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9103" y="3235691"/>
            <a:ext cx="531499" cy="531499"/>
          </a:xfrm>
          <a:prstGeom prst="rect">
            <a:avLst/>
          </a:prstGeom>
        </p:spPr>
      </p:pic>
      <p:pic>
        <p:nvPicPr>
          <p:cNvPr id="27" name="Graphic 26" descr="Deciduous tree">
            <a:extLst>
              <a:ext uri="{FF2B5EF4-FFF2-40B4-BE49-F238E27FC236}">
                <a16:creationId xmlns:a16="http://schemas.microsoft.com/office/drawing/2014/main" id="{53E52E51-A4A8-4400-AE6B-B0A44BED5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3122" y="3277312"/>
            <a:ext cx="531499" cy="531499"/>
          </a:xfrm>
          <a:prstGeom prst="rect">
            <a:avLst/>
          </a:prstGeom>
        </p:spPr>
      </p:pic>
      <p:pic>
        <p:nvPicPr>
          <p:cNvPr id="13" name="Graphic 12" descr="Dim (Smaller Sun)">
            <a:extLst>
              <a:ext uri="{FF2B5EF4-FFF2-40B4-BE49-F238E27FC236}">
                <a16:creationId xmlns:a16="http://schemas.microsoft.com/office/drawing/2014/main" id="{ACB604D8-DE98-4848-BF38-F2C3BCDE6A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9289" y="837792"/>
            <a:ext cx="685800" cy="685800"/>
          </a:xfrm>
          <a:prstGeom prst="rect">
            <a:avLst/>
          </a:prstGeom>
        </p:spPr>
      </p:pic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6537799F-174B-4CC0-B01D-DFD674AC2BF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62771" y="1396275"/>
            <a:ext cx="233345" cy="21228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22EC3DA7-2749-4E0E-899C-A82EE5F05B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98665" y="1346750"/>
            <a:ext cx="233345" cy="21228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DFAEA622-A07C-449B-80E2-03D127307FA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039012" y="1427900"/>
            <a:ext cx="254115" cy="1913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727164-3BDA-46D1-AA1F-FC7F6F9BF78C}"/>
              </a:ext>
            </a:extLst>
          </p:cNvPr>
          <p:cNvGrpSpPr/>
          <p:nvPr/>
        </p:nvGrpSpPr>
        <p:grpSpPr>
          <a:xfrm>
            <a:off x="2112825" y="3553660"/>
            <a:ext cx="752314" cy="291107"/>
            <a:chOff x="1463882" y="4752318"/>
            <a:chExt cx="1003085" cy="388142"/>
          </a:xfrm>
        </p:grpSpPr>
        <p:pic>
          <p:nvPicPr>
            <p:cNvPr id="42" name="Graphic 41" descr="Wave">
              <a:extLst>
                <a:ext uri="{FF2B5EF4-FFF2-40B4-BE49-F238E27FC236}">
                  <a16:creationId xmlns:a16="http://schemas.microsoft.com/office/drawing/2014/main" id="{563E9110-0A97-431D-BAB1-81CE54648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63882" y="4752318"/>
              <a:ext cx="435012" cy="388142"/>
            </a:xfrm>
            <a:prstGeom prst="rect">
              <a:avLst/>
            </a:prstGeom>
          </p:spPr>
        </p:pic>
        <p:pic>
          <p:nvPicPr>
            <p:cNvPr id="44" name="Graphic 43" descr="Wave">
              <a:extLst>
                <a:ext uri="{FF2B5EF4-FFF2-40B4-BE49-F238E27FC236}">
                  <a16:creationId xmlns:a16="http://schemas.microsoft.com/office/drawing/2014/main" id="{A4DD0DA4-0EB6-45E4-AF07-9095A252F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71354" y="4752318"/>
              <a:ext cx="435012" cy="388142"/>
            </a:xfrm>
            <a:prstGeom prst="rect">
              <a:avLst/>
            </a:prstGeom>
          </p:spPr>
        </p:pic>
        <p:pic>
          <p:nvPicPr>
            <p:cNvPr id="46" name="Graphic 45" descr="Wave">
              <a:extLst>
                <a:ext uri="{FF2B5EF4-FFF2-40B4-BE49-F238E27FC236}">
                  <a16:creationId xmlns:a16="http://schemas.microsoft.com/office/drawing/2014/main" id="{8E37C0F5-84D2-4CF7-9A61-8DEF3725C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78825" y="4752318"/>
              <a:ext cx="388142" cy="38814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9A9001-7290-4A47-A99F-B0B027882CF2}"/>
              </a:ext>
            </a:extLst>
          </p:cNvPr>
          <p:cNvGrpSpPr/>
          <p:nvPr/>
        </p:nvGrpSpPr>
        <p:grpSpPr>
          <a:xfrm>
            <a:off x="7099593" y="3493324"/>
            <a:ext cx="752314" cy="291107"/>
            <a:chOff x="1463882" y="4752318"/>
            <a:chExt cx="1003085" cy="388142"/>
          </a:xfrm>
        </p:grpSpPr>
        <p:pic>
          <p:nvPicPr>
            <p:cNvPr id="49" name="Graphic 48" descr="Wave">
              <a:extLst>
                <a:ext uri="{FF2B5EF4-FFF2-40B4-BE49-F238E27FC236}">
                  <a16:creationId xmlns:a16="http://schemas.microsoft.com/office/drawing/2014/main" id="{C90740C1-5D84-42AA-B5A4-4F99CDB4C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63882" y="4752318"/>
              <a:ext cx="435012" cy="388142"/>
            </a:xfrm>
            <a:prstGeom prst="rect">
              <a:avLst/>
            </a:prstGeom>
          </p:spPr>
        </p:pic>
        <p:pic>
          <p:nvPicPr>
            <p:cNvPr id="50" name="Graphic 49" descr="Wave">
              <a:extLst>
                <a:ext uri="{FF2B5EF4-FFF2-40B4-BE49-F238E27FC236}">
                  <a16:creationId xmlns:a16="http://schemas.microsoft.com/office/drawing/2014/main" id="{D8150248-79A6-4419-BA08-A15986694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71354" y="4752318"/>
              <a:ext cx="435012" cy="388142"/>
            </a:xfrm>
            <a:prstGeom prst="rect">
              <a:avLst/>
            </a:prstGeom>
          </p:spPr>
        </p:pic>
        <p:pic>
          <p:nvPicPr>
            <p:cNvPr id="51" name="Graphic 50" descr="Wave">
              <a:extLst>
                <a:ext uri="{FF2B5EF4-FFF2-40B4-BE49-F238E27FC236}">
                  <a16:creationId xmlns:a16="http://schemas.microsoft.com/office/drawing/2014/main" id="{D848068F-9B28-407E-89E0-6267005B4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78825" y="4752318"/>
              <a:ext cx="388142" cy="388142"/>
            </a:xfrm>
            <a:prstGeom prst="rect">
              <a:avLst/>
            </a:prstGeom>
          </p:spPr>
        </p:pic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0BC1936-8DD3-4118-AB1E-086B69F75C77}"/>
              </a:ext>
            </a:extLst>
          </p:cNvPr>
          <p:cNvSpPr/>
          <p:nvPr/>
        </p:nvSpPr>
        <p:spPr>
          <a:xfrm rot="5400000">
            <a:off x="6835325" y="2975701"/>
            <a:ext cx="277000" cy="3827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2844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357D-C8E4-7340-8976-642E5FC1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gaps / missed opportunities?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4CB94-B6F8-EB46-BA48-806B30AC2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Fully-coupled N cycle (missing links here?)</a:t>
            </a:r>
          </a:p>
          <a:p>
            <a:r>
              <a:rPr lang="en-US" dirty="0"/>
              <a:t>Impacts of P inputs to land?</a:t>
            </a:r>
          </a:p>
          <a:p>
            <a:r>
              <a:rPr lang="en-US" dirty="0"/>
              <a:t>Iron cycling and impacts of dust Fe inputs to oceans?</a:t>
            </a:r>
          </a:p>
          <a:p>
            <a:r>
              <a:rPr lang="en-US" dirty="0"/>
              <a:t>Impacts of atmospheric physics parameterizations (turbulence, convection) on tracer transport, and implications for radiative forcing (particularly by CO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  <a:p>
            <a:r>
              <a:rPr lang="en-US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425247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520B-1A58-5948-AF47-DB2F52FC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1194182"/>
          </a:xfrm>
        </p:spPr>
        <p:txBody>
          <a:bodyPr/>
          <a:lstStyle/>
          <a:p>
            <a:r>
              <a:rPr lang="en-US" dirty="0"/>
              <a:t>Please let us know about other possible opportunities to get more science out of the v3 campaign!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9E536-281A-0D43-93EF-F87E5E58C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4130"/>
            <a:ext cx="8229600" cy="2726409"/>
          </a:xfrm>
        </p:spPr>
        <p:txBody>
          <a:bodyPr/>
          <a:lstStyle/>
          <a:p>
            <a:r>
              <a:rPr lang="en-US" dirty="0"/>
              <a:t>BGC Group lead: Kate Calvin (</a:t>
            </a:r>
            <a:r>
              <a:rPr lang="en-US" dirty="0">
                <a:hlinkClick r:id="rId2"/>
              </a:rPr>
              <a:t>katherine.calvin@pnnl.gov</a:t>
            </a:r>
            <a:r>
              <a:rPr lang="en-US" dirty="0"/>
              <a:t>)</a:t>
            </a:r>
          </a:p>
          <a:p>
            <a:r>
              <a:rPr lang="en-US" dirty="0"/>
              <a:t>BGC Deputy group lead: Susannah Burrows (</a:t>
            </a:r>
            <a:r>
              <a:rPr lang="en-US" dirty="0">
                <a:hlinkClick r:id="rId3"/>
              </a:rPr>
              <a:t>susannah.burrows@pnnl.gov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6899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918</Words>
  <Application>Microsoft Macintosh PowerPoint</Application>
  <PresentationFormat>On-screen Show (16:9)</PresentationFormat>
  <Paragraphs>95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Biogeochemistry – atmospheric physics NGD coordination: gaps and opportunities</vt:lpstr>
      <vt:lpstr>Carbon and nutrient cycles in the DOE’s Earth System Model</vt:lpstr>
      <vt:lpstr>E3SM v3 Science Campaign</vt:lpstr>
      <vt:lpstr>The v3 Model Configuration</vt:lpstr>
      <vt:lpstr>Biogeochemistry v3 – possible science themes (this is still under discussion and could change)</vt:lpstr>
      <vt:lpstr>Opportunities for BGC – atmospheric physics NGD collaboration</vt:lpstr>
      <vt:lpstr>Photolysis affects radiative heating and biosphere</vt:lpstr>
      <vt:lpstr>Possible gaps / missed opportunities?</vt:lpstr>
      <vt:lpstr>Please let us know about other possible opportunities to get more science out of the v3 campaign!</vt:lpstr>
      <vt:lpstr>Thank you!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Burrows, Susannah</cp:lastModifiedBy>
  <cp:revision>199</cp:revision>
  <dcterms:created xsi:type="dcterms:W3CDTF">2014-12-04T00:15:55Z</dcterms:created>
  <dcterms:modified xsi:type="dcterms:W3CDTF">2020-10-23T21:58:56Z</dcterms:modified>
</cp:coreProperties>
</file>