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4"/>
  </p:sldMasterIdLst>
  <p:notesMasterIdLst>
    <p:notesMasterId r:id="rId51"/>
  </p:notesMasterIdLst>
  <p:handoutMasterIdLst>
    <p:handoutMasterId r:id="rId52"/>
  </p:handoutMasterIdLst>
  <p:sldIdLst>
    <p:sldId id="604" r:id="rId5"/>
    <p:sldId id="611" r:id="rId6"/>
    <p:sldId id="625" r:id="rId7"/>
    <p:sldId id="617" r:id="rId8"/>
    <p:sldId id="616" r:id="rId9"/>
    <p:sldId id="618" r:id="rId10"/>
    <p:sldId id="619" r:id="rId11"/>
    <p:sldId id="257" r:id="rId12"/>
    <p:sldId id="271" r:id="rId13"/>
    <p:sldId id="603" r:id="rId14"/>
    <p:sldId id="612" r:id="rId15"/>
    <p:sldId id="606" r:id="rId16"/>
    <p:sldId id="272" r:id="rId17"/>
    <p:sldId id="627" r:id="rId18"/>
    <p:sldId id="275" r:id="rId19"/>
    <p:sldId id="640" r:id="rId20"/>
    <p:sldId id="641" r:id="rId21"/>
    <p:sldId id="642" r:id="rId22"/>
    <p:sldId id="643" r:id="rId23"/>
    <p:sldId id="644" r:id="rId24"/>
    <p:sldId id="645" r:id="rId25"/>
    <p:sldId id="646" r:id="rId26"/>
    <p:sldId id="647" r:id="rId27"/>
    <p:sldId id="648" r:id="rId28"/>
    <p:sldId id="649" r:id="rId29"/>
    <p:sldId id="650" r:id="rId30"/>
    <p:sldId id="651" r:id="rId31"/>
    <p:sldId id="652" r:id="rId32"/>
    <p:sldId id="628" r:id="rId33"/>
    <p:sldId id="629" r:id="rId34"/>
    <p:sldId id="630" r:id="rId35"/>
    <p:sldId id="631" r:id="rId36"/>
    <p:sldId id="632" r:id="rId37"/>
    <p:sldId id="633" r:id="rId38"/>
    <p:sldId id="634" r:id="rId39"/>
    <p:sldId id="635" r:id="rId40"/>
    <p:sldId id="636" r:id="rId41"/>
    <p:sldId id="637" r:id="rId42"/>
    <p:sldId id="638" r:id="rId43"/>
    <p:sldId id="639" r:id="rId44"/>
    <p:sldId id="268" r:id="rId45"/>
    <p:sldId id="620" r:id="rId46"/>
    <p:sldId id="622" r:id="rId47"/>
    <p:sldId id="624" r:id="rId48"/>
    <p:sldId id="621" r:id="rId49"/>
    <p:sldId id="623" r:id="rId50"/>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tman, Andrew T" initials="PAT" lastIdx="1" clrIdx="0">
    <p:extLst>
      <p:ext uri="{19B8F6BF-5375-455C-9EA6-DF929625EA0E}">
        <p15:presenceInfo xmlns:p15="http://schemas.microsoft.com/office/powerpoint/2012/main" userId="S::andrew.pitman@pnnl.gov::9950c855-f6e2-4fa9-949c-eddd85dadb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F1C8C"/>
    <a:srgbClr val="7F7F7F"/>
    <a:srgbClr val="719500"/>
    <a:srgbClr val="D77600"/>
    <a:srgbClr val="0070C0"/>
    <a:srgbClr val="C8722E"/>
    <a:srgbClr val="007836"/>
    <a:srgbClr val="146737"/>
    <a:srgbClr val="BE0F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1" autoAdjust="0"/>
    <p:restoredTop sz="82769" autoAdjust="0"/>
  </p:normalViewPr>
  <p:slideViewPr>
    <p:cSldViewPr snapToGrid="0" snapToObjects="1">
      <p:cViewPr varScale="1">
        <p:scale>
          <a:sx n="100" d="100"/>
          <a:sy n="100" d="100"/>
        </p:scale>
        <p:origin x="540" y="84"/>
      </p:cViewPr>
      <p:guideLst/>
    </p:cSldViewPr>
  </p:slideViewPr>
  <p:notesTextViewPr>
    <p:cViewPr>
      <p:scale>
        <a:sx n="3" d="2"/>
        <a:sy n="3" d="2"/>
      </p:scale>
      <p:origin x="0" y="0"/>
    </p:cViewPr>
  </p:notesText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10/28/2020</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10/28/2020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2926263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slide was already presented by Elizabeth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Tides represent a major astronomical forcing in the earth system that are completely missing from most climate simulations, except by way of implicit terms in oceanic mixing schemes.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anticipate that explicit oceanic tides in E3SM will contribute to simulated multi-decadal climate variability through interactions with sea ice, oceanic mixing and energy dissipation, and by improving the realism of simulated ice shelf melt rates. Most importantly, explicit tides are needed to model sea level change.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are at the stage of simulating the largest semidiurnal (M2, S2, N2, K2) and diurnal (K1, O1, Q1 and P1) tidal constituents in Model for Prediction Across Scales or MPAS-O</a:t>
            </a:r>
            <a:r>
              <a:rPr lang="en-US" dirty="0">
                <a:effectLst/>
              </a:rPr>
              <a:t> and running this in fully coupled simulations in E3SM.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are now introducing self-attraction and loading, improved bottom drag, and topographic wave drag into the model to improve the accuracy of our simulations and are configuring MPAS-O to simulate tides using as a single-layer barotropic model at extremely high resolution (~1km) in coastal regions, and as a full baroclinic model coupled within E3SM. </a:t>
            </a:r>
            <a:endParaRPr lang="en-US" dirty="0">
              <a:effectLst/>
            </a:endParaRPr>
          </a:p>
          <a:p>
            <a:pPr marL="171450" indent="-171450">
              <a:buFont typeface="Arial" panose="020B0604020202020204" pitchFamily="34" charset="0"/>
              <a:buChar cha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9</a:t>
            </a:fld>
            <a:endParaRPr lang="en-US"/>
          </a:p>
        </p:txBody>
      </p:sp>
    </p:spTree>
    <p:extLst>
      <p:ext uri="{BB962C8B-B14F-4D97-AF65-F5344CB8AC3E}">
        <p14:creationId xmlns:p14="http://schemas.microsoft.com/office/powerpoint/2010/main" val="1727001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10</a:t>
            </a:fld>
            <a:endParaRPr lang="en-US"/>
          </a:p>
        </p:txBody>
      </p:sp>
    </p:spTree>
    <p:extLst>
      <p:ext uri="{BB962C8B-B14F-4D97-AF65-F5344CB8AC3E}">
        <p14:creationId xmlns:p14="http://schemas.microsoft.com/office/powerpoint/2010/main" val="778835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41</a:t>
            </a:fld>
            <a:endParaRPr lang="en-US"/>
          </a:p>
        </p:txBody>
      </p:sp>
    </p:spTree>
    <p:extLst>
      <p:ext uri="{BB962C8B-B14F-4D97-AF65-F5344CB8AC3E}">
        <p14:creationId xmlns:p14="http://schemas.microsoft.com/office/powerpoint/2010/main" val="16229449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r>
              <a:rPr lang="en-US" dirty="0"/>
              <a:t>date</a:t>
            </a:r>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date</a:t>
            </a:r>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10/28/2020</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10/28/2020</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10/28/2020</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10/28/2020</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10/28/2020</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rgbClr val="C8722E"/>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_Title + Content">
    <p:spTree>
      <p:nvGrpSpPr>
        <p:cNvPr id="1" name=""/>
        <p:cNvGrpSpPr/>
        <p:nvPr/>
      </p:nvGrpSpPr>
      <p:grpSpPr>
        <a:xfrm>
          <a:off x="0" y="0"/>
          <a:ext cx="0" cy="0"/>
          <a:chOff x="0" y="0"/>
          <a:chExt cx="0" cy="0"/>
        </a:xfrm>
      </p:grpSpPr>
      <p:sp>
        <p:nvSpPr>
          <p:cNvPr id="40" name="Rectangle 7"/>
          <p:cNvSpPr/>
          <p:nvPr/>
        </p:nvSpPr>
        <p:spPr>
          <a:xfrm>
            <a:off x="914400" y="0"/>
            <a:ext cx="5486400" cy="82296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41" name="Picture 4" descr="Picture 4"/>
          <p:cNvPicPr>
            <a:picLocks noChangeAspect="1"/>
          </p:cNvPicPr>
          <p:nvPr/>
        </p:nvPicPr>
        <p:blipFill>
          <a:blip r:embed="rId2"/>
          <a:stretch>
            <a:fillRect/>
          </a:stretch>
        </p:blipFill>
        <p:spPr>
          <a:xfrm>
            <a:off x="1092679" y="190326"/>
            <a:ext cx="1379061" cy="512256"/>
          </a:xfrm>
          <a:prstGeom prst="rect">
            <a:avLst/>
          </a:prstGeom>
          <a:ln w="12700">
            <a:miter lim="400000"/>
          </a:ln>
        </p:spPr>
      </p:pic>
      <p:sp>
        <p:nvSpPr>
          <p:cNvPr id="42" name="Rectangle 4"/>
          <p:cNvSpPr/>
          <p:nvPr/>
        </p:nvSpPr>
        <p:spPr>
          <a:xfrm>
            <a:off x="5029200" y="0"/>
            <a:ext cx="9601200" cy="82296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 name="Click to edit slide title"/>
          <p:cNvSpPr txBox="1">
            <a:spLocks noGrp="1"/>
          </p:cNvSpPr>
          <p:nvPr>
            <p:ph type="title" hasCustomPrompt="1"/>
          </p:nvPr>
        </p:nvSpPr>
        <p:spPr>
          <a:xfrm>
            <a:off x="3200400" y="270933"/>
            <a:ext cx="10972800" cy="1310979"/>
          </a:xfrm>
          <a:prstGeom prst="rect">
            <a:avLst/>
          </a:prstGeom>
        </p:spPr>
        <p:txBody>
          <a:bodyPr lIns="0" tIns="0" rIns="0" bIns="0" anchor="b">
            <a:normAutofit/>
          </a:bodyPr>
          <a:lstStyle>
            <a:lvl1pPr>
              <a:defRPr sz="3600" b="1">
                <a:solidFill>
                  <a:srgbClr val="C8722E"/>
                </a:solidFill>
              </a:defRPr>
            </a:lvl1pPr>
          </a:lstStyle>
          <a:p>
            <a:r>
              <a:t>Click to edit slide title</a:t>
            </a:r>
          </a:p>
        </p:txBody>
      </p:sp>
      <p:sp>
        <p:nvSpPr>
          <p:cNvPr id="45" name="Body Level One…"/>
          <p:cNvSpPr txBox="1">
            <a:spLocks noGrp="1"/>
          </p:cNvSpPr>
          <p:nvPr>
            <p:ph type="body" idx="1"/>
          </p:nvPr>
        </p:nvSpPr>
        <p:spPr>
          <a:xfrm>
            <a:off x="1371600" y="2057399"/>
            <a:ext cx="12801600" cy="5486402"/>
          </a:xfrm>
          <a:prstGeom prst="rect">
            <a:avLst/>
          </a:prstGeom>
        </p:spPr>
        <p:txBody>
          <a:bodyPr>
            <a:normAutofit/>
          </a:bodyPr>
          <a:lstStyle>
            <a:lvl1pPr>
              <a:defRPr sz="2800"/>
            </a:lvl1pPr>
            <a:lvl2pPr marL="868680" indent="-320039">
              <a:buChar char="▪"/>
              <a:defRPr sz="2800"/>
            </a:lvl2pPr>
            <a:lvl3pPr marL="1481327" indent="-384047">
              <a:buChar char="✓"/>
              <a:defRPr sz="2800"/>
            </a:lvl3pPr>
            <a:lvl4pPr marL="2072639" indent="-426720">
              <a:defRPr sz="2800"/>
            </a:lvl4pPr>
            <a:lvl5pPr marL="2674620" indent="-480060">
              <a:buChar char="▪"/>
              <a:defRPr sz="2800"/>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37237429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5" name="Picture 4">
            <a:extLst>
              <a:ext uri="{FF2B5EF4-FFF2-40B4-BE49-F238E27FC236}">
                <a16:creationId xmlns:a16="http://schemas.microsoft.com/office/drawing/2014/main" id="{3EE3FD28-EE4F-E045-8CAC-87F313BA4DA2}"/>
              </a:ext>
            </a:extLst>
          </p:cNvPr>
          <p:cNvPicPr>
            <a:picLocks noChangeAspect="1"/>
          </p:cNvPicPr>
          <p:nvPr userDrawn="1"/>
        </p:nvPicPr>
        <p:blipFill>
          <a:blip r:embed="rId12"/>
          <a:stretch>
            <a:fillRect/>
          </a:stretch>
        </p:blipFill>
        <p:spPr>
          <a:xfrm>
            <a:off x="1092679" y="190326"/>
            <a:ext cx="1379060" cy="512256"/>
          </a:xfrm>
          <a:prstGeom prst="rect">
            <a:avLst/>
          </a:prstGeom>
        </p:spPr>
      </p:pic>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7" r:id="rId3"/>
    <p:sldLayoutId id="2147483728" r:id="rId4"/>
    <p:sldLayoutId id="2147483729" r:id="rId5"/>
    <p:sldLayoutId id="2147483730" r:id="rId6"/>
    <p:sldLayoutId id="2147483731" r:id="rId7"/>
    <p:sldLayoutId id="2147483732" r:id="rId8"/>
    <p:sldLayoutId id="2147483733"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5.tiff"/><Relationship Id="rId4" Type="http://schemas.openxmlformats.org/officeDocument/2006/relationships/image" Target="../media/image34.tiff"/></Relationships>
</file>

<file path=ppt/slides/_rels/slide13.xml.rels><?xml version="1.0" encoding="UTF-8" standalone="yes"?>
<Relationships xmlns="http://schemas.openxmlformats.org/package/2006/relationships"><Relationship Id="rId3" Type="http://schemas.openxmlformats.org/officeDocument/2006/relationships/image" Target="../media/image37.tiff"/><Relationship Id="rId7" Type="http://schemas.openxmlformats.org/officeDocument/2006/relationships/image" Target="../media/image41.tiff"/><Relationship Id="rId2" Type="http://schemas.openxmlformats.org/officeDocument/2006/relationships/image" Target="../media/image36.tiff"/><Relationship Id="rId1" Type="http://schemas.openxmlformats.org/officeDocument/2006/relationships/slideLayout" Target="../slideLayouts/slideLayout3.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NULL"/><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NULL"/><Relationship Id="rId4" Type="http://schemas.openxmlformats.org/officeDocument/2006/relationships/image" Target="../media/image45.png"/><Relationship Id="rId9"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gmd.copernicus.org/preprints/gmd-2020-123/"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hyperlink" Target="https://doi.org/10.1016/j.ocemod.2018.07.003"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D4A685-63E0-8C44-8BEE-468E66B58BB8}"/>
              </a:ext>
            </a:extLst>
          </p:cNvPr>
          <p:cNvSpPr/>
          <p:nvPr/>
        </p:nvSpPr>
        <p:spPr>
          <a:xfrm>
            <a:off x="6415879" y="1"/>
            <a:ext cx="8214521" cy="4604051"/>
          </a:xfrm>
          <a:prstGeom prst="rect">
            <a:avLst/>
          </a:prstGeom>
          <a:gradFill>
            <a:gsLst>
              <a:gs pos="0">
                <a:schemeClr val="bg1">
                  <a:alpha val="8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5" name="Title 4">
            <a:extLst>
              <a:ext uri="{FF2B5EF4-FFF2-40B4-BE49-F238E27FC236}">
                <a16:creationId xmlns:a16="http://schemas.microsoft.com/office/drawing/2014/main" id="{CA381729-FA8A-4B47-8ED9-16BF44723096}"/>
              </a:ext>
            </a:extLst>
          </p:cNvPr>
          <p:cNvSpPr>
            <a:spLocks noGrp="1"/>
          </p:cNvSpPr>
          <p:nvPr>
            <p:ph type="ctrTitle"/>
          </p:nvPr>
        </p:nvSpPr>
        <p:spPr>
          <a:xfrm>
            <a:off x="1158707" y="1604856"/>
            <a:ext cx="4743286" cy="2240959"/>
          </a:xfrm>
        </p:spPr>
        <p:txBody>
          <a:bodyPr/>
          <a:lstStyle/>
          <a:p>
            <a:pPr>
              <a:spcBef>
                <a:spcPts val="1440"/>
              </a:spcBef>
            </a:pPr>
            <a:r>
              <a:rPr lang="en-US" dirty="0"/>
              <a:t>Implementing Oceanic Tides in E3SM</a:t>
            </a:r>
            <a:endParaRPr lang="en-US" sz="3840" b="0" dirty="0"/>
          </a:p>
        </p:txBody>
      </p:sp>
      <p:pic>
        <p:nvPicPr>
          <p:cNvPr id="10" name="Picture 9">
            <a:extLst>
              <a:ext uri="{FF2B5EF4-FFF2-40B4-BE49-F238E27FC236}">
                <a16:creationId xmlns:a16="http://schemas.microsoft.com/office/drawing/2014/main" id="{EE75E80F-D91A-476E-BA3E-433044F988F1}"/>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636283" y="164401"/>
            <a:ext cx="2287282" cy="1213343"/>
          </a:xfrm>
          <a:prstGeom prst="rect">
            <a:avLst/>
          </a:prstGeom>
        </p:spPr>
      </p:pic>
      <p:pic>
        <p:nvPicPr>
          <p:cNvPr id="12" name="Picture 11">
            <a:extLst>
              <a:ext uri="{FF2B5EF4-FFF2-40B4-BE49-F238E27FC236}">
                <a16:creationId xmlns:a16="http://schemas.microsoft.com/office/drawing/2014/main" id="{686C5008-6831-45BB-87DB-4B4E8037C965}"/>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l="5402" t="8538" r="12491" b="15820"/>
          <a:stretch/>
        </p:blipFill>
        <p:spPr>
          <a:xfrm>
            <a:off x="8892231" y="194120"/>
            <a:ext cx="2552306" cy="1034363"/>
          </a:xfrm>
          <a:prstGeom prst="rect">
            <a:avLst/>
          </a:prstGeom>
        </p:spPr>
      </p:pic>
      <p:pic>
        <p:nvPicPr>
          <p:cNvPr id="13" name="Picture 12">
            <a:extLst>
              <a:ext uri="{FF2B5EF4-FFF2-40B4-BE49-F238E27FC236}">
                <a16:creationId xmlns:a16="http://schemas.microsoft.com/office/drawing/2014/main" id="{EBAE4950-4447-468D-9947-4F1698C122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5662" y="1120860"/>
            <a:ext cx="2218204" cy="374629"/>
          </a:xfrm>
          <a:prstGeom prst="rect">
            <a:avLst/>
          </a:prstGeom>
        </p:spPr>
      </p:pic>
      <p:pic>
        <p:nvPicPr>
          <p:cNvPr id="14" name="Picture 13">
            <a:extLst>
              <a:ext uri="{FF2B5EF4-FFF2-40B4-BE49-F238E27FC236}">
                <a16:creationId xmlns:a16="http://schemas.microsoft.com/office/drawing/2014/main" id="{DBD6EB80-20E5-4B3E-897A-B49B6E1ADE89}"/>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115377" y="1097085"/>
            <a:ext cx="1402926" cy="1345794"/>
          </a:xfrm>
          <a:prstGeom prst="rect">
            <a:avLst/>
          </a:prstGeom>
        </p:spPr>
      </p:pic>
      <p:pic>
        <p:nvPicPr>
          <p:cNvPr id="15" name="Picture 14">
            <a:extLst>
              <a:ext uri="{FF2B5EF4-FFF2-40B4-BE49-F238E27FC236}">
                <a16:creationId xmlns:a16="http://schemas.microsoft.com/office/drawing/2014/main" id="{94B869DF-023B-46B7-9CF7-D0135935835B}"/>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l="5432" t="21633" r="5692" b="21190"/>
          <a:stretch/>
        </p:blipFill>
        <p:spPr>
          <a:xfrm>
            <a:off x="10250550" y="1655146"/>
            <a:ext cx="1779007" cy="711186"/>
          </a:xfrm>
          <a:prstGeom prst="rect">
            <a:avLst/>
          </a:prstGeom>
        </p:spPr>
      </p:pic>
      <p:pic>
        <p:nvPicPr>
          <p:cNvPr id="16" name="Picture 15">
            <a:extLst>
              <a:ext uri="{FF2B5EF4-FFF2-40B4-BE49-F238E27FC236}">
                <a16:creationId xmlns:a16="http://schemas.microsoft.com/office/drawing/2014/main" id="{AF32B7FC-E4B9-4BEA-BDC7-53E52FD40C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507386" y="1087675"/>
            <a:ext cx="881367" cy="1034363"/>
          </a:xfrm>
          <a:prstGeom prst="rect">
            <a:avLst/>
          </a:prstGeom>
        </p:spPr>
      </p:pic>
      <p:pic>
        <p:nvPicPr>
          <p:cNvPr id="17" name="Picture 16">
            <a:extLst>
              <a:ext uri="{FF2B5EF4-FFF2-40B4-BE49-F238E27FC236}">
                <a16:creationId xmlns:a16="http://schemas.microsoft.com/office/drawing/2014/main" id="{267C5207-E407-4922-97A4-30493C44C5E6}"/>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578781" y="347495"/>
            <a:ext cx="2336724" cy="562752"/>
          </a:xfrm>
          <a:prstGeom prst="rect">
            <a:avLst/>
          </a:prstGeom>
        </p:spPr>
      </p:pic>
      <p:pic>
        <p:nvPicPr>
          <p:cNvPr id="18" name="Picture 17">
            <a:extLst>
              <a:ext uri="{FF2B5EF4-FFF2-40B4-BE49-F238E27FC236}">
                <a16:creationId xmlns:a16="http://schemas.microsoft.com/office/drawing/2014/main" id="{825AEB24-EA59-4856-AE9C-25C7A399228C}"/>
              </a:ext>
            </a:extLst>
          </p:cNvPr>
          <p:cNvPicPr>
            <a:picLocks noChangeAspect="1"/>
          </p:cNvPicPr>
          <p:nvPr/>
        </p:nvPicPr>
        <p:blipFill rotWithShape="1">
          <a:blip r:embed="rId10" cstate="screen">
            <a:extLst>
              <a:ext uri="{28A0092B-C50C-407E-A947-70E740481C1C}">
                <a14:useLocalDpi xmlns:a14="http://schemas.microsoft.com/office/drawing/2010/main"/>
              </a:ext>
            </a:extLst>
          </a:blip>
          <a:stretch/>
        </p:blipFill>
        <p:spPr>
          <a:xfrm>
            <a:off x="6941850" y="1461332"/>
            <a:ext cx="1766488" cy="808720"/>
          </a:xfrm>
          <a:prstGeom prst="rect">
            <a:avLst/>
          </a:prstGeom>
        </p:spPr>
      </p:pic>
      <p:pic>
        <p:nvPicPr>
          <p:cNvPr id="21" name="Picture 20">
            <a:extLst>
              <a:ext uri="{FF2B5EF4-FFF2-40B4-BE49-F238E27FC236}">
                <a16:creationId xmlns:a16="http://schemas.microsoft.com/office/drawing/2014/main" id="{96E32EB3-08E5-4387-9701-F231B912EC4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046185" y="1328730"/>
            <a:ext cx="881368" cy="1034363"/>
          </a:xfrm>
          <a:prstGeom prst="rect">
            <a:avLst/>
          </a:prstGeom>
        </p:spPr>
      </p:pic>
      <p:sp>
        <p:nvSpPr>
          <p:cNvPr id="6" name="TextBox 5">
            <a:extLst>
              <a:ext uri="{FF2B5EF4-FFF2-40B4-BE49-F238E27FC236}">
                <a16:creationId xmlns:a16="http://schemas.microsoft.com/office/drawing/2014/main" id="{879EA448-671F-474A-8971-251E2E4DAE01}"/>
              </a:ext>
            </a:extLst>
          </p:cNvPr>
          <p:cNvSpPr txBox="1"/>
          <p:nvPr/>
        </p:nvSpPr>
        <p:spPr>
          <a:xfrm>
            <a:off x="8892231" y="7108740"/>
            <a:ext cx="5631519" cy="1089529"/>
          </a:xfrm>
          <a:prstGeom prst="rect">
            <a:avLst/>
          </a:prstGeom>
          <a:noFill/>
        </p:spPr>
        <p:txBody>
          <a:bodyPr wrap="square" rtlCol="0">
            <a:spAutoFit/>
          </a:bodyPr>
          <a:lstStyle/>
          <a:p>
            <a:pPr algn="ctr"/>
            <a:r>
              <a:rPr lang="en-US" dirty="0">
                <a:solidFill>
                  <a:schemeClr val="bg1"/>
                </a:solidFill>
              </a:rPr>
              <a:t>ICoM is funded by multiple programs in the Earth and Environmental Systems Sciences Division of DOE’s Office of Science</a:t>
            </a:r>
          </a:p>
        </p:txBody>
      </p:sp>
      <p:pic>
        <p:nvPicPr>
          <p:cNvPr id="19" name="Picture 18">
            <a:extLst>
              <a:ext uri="{FF2B5EF4-FFF2-40B4-BE49-F238E27FC236}">
                <a16:creationId xmlns:a16="http://schemas.microsoft.com/office/drawing/2014/main" id="{D23DDC39-E475-4442-B53F-712746949EF1}"/>
              </a:ext>
            </a:extLst>
          </p:cNvPr>
          <p:cNvPicPr>
            <a:picLocks noChangeAspect="1"/>
          </p:cNvPicPr>
          <p:nvPr/>
        </p:nvPicPr>
        <p:blipFill>
          <a:blip r:embed="rId12"/>
          <a:stretch>
            <a:fillRect/>
          </a:stretch>
        </p:blipFill>
        <p:spPr>
          <a:xfrm>
            <a:off x="2351032" y="417583"/>
            <a:ext cx="2809909" cy="1043749"/>
          </a:xfrm>
          <a:prstGeom prst="rect">
            <a:avLst/>
          </a:prstGeom>
        </p:spPr>
      </p:pic>
      <p:sp>
        <p:nvSpPr>
          <p:cNvPr id="20" name="TextBox 19">
            <a:extLst>
              <a:ext uri="{FF2B5EF4-FFF2-40B4-BE49-F238E27FC236}">
                <a16:creationId xmlns:a16="http://schemas.microsoft.com/office/drawing/2014/main" id="{6790E9F0-A215-9946-84ED-D8A0EA422AA9}"/>
              </a:ext>
            </a:extLst>
          </p:cNvPr>
          <p:cNvSpPr txBox="1"/>
          <p:nvPr/>
        </p:nvSpPr>
        <p:spPr>
          <a:xfrm>
            <a:off x="1482436" y="3948545"/>
            <a:ext cx="4572001" cy="3287054"/>
          </a:xfrm>
          <a:prstGeom prst="rect">
            <a:avLst/>
          </a:prstGeom>
          <a:noFill/>
        </p:spPr>
        <p:txBody>
          <a:bodyPr wrap="square" rtlCol="0">
            <a:spAutoFit/>
          </a:bodyPr>
          <a:lstStyle/>
          <a:p>
            <a:pPr algn="r"/>
            <a:r>
              <a:rPr lang="en-US" sz="1800" dirty="0">
                <a:solidFill>
                  <a:schemeClr val="accent2"/>
                </a:solidFill>
              </a:rPr>
              <a:t>Brian </a:t>
            </a:r>
            <a:r>
              <a:rPr lang="en-US" sz="1800" dirty="0" err="1">
                <a:solidFill>
                  <a:schemeClr val="accent2"/>
                </a:solidFill>
              </a:rPr>
              <a:t>Arbic</a:t>
            </a:r>
            <a:r>
              <a:rPr lang="en-US" sz="1800" dirty="0">
                <a:solidFill>
                  <a:schemeClr val="accent2"/>
                </a:solidFill>
              </a:rPr>
              <a:t> and </a:t>
            </a:r>
            <a:r>
              <a:rPr lang="en-US" sz="1800" dirty="0" err="1">
                <a:solidFill>
                  <a:schemeClr val="accent2"/>
                </a:solidFill>
              </a:rPr>
              <a:t>Joannes</a:t>
            </a:r>
            <a:r>
              <a:rPr lang="en-US" sz="1800" dirty="0">
                <a:solidFill>
                  <a:schemeClr val="accent2"/>
                </a:solidFill>
              </a:rPr>
              <a:t> </a:t>
            </a:r>
            <a:r>
              <a:rPr lang="en-US" sz="1800" dirty="0" err="1">
                <a:solidFill>
                  <a:schemeClr val="accent2"/>
                </a:solidFill>
              </a:rPr>
              <a:t>Westerink</a:t>
            </a:r>
            <a:endParaRPr lang="en-US" sz="1800" dirty="0">
              <a:solidFill>
                <a:schemeClr val="accent2"/>
              </a:solidFill>
            </a:endParaRPr>
          </a:p>
          <a:p>
            <a:pPr algn="r"/>
            <a:endParaRPr lang="en-US" sz="1800" dirty="0">
              <a:solidFill>
                <a:schemeClr val="accent2"/>
              </a:solidFill>
            </a:endParaRPr>
          </a:p>
          <a:p>
            <a:pPr algn="r"/>
            <a:r>
              <a:rPr lang="en-US" sz="1800" dirty="0">
                <a:solidFill>
                  <a:schemeClr val="accent2"/>
                </a:solidFill>
              </a:rPr>
              <a:t>Andrew Roberts, Kristin Barton, Stephen Brus, Giacomo </a:t>
            </a:r>
            <a:r>
              <a:rPr lang="en-US" sz="1800" dirty="0" err="1">
                <a:solidFill>
                  <a:schemeClr val="accent2"/>
                </a:solidFill>
              </a:rPr>
              <a:t>Capodaglio</a:t>
            </a:r>
            <a:r>
              <a:rPr lang="en-US" sz="1800" dirty="0">
                <a:solidFill>
                  <a:schemeClr val="accent2"/>
                </a:solidFill>
              </a:rPr>
              <a:t>, </a:t>
            </a:r>
            <a:r>
              <a:rPr lang="en-US" sz="1800" dirty="0" err="1">
                <a:solidFill>
                  <a:schemeClr val="accent2"/>
                </a:solidFill>
              </a:rPr>
              <a:t>Xylar</a:t>
            </a:r>
            <a:r>
              <a:rPr lang="en-US" sz="1800" dirty="0">
                <a:solidFill>
                  <a:schemeClr val="accent2"/>
                </a:solidFill>
              </a:rPr>
              <a:t> </a:t>
            </a:r>
            <a:r>
              <a:rPr lang="en-US" sz="1800" dirty="0" err="1">
                <a:solidFill>
                  <a:schemeClr val="accent2"/>
                </a:solidFill>
              </a:rPr>
              <a:t>Asay</a:t>
            </a:r>
            <a:r>
              <a:rPr lang="en-US" sz="1800" dirty="0">
                <a:solidFill>
                  <a:schemeClr val="accent2"/>
                </a:solidFill>
              </a:rPr>
              <a:t>-Davis, </a:t>
            </a:r>
            <a:r>
              <a:rPr lang="en-US" sz="1800" dirty="0" err="1">
                <a:solidFill>
                  <a:schemeClr val="accent2"/>
                </a:solidFill>
              </a:rPr>
              <a:t>Nairita</a:t>
            </a:r>
            <a:r>
              <a:rPr lang="en-US" sz="1800" dirty="0">
                <a:solidFill>
                  <a:schemeClr val="accent2"/>
                </a:solidFill>
              </a:rPr>
              <a:t> Pal, Mark Petersen, Michael </a:t>
            </a:r>
            <a:r>
              <a:rPr lang="en-US" sz="1800" dirty="0" err="1">
                <a:solidFill>
                  <a:schemeClr val="accent2"/>
                </a:solidFill>
              </a:rPr>
              <a:t>Schindelegger</a:t>
            </a:r>
            <a:r>
              <a:rPr lang="en-US" sz="1800" dirty="0" smtClean="0">
                <a:solidFill>
                  <a:schemeClr val="accent2"/>
                </a:solidFill>
              </a:rPr>
              <a:t>, Steven </a:t>
            </a:r>
            <a:r>
              <a:rPr lang="en-US" sz="1800" dirty="0" err="1" smtClean="0">
                <a:solidFill>
                  <a:schemeClr val="accent2"/>
                </a:solidFill>
              </a:rPr>
              <a:t>Brus</a:t>
            </a:r>
            <a:r>
              <a:rPr lang="en-US" sz="1800" dirty="0" smtClean="0">
                <a:solidFill>
                  <a:schemeClr val="accent2"/>
                </a:solidFill>
              </a:rPr>
              <a:t>, </a:t>
            </a:r>
            <a:r>
              <a:rPr lang="en-US" sz="1800" dirty="0" err="1">
                <a:solidFill>
                  <a:schemeClr val="accent2"/>
                </a:solidFill>
              </a:rPr>
              <a:t>Damrongsak</a:t>
            </a:r>
            <a:r>
              <a:rPr lang="en-US" sz="1800" dirty="0">
                <a:solidFill>
                  <a:schemeClr val="accent2"/>
                </a:solidFill>
              </a:rPr>
              <a:t> </a:t>
            </a:r>
            <a:r>
              <a:rPr lang="en-US" sz="1800" dirty="0" err="1" smtClean="0">
                <a:solidFill>
                  <a:schemeClr val="accent2"/>
                </a:solidFill>
              </a:rPr>
              <a:t>Wirasaet</a:t>
            </a:r>
            <a:r>
              <a:rPr lang="en-US" sz="1800" dirty="0" smtClean="0">
                <a:solidFill>
                  <a:schemeClr val="accent2"/>
                </a:solidFill>
              </a:rPr>
              <a:t>, William Pringle, </a:t>
            </a:r>
            <a:r>
              <a:rPr lang="en-US" sz="1800" dirty="0" err="1" smtClean="0">
                <a:solidFill>
                  <a:schemeClr val="accent2"/>
                </a:solidFill>
              </a:rPr>
              <a:t>Guoming</a:t>
            </a:r>
            <a:r>
              <a:rPr lang="en-US" sz="1800" dirty="0" smtClean="0">
                <a:solidFill>
                  <a:schemeClr val="accent2"/>
                </a:solidFill>
              </a:rPr>
              <a:t> Ling, Coleman Blakely, Philip </a:t>
            </a:r>
            <a:r>
              <a:rPr lang="en-US" sz="1800" dirty="0">
                <a:solidFill>
                  <a:schemeClr val="accent2"/>
                </a:solidFill>
              </a:rPr>
              <a:t>Wolfram, Elizabeth </a:t>
            </a:r>
            <a:r>
              <a:rPr lang="en-US" sz="1800" dirty="0" err="1">
                <a:solidFill>
                  <a:schemeClr val="accent2"/>
                </a:solidFill>
              </a:rPr>
              <a:t>Hunke</a:t>
            </a:r>
            <a:endParaRPr lang="en-US" sz="1800" dirty="0">
              <a:solidFill>
                <a:schemeClr val="accent2"/>
              </a:solidFill>
            </a:endParaRPr>
          </a:p>
          <a:p>
            <a:endParaRPr lang="en-US" sz="2400" dirty="0"/>
          </a:p>
          <a:p>
            <a:endParaRPr lang="en-US" dirty="0"/>
          </a:p>
        </p:txBody>
      </p:sp>
    </p:spTree>
    <p:extLst>
      <p:ext uri="{BB962C8B-B14F-4D97-AF65-F5344CB8AC3E}">
        <p14:creationId xmlns:p14="http://schemas.microsoft.com/office/powerpoint/2010/main" val="120645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FFF672-D822-453B-B438-E7BD89B3BE1D}"/>
              </a:ext>
            </a:extLst>
          </p:cNvPr>
          <p:cNvSpPr>
            <a:spLocks noGrp="1"/>
          </p:cNvSpPr>
          <p:nvPr>
            <p:ph type="sldNum" sz="quarter" idx="12"/>
          </p:nvPr>
        </p:nvSpPr>
        <p:spPr/>
        <p:txBody>
          <a:bodyPr/>
          <a:lstStyle/>
          <a:p>
            <a:fld id="{FE7A4BB3-E848-5A44-82DF-322201952CD8}" type="slidenum">
              <a:rPr lang="en-US" smtClean="0"/>
              <a:pPr/>
              <a:t>10</a:t>
            </a:fld>
            <a:endParaRPr lang="en-US" dirty="0"/>
          </a:p>
        </p:txBody>
      </p:sp>
      <p:sp>
        <p:nvSpPr>
          <p:cNvPr id="3" name="Title 2">
            <a:extLst>
              <a:ext uri="{FF2B5EF4-FFF2-40B4-BE49-F238E27FC236}">
                <a16:creationId xmlns:a16="http://schemas.microsoft.com/office/drawing/2014/main" id="{5319ECBC-6D47-417F-80BD-9437BD3932F1}"/>
              </a:ext>
            </a:extLst>
          </p:cNvPr>
          <p:cNvSpPr>
            <a:spLocks noGrp="1"/>
          </p:cNvSpPr>
          <p:nvPr>
            <p:ph type="title"/>
          </p:nvPr>
        </p:nvSpPr>
        <p:spPr>
          <a:xfrm>
            <a:off x="2790907" y="162773"/>
            <a:ext cx="11430000" cy="668732"/>
          </a:xfrm>
        </p:spPr>
        <p:txBody>
          <a:bodyPr/>
          <a:lstStyle/>
          <a:p>
            <a:r>
              <a:rPr lang="en-US" dirty="0"/>
              <a:t>Tides Simulation Campaign in MPAS and E3SM</a:t>
            </a:r>
          </a:p>
        </p:txBody>
      </p:sp>
      <p:pic>
        <p:nvPicPr>
          <p:cNvPr id="8" name="Picture 7">
            <a:extLst>
              <a:ext uri="{FF2B5EF4-FFF2-40B4-BE49-F238E27FC236}">
                <a16:creationId xmlns:a16="http://schemas.microsoft.com/office/drawing/2014/main" id="{3E414596-2B8E-814E-979C-C51E64E5808A}"/>
              </a:ext>
            </a:extLst>
          </p:cNvPr>
          <p:cNvPicPr>
            <a:picLocks noChangeAspect="1"/>
          </p:cNvPicPr>
          <p:nvPr/>
        </p:nvPicPr>
        <p:blipFill rotWithShape="1">
          <a:blip r:embed="rId3"/>
          <a:srcRect l="15056" t="10401" r="14535" b="67500"/>
          <a:stretch/>
        </p:blipFill>
        <p:spPr>
          <a:xfrm>
            <a:off x="1133343" y="1081520"/>
            <a:ext cx="8910342" cy="3619068"/>
          </a:xfrm>
          <a:prstGeom prst="rect">
            <a:avLst/>
          </a:prstGeom>
        </p:spPr>
      </p:pic>
      <p:pic>
        <p:nvPicPr>
          <p:cNvPr id="14" name="Picture 13">
            <a:extLst>
              <a:ext uri="{FF2B5EF4-FFF2-40B4-BE49-F238E27FC236}">
                <a16:creationId xmlns:a16="http://schemas.microsoft.com/office/drawing/2014/main" id="{3D74867A-BC43-B449-8BDC-96F3489A17FB}"/>
              </a:ext>
            </a:extLst>
          </p:cNvPr>
          <p:cNvPicPr>
            <a:picLocks noChangeAspect="1"/>
          </p:cNvPicPr>
          <p:nvPr/>
        </p:nvPicPr>
        <p:blipFill rotWithShape="1">
          <a:blip r:embed="rId3"/>
          <a:srcRect l="12963" t="31499" r="13399" b="54209"/>
          <a:stretch/>
        </p:blipFill>
        <p:spPr>
          <a:xfrm>
            <a:off x="1068863" y="4600572"/>
            <a:ext cx="8906145" cy="2236882"/>
          </a:xfrm>
          <a:prstGeom prst="rect">
            <a:avLst/>
          </a:prstGeom>
        </p:spPr>
      </p:pic>
      <p:sp>
        <p:nvSpPr>
          <p:cNvPr id="13" name="TextBox 12">
            <a:extLst>
              <a:ext uri="{FF2B5EF4-FFF2-40B4-BE49-F238E27FC236}">
                <a16:creationId xmlns:a16="http://schemas.microsoft.com/office/drawing/2014/main" id="{386BBD10-7F3F-5843-8E59-9055533C107B}"/>
              </a:ext>
            </a:extLst>
          </p:cNvPr>
          <p:cNvSpPr txBox="1"/>
          <p:nvPr/>
        </p:nvSpPr>
        <p:spPr>
          <a:xfrm>
            <a:off x="1251974" y="7148080"/>
            <a:ext cx="8781831" cy="707886"/>
          </a:xfrm>
          <a:prstGeom prst="rect">
            <a:avLst/>
          </a:prstGeom>
          <a:noFill/>
        </p:spPr>
        <p:txBody>
          <a:bodyPr wrap="square" rtlCol="0">
            <a:spAutoFit/>
          </a:bodyPr>
          <a:lstStyle/>
          <a:p>
            <a:r>
              <a:rPr lang="en-US" sz="2000" dirty="0"/>
              <a:t>Example of mesh being trialed in the coming year – </a:t>
            </a:r>
          </a:p>
          <a:p>
            <a:r>
              <a:rPr lang="en-US" sz="2000" dirty="0"/>
              <a:t>Regional refinement (top), including with Antarctic ice shelf cavities (bottom) </a:t>
            </a:r>
          </a:p>
        </p:txBody>
      </p:sp>
      <p:grpSp>
        <p:nvGrpSpPr>
          <p:cNvPr id="26" name="Group 25">
            <a:extLst>
              <a:ext uri="{FF2B5EF4-FFF2-40B4-BE49-F238E27FC236}">
                <a16:creationId xmlns:a16="http://schemas.microsoft.com/office/drawing/2014/main" id="{657A95AC-24FC-3C4E-8736-C9E188845EB8}"/>
              </a:ext>
            </a:extLst>
          </p:cNvPr>
          <p:cNvGrpSpPr/>
          <p:nvPr/>
        </p:nvGrpSpPr>
        <p:grpSpPr>
          <a:xfrm>
            <a:off x="9928408" y="1081520"/>
            <a:ext cx="4165902" cy="6881050"/>
            <a:chOff x="9928408" y="1081520"/>
            <a:chExt cx="4165902" cy="6881050"/>
          </a:xfrm>
        </p:grpSpPr>
        <p:pic>
          <p:nvPicPr>
            <p:cNvPr id="10" name="Picture 9">
              <a:extLst>
                <a:ext uri="{FF2B5EF4-FFF2-40B4-BE49-F238E27FC236}">
                  <a16:creationId xmlns:a16="http://schemas.microsoft.com/office/drawing/2014/main" id="{EAC7EC65-5CF1-034F-ABE6-53C890979BA6}"/>
                </a:ext>
              </a:extLst>
            </p:cNvPr>
            <p:cNvPicPr>
              <a:picLocks noChangeAspect="1"/>
            </p:cNvPicPr>
            <p:nvPr/>
          </p:nvPicPr>
          <p:blipFill rotWithShape="1">
            <a:blip r:embed="rId4"/>
            <a:srcRect l="19636" t="3602" r="16429" b="9515"/>
            <a:stretch/>
          </p:blipFill>
          <p:spPr>
            <a:xfrm>
              <a:off x="10387013" y="1081520"/>
              <a:ext cx="3239295" cy="3301474"/>
            </a:xfrm>
            <a:prstGeom prst="rect">
              <a:avLst/>
            </a:prstGeom>
          </p:spPr>
        </p:pic>
        <p:pic>
          <p:nvPicPr>
            <p:cNvPr id="12" name="Picture 11">
              <a:extLst>
                <a:ext uri="{FF2B5EF4-FFF2-40B4-BE49-F238E27FC236}">
                  <a16:creationId xmlns:a16="http://schemas.microsoft.com/office/drawing/2014/main" id="{586AF8B8-FE3E-5147-AC93-EA65C59B8E29}"/>
                </a:ext>
              </a:extLst>
            </p:cNvPr>
            <p:cNvPicPr>
              <a:picLocks noChangeAspect="1"/>
            </p:cNvPicPr>
            <p:nvPr/>
          </p:nvPicPr>
          <p:blipFill rotWithShape="1">
            <a:blip r:embed="rId5"/>
            <a:srcRect l="18767" t="3930" r="10648" b="9187"/>
            <a:stretch/>
          </p:blipFill>
          <p:spPr>
            <a:xfrm>
              <a:off x="10387014" y="4540155"/>
              <a:ext cx="3707296" cy="3422415"/>
            </a:xfrm>
            <a:prstGeom prst="rect">
              <a:avLst/>
            </a:prstGeom>
          </p:spPr>
        </p:pic>
        <p:cxnSp>
          <p:nvCxnSpPr>
            <p:cNvPr id="20" name="Straight Arrow Connector 19">
              <a:extLst>
                <a:ext uri="{FF2B5EF4-FFF2-40B4-BE49-F238E27FC236}">
                  <a16:creationId xmlns:a16="http://schemas.microsoft.com/office/drawing/2014/main" id="{4D8733A7-27E6-914C-885F-D47DE5E4D515}"/>
                </a:ext>
              </a:extLst>
            </p:cNvPr>
            <p:cNvCxnSpPr>
              <a:cxnSpLocks/>
            </p:cNvCxnSpPr>
            <p:nvPr/>
          </p:nvCxnSpPr>
          <p:spPr>
            <a:xfrm>
              <a:off x="9928408" y="7658803"/>
              <a:ext cx="669638" cy="0"/>
            </a:xfrm>
            <a:prstGeom prst="straightConnector1">
              <a:avLst/>
            </a:prstGeom>
            <a:ln w="254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A45A390-EFF8-2241-A2E7-8404E8D94135}"/>
                </a:ext>
              </a:extLst>
            </p:cNvPr>
            <p:cNvSpPr/>
            <p:nvPr/>
          </p:nvSpPr>
          <p:spPr>
            <a:xfrm>
              <a:off x="10747948" y="1124384"/>
              <a:ext cx="2413416" cy="117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94B09A0-FADC-564A-BA65-3FFA5D18EB20}"/>
                </a:ext>
              </a:extLst>
            </p:cNvPr>
            <p:cNvSpPr/>
            <p:nvPr/>
          </p:nvSpPr>
          <p:spPr>
            <a:xfrm>
              <a:off x="10799952" y="4541725"/>
              <a:ext cx="2413416" cy="117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459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laceholder 1"/>
          <p:cNvSpPr txBox="1">
            <a:spLocks noGrp="1"/>
          </p:cNvSpPr>
          <p:nvPr>
            <p:ph type="sldNum" sz="quarter" idx="2"/>
          </p:nvPr>
        </p:nvSpPr>
        <p:spPr>
          <a:xfrm>
            <a:off x="14320519" y="7914592"/>
            <a:ext cx="127001" cy="17281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128" name="Title 2"/>
          <p:cNvSpPr txBox="1">
            <a:spLocks noGrp="1"/>
          </p:cNvSpPr>
          <p:nvPr>
            <p:ph type="title"/>
          </p:nvPr>
        </p:nvSpPr>
        <p:spPr>
          <a:xfrm>
            <a:off x="2771775" y="366525"/>
            <a:ext cx="11449134" cy="1146349"/>
          </a:xfrm>
          <a:prstGeom prst="rect">
            <a:avLst/>
          </a:prstGeom>
        </p:spPr>
        <p:txBody>
          <a:bodyPr anchor="t"/>
          <a:lstStyle/>
          <a:p>
            <a:r>
              <a:rPr dirty="0"/>
              <a:t>Importance of </a:t>
            </a:r>
            <a:r>
              <a:rPr lang="en-US" dirty="0"/>
              <a:t>t</a:t>
            </a:r>
            <a:r>
              <a:rPr dirty="0"/>
              <a:t>ides in a global ocean model </a:t>
            </a:r>
          </a:p>
        </p:txBody>
      </p:sp>
      <p:sp>
        <p:nvSpPr>
          <p:cNvPr id="129" name="TextBox 8"/>
          <p:cNvSpPr txBox="1"/>
          <p:nvPr/>
        </p:nvSpPr>
        <p:spPr>
          <a:xfrm>
            <a:off x="1352693" y="7354669"/>
            <a:ext cx="1223867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1800"/>
            </a:lvl1pPr>
          </a:lstStyle>
          <a:p>
            <a:r>
              <a:rPr lang="en-US" dirty="0"/>
              <a:t>Figure taken from Müller et al. (2011).  See also Haigh et al. (2020) for an overview of centennial-scale secular changes in tides. </a:t>
            </a:r>
            <a:endParaRPr dirty="0"/>
          </a:p>
        </p:txBody>
      </p:sp>
      <p:sp>
        <p:nvSpPr>
          <p:cNvPr id="130" name="Tectonics…"/>
          <p:cNvSpPr txBox="1">
            <a:spLocks noGrp="1"/>
          </p:cNvSpPr>
          <p:nvPr>
            <p:ph type="body" sz="quarter" idx="1"/>
          </p:nvPr>
        </p:nvSpPr>
        <p:spPr>
          <a:xfrm>
            <a:off x="8749544" y="3325537"/>
            <a:ext cx="3979168" cy="2287943"/>
          </a:xfrm>
          <a:prstGeom prst="rect">
            <a:avLst/>
          </a:prstGeom>
          <a:solidFill>
            <a:srgbClr val="FFFFFF"/>
          </a:solidFill>
        </p:spPr>
        <p:txBody>
          <a:bodyPr lIns="45717" tIns="45717" rIns="45717" bIns="45717"/>
          <a:lstStyle/>
          <a:p>
            <a:pPr marL="210552" indent="-210552">
              <a:lnSpc>
                <a:spcPct val="100000"/>
              </a:lnSpc>
              <a:spcBef>
                <a:spcPts val="0"/>
              </a:spcBef>
              <a:buFontTx/>
              <a:defRPr sz="2100"/>
            </a:pPr>
            <a:r>
              <a:rPr dirty="0"/>
              <a:t>Tectonics</a:t>
            </a:r>
          </a:p>
          <a:p>
            <a:pPr marL="210552" indent="-210552">
              <a:lnSpc>
                <a:spcPct val="100000"/>
              </a:lnSpc>
              <a:spcBef>
                <a:spcPts val="0"/>
              </a:spcBef>
              <a:buFontTx/>
              <a:defRPr sz="2100"/>
            </a:pPr>
            <a:r>
              <a:rPr dirty="0"/>
              <a:t>Water depth</a:t>
            </a:r>
          </a:p>
          <a:p>
            <a:pPr marL="210552" indent="-210552">
              <a:lnSpc>
                <a:spcPct val="100000"/>
              </a:lnSpc>
              <a:spcBef>
                <a:spcPts val="0"/>
              </a:spcBef>
              <a:buFontTx/>
              <a:defRPr sz="2100"/>
            </a:pPr>
            <a:r>
              <a:rPr dirty="0"/>
              <a:t>Shoreline position</a:t>
            </a:r>
          </a:p>
          <a:p>
            <a:pPr marL="210552" indent="-210552">
              <a:lnSpc>
                <a:spcPct val="100000"/>
              </a:lnSpc>
              <a:spcBef>
                <a:spcPts val="0"/>
              </a:spcBef>
              <a:buFontTx/>
              <a:defRPr sz="2100"/>
            </a:pPr>
            <a:r>
              <a:rPr dirty="0"/>
              <a:t>Seabed roughness</a:t>
            </a:r>
          </a:p>
          <a:p>
            <a:pPr marL="210552" indent="-210552">
              <a:lnSpc>
                <a:spcPct val="100000"/>
              </a:lnSpc>
              <a:spcBef>
                <a:spcPts val="0"/>
              </a:spcBef>
              <a:buFontTx/>
              <a:defRPr sz="2100"/>
            </a:pPr>
            <a:r>
              <a:rPr dirty="0"/>
              <a:t>Extent of sea ice coverage</a:t>
            </a:r>
          </a:p>
          <a:p>
            <a:pPr marL="210552" indent="-210552">
              <a:lnSpc>
                <a:spcPct val="100000"/>
              </a:lnSpc>
              <a:spcBef>
                <a:spcPts val="0"/>
              </a:spcBef>
              <a:buFontTx/>
              <a:defRPr sz="2100"/>
            </a:pPr>
            <a:r>
              <a:rPr dirty="0"/>
              <a:t>More!</a:t>
            </a:r>
          </a:p>
        </p:txBody>
      </p:sp>
      <p:sp>
        <p:nvSpPr>
          <p:cNvPr id="131" name="Tides themselves are not constant, they can be influenced by things like:"/>
          <p:cNvSpPr txBox="1"/>
          <p:nvPr/>
        </p:nvSpPr>
        <p:spPr>
          <a:xfrm>
            <a:off x="8751685" y="2203110"/>
            <a:ext cx="3159607" cy="99711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Tides themselves are not constant, they can be influenced by things like:</a:t>
            </a:r>
          </a:p>
        </p:txBody>
      </p:sp>
      <p:pic>
        <p:nvPicPr>
          <p:cNvPr id="132" name="Screen Shot 2020-08-03 at 19.44.51.png" descr="Screen Shot 2020-08-03 at 19.44.51.png"/>
          <p:cNvPicPr>
            <a:picLocks noChangeAspect="1"/>
          </p:cNvPicPr>
          <p:nvPr/>
        </p:nvPicPr>
        <p:blipFill>
          <a:blip r:embed="rId2"/>
          <a:stretch>
            <a:fillRect/>
          </a:stretch>
        </p:blipFill>
        <p:spPr>
          <a:xfrm>
            <a:off x="1352693" y="2809542"/>
            <a:ext cx="6436204" cy="3038844"/>
          </a:xfrm>
          <a:prstGeom prst="rect">
            <a:avLst/>
          </a:prstGeom>
          <a:ln w="12700">
            <a:miter lim="400000"/>
          </a:ln>
        </p:spPr>
      </p:pic>
    </p:spTree>
    <p:extLst>
      <p:ext uri="{BB962C8B-B14F-4D97-AF65-F5344CB8AC3E}">
        <p14:creationId xmlns:p14="http://schemas.microsoft.com/office/powerpoint/2010/main" val="110651344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fld id="{FE7A4BB3-E848-5A44-82DF-322201952CD8}" type="slidenum">
              <a:rPr lang="en-US" smtClean="0"/>
              <a:pPr/>
              <a:t>12</a:t>
            </a:fld>
            <a:endParaRPr lang="en-US" dirty="0"/>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771776" y="366526"/>
            <a:ext cx="11449132" cy="626210"/>
          </a:xfrm>
        </p:spPr>
        <p:txBody>
          <a:bodyPr anchor="t"/>
          <a:lstStyle/>
          <a:p>
            <a:r>
              <a:rPr lang="en-US" dirty="0"/>
              <a:t>Implementation of internal wave-drag in MPAS-O</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1499830-AEB7-431C-B202-45FE70D131D0}"/>
                  </a:ext>
                </a:extLst>
              </p:cNvPr>
              <p:cNvSpPr txBox="1"/>
              <p:nvPr/>
            </p:nvSpPr>
            <p:spPr>
              <a:xfrm>
                <a:off x="1718439" y="3053082"/>
                <a:ext cx="12502468" cy="3447290"/>
              </a:xfrm>
              <a:prstGeom prst="rect">
                <a:avLst/>
              </a:prstGeom>
              <a:noFill/>
            </p:spPr>
            <p:txBody>
              <a:bodyPr wrap="square" rtlCol="0">
                <a:spAutoFit/>
              </a:bodyPr>
              <a:lstStyle/>
              <a:p>
                <a:pPr marL="342900" indent="-342900">
                  <a:spcBef>
                    <a:spcPts val="1200"/>
                  </a:spcBef>
                  <a:buFont typeface="Arial" panose="020B0604020202020204" pitchFamily="34" charset="0"/>
                  <a:buChar char="•"/>
                </a:pPr>
                <a14:m>
                  <m:oMath xmlns:m="http://schemas.openxmlformats.org/officeDocument/2006/math">
                    <m:r>
                      <a:rPr lang="en-US" sz="2800" b="0" i="1" smtClean="0">
                        <a:latin typeface="Cambria Math" panose="02040503050406030204" pitchFamily="18" charset="0"/>
                      </a:rPr>
                      <m:t> </m:t>
                    </m:r>
                    <m:r>
                      <a:rPr lang="en-US" sz="2800" b="1" i="1" smtClean="0">
                        <a:latin typeface="Cambria Math" panose="02040503050406030204" pitchFamily="18" charset="0"/>
                      </a:rPr>
                      <m:t>𝒖</m:t>
                    </m:r>
                  </m:oMath>
                </a14:m>
                <a:r>
                  <a:rPr lang="en-US" sz="2800" dirty="0"/>
                  <a:t> : the horizontal velocity vector; </a:t>
                </a:r>
                <a14:m>
                  <m:oMath xmlns:m="http://schemas.openxmlformats.org/officeDocument/2006/math">
                    <m:r>
                      <a:rPr lang="en-US" sz="2800" b="0" i="1" smtClean="0">
                        <a:latin typeface="Cambria Math" panose="02040503050406030204" pitchFamily="18" charset="0"/>
                      </a:rPr>
                      <m:t>𝜂</m:t>
                    </m:r>
                  </m:oMath>
                </a14:m>
                <a:r>
                  <a:rPr lang="en-US" sz="2800" dirty="0"/>
                  <a:t> tidal elevation; </a:t>
                </a:r>
                <a14:m>
                  <m:oMath xmlns:m="http://schemas.openxmlformats.org/officeDocument/2006/math">
                    <m:r>
                      <a:rPr lang="en-US" sz="2800" b="0" i="1" smtClean="0">
                        <a:latin typeface="Cambria Math" panose="02040503050406030204" pitchFamily="18" charset="0"/>
                      </a:rPr>
                      <m:t>𝑔</m:t>
                    </m:r>
                    <m:r>
                      <a:rPr lang="en-US" sz="2800" b="0" i="1" smtClean="0">
                        <a:latin typeface="Cambria Math" panose="02040503050406030204" pitchFamily="18" charset="0"/>
                      </a:rPr>
                      <m:t> </m:t>
                    </m:r>
                  </m:oMath>
                </a14:m>
                <a:r>
                  <a:rPr lang="en-US" sz="2800" dirty="0"/>
                  <a:t>gravitational acceleration; </a:t>
                </a:r>
                <a14:m>
                  <m:oMath xmlns:m="http://schemas.openxmlformats.org/officeDocument/2006/math">
                    <m:r>
                      <a:rPr lang="en-US" sz="2800" b="0" i="1" smtClean="0">
                        <a:latin typeface="Cambria Math" panose="02040503050406030204" pitchFamily="18" charset="0"/>
                      </a:rPr>
                      <m:t>𝑓</m:t>
                    </m:r>
                  </m:oMath>
                </a14:m>
                <a:r>
                  <a:rPr lang="en-US" sz="2800" dirty="0"/>
                  <a:t> the Coriolis parameter; </a:t>
                </a:r>
                <a14:m>
                  <m:oMath xmlns:m="http://schemas.openxmlformats.org/officeDocument/2006/math">
                    <m:r>
                      <a:rPr lang="en-US" sz="2800" b="1" i="1" smtClean="0">
                        <a:latin typeface="Cambria Math" panose="02040503050406030204" pitchFamily="18" charset="0"/>
                      </a:rPr>
                      <m:t>𝒌</m:t>
                    </m:r>
                  </m:oMath>
                </a14:m>
                <a:r>
                  <a:rPr lang="en-US" sz="2800" dirty="0"/>
                  <a:t> the vertical unit vector; </a:t>
                </a:r>
                <a14:m>
                  <m:oMath xmlns:m="http://schemas.openxmlformats.org/officeDocument/2006/math">
                    <m:r>
                      <a:rPr lang="en-US" sz="2800" b="0" i="1" smtClean="0">
                        <a:latin typeface="Cambria Math" panose="02040503050406030204" pitchFamily="18" charset="0"/>
                      </a:rPr>
                      <m:t>𝐻</m:t>
                    </m:r>
                    <m:r>
                      <a:rPr lang="en-US" sz="2800" b="0" i="1" smtClean="0">
                        <a:latin typeface="Cambria Math" panose="02040503050406030204" pitchFamily="18" charset="0"/>
                      </a:rPr>
                      <m:t> </m:t>
                    </m:r>
                  </m:oMath>
                </a14:m>
                <a:r>
                  <a:rPr lang="en-US" sz="2800" dirty="0"/>
                  <a:t>is the resting water depth;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𝐷</m:t>
                        </m:r>
                      </m:sub>
                    </m:sSub>
                  </m:oMath>
                </a14:m>
                <a:r>
                  <a:rPr lang="en-US" sz="2800" dirty="0"/>
                  <a:t> the quadratic bottom drag coefficient </a:t>
                </a:r>
              </a:p>
              <a:p>
                <a:pPr marL="342900" indent="-342900">
                  <a:spcBef>
                    <a:spcPts val="1200"/>
                  </a:spcBef>
                  <a:buFont typeface="Arial" panose="020B0604020202020204" pitchFamily="34" charset="0"/>
                  <a:buChar char="•"/>
                </a:pPr>
                <a:r>
                  <a:rPr lang="en-US" sz="2800" dirty="0"/>
                  <a:t>   a scalar or second-order tensor to represent the drag due to internal tide generation; </a:t>
                </a:r>
                <a14:m>
                  <m:oMath xmlns:m="http://schemas.openxmlformats.org/officeDocument/2006/math">
                    <m:r>
                      <m:rPr>
                        <m:sty m:val="p"/>
                      </m:rPr>
                      <a:rPr lang="en-US" sz="2800" b="0" i="1" smtClean="0">
                        <a:latin typeface="Cambria Math" panose="02040503050406030204" pitchFamily="18" charset="0"/>
                      </a:rPr>
                      <m:t>χ</m:t>
                    </m:r>
                  </m:oMath>
                </a14:m>
                <a:r>
                  <a:rPr lang="en-US" sz="2800" dirty="0"/>
                  <a:t> a scale factor</a:t>
                </a:r>
              </a:p>
              <a:p>
                <a:pPr marL="342900" indent="-342900">
                  <a:spcBef>
                    <a:spcPts val="1200"/>
                  </a:spcBef>
                  <a:buFont typeface="Arial" panose="020B0604020202020204" pitchFamily="34" charset="0"/>
                  <a:buChar char="•"/>
                </a:pPr>
                <a:r>
                  <a:rPr lang="en-US" sz="2800" dirty="0"/>
                  <a:t>    is the friction due to the eddy viscosity, and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𝜂</m:t>
                        </m:r>
                      </m:e>
                      <m:sub>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𝐸𝑄</m:t>
                            </m:r>
                          </m:e>
                        </m:d>
                      </m:sub>
                    </m:sSub>
                  </m:oMath>
                </a14:m>
                <a:r>
                  <a:rPr lang="en-US" sz="2800" dirty="0"/>
                  <a:t>and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𝜂</m:t>
                        </m:r>
                      </m:e>
                      <m:sub>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𝑆𝐴𝐿</m:t>
                            </m:r>
                          </m:e>
                        </m:d>
                      </m:sub>
                    </m:sSub>
                  </m:oMath>
                </a14:m>
                <a:r>
                  <a:rPr lang="en-US" sz="2800" dirty="0"/>
                  <a:t> respectively refer to the equilibrium tidal forcing and self-attraction and loading term.</a:t>
                </a:r>
              </a:p>
            </p:txBody>
          </p:sp>
        </mc:Choice>
        <mc:Fallback xmlns="">
          <p:sp>
            <p:nvSpPr>
              <p:cNvPr id="7" name="TextBox 6">
                <a:extLst>
                  <a:ext uri="{FF2B5EF4-FFF2-40B4-BE49-F238E27FC236}">
                    <a16:creationId xmlns:a16="http://schemas.microsoft.com/office/drawing/2014/main" id="{91499830-AEB7-431C-B202-45FE70D131D0}"/>
                  </a:ext>
                </a:extLst>
              </p:cNvPr>
              <p:cNvSpPr txBox="1">
                <a:spLocks noRot="1" noChangeAspect="1" noMove="1" noResize="1" noEditPoints="1" noAdjustHandles="1" noChangeArrowheads="1" noChangeShapeType="1" noTextEdit="1"/>
              </p:cNvSpPr>
              <p:nvPr/>
            </p:nvSpPr>
            <p:spPr>
              <a:xfrm>
                <a:off x="1718439" y="3053082"/>
                <a:ext cx="12502468" cy="3447290"/>
              </a:xfrm>
              <a:prstGeom prst="rect">
                <a:avLst/>
              </a:prstGeom>
              <a:blipFill>
                <a:blip r:embed="rId2"/>
                <a:stretch>
                  <a:fillRect l="-811" t="-1838" b="-367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67A0FC7-8CCA-0944-892F-A238183D062A}"/>
              </a:ext>
            </a:extLst>
          </p:cNvPr>
          <p:cNvSpPr txBox="1"/>
          <p:nvPr/>
        </p:nvSpPr>
        <p:spPr>
          <a:xfrm>
            <a:off x="1371599" y="7665192"/>
            <a:ext cx="12330113" cy="369332"/>
          </a:xfrm>
          <a:prstGeom prst="rect">
            <a:avLst/>
          </a:prstGeom>
          <a:noFill/>
        </p:spPr>
        <p:txBody>
          <a:bodyPr wrap="square" rtlCol="0">
            <a:spAutoFit/>
          </a:bodyPr>
          <a:lstStyle/>
          <a:p>
            <a:pPr>
              <a:spcBef>
                <a:spcPts val="1200"/>
              </a:spcBef>
            </a:pPr>
            <a:r>
              <a:rPr lang="en-US" sz="1800" dirty="0" err="1"/>
              <a:t>Buijsman</a:t>
            </a:r>
            <a:r>
              <a:rPr lang="en-US" sz="1800" dirty="0"/>
              <a:t> et al. (2015), amongst others.</a:t>
            </a:r>
          </a:p>
        </p:txBody>
      </p:sp>
      <p:sp>
        <p:nvSpPr>
          <p:cNvPr id="4" name="TextBox 3">
            <a:extLst>
              <a:ext uri="{FF2B5EF4-FFF2-40B4-BE49-F238E27FC236}">
                <a16:creationId xmlns:a16="http://schemas.microsoft.com/office/drawing/2014/main" id="{5BAFA8E8-E628-D444-BB5D-720F4907164C}"/>
              </a:ext>
            </a:extLst>
          </p:cNvPr>
          <p:cNvSpPr txBox="1"/>
          <p:nvPr/>
        </p:nvSpPr>
        <p:spPr>
          <a:xfrm>
            <a:off x="1718440" y="1432560"/>
            <a:ext cx="11983272" cy="424732"/>
          </a:xfrm>
          <a:prstGeom prst="rect">
            <a:avLst/>
          </a:prstGeom>
          <a:noFill/>
        </p:spPr>
        <p:txBody>
          <a:bodyPr wrap="square" rtlCol="0">
            <a:spAutoFit/>
          </a:bodyPr>
          <a:lstStyle/>
          <a:p>
            <a:r>
              <a:rPr lang="en-US" dirty="0"/>
              <a:t>Momentum equation with wave-drag</a:t>
            </a:r>
          </a:p>
        </p:txBody>
      </p:sp>
      <p:pic>
        <p:nvPicPr>
          <p:cNvPr id="6" name="Picture 5">
            <a:extLst>
              <a:ext uri="{FF2B5EF4-FFF2-40B4-BE49-F238E27FC236}">
                <a16:creationId xmlns:a16="http://schemas.microsoft.com/office/drawing/2014/main" id="{A02324E8-100B-EC4E-9419-80B941D3A8DD}"/>
              </a:ext>
            </a:extLst>
          </p:cNvPr>
          <p:cNvPicPr>
            <a:picLocks noChangeAspect="1"/>
          </p:cNvPicPr>
          <p:nvPr/>
        </p:nvPicPr>
        <p:blipFill>
          <a:blip r:embed="rId3"/>
          <a:stretch>
            <a:fillRect/>
          </a:stretch>
        </p:blipFill>
        <p:spPr>
          <a:xfrm>
            <a:off x="3826391" y="1956391"/>
            <a:ext cx="7562895" cy="1096691"/>
          </a:xfrm>
          <a:prstGeom prst="rect">
            <a:avLst/>
          </a:prstGeom>
        </p:spPr>
      </p:pic>
      <p:pic>
        <p:nvPicPr>
          <p:cNvPr id="11" name="Picture 10">
            <a:extLst>
              <a:ext uri="{FF2B5EF4-FFF2-40B4-BE49-F238E27FC236}">
                <a16:creationId xmlns:a16="http://schemas.microsoft.com/office/drawing/2014/main" id="{44351FBD-6698-D346-AABD-FA4FBDBD6612}"/>
              </a:ext>
            </a:extLst>
          </p:cNvPr>
          <p:cNvPicPr>
            <a:picLocks noChangeAspect="1"/>
          </p:cNvPicPr>
          <p:nvPr/>
        </p:nvPicPr>
        <p:blipFill>
          <a:blip r:embed="rId4"/>
          <a:stretch>
            <a:fillRect/>
          </a:stretch>
        </p:blipFill>
        <p:spPr>
          <a:xfrm>
            <a:off x="2129023" y="4615969"/>
            <a:ext cx="284568" cy="306457"/>
          </a:xfrm>
          <a:prstGeom prst="rect">
            <a:avLst/>
          </a:prstGeom>
        </p:spPr>
      </p:pic>
      <p:pic>
        <p:nvPicPr>
          <p:cNvPr id="12" name="Picture 11">
            <a:extLst>
              <a:ext uri="{FF2B5EF4-FFF2-40B4-BE49-F238E27FC236}">
                <a16:creationId xmlns:a16="http://schemas.microsoft.com/office/drawing/2014/main" id="{9B69B68A-52C1-BE4B-890A-1E0F1BBCED3A}"/>
              </a:ext>
            </a:extLst>
          </p:cNvPr>
          <p:cNvPicPr>
            <a:picLocks noChangeAspect="1"/>
          </p:cNvPicPr>
          <p:nvPr/>
        </p:nvPicPr>
        <p:blipFill>
          <a:blip r:embed="rId5"/>
          <a:stretch>
            <a:fillRect/>
          </a:stretch>
        </p:blipFill>
        <p:spPr>
          <a:xfrm>
            <a:off x="2129023" y="5593869"/>
            <a:ext cx="367117" cy="386439"/>
          </a:xfrm>
          <a:prstGeom prst="rect">
            <a:avLst/>
          </a:prstGeom>
        </p:spPr>
      </p:pic>
    </p:spTree>
    <p:extLst>
      <p:ext uri="{BB962C8B-B14F-4D97-AF65-F5344CB8AC3E}">
        <p14:creationId xmlns:p14="http://schemas.microsoft.com/office/powerpoint/2010/main" val="91593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392875-BF3F-7144-965E-B233DF0ED5E4}"/>
              </a:ext>
            </a:extLst>
          </p:cNvPr>
          <p:cNvSpPr>
            <a:spLocks noGrp="1"/>
          </p:cNvSpPr>
          <p:nvPr>
            <p:ph type="sldNum" sz="quarter" idx="12"/>
          </p:nvPr>
        </p:nvSpPr>
        <p:spPr/>
        <p:txBody>
          <a:bodyPr/>
          <a:lstStyle/>
          <a:p>
            <a:fld id="{FE7A4BB3-E848-5A44-82DF-322201952CD8}" type="slidenum">
              <a:rPr lang="en-US" smtClean="0"/>
              <a:pPr/>
              <a:t>13</a:t>
            </a:fld>
            <a:endParaRPr lang="en-US" dirty="0"/>
          </a:p>
        </p:txBody>
      </p:sp>
      <p:sp>
        <p:nvSpPr>
          <p:cNvPr id="3" name="Title 2">
            <a:extLst>
              <a:ext uri="{FF2B5EF4-FFF2-40B4-BE49-F238E27FC236}">
                <a16:creationId xmlns:a16="http://schemas.microsoft.com/office/drawing/2014/main" id="{6E117248-574F-B547-9539-F9B2FD881140}"/>
              </a:ext>
            </a:extLst>
          </p:cNvPr>
          <p:cNvSpPr>
            <a:spLocks noGrp="1"/>
          </p:cNvSpPr>
          <p:nvPr>
            <p:ph type="title"/>
          </p:nvPr>
        </p:nvSpPr>
        <p:spPr>
          <a:xfrm>
            <a:off x="3200400" y="861237"/>
            <a:ext cx="10972800" cy="720675"/>
          </a:xfrm>
        </p:spPr>
        <p:txBody>
          <a:bodyPr/>
          <a:lstStyle/>
          <a:p>
            <a:r>
              <a:rPr lang="en-US" dirty="0"/>
              <a:t>Internal Wave drag term</a:t>
            </a:r>
          </a:p>
        </p:txBody>
      </p:sp>
      <p:sp>
        <p:nvSpPr>
          <p:cNvPr id="4" name="Content Placeholder 3">
            <a:extLst>
              <a:ext uri="{FF2B5EF4-FFF2-40B4-BE49-F238E27FC236}">
                <a16:creationId xmlns:a16="http://schemas.microsoft.com/office/drawing/2014/main" id="{1C39A3E7-365C-7A45-B22B-094CDB2D280E}"/>
              </a:ext>
            </a:extLst>
          </p:cNvPr>
          <p:cNvSpPr>
            <a:spLocks noGrp="1"/>
          </p:cNvSpPr>
          <p:nvPr>
            <p:ph sz="quarter" idx="20"/>
          </p:nvPr>
        </p:nvSpPr>
        <p:spPr>
          <a:xfrm>
            <a:off x="1419307" y="1953437"/>
            <a:ext cx="12801600" cy="5579732"/>
          </a:xfrm>
        </p:spPr>
        <p:txBody>
          <a:bodyPr/>
          <a:lstStyle/>
          <a:p>
            <a:pPr marL="0" indent="0">
              <a:buNone/>
            </a:pPr>
            <a:r>
              <a:rPr lang="en-US" dirty="0"/>
              <a:t>The internal wave drag term is</a:t>
            </a:r>
          </a:p>
          <a:p>
            <a:pPr marL="0" indent="0">
              <a:buNone/>
            </a:pPr>
            <a:endParaRPr lang="en-US" dirty="0"/>
          </a:p>
          <a:p>
            <a:pPr marL="0" indent="0">
              <a:buNone/>
            </a:pPr>
            <a:r>
              <a:rPr lang="en-US" dirty="0"/>
              <a:t>   is the e-folding decay time </a:t>
            </a:r>
          </a:p>
          <a:p>
            <a:pPr marL="0" indent="0">
              <a:buNone/>
            </a:pPr>
            <a:r>
              <a:rPr lang="en-US" dirty="0"/>
              <a:t>We used the Jayne and St. Laurent (2001) scheme in our work</a:t>
            </a:r>
          </a:p>
          <a:p>
            <a:pPr marL="0" indent="0">
              <a:buNone/>
            </a:pPr>
            <a:endParaRPr lang="en-US" dirty="0"/>
          </a:p>
          <a:p>
            <a:pPr marL="0" indent="0">
              <a:buNone/>
            </a:pPr>
            <a:r>
              <a:rPr lang="en-US" dirty="0"/>
              <a:t>Wave drag using the Jayne and St. Laurent (2001) scheme</a:t>
            </a:r>
          </a:p>
          <a:p>
            <a:pPr marL="0" indent="0">
              <a:buNone/>
            </a:pPr>
            <a:endParaRPr lang="en-US" dirty="0"/>
          </a:p>
          <a:p>
            <a:pPr marL="0" indent="0">
              <a:buNone/>
            </a:pPr>
            <a:r>
              <a:rPr lang="en-US" dirty="0"/>
              <a:t>    bottom roughness;      buoyancy frequency at the bottom;    wavelength of the topography</a:t>
            </a:r>
          </a:p>
        </p:txBody>
      </p:sp>
      <p:pic>
        <p:nvPicPr>
          <p:cNvPr id="6" name="Picture 5">
            <a:extLst>
              <a:ext uri="{FF2B5EF4-FFF2-40B4-BE49-F238E27FC236}">
                <a16:creationId xmlns:a16="http://schemas.microsoft.com/office/drawing/2014/main" id="{9BC75D15-9A71-6844-82F5-7CD4AEC3B158}"/>
              </a:ext>
            </a:extLst>
          </p:cNvPr>
          <p:cNvPicPr>
            <a:picLocks noChangeAspect="1"/>
          </p:cNvPicPr>
          <p:nvPr/>
        </p:nvPicPr>
        <p:blipFill>
          <a:blip r:embed="rId2"/>
          <a:stretch>
            <a:fillRect/>
          </a:stretch>
        </p:blipFill>
        <p:spPr>
          <a:xfrm>
            <a:off x="6504467" y="1889495"/>
            <a:ext cx="800100" cy="495300"/>
          </a:xfrm>
          <a:prstGeom prst="rect">
            <a:avLst/>
          </a:prstGeom>
        </p:spPr>
      </p:pic>
      <p:pic>
        <p:nvPicPr>
          <p:cNvPr id="7" name="Picture 6">
            <a:extLst>
              <a:ext uri="{FF2B5EF4-FFF2-40B4-BE49-F238E27FC236}">
                <a16:creationId xmlns:a16="http://schemas.microsoft.com/office/drawing/2014/main" id="{47DC95DE-46CD-6B4E-A313-43B383FD41B6}"/>
              </a:ext>
            </a:extLst>
          </p:cNvPr>
          <p:cNvPicPr>
            <a:picLocks noChangeAspect="1"/>
          </p:cNvPicPr>
          <p:nvPr/>
        </p:nvPicPr>
        <p:blipFill>
          <a:blip r:embed="rId3"/>
          <a:stretch>
            <a:fillRect/>
          </a:stretch>
        </p:blipFill>
        <p:spPr>
          <a:xfrm>
            <a:off x="1339702" y="2978298"/>
            <a:ext cx="304800" cy="508000"/>
          </a:xfrm>
          <a:prstGeom prst="rect">
            <a:avLst/>
          </a:prstGeom>
        </p:spPr>
      </p:pic>
      <p:pic>
        <p:nvPicPr>
          <p:cNvPr id="11" name="Picture 10">
            <a:extLst>
              <a:ext uri="{FF2B5EF4-FFF2-40B4-BE49-F238E27FC236}">
                <a16:creationId xmlns:a16="http://schemas.microsoft.com/office/drawing/2014/main" id="{C01DB7D6-B018-294E-8F56-15B00305985B}"/>
              </a:ext>
            </a:extLst>
          </p:cNvPr>
          <p:cNvPicPr>
            <a:picLocks noChangeAspect="1"/>
          </p:cNvPicPr>
          <p:nvPr/>
        </p:nvPicPr>
        <p:blipFill>
          <a:blip r:embed="rId4"/>
          <a:stretch>
            <a:fillRect/>
          </a:stretch>
        </p:blipFill>
        <p:spPr>
          <a:xfrm>
            <a:off x="5818371" y="5077488"/>
            <a:ext cx="1635051" cy="767317"/>
          </a:xfrm>
          <a:prstGeom prst="rect">
            <a:avLst/>
          </a:prstGeom>
        </p:spPr>
      </p:pic>
      <p:pic>
        <p:nvPicPr>
          <p:cNvPr id="12" name="Picture 11">
            <a:extLst>
              <a:ext uri="{FF2B5EF4-FFF2-40B4-BE49-F238E27FC236}">
                <a16:creationId xmlns:a16="http://schemas.microsoft.com/office/drawing/2014/main" id="{46C68366-ABE9-B24C-A573-E78682128A0B}"/>
              </a:ext>
            </a:extLst>
          </p:cNvPr>
          <p:cNvPicPr>
            <a:picLocks noChangeAspect="1"/>
          </p:cNvPicPr>
          <p:nvPr/>
        </p:nvPicPr>
        <p:blipFill>
          <a:blip r:embed="rId5"/>
          <a:stretch>
            <a:fillRect/>
          </a:stretch>
        </p:blipFill>
        <p:spPr>
          <a:xfrm>
            <a:off x="1492101" y="5717804"/>
            <a:ext cx="365333" cy="332121"/>
          </a:xfrm>
          <a:prstGeom prst="rect">
            <a:avLst/>
          </a:prstGeom>
        </p:spPr>
      </p:pic>
      <p:pic>
        <p:nvPicPr>
          <p:cNvPr id="13" name="Picture 12">
            <a:extLst>
              <a:ext uri="{FF2B5EF4-FFF2-40B4-BE49-F238E27FC236}">
                <a16:creationId xmlns:a16="http://schemas.microsoft.com/office/drawing/2014/main" id="{7CB4C01D-D550-E44D-A81E-24413CA854DA}"/>
              </a:ext>
            </a:extLst>
          </p:cNvPr>
          <p:cNvPicPr>
            <a:picLocks noChangeAspect="1"/>
          </p:cNvPicPr>
          <p:nvPr/>
        </p:nvPicPr>
        <p:blipFill>
          <a:blip r:embed="rId6"/>
          <a:stretch>
            <a:fillRect/>
          </a:stretch>
        </p:blipFill>
        <p:spPr>
          <a:xfrm>
            <a:off x="4974475" y="5762992"/>
            <a:ext cx="365332" cy="365332"/>
          </a:xfrm>
          <a:prstGeom prst="rect">
            <a:avLst/>
          </a:prstGeom>
        </p:spPr>
      </p:pic>
      <p:pic>
        <p:nvPicPr>
          <p:cNvPr id="14" name="Picture 13">
            <a:extLst>
              <a:ext uri="{FF2B5EF4-FFF2-40B4-BE49-F238E27FC236}">
                <a16:creationId xmlns:a16="http://schemas.microsoft.com/office/drawing/2014/main" id="{2F1F3C27-0F6E-E948-BE21-7EB842270A19}"/>
              </a:ext>
            </a:extLst>
          </p:cNvPr>
          <p:cNvPicPr>
            <a:picLocks noChangeAspect="1"/>
          </p:cNvPicPr>
          <p:nvPr/>
        </p:nvPicPr>
        <p:blipFill>
          <a:blip r:embed="rId7"/>
          <a:stretch>
            <a:fillRect/>
          </a:stretch>
        </p:blipFill>
        <p:spPr>
          <a:xfrm>
            <a:off x="10945276" y="5780674"/>
            <a:ext cx="272073" cy="347649"/>
          </a:xfrm>
          <a:prstGeom prst="rect">
            <a:avLst/>
          </a:prstGeom>
        </p:spPr>
      </p:pic>
    </p:spTree>
    <p:extLst>
      <p:ext uri="{BB962C8B-B14F-4D97-AF65-F5344CB8AC3E}">
        <p14:creationId xmlns:p14="http://schemas.microsoft.com/office/powerpoint/2010/main" val="310828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519A9D-AF72-024F-A534-F6EB4F7D2D94}"/>
              </a:ext>
            </a:extLst>
          </p:cNvPr>
          <p:cNvSpPr>
            <a:spLocks noGrp="1"/>
          </p:cNvSpPr>
          <p:nvPr>
            <p:ph type="sldNum" sz="quarter" idx="12"/>
          </p:nvPr>
        </p:nvSpPr>
        <p:spPr/>
        <p:txBody>
          <a:bodyPr/>
          <a:lstStyle/>
          <a:p>
            <a:fld id="{FE7A4BB3-E848-5A44-82DF-322201952CD8}" type="slidenum">
              <a:rPr lang="en-US" smtClean="0"/>
              <a:pPr/>
              <a:t>14</a:t>
            </a:fld>
            <a:endParaRPr lang="en-US" dirty="0"/>
          </a:p>
        </p:txBody>
      </p:sp>
      <p:sp>
        <p:nvSpPr>
          <p:cNvPr id="3" name="Title 2">
            <a:extLst>
              <a:ext uri="{FF2B5EF4-FFF2-40B4-BE49-F238E27FC236}">
                <a16:creationId xmlns:a16="http://schemas.microsoft.com/office/drawing/2014/main" id="{D71991E5-9A9E-034A-AD2B-2A5712E4949D}"/>
              </a:ext>
            </a:extLst>
          </p:cNvPr>
          <p:cNvSpPr>
            <a:spLocks noGrp="1"/>
          </p:cNvSpPr>
          <p:nvPr>
            <p:ph type="title"/>
          </p:nvPr>
        </p:nvSpPr>
        <p:spPr>
          <a:xfrm>
            <a:off x="2434856" y="729960"/>
            <a:ext cx="11738320" cy="646247"/>
          </a:xfrm>
        </p:spPr>
        <p:txBody>
          <a:bodyPr/>
          <a:lstStyle/>
          <a:p>
            <a:r>
              <a:rPr lang="en-US" dirty="0"/>
              <a:t> e-folding time from HYCOM</a:t>
            </a:r>
          </a:p>
        </p:txBody>
      </p:sp>
      <p:sp>
        <p:nvSpPr>
          <p:cNvPr id="4" name="Content Placeholder 3">
            <a:extLst>
              <a:ext uri="{FF2B5EF4-FFF2-40B4-BE49-F238E27FC236}">
                <a16:creationId xmlns:a16="http://schemas.microsoft.com/office/drawing/2014/main" id="{227EED80-8A58-5748-8C8B-25F21E5CC40D}"/>
              </a:ext>
            </a:extLst>
          </p:cNvPr>
          <p:cNvSpPr>
            <a:spLocks noGrp="1"/>
          </p:cNvSpPr>
          <p:nvPr>
            <p:ph sz="quarter" idx="20"/>
          </p:nvPr>
        </p:nvSpPr>
        <p:spPr>
          <a:xfrm>
            <a:off x="8016240" y="2057399"/>
            <a:ext cx="6156960" cy="2331721"/>
          </a:xfrm>
        </p:spPr>
        <p:txBody>
          <a:bodyPr/>
          <a:lstStyle/>
          <a:p>
            <a:r>
              <a:rPr lang="en-US" dirty="0"/>
              <a:t>Top: e-folding time scale map used in HYCOM.</a:t>
            </a:r>
          </a:p>
          <a:p>
            <a:r>
              <a:rPr lang="en-US" dirty="0"/>
              <a:t>Bottom: e-folding time-scale map interpolated to MPAS grid</a:t>
            </a:r>
          </a:p>
        </p:txBody>
      </p:sp>
      <p:sp>
        <p:nvSpPr>
          <p:cNvPr id="5" name="TextBox 4">
            <a:extLst>
              <a:ext uri="{FF2B5EF4-FFF2-40B4-BE49-F238E27FC236}">
                <a16:creationId xmlns:a16="http://schemas.microsoft.com/office/drawing/2014/main" id="{039ACA3C-07D0-8B4D-8CC0-D5CA87A064AE}"/>
              </a:ext>
            </a:extLst>
          </p:cNvPr>
          <p:cNvSpPr txBox="1"/>
          <p:nvPr/>
        </p:nvSpPr>
        <p:spPr>
          <a:xfrm>
            <a:off x="1737360" y="5669280"/>
            <a:ext cx="12435840" cy="1421928"/>
          </a:xfrm>
          <a:prstGeom prst="rect">
            <a:avLst/>
          </a:prstGeom>
          <a:noFill/>
        </p:spPr>
        <p:txBody>
          <a:bodyPr wrap="square" rtlCol="0">
            <a:spAutoFit/>
          </a:bodyPr>
          <a:lstStyle/>
          <a:p>
            <a:r>
              <a:rPr lang="en-US" dirty="0"/>
              <a:t>The e-folding times are clipped so that the range is 24 hours to 240 hours. The high values occur because those areas do not have a defined e-folding time.</a:t>
            </a:r>
          </a:p>
          <a:p>
            <a:endParaRPr lang="en-US" dirty="0"/>
          </a:p>
          <a:p>
            <a:r>
              <a:rPr lang="en-US" dirty="0"/>
              <a:t>The drag used in MPAS is the inverse of the e-folding time.</a:t>
            </a:r>
          </a:p>
        </p:txBody>
      </p:sp>
      <p:pic>
        <p:nvPicPr>
          <p:cNvPr id="9" name="Picture 8">
            <a:extLst>
              <a:ext uri="{FF2B5EF4-FFF2-40B4-BE49-F238E27FC236}">
                <a16:creationId xmlns:a16="http://schemas.microsoft.com/office/drawing/2014/main" id="{CA2CB92F-16F3-E24F-BF42-ED8427A9DBAE}"/>
              </a:ext>
            </a:extLst>
          </p:cNvPr>
          <p:cNvPicPr>
            <a:picLocks noChangeAspect="1"/>
          </p:cNvPicPr>
          <p:nvPr/>
        </p:nvPicPr>
        <p:blipFill>
          <a:blip r:embed="rId2"/>
          <a:stretch>
            <a:fillRect/>
          </a:stretch>
        </p:blipFill>
        <p:spPr>
          <a:xfrm>
            <a:off x="2674236" y="1476006"/>
            <a:ext cx="4524006" cy="4056480"/>
          </a:xfrm>
          <a:prstGeom prst="rect">
            <a:avLst/>
          </a:prstGeom>
        </p:spPr>
      </p:pic>
    </p:spTree>
    <p:extLst>
      <p:ext uri="{BB962C8B-B14F-4D97-AF65-F5344CB8AC3E}">
        <p14:creationId xmlns:p14="http://schemas.microsoft.com/office/powerpoint/2010/main" val="175658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29973D-8ACC-B04D-AF0F-2BCDC87C2C94}"/>
              </a:ext>
            </a:extLst>
          </p:cNvPr>
          <p:cNvSpPr>
            <a:spLocks noGrp="1"/>
          </p:cNvSpPr>
          <p:nvPr>
            <p:ph type="sldNum" sz="quarter" idx="12"/>
          </p:nvPr>
        </p:nvSpPr>
        <p:spPr/>
        <p:txBody>
          <a:bodyPr/>
          <a:lstStyle/>
          <a:p>
            <a:fld id="{FE7A4BB3-E848-5A44-82DF-322201952CD8}" type="slidenum">
              <a:rPr lang="en-US" smtClean="0"/>
              <a:pPr/>
              <a:t>15</a:t>
            </a:fld>
            <a:endParaRPr lang="en-US" dirty="0"/>
          </a:p>
        </p:txBody>
      </p:sp>
      <mc:AlternateContent xmlns:mc="http://schemas.openxmlformats.org/markup-compatibility/2006">
        <mc:Choice xmlns:a14="http://schemas.microsoft.com/office/drawing/2010/main" Requires="a14">
          <p:sp>
            <p:nvSpPr>
              <p:cNvPr id="3" name="Title 2">
                <a:extLst>
                  <a:ext uri="{FF2B5EF4-FFF2-40B4-BE49-F238E27FC236}">
                    <a16:creationId xmlns:a16="http://schemas.microsoft.com/office/drawing/2014/main" id="{B01190A7-50C6-FA4D-B3E3-C54750DD8D0E}"/>
                  </a:ext>
                </a:extLst>
              </p:cNvPr>
              <p:cNvSpPr>
                <a:spLocks noGrp="1"/>
              </p:cNvSpPr>
              <p:nvPr>
                <p:ph type="title"/>
              </p:nvPr>
            </p:nvSpPr>
            <p:spPr/>
            <p:txBody>
              <a:bodyPr/>
              <a:lstStyle/>
              <a:p>
                <a:r>
                  <a:rPr lang="en-US" dirty="0"/>
                  <a:t>M</a:t>
                </a:r>
                <a:r>
                  <a:rPr lang="en-US" baseline="-25000" dirty="0"/>
                  <a:t>2</a:t>
                </a:r>
                <a:r>
                  <a:rPr lang="en-US" dirty="0"/>
                  <a:t> amplitude results: Amplitude decreases with increase in </a:t>
                </a:r>
                <a14:m>
                  <m:oMath xmlns:m="http://schemas.openxmlformats.org/officeDocument/2006/math">
                    <m:r>
                      <m:rPr>
                        <m:sty m:val="p"/>
                      </m:rPr>
                      <a:rPr lang="en-US" b="1" i="1" smtClean="0">
                        <a:latin typeface="Cambria Math" panose="02040503050406030204" pitchFamily="18" charset="0"/>
                      </a:rPr>
                      <m:t>χ</m:t>
                    </m:r>
                  </m:oMath>
                </a14:m>
                <a:endParaRPr lang="en-US" dirty="0"/>
              </a:p>
            </p:txBody>
          </p:sp>
        </mc:Choice>
        <mc:Fallback>
          <p:sp>
            <p:nvSpPr>
              <p:cNvPr id="3" name="Title 2">
                <a:extLst>
                  <a:ext uri="{FF2B5EF4-FFF2-40B4-BE49-F238E27FC236}">
                    <a16:creationId xmlns:a16="http://schemas.microsoft.com/office/drawing/2014/main" id="{B01190A7-50C6-FA4D-B3E3-C54750DD8D0E}"/>
                  </a:ext>
                </a:extLst>
              </p:cNvPr>
              <p:cNvSpPr>
                <a:spLocks noGrp="1" noRot="1" noChangeAspect="1" noMove="1" noResize="1" noEditPoints="1" noAdjustHandles="1" noChangeArrowheads="1" noChangeShapeType="1" noTextEdit="1"/>
              </p:cNvSpPr>
              <p:nvPr>
                <p:ph type="title"/>
              </p:nvPr>
            </p:nvSpPr>
            <p:spPr>
              <a:blipFill>
                <a:blip r:embed="rId2"/>
                <a:stretch>
                  <a:fillRect l="-2500" b="-1713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B732AA4F-915D-0F45-858D-44146205B592}"/>
              </a:ext>
            </a:extLst>
          </p:cNvPr>
          <p:cNvPicPr>
            <a:picLocks noChangeAspect="1"/>
          </p:cNvPicPr>
          <p:nvPr/>
        </p:nvPicPr>
        <p:blipFill>
          <a:blip r:embed="rId3"/>
          <a:stretch>
            <a:fillRect/>
          </a:stretch>
        </p:blipFill>
        <p:spPr>
          <a:xfrm>
            <a:off x="3200399" y="2110083"/>
            <a:ext cx="4180071" cy="2839668"/>
          </a:xfrm>
          <a:prstGeom prst="rect">
            <a:avLst/>
          </a:prstGeom>
        </p:spPr>
      </p:pic>
      <p:sp>
        <p:nvSpPr>
          <p:cNvPr id="8" name="TextBox 7">
            <a:extLst>
              <a:ext uri="{FF2B5EF4-FFF2-40B4-BE49-F238E27FC236}">
                <a16:creationId xmlns:a16="http://schemas.microsoft.com/office/drawing/2014/main" id="{87090FD7-82E1-6644-9A92-4D85B548F21F}"/>
              </a:ext>
            </a:extLst>
          </p:cNvPr>
          <p:cNvSpPr txBox="1"/>
          <p:nvPr/>
        </p:nvSpPr>
        <p:spPr>
          <a:xfrm>
            <a:off x="3306726" y="2200940"/>
            <a:ext cx="850604" cy="276999"/>
          </a:xfrm>
          <a:prstGeom prst="rect">
            <a:avLst/>
          </a:prstGeom>
          <a:noFill/>
        </p:spPr>
        <p:txBody>
          <a:bodyPr wrap="square" rtlCol="0">
            <a:spAutoFit/>
          </a:bodyPr>
          <a:lstStyle/>
          <a:p>
            <a:r>
              <a:rPr lang="en-US" sz="1200" dirty="0">
                <a:solidFill>
                  <a:schemeClr val="bg1"/>
                </a:solidFill>
              </a:rPr>
              <a:t>No drag</a:t>
            </a:r>
          </a:p>
        </p:txBody>
      </p:sp>
      <p:pic>
        <p:nvPicPr>
          <p:cNvPr id="10" name="Picture 9">
            <a:extLst>
              <a:ext uri="{FF2B5EF4-FFF2-40B4-BE49-F238E27FC236}">
                <a16:creationId xmlns:a16="http://schemas.microsoft.com/office/drawing/2014/main" id="{CF38883E-ED24-F442-90B9-0D8CEF305B97}"/>
              </a:ext>
            </a:extLst>
          </p:cNvPr>
          <p:cNvPicPr>
            <a:picLocks noChangeAspect="1"/>
          </p:cNvPicPr>
          <p:nvPr/>
        </p:nvPicPr>
        <p:blipFill>
          <a:blip r:embed="rId4"/>
          <a:stretch>
            <a:fillRect/>
          </a:stretch>
        </p:blipFill>
        <p:spPr>
          <a:xfrm>
            <a:off x="8514851" y="2073728"/>
            <a:ext cx="4233586" cy="2876023"/>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72EA5A9-5AE9-F84C-8DC2-2DC081BCA57D}"/>
                  </a:ext>
                </a:extLst>
              </p:cNvPr>
              <p:cNvSpPr txBox="1"/>
              <p:nvPr/>
            </p:nvSpPr>
            <p:spPr>
              <a:xfrm>
                <a:off x="8790021" y="2200940"/>
                <a:ext cx="864342"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bg1"/>
                          </a:solidFill>
                          <a:latin typeface="Cambria Math" panose="02040503050406030204" pitchFamily="18" charset="0"/>
                        </a:rPr>
                        <m:t>𝜒</m:t>
                      </m:r>
                      <m:r>
                        <a:rPr lang="en-US" sz="1200" b="0" i="1" smtClean="0">
                          <a:solidFill>
                            <a:schemeClr val="bg1"/>
                          </a:solidFill>
                          <a:latin typeface="Cambria Math" panose="02040503050406030204" pitchFamily="18" charset="0"/>
                        </a:rPr>
                        <m:t>=0.01</m:t>
                      </m:r>
                    </m:oMath>
                  </m:oMathPara>
                </a14:m>
                <a:endParaRPr lang="en-US" sz="1200" dirty="0"/>
              </a:p>
            </p:txBody>
          </p:sp>
        </mc:Choice>
        <mc:Fallback xmlns="">
          <p:sp>
            <p:nvSpPr>
              <p:cNvPr id="11" name="TextBox 10">
                <a:extLst>
                  <a:ext uri="{FF2B5EF4-FFF2-40B4-BE49-F238E27FC236}">
                    <a16:creationId xmlns:a16="http://schemas.microsoft.com/office/drawing/2014/main" id="{A72EA5A9-5AE9-F84C-8DC2-2DC081BCA57D}"/>
                  </a:ext>
                </a:extLst>
              </p:cNvPr>
              <p:cNvSpPr txBox="1">
                <a:spLocks noRot="1" noChangeAspect="1" noMove="1" noResize="1" noEditPoints="1" noAdjustHandles="1" noChangeArrowheads="1" noChangeShapeType="1" noTextEdit="1"/>
              </p:cNvSpPr>
              <p:nvPr/>
            </p:nvSpPr>
            <p:spPr>
              <a:xfrm>
                <a:off x="8790021" y="2200940"/>
                <a:ext cx="864342" cy="276999"/>
              </a:xfrm>
              <a:prstGeom prst="rect">
                <a:avLst/>
              </a:prstGeom>
              <a:blipFill>
                <a:blip r:embed="rId5"/>
                <a:stretch>
                  <a:fillRect b="-4545"/>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E28A2EFC-5ABE-F54A-8C82-A8FCAD2ACB7B}"/>
              </a:ext>
            </a:extLst>
          </p:cNvPr>
          <p:cNvPicPr>
            <a:picLocks noChangeAspect="1"/>
          </p:cNvPicPr>
          <p:nvPr/>
        </p:nvPicPr>
        <p:blipFill>
          <a:blip r:embed="rId6"/>
          <a:stretch>
            <a:fillRect/>
          </a:stretch>
        </p:blipFill>
        <p:spPr>
          <a:xfrm>
            <a:off x="3200399" y="5198108"/>
            <a:ext cx="4180071" cy="283966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05303A3-F0F1-6C44-BD4B-EAEA72878A9D}"/>
                  </a:ext>
                </a:extLst>
              </p:cNvPr>
              <p:cNvSpPr txBox="1"/>
              <p:nvPr/>
            </p:nvSpPr>
            <p:spPr>
              <a:xfrm>
                <a:off x="3306726" y="5348177"/>
                <a:ext cx="85060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bg1"/>
                          </a:solidFill>
                          <a:latin typeface="Cambria Math" panose="02040503050406030204" pitchFamily="18" charset="0"/>
                        </a:rPr>
                        <m:t>𝜒</m:t>
                      </m:r>
                      <m:r>
                        <a:rPr lang="en-US" sz="1200" b="0" i="1" smtClean="0">
                          <a:solidFill>
                            <a:schemeClr val="bg1"/>
                          </a:solidFill>
                          <a:latin typeface="Cambria Math" panose="02040503050406030204" pitchFamily="18" charset="0"/>
                        </a:rPr>
                        <m:t>=0.08</m:t>
                      </m:r>
                    </m:oMath>
                  </m:oMathPara>
                </a14:m>
                <a:endParaRPr lang="en-US" sz="1200" dirty="0">
                  <a:solidFill>
                    <a:schemeClr val="bg1"/>
                  </a:solidFill>
                </a:endParaRPr>
              </a:p>
            </p:txBody>
          </p:sp>
        </mc:Choice>
        <mc:Fallback xmlns="">
          <p:sp>
            <p:nvSpPr>
              <p:cNvPr id="14" name="TextBox 13">
                <a:extLst>
                  <a:ext uri="{FF2B5EF4-FFF2-40B4-BE49-F238E27FC236}">
                    <a16:creationId xmlns:a16="http://schemas.microsoft.com/office/drawing/2014/main" id="{D05303A3-F0F1-6C44-BD4B-EAEA72878A9D}"/>
                  </a:ext>
                </a:extLst>
              </p:cNvPr>
              <p:cNvSpPr txBox="1">
                <a:spLocks noRot="1" noChangeAspect="1" noMove="1" noResize="1" noEditPoints="1" noAdjustHandles="1" noChangeArrowheads="1" noChangeShapeType="1" noTextEdit="1"/>
              </p:cNvSpPr>
              <p:nvPr/>
            </p:nvSpPr>
            <p:spPr>
              <a:xfrm>
                <a:off x="3306726" y="5348177"/>
                <a:ext cx="850604" cy="276999"/>
              </a:xfrm>
              <a:prstGeom prst="rect">
                <a:avLst/>
              </a:prstGeom>
              <a:blipFill>
                <a:blip r:embed="rId7"/>
                <a:stretch>
                  <a:fillRect/>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2165B334-4043-3A48-9966-E7DCB0B39B06}"/>
              </a:ext>
            </a:extLst>
          </p:cNvPr>
          <p:cNvPicPr>
            <a:picLocks noChangeAspect="1"/>
          </p:cNvPicPr>
          <p:nvPr/>
        </p:nvPicPr>
        <p:blipFill>
          <a:blip r:embed="rId8"/>
          <a:stretch>
            <a:fillRect/>
          </a:stretch>
        </p:blipFill>
        <p:spPr>
          <a:xfrm>
            <a:off x="8514851" y="5198108"/>
            <a:ext cx="4233586" cy="2839668"/>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055F28A-5C8C-EB4C-B977-017446C4EEE5}"/>
                  </a:ext>
                </a:extLst>
              </p:cNvPr>
              <p:cNvSpPr txBox="1"/>
              <p:nvPr/>
            </p:nvSpPr>
            <p:spPr>
              <a:xfrm>
                <a:off x="8790021" y="5348177"/>
                <a:ext cx="864342"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bg1"/>
                          </a:solidFill>
                          <a:latin typeface="Cambria Math" panose="02040503050406030204" pitchFamily="18" charset="0"/>
                        </a:rPr>
                        <m:t>𝜒</m:t>
                      </m:r>
                      <m:r>
                        <a:rPr lang="en-US" sz="1200" b="0" i="1" smtClean="0">
                          <a:solidFill>
                            <a:schemeClr val="bg1"/>
                          </a:solidFill>
                          <a:latin typeface="Cambria Math" panose="02040503050406030204" pitchFamily="18" charset="0"/>
                        </a:rPr>
                        <m:t>=0.3</m:t>
                      </m:r>
                    </m:oMath>
                  </m:oMathPara>
                </a14:m>
                <a:endParaRPr lang="en-US" sz="1200" dirty="0">
                  <a:solidFill>
                    <a:schemeClr val="bg1"/>
                  </a:solidFill>
                </a:endParaRPr>
              </a:p>
            </p:txBody>
          </p:sp>
        </mc:Choice>
        <mc:Fallback xmlns="">
          <p:sp>
            <p:nvSpPr>
              <p:cNvPr id="17" name="TextBox 16">
                <a:extLst>
                  <a:ext uri="{FF2B5EF4-FFF2-40B4-BE49-F238E27FC236}">
                    <a16:creationId xmlns:a16="http://schemas.microsoft.com/office/drawing/2014/main" id="{B055F28A-5C8C-EB4C-B977-017446C4EEE5}"/>
                  </a:ext>
                </a:extLst>
              </p:cNvPr>
              <p:cNvSpPr txBox="1">
                <a:spLocks noRot="1" noChangeAspect="1" noMove="1" noResize="1" noEditPoints="1" noAdjustHandles="1" noChangeArrowheads="1" noChangeShapeType="1" noTextEdit="1"/>
              </p:cNvSpPr>
              <p:nvPr/>
            </p:nvSpPr>
            <p:spPr>
              <a:xfrm>
                <a:off x="8790021" y="5348177"/>
                <a:ext cx="864342" cy="276999"/>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8972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NOAA’s Global Extratropical Storm and Tide Model (G-ESTOFS)</a:t>
            </a:r>
            <a:endParaRPr lang="en-US" sz="2800" dirty="0"/>
          </a:p>
        </p:txBody>
      </p:sp>
      <p:sp>
        <p:nvSpPr>
          <p:cNvPr id="7" name="TextBox 6">
            <a:extLst>
              <a:ext uri="{FF2B5EF4-FFF2-40B4-BE49-F238E27FC236}">
                <a16:creationId xmlns:a16="http://schemas.microsoft.com/office/drawing/2014/main" id="{91499830-AEB7-431C-B202-45FE70D131D0}"/>
              </a:ext>
            </a:extLst>
          </p:cNvPr>
          <p:cNvSpPr txBox="1"/>
          <p:nvPr/>
        </p:nvSpPr>
        <p:spPr>
          <a:xfrm>
            <a:off x="1535327" y="992736"/>
            <a:ext cx="12002655" cy="954107"/>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616265">
                    <a:lumMod val="75000"/>
                  </a:srgbClr>
                </a:solidFill>
                <a:effectLst/>
                <a:uLnTx/>
                <a:uFillTx/>
                <a:latin typeface="Arial"/>
                <a:ea typeface="+mn-ea"/>
                <a:cs typeface="+mn-cs"/>
              </a:rPr>
              <a:t>Integrated global model with non-conformal unstructured finite elements from down to 30m and up to 24km resolution</a:t>
            </a:r>
            <a:endParaRPr kumimoji="0" lang="en-US" sz="28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9" name="TextBox 8">
            <a:extLst>
              <a:ext uri="{FF2B5EF4-FFF2-40B4-BE49-F238E27FC236}">
                <a16:creationId xmlns:a16="http://schemas.microsoft.com/office/drawing/2014/main" id="{167A0FC7-8CCA-0944-892F-A238183D062A}"/>
              </a:ext>
            </a:extLst>
          </p:cNvPr>
          <p:cNvSpPr txBox="1"/>
          <p:nvPr/>
        </p:nvSpPr>
        <p:spPr>
          <a:xfrm>
            <a:off x="1333248" y="7495401"/>
            <a:ext cx="5885699" cy="553998"/>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rPr>
              <a:t>Pringle, W.J., D. </a:t>
            </a:r>
            <a:r>
              <a:rPr kumimoji="0" lang="en-US" sz="1000" b="0" i="1" u="none" strike="noStrike" kern="1200" cap="none" spc="0" normalizeH="0" baseline="0" noProof="0" dirty="0" err="1">
                <a:ln>
                  <a:noFill/>
                </a:ln>
                <a:solidFill>
                  <a:srgbClr val="FFFFFF">
                    <a:lumMod val="50000"/>
                  </a:srgbClr>
                </a:solidFill>
                <a:effectLst/>
                <a:uLnTx/>
                <a:uFillTx/>
                <a:latin typeface="Arial"/>
                <a:ea typeface="+mn-ea"/>
                <a:cs typeface="+mn-cs"/>
              </a:rPr>
              <a:t>Wirasaet</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rPr>
              <a:t>, K.J. Roberts, J.J. Westerink, "</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hlinkClick r:id="rId2"/>
              </a:rPr>
              <a:t>Global Storm Tide Modeling with ADCIRC v55: Unstructured Mesh Design and Performance</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rPr>
              <a:t>," </a:t>
            </a:r>
            <a:r>
              <a:rPr kumimoji="0" lang="en-US" sz="1000" b="1" i="1" u="none" strike="noStrike" kern="1200" cap="none" spc="0" normalizeH="0" baseline="0" noProof="0" dirty="0">
                <a:ln>
                  <a:noFill/>
                </a:ln>
                <a:solidFill>
                  <a:srgbClr val="FFFFFF">
                    <a:lumMod val="50000"/>
                  </a:srgbClr>
                </a:solidFill>
                <a:effectLst/>
                <a:uLnTx/>
                <a:uFillTx/>
                <a:latin typeface="Arial"/>
                <a:ea typeface="+mn-ea"/>
                <a:cs typeface="+mn-cs"/>
              </a:rPr>
              <a:t>Geoscientific Model Development</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rPr>
              <a:t>, </a:t>
            </a:r>
            <a:r>
              <a:rPr kumimoji="0" lang="en-US" sz="1000" b="0" i="1" u="none" strike="noStrike" kern="1200" cap="none" spc="0" normalizeH="0" baseline="0" noProof="0" dirty="0" smtClean="0">
                <a:ln>
                  <a:noFill/>
                </a:ln>
                <a:solidFill>
                  <a:srgbClr val="FFFFFF">
                    <a:lumMod val="50000"/>
                  </a:srgbClr>
                </a:solidFill>
                <a:effectLst/>
                <a:uLnTx/>
                <a:uFillTx/>
                <a:latin typeface="Arial"/>
                <a:ea typeface="+mn-ea"/>
                <a:cs typeface="+mn-cs"/>
              </a:rPr>
              <a:t>preprint </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rPr>
              <a:t>https://doi.org/10.5194/gmd-2020-123, 2020</a:t>
            </a:r>
          </a:p>
        </p:txBody>
      </p:sp>
      <p:pic>
        <p:nvPicPr>
          <p:cNvPr id="1026" name="Picture 2" descr="C:\Users\jjw\Documents\20200402-DOE-Proposal\LatexFilesFromOverleaf-20200407-FINAL\DOE-MPAS\Figures\Global+Marite_ESTOF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760" y="2114538"/>
            <a:ext cx="8290560" cy="587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89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7" name="TextBox 6">
            <a:extLst>
              <a:ext uri="{FF2B5EF4-FFF2-40B4-BE49-F238E27FC236}">
                <a16:creationId xmlns:a16="http://schemas.microsoft.com/office/drawing/2014/main" id="{91499830-AEB7-431C-B202-45FE70D131D0}"/>
              </a:ext>
            </a:extLst>
          </p:cNvPr>
          <p:cNvSpPr txBox="1"/>
          <p:nvPr/>
        </p:nvSpPr>
        <p:spPr>
          <a:xfrm>
            <a:off x="1535327" y="992736"/>
            <a:ext cx="12002655" cy="830997"/>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Study resolution of topographic gradients, local increases in nearshore and shelf resolution, and deep ocean resolution  </a:t>
            </a: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grpSp>
        <p:nvGrpSpPr>
          <p:cNvPr id="4" name="Group 3"/>
          <p:cNvGrpSpPr/>
          <p:nvPr/>
        </p:nvGrpSpPr>
        <p:grpSpPr>
          <a:xfrm>
            <a:off x="1778346" y="2184818"/>
            <a:ext cx="12427545" cy="2624237"/>
            <a:chOff x="1793362" y="2418080"/>
            <a:chExt cx="12427545" cy="2624237"/>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3362" y="2418080"/>
              <a:ext cx="4068958" cy="262423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0355" y="2434789"/>
              <a:ext cx="3994440" cy="258046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4735" y="2418080"/>
              <a:ext cx="4046172" cy="2613882"/>
            </a:xfrm>
            <a:prstGeom prst="rect">
              <a:avLst/>
            </a:prstGeom>
          </p:spPr>
        </p:pic>
      </p:grpSp>
      <p:grpSp>
        <p:nvGrpSpPr>
          <p:cNvPr id="5" name="Group 4"/>
          <p:cNvGrpSpPr/>
          <p:nvPr/>
        </p:nvGrpSpPr>
        <p:grpSpPr>
          <a:xfrm>
            <a:off x="1778346" y="5335326"/>
            <a:ext cx="12497515" cy="2757069"/>
            <a:chOff x="1778346" y="5048472"/>
            <a:chExt cx="12497515" cy="2757069"/>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346" y="5098658"/>
              <a:ext cx="4083974" cy="264016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5169" y="5048472"/>
              <a:ext cx="4264811" cy="275706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8163" y="5065182"/>
              <a:ext cx="4187698" cy="2707218"/>
            </a:xfrm>
            <a:prstGeom prst="rect">
              <a:avLst/>
            </a:prstGeom>
          </p:spPr>
        </p:pic>
      </p:grpSp>
      <p:sp>
        <p:nvSpPr>
          <p:cNvPr id="14" name="TextBox 13">
            <a:extLst>
              <a:ext uri="{FF2B5EF4-FFF2-40B4-BE49-F238E27FC236}">
                <a16:creationId xmlns:a16="http://schemas.microsoft.com/office/drawing/2014/main" id="{91499830-AEB7-431C-B202-45FE70D131D0}"/>
              </a:ext>
            </a:extLst>
          </p:cNvPr>
          <p:cNvSpPr txBox="1"/>
          <p:nvPr/>
        </p:nvSpPr>
        <p:spPr>
          <a:xfrm>
            <a:off x="1971040" y="1857587"/>
            <a:ext cx="12476479"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25 to 2 km high topo filter                    25 to 2 km low topo filter                   Hot spot resolution</a:t>
            </a: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5" name="TextBox 14">
            <a:extLst>
              <a:ext uri="{FF2B5EF4-FFF2-40B4-BE49-F238E27FC236}">
                <a16:creationId xmlns:a16="http://schemas.microsoft.com/office/drawing/2014/main" id="{91499830-AEB7-431C-B202-45FE70D131D0}"/>
              </a:ext>
            </a:extLst>
          </p:cNvPr>
          <p:cNvSpPr txBox="1"/>
          <p:nvPr/>
        </p:nvSpPr>
        <p:spPr>
          <a:xfrm>
            <a:off x="1971039" y="5046004"/>
            <a:ext cx="12476479"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12.5 to 2 km low topo filter                  25 to 1 km low topo filter                   25 to 2 km with regional </a:t>
            </a: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123148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7" name="TextBox 6">
            <a:extLst>
              <a:ext uri="{FF2B5EF4-FFF2-40B4-BE49-F238E27FC236}">
                <a16:creationId xmlns:a16="http://schemas.microsoft.com/office/drawing/2014/main" id="{91499830-AEB7-431C-B202-45FE70D131D0}"/>
              </a:ext>
            </a:extLst>
          </p:cNvPr>
          <p:cNvSpPr txBox="1"/>
          <p:nvPr/>
        </p:nvSpPr>
        <p:spPr>
          <a:xfrm>
            <a:off x="1535328" y="992736"/>
            <a:ext cx="11883790" cy="830997"/>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Resolving topographic lengths scales is critical in achieving efficient accurate meshes </a:t>
            </a: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14" name="TextBox 13">
            <a:extLst>
              <a:ext uri="{FF2B5EF4-FFF2-40B4-BE49-F238E27FC236}">
                <a16:creationId xmlns:a16="http://schemas.microsoft.com/office/drawing/2014/main" id="{91499830-AEB7-431C-B202-45FE70D131D0}"/>
              </a:ext>
            </a:extLst>
          </p:cNvPr>
          <p:cNvSpPr txBox="1"/>
          <p:nvPr/>
        </p:nvSpPr>
        <p:spPr>
          <a:xfrm>
            <a:off x="1658219" y="2151546"/>
            <a:ext cx="12789300"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Operational mesh with re-oriented poles                                        Two-sample Kolmogorov-Smirnov test statistic</a:t>
            </a: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2050" name="Picture 2" descr="https://lh6.googleusercontent.com/SQlA9O_B_atXOAJ6lzgHa72S6aBVGiGo_j3UkOOE4TTASeHB5Fq4VCfpotyIoVaxd7rXuVYZnilbTwnTKMXaUz-bAsWRPfsOZfryGMP1w1exmimGm4uiS6pgb4_3SuTltLkr-kt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848" y="2688584"/>
            <a:ext cx="7014702" cy="42258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4.googleusercontent.com/EUrXAtMLl6vpiu_5RvLJkKGbdqfqxxHSgi90yopvoVdNgejbGxMoi-zr62VZR6MHyyUiuwNxhWde9G8ODezOnva-KkAT86ZNvQtl4R-80g-abfOmQo9_KYCc7VtB88Zp0JfW_j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0349" y="2698954"/>
            <a:ext cx="5828932" cy="437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85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A8D137F-C6E8-40BD-85A5-43C712269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902" b="-318"/>
          <a:stretch/>
        </p:blipFill>
        <p:spPr>
          <a:xfrm>
            <a:off x="7957101" y="2080611"/>
            <a:ext cx="7565730" cy="4388588"/>
          </a:xfrm>
          <a:prstGeom prst="rect">
            <a:avLst/>
          </a:prstGeom>
        </p:spPr>
      </p:pic>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28" name="TextBox 27">
            <a:extLst>
              <a:ext uri="{FF2B5EF4-FFF2-40B4-BE49-F238E27FC236}">
                <a16:creationId xmlns:a16="http://schemas.microsoft.com/office/drawing/2014/main" id="{91499830-AEB7-431C-B202-45FE70D131D0}"/>
              </a:ext>
            </a:extLst>
          </p:cNvPr>
          <p:cNvSpPr txBox="1"/>
          <p:nvPr/>
        </p:nvSpPr>
        <p:spPr>
          <a:xfrm>
            <a:off x="1992971" y="-657997"/>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7" name="TextBox 16">
            <a:extLst>
              <a:ext uri="{FF2B5EF4-FFF2-40B4-BE49-F238E27FC236}">
                <a16:creationId xmlns:a16="http://schemas.microsoft.com/office/drawing/2014/main" id="{91499830-AEB7-431C-B202-45FE70D131D0}"/>
              </a:ext>
            </a:extLst>
          </p:cNvPr>
          <p:cNvSpPr txBox="1"/>
          <p:nvPr/>
        </p:nvSpPr>
        <p:spPr>
          <a:xfrm>
            <a:off x="1643869" y="1283249"/>
            <a:ext cx="12002655" cy="492443"/>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7" name="TextBox 6">
            <a:extLst>
              <a:ext uri="{FF2B5EF4-FFF2-40B4-BE49-F238E27FC236}">
                <a16:creationId xmlns:a16="http://schemas.microsoft.com/office/drawing/2014/main" id="{91499830-AEB7-431C-B202-45FE70D131D0}"/>
              </a:ext>
            </a:extLst>
          </p:cNvPr>
          <p:cNvSpPr txBox="1"/>
          <p:nvPr/>
        </p:nvSpPr>
        <p:spPr>
          <a:xfrm>
            <a:off x="1535327" y="992736"/>
            <a:ext cx="12002655" cy="461665"/>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rPr>
              <a:t>M</a:t>
            </a:r>
            <a:r>
              <a:rPr kumimoji="0" lang="en-US" sz="2400" b="0" i="0" u="none" strike="noStrike" kern="1200" cap="none" spc="0" normalizeH="0" baseline="-25000" noProof="0" dirty="0">
                <a:ln>
                  <a:noFill/>
                </a:ln>
                <a:solidFill>
                  <a:srgbClr val="FFFFFF">
                    <a:lumMod val="50000"/>
                  </a:srgbClr>
                </a:solidFill>
                <a:effectLst/>
                <a:uLnTx/>
                <a:uFillTx/>
                <a:latin typeface="Arial"/>
                <a:ea typeface="+mn-ea"/>
                <a:cs typeface="+mn-cs"/>
              </a:rPr>
              <a:t>2</a:t>
            </a:r>
            <a:r>
              <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rPr>
              <a:t> </a:t>
            </a: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amplitude and phase lines</a:t>
            </a:r>
            <a:endParaRPr kumimoji="0" lang="en-US" sz="26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E209A985-0C7D-4BC3-A84B-BFC483848BCE}"/>
              </a:ext>
            </a:extLst>
          </p:cNvPr>
          <p:cNvPicPr>
            <a:picLocks noChangeAspect="1"/>
          </p:cNvPicPr>
          <p:nvPr/>
        </p:nvPicPr>
        <p:blipFill rotWithShape="1">
          <a:blip r:embed="rId3">
            <a:extLst>
              <a:ext uri="{28A0092B-C50C-407E-A947-70E740481C1C}">
                <a14:useLocalDpi xmlns:a14="http://schemas.microsoft.com/office/drawing/2010/main" val="0"/>
              </a:ext>
            </a:extLst>
          </a:blip>
          <a:srcRect b="66667"/>
          <a:stretch/>
        </p:blipFill>
        <p:spPr>
          <a:xfrm>
            <a:off x="1040595" y="2066205"/>
            <a:ext cx="7358863" cy="4268593"/>
          </a:xfrm>
          <a:prstGeom prst="rect">
            <a:avLst/>
          </a:prstGeom>
        </p:spPr>
      </p:pic>
      <p:sp>
        <p:nvSpPr>
          <p:cNvPr id="20" name="TextBox 19">
            <a:extLst>
              <a:ext uri="{FF2B5EF4-FFF2-40B4-BE49-F238E27FC236}">
                <a16:creationId xmlns:a16="http://schemas.microsoft.com/office/drawing/2014/main" id="{91499830-AEB7-431C-B202-45FE70D131D0}"/>
              </a:ext>
            </a:extLst>
          </p:cNvPr>
          <p:cNvSpPr txBox="1"/>
          <p:nvPr/>
        </p:nvSpPr>
        <p:spPr>
          <a:xfrm rot="16200000">
            <a:off x="8706972" y="4855938"/>
            <a:ext cx="12812974" cy="1785104"/>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endParaRPr>
          </a:p>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endParaRPr>
          </a:p>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27" name="TextBox 26">
            <a:extLst>
              <a:ext uri="{FF2B5EF4-FFF2-40B4-BE49-F238E27FC236}">
                <a16:creationId xmlns:a16="http://schemas.microsoft.com/office/drawing/2014/main" id="{91499830-AEB7-431C-B202-45FE70D131D0}"/>
              </a:ext>
            </a:extLst>
          </p:cNvPr>
          <p:cNvSpPr txBox="1"/>
          <p:nvPr/>
        </p:nvSpPr>
        <p:spPr>
          <a:xfrm rot="16200000">
            <a:off x="5636746" y="5228248"/>
            <a:ext cx="5323447" cy="276999"/>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1200" b="0" i="0" u="none" strike="noStrike" kern="1200" cap="none" spc="0" normalizeH="0" baseline="0" noProof="0" dirty="0" smtClean="0">
                <a:ln>
                  <a:noFill/>
                </a:ln>
                <a:solidFill>
                  <a:srgbClr val="FFFFFF">
                    <a:lumMod val="50000"/>
                  </a:srgbClr>
                </a:solidFill>
                <a:effectLst/>
                <a:uLnTx/>
                <a:uFillTx/>
                <a:latin typeface="Arial"/>
                <a:ea typeface="+mn-ea"/>
                <a:cs typeface="+mn-cs"/>
              </a:rPr>
              <a:t>dg</a:t>
            </a:r>
            <a:endParaRPr kumimoji="0" lang="en-US" sz="12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21" name="TextBox 20">
            <a:extLst>
              <a:ext uri="{FF2B5EF4-FFF2-40B4-BE49-F238E27FC236}">
                <a16:creationId xmlns:a16="http://schemas.microsoft.com/office/drawing/2014/main" id="{91499830-AEB7-431C-B202-45FE70D131D0}"/>
              </a:ext>
            </a:extLst>
          </p:cNvPr>
          <p:cNvSpPr txBox="1"/>
          <p:nvPr/>
        </p:nvSpPr>
        <p:spPr>
          <a:xfrm>
            <a:off x="3761771" y="1626232"/>
            <a:ext cx="2290113" cy="461665"/>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TPX08</a:t>
            </a: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22" name="TextBox 21">
            <a:extLst>
              <a:ext uri="{FF2B5EF4-FFF2-40B4-BE49-F238E27FC236}">
                <a16:creationId xmlns:a16="http://schemas.microsoft.com/office/drawing/2014/main" id="{91499830-AEB7-431C-B202-45FE70D131D0}"/>
              </a:ext>
            </a:extLst>
          </p:cNvPr>
          <p:cNvSpPr txBox="1"/>
          <p:nvPr/>
        </p:nvSpPr>
        <p:spPr>
          <a:xfrm>
            <a:off x="1643869" y="1618946"/>
            <a:ext cx="12002655" cy="461665"/>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                                                                                                            ADCIRC</a:t>
            </a: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Tree>
    <p:extLst>
      <p:ext uri="{BB962C8B-B14F-4D97-AF65-F5344CB8AC3E}">
        <p14:creationId xmlns:p14="http://schemas.microsoft.com/office/powerpoint/2010/main" val="17706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laceholder 1"/>
          <p:cNvSpPr txBox="1">
            <a:spLocks noGrp="1"/>
          </p:cNvSpPr>
          <p:nvPr>
            <p:ph type="sldNum" sz="quarter" idx="2"/>
          </p:nvPr>
        </p:nvSpPr>
        <p:spPr>
          <a:xfrm>
            <a:off x="14320519" y="7914592"/>
            <a:ext cx="127001" cy="1728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128" name="Title 2"/>
          <p:cNvSpPr txBox="1">
            <a:spLocks noGrp="1"/>
          </p:cNvSpPr>
          <p:nvPr>
            <p:ph type="title"/>
          </p:nvPr>
        </p:nvSpPr>
        <p:spPr>
          <a:xfrm>
            <a:off x="2771775" y="366525"/>
            <a:ext cx="11449134" cy="1146349"/>
          </a:xfrm>
          <a:prstGeom prst="rect">
            <a:avLst/>
          </a:prstGeom>
        </p:spPr>
        <p:txBody>
          <a:bodyPr anchor="t"/>
          <a:lstStyle/>
          <a:p>
            <a:pPr algn="ctr"/>
            <a:r>
              <a:rPr lang="en-US" dirty="0"/>
              <a:t>Why add t</a:t>
            </a:r>
            <a:r>
              <a:rPr dirty="0"/>
              <a:t>ides </a:t>
            </a:r>
            <a:r>
              <a:rPr lang="en-US" dirty="0"/>
              <a:t>to high-resolution</a:t>
            </a:r>
            <a:r>
              <a:rPr dirty="0"/>
              <a:t> global </a:t>
            </a:r>
            <a:r>
              <a:rPr lang="en-US" dirty="0"/>
              <a:t>circulation</a:t>
            </a:r>
            <a:r>
              <a:rPr dirty="0"/>
              <a:t> model</a:t>
            </a:r>
            <a:r>
              <a:rPr lang="en-US" dirty="0"/>
              <a:t>s?</a:t>
            </a:r>
            <a:r>
              <a:rPr dirty="0"/>
              <a:t> </a:t>
            </a:r>
          </a:p>
        </p:txBody>
      </p:sp>
      <p:sp>
        <p:nvSpPr>
          <p:cNvPr id="10" name="Content Placeholder 2">
            <a:extLst>
              <a:ext uri="{FF2B5EF4-FFF2-40B4-BE49-F238E27FC236}">
                <a16:creationId xmlns:a16="http://schemas.microsoft.com/office/drawing/2014/main" id="{8F7012E4-D393-684C-8EFC-6D752A9F9C8D}"/>
              </a:ext>
            </a:extLst>
          </p:cNvPr>
          <p:cNvSpPr txBox="1">
            <a:spLocks/>
          </p:cNvSpPr>
          <p:nvPr/>
        </p:nvSpPr>
        <p:spPr>
          <a:xfrm>
            <a:off x="1880559" y="1472993"/>
            <a:ext cx="12059729" cy="6303576"/>
          </a:xfrm>
          <a:prstGeom prst="rect">
            <a:avLst/>
          </a:prstGeom>
        </p:spPr>
        <p:txBody>
          <a:bodyPr>
            <a:normAutofit fontScale="77500" lnSpcReduction="20000"/>
          </a:bodyPr>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mn-lt"/>
                <a:ea typeface="+mn-ea"/>
                <a:cs typeface="+mn-cs"/>
              </a:defRPr>
            </a:lvl1pPr>
            <a:lvl2pPr marL="868680" indent="-320039" algn="l" defTabSz="1097280" rtl="0" eaLnBrk="1" latinLnBrk="0" hangingPunct="1">
              <a:lnSpc>
                <a:spcPct val="90000"/>
              </a:lnSpc>
              <a:spcBef>
                <a:spcPts val="600"/>
              </a:spcBef>
              <a:buFont typeface="Arial" panose="020B0604020202020204" pitchFamily="34" charset="0"/>
              <a:buChar char="▪"/>
              <a:defRPr sz="2800" kern="1200">
                <a:solidFill>
                  <a:schemeClr val="tx1"/>
                </a:solidFill>
                <a:latin typeface="+mn-lt"/>
                <a:ea typeface="+mn-ea"/>
                <a:cs typeface="+mn-cs"/>
              </a:defRPr>
            </a:lvl2pPr>
            <a:lvl3pPr marL="1481327" indent="-384047" algn="l" defTabSz="1097280" rtl="0" eaLnBrk="1" latinLnBrk="0" hangingPunct="1">
              <a:lnSpc>
                <a:spcPct val="90000"/>
              </a:lnSpc>
              <a:spcBef>
                <a:spcPts val="600"/>
              </a:spcBef>
              <a:buFont typeface="Arial" panose="020B0604020202020204" pitchFamily="34" charset="0"/>
              <a:buChar char="✓"/>
              <a:defRPr sz="2800" kern="1200">
                <a:solidFill>
                  <a:schemeClr val="tx1"/>
                </a:solidFill>
                <a:latin typeface="+mn-lt"/>
                <a:ea typeface="+mn-ea"/>
                <a:cs typeface="+mn-cs"/>
              </a:defRPr>
            </a:lvl3pPr>
            <a:lvl4pPr marL="2072639" indent="-426720" algn="l" defTabSz="1097280" rtl="0" eaLnBrk="1" latinLnBrk="0" hangingPunct="1">
              <a:lnSpc>
                <a:spcPct val="90000"/>
              </a:lnSpc>
              <a:spcBef>
                <a:spcPts val="600"/>
              </a:spcBef>
              <a:buFont typeface="Arial" panose="020B0604020202020204" pitchFamily="34" charset="0"/>
              <a:buChar char="•"/>
              <a:defRPr sz="2800" kern="1200">
                <a:solidFill>
                  <a:schemeClr val="tx1"/>
                </a:solidFill>
                <a:latin typeface="+mn-lt"/>
                <a:ea typeface="+mn-ea"/>
                <a:cs typeface="+mn-cs"/>
              </a:defRPr>
            </a:lvl4pPr>
            <a:lvl5pPr marL="2674620" indent="-480060" algn="l" defTabSz="1097280" rtl="0" eaLnBrk="1" latinLnBrk="0" hangingPunct="1">
              <a:lnSpc>
                <a:spcPct val="90000"/>
              </a:lnSpc>
              <a:spcBef>
                <a:spcPts val="600"/>
              </a:spcBef>
              <a:buFont typeface="Arial" panose="020B0604020202020204" pitchFamily="34" charset="0"/>
              <a:buChar char="▪"/>
              <a:defRPr sz="28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Thus far, our group and our collaborators have published 28 journal articles and one book chapter on embedding tides within OGCMs. </a:t>
            </a:r>
          </a:p>
          <a:p>
            <a:r>
              <a:rPr lang="en-US" dirty="0"/>
              <a:t>We work with NASA, the Navy, NOAA, and the European Ocean Forecast Modeling group (Mercator) as well as DOE</a:t>
            </a:r>
          </a:p>
          <a:p>
            <a:endParaRPr lang="en-US" dirty="0"/>
          </a:p>
          <a:p>
            <a:r>
              <a:rPr lang="en-US" dirty="0"/>
              <a:t>Barotropic tidal flow over rough topography in a stratified fluid generates internal tides</a:t>
            </a:r>
          </a:p>
          <a:p>
            <a:r>
              <a:rPr lang="en-US" dirty="0"/>
              <a:t>Non-linear interactions between internal tides and wind-driven near-inertial waves yield a partially resolved </a:t>
            </a:r>
            <a:r>
              <a:rPr lang="en-US" dirty="0" err="1"/>
              <a:t>supertidal</a:t>
            </a:r>
            <a:r>
              <a:rPr lang="en-US" dirty="0"/>
              <a:t> internal gravity wave (IGW) continuum, or Garrett-Munk spectrum, as shown in Müller et al. 2015 (for HYCOM), Rocha et al. 2016 (for </a:t>
            </a:r>
            <a:r>
              <a:rPr lang="en-US" dirty="0" err="1"/>
              <a:t>MITgcm</a:t>
            </a:r>
            <a:r>
              <a:rPr lang="en-US" dirty="0"/>
              <a:t>), and other papers</a:t>
            </a:r>
          </a:p>
          <a:p>
            <a:r>
              <a:rPr lang="en-US" dirty="0"/>
              <a:t>Breaking IGWs drive mixing</a:t>
            </a:r>
          </a:p>
          <a:p>
            <a:pPr lvl="1"/>
            <a:r>
              <a:rPr lang="en-US" dirty="0"/>
              <a:t>can our models help us understand the space-time geography of ocean mixing? (just starting to work on that)</a:t>
            </a:r>
          </a:p>
          <a:p>
            <a:r>
              <a:rPr lang="en-US" dirty="0"/>
              <a:t>Internal waves impact ocean acoustics</a:t>
            </a:r>
          </a:p>
          <a:p>
            <a:r>
              <a:rPr lang="en-US" dirty="0"/>
              <a:t>Remotely generated internal waves should be included in boundary conditions for regional models</a:t>
            </a:r>
          </a:p>
          <a:p>
            <a:r>
              <a:rPr lang="en-US" dirty="0"/>
              <a:t>Global internal wave models help us plan for and interpret the Surface Water Ocean Topography (SWOT) mission</a:t>
            </a:r>
          </a:p>
          <a:p>
            <a:r>
              <a:rPr lang="en-US" dirty="0">
                <a:solidFill>
                  <a:srgbClr val="FF0000"/>
                </a:solidFill>
              </a:rPr>
              <a:t>Of special interest to DOE:  tides impact coastal flood hazard assessments, interact with other earth system components including sea ice, floating ice shelves</a:t>
            </a:r>
          </a:p>
          <a:p>
            <a:endParaRPr lang="en-US" dirty="0"/>
          </a:p>
          <a:p>
            <a:endParaRPr lang="en-US"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1579589838"/>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7" name="TextBox 6">
            <a:extLst>
              <a:ext uri="{FF2B5EF4-FFF2-40B4-BE49-F238E27FC236}">
                <a16:creationId xmlns:a16="http://schemas.microsoft.com/office/drawing/2014/main" id="{91499830-AEB7-431C-B202-45FE70D131D0}"/>
              </a:ext>
            </a:extLst>
          </p:cNvPr>
          <p:cNvSpPr txBox="1"/>
          <p:nvPr/>
        </p:nvSpPr>
        <p:spPr>
          <a:xfrm>
            <a:off x="1535327" y="992736"/>
            <a:ext cx="12002655" cy="461665"/>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Study impact of topographic data sets</a:t>
            </a: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grpSp>
        <p:nvGrpSpPr>
          <p:cNvPr id="8" name="Group 7"/>
          <p:cNvGrpSpPr/>
          <p:nvPr/>
        </p:nvGrpSpPr>
        <p:grpSpPr>
          <a:xfrm>
            <a:off x="1228628" y="2383562"/>
            <a:ext cx="12976774" cy="4266619"/>
            <a:chOff x="1228628" y="2383562"/>
            <a:chExt cx="12976774" cy="4266619"/>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1206" y="2383562"/>
              <a:ext cx="6624196" cy="4239008"/>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8628" y="2383562"/>
              <a:ext cx="6667344" cy="4266619"/>
            </a:xfrm>
            <a:prstGeom prst="rect">
              <a:avLst/>
            </a:prstGeom>
          </p:spPr>
        </p:pic>
      </p:grpSp>
      <p:sp>
        <p:nvSpPr>
          <p:cNvPr id="28" name="TextBox 27">
            <a:extLst>
              <a:ext uri="{FF2B5EF4-FFF2-40B4-BE49-F238E27FC236}">
                <a16:creationId xmlns:a16="http://schemas.microsoft.com/office/drawing/2014/main" id="{91499830-AEB7-431C-B202-45FE70D131D0}"/>
              </a:ext>
            </a:extLst>
          </p:cNvPr>
          <p:cNvSpPr txBox="1"/>
          <p:nvPr/>
        </p:nvSpPr>
        <p:spPr>
          <a:xfrm>
            <a:off x="1810300" y="2119854"/>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4" name="TextBox 13">
            <a:extLst>
              <a:ext uri="{FF2B5EF4-FFF2-40B4-BE49-F238E27FC236}">
                <a16:creationId xmlns:a16="http://schemas.microsoft.com/office/drawing/2014/main" id="{91499830-AEB7-431C-B202-45FE70D131D0}"/>
              </a:ext>
            </a:extLst>
          </p:cNvPr>
          <p:cNvSpPr txBox="1"/>
          <p:nvPr/>
        </p:nvSpPr>
        <p:spPr>
          <a:xfrm>
            <a:off x="1535327" y="1858590"/>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GEBCO2014                                                                      GEBCO2019+Rtopo+NONNA+AUS</a:t>
            </a: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5" name="Rectangle 4"/>
          <p:cNvSpPr/>
          <p:nvPr/>
        </p:nvSpPr>
        <p:spPr>
          <a:xfrm>
            <a:off x="7742712" y="5913912"/>
            <a:ext cx="783771" cy="7086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30"/>
          <p:cNvSpPr/>
          <p:nvPr/>
        </p:nvSpPr>
        <p:spPr>
          <a:xfrm>
            <a:off x="9572209" y="5913912"/>
            <a:ext cx="830575" cy="6829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
        <p:nvSpPr>
          <p:cNvPr id="32" name="Rectangle 31"/>
          <p:cNvSpPr/>
          <p:nvPr/>
        </p:nvSpPr>
        <p:spPr>
          <a:xfrm>
            <a:off x="12955237" y="5761513"/>
            <a:ext cx="830575" cy="8353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
        <p:nvSpPr>
          <p:cNvPr id="6" name="Oval 5"/>
          <p:cNvSpPr/>
          <p:nvPr/>
        </p:nvSpPr>
        <p:spPr>
          <a:xfrm>
            <a:off x="9101089" y="3188425"/>
            <a:ext cx="1040438" cy="6910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
        <p:nvSpPr>
          <p:cNvPr id="33" name="Oval 32"/>
          <p:cNvSpPr/>
          <p:nvPr/>
        </p:nvSpPr>
        <p:spPr>
          <a:xfrm>
            <a:off x="12330086" y="4503066"/>
            <a:ext cx="1040438" cy="6910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1318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80">
                                          <p:stCondLst>
                                            <p:cond delay="0"/>
                                          </p:stCondLst>
                                        </p:cTn>
                                        <p:tgtEl>
                                          <p:spTgt spid="33"/>
                                        </p:tgtEl>
                                      </p:cBhvr>
                                    </p:animEffect>
                                    <p:anim calcmode="lin" valueType="num">
                                      <p:cBhvr>
                                        <p:cTn id="2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6" dur="26">
                                          <p:stCondLst>
                                            <p:cond delay="650"/>
                                          </p:stCondLst>
                                        </p:cTn>
                                        <p:tgtEl>
                                          <p:spTgt spid="33"/>
                                        </p:tgtEl>
                                      </p:cBhvr>
                                      <p:to x="100000" y="60000"/>
                                    </p:animScale>
                                    <p:animScale>
                                      <p:cBhvr>
                                        <p:cTn id="27" dur="166" decel="50000">
                                          <p:stCondLst>
                                            <p:cond delay="676"/>
                                          </p:stCondLst>
                                        </p:cTn>
                                        <p:tgtEl>
                                          <p:spTgt spid="33"/>
                                        </p:tgtEl>
                                      </p:cBhvr>
                                      <p:to x="100000" y="100000"/>
                                    </p:animScale>
                                    <p:animScale>
                                      <p:cBhvr>
                                        <p:cTn id="28" dur="26">
                                          <p:stCondLst>
                                            <p:cond delay="1312"/>
                                          </p:stCondLst>
                                        </p:cTn>
                                        <p:tgtEl>
                                          <p:spTgt spid="33"/>
                                        </p:tgtEl>
                                      </p:cBhvr>
                                      <p:to x="100000" y="80000"/>
                                    </p:animScale>
                                    <p:animScale>
                                      <p:cBhvr>
                                        <p:cTn id="29" dur="166" decel="50000">
                                          <p:stCondLst>
                                            <p:cond delay="1338"/>
                                          </p:stCondLst>
                                        </p:cTn>
                                        <p:tgtEl>
                                          <p:spTgt spid="33"/>
                                        </p:tgtEl>
                                      </p:cBhvr>
                                      <p:to x="100000" y="100000"/>
                                    </p:animScale>
                                    <p:animScale>
                                      <p:cBhvr>
                                        <p:cTn id="30" dur="26">
                                          <p:stCondLst>
                                            <p:cond delay="1642"/>
                                          </p:stCondLst>
                                        </p:cTn>
                                        <p:tgtEl>
                                          <p:spTgt spid="33"/>
                                        </p:tgtEl>
                                      </p:cBhvr>
                                      <p:to x="100000" y="90000"/>
                                    </p:animScale>
                                    <p:animScale>
                                      <p:cBhvr>
                                        <p:cTn id="31" dur="166" decel="50000">
                                          <p:stCondLst>
                                            <p:cond delay="1668"/>
                                          </p:stCondLst>
                                        </p:cTn>
                                        <p:tgtEl>
                                          <p:spTgt spid="33"/>
                                        </p:tgtEl>
                                      </p:cBhvr>
                                      <p:to x="100000" y="100000"/>
                                    </p:animScale>
                                    <p:animScale>
                                      <p:cBhvr>
                                        <p:cTn id="32" dur="26">
                                          <p:stCondLst>
                                            <p:cond delay="1808"/>
                                          </p:stCondLst>
                                        </p:cTn>
                                        <p:tgtEl>
                                          <p:spTgt spid="33"/>
                                        </p:tgtEl>
                                      </p:cBhvr>
                                      <p:to x="100000" y="95000"/>
                                    </p:animScale>
                                    <p:animScale>
                                      <p:cBhvr>
                                        <p:cTn id="33"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 grpId="0" animBg="1"/>
      <p:bldP spid="32" grpId="0" animBg="1"/>
      <p:bldP spid="6"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27" name="TextBox 26">
            <a:extLst>
              <a:ext uri="{FF2B5EF4-FFF2-40B4-BE49-F238E27FC236}">
                <a16:creationId xmlns:a16="http://schemas.microsoft.com/office/drawing/2014/main" id="{91499830-AEB7-431C-B202-45FE70D131D0}"/>
              </a:ext>
            </a:extLst>
          </p:cNvPr>
          <p:cNvSpPr txBox="1"/>
          <p:nvPr/>
        </p:nvSpPr>
        <p:spPr>
          <a:xfrm>
            <a:off x="972838" y="8658890"/>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GEBCO2019+Rtopo (Antarctica)       GEBCO2019+Rtopo+NONNA+AUS</a:t>
            </a: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810300" y="2119854"/>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560" y="1600200"/>
            <a:ext cx="10912872" cy="6370367"/>
          </a:xfrm>
          <a:prstGeom prst="rect">
            <a:avLst/>
          </a:prstGeom>
        </p:spPr>
      </p:pic>
      <p:sp>
        <p:nvSpPr>
          <p:cNvPr id="17" name="TextBox 16">
            <a:extLst>
              <a:ext uri="{FF2B5EF4-FFF2-40B4-BE49-F238E27FC236}">
                <a16:creationId xmlns:a16="http://schemas.microsoft.com/office/drawing/2014/main" id="{91499830-AEB7-431C-B202-45FE70D131D0}"/>
              </a:ext>
            </a:extLst>
          </p:cNvPr>
          <p:cNvSpPr txBox="1"/>
          <p:nvPr/>
        </p:nvSpPr>
        <p:spPr>
          <a:xfrm>
            <a:off x="1643869" y="1283249"/>
            <a:ext cx="12002655" cy="492443"/>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7" name="TextBox 6">
            <a:extLst>
              <a:ext uri="{FF2B5EF4-FFF2-40B4-BE49-F238E27FC236}">
                <a16:creationId xmlns:a16="http://schemas.microsoft.com/office/drawing/2014/main" id="{91499830-AEB7-431C-B202-45FE70D131D0}"/>
              </a:ext>
            </a:extLst>
          </p:cNvPr>
          <p:cNvSpPr txBox="1"/>
          <p:nvPr/>
        </p:nvSpPr>
        <p:spPr>
          <a:xfrm>
            <a:off x="1535327" y="992736"/>
            <a:ext cx="12002655" cy="461665"/>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16265">
                    <a:lumMod val="75000"/>
                  </a:srgbClr>
                </a:solidFill>
                <a:effectLst/>
                <a:uLnTx/>
                <a:uFillTx/>
                <a:latin typeface="Arial"/>
                <a:ea typeface="+mn-ea"/>
                <a:cs typeface="+mn-cs"/>
              </a:rPr>
              <a:t>M</a:t>
            </a:r>
            <a:r>
              <a:rPr kumimoji="0" lang="en-US" sz="2400" b="0" i="0" u="none" strike="noStrike" kern="1200" cap="none" spc="0" normalizeH="0" baseline="-25000" noProof="0" dirty="0">
                <a:ln>
                  <a:noFill/>
                </a:ln>
                <a:solidFill>
                  <a:srgbClr val="616265">
                    <a:lumMod val="75000"/>
                  </a:srgbClr>
                </a:solidFill>
                <a:effectLst/>
                <a:uLnTx/>
                <a:uFillTx/>
                <a:latin typeface="Arial"/>
                <a:ea typeface="+mn-ea"/>
                <a:cs typeface="+mn-cs"/>
              </a:rPr>
              <a:t>2</a:t>
            </a:r>
            <a:r>
              <a:rPr kumimoji="0" lang="en-US" sz="2400" b="0" i="0" u="none" strike="noStrike" kern="1200" cap="none" spc="0" normalizeH="0" baseline="0" noProof="0" dirty="0">
                <a:ln>
                  <a:noFill/>
                </a:ln>
                <a:solidFill>
                  <a:srgbClr val="616265">
                    <a:lumMod val="75000"/>
                  </a:srgbClr>
                </a:solidFill>
                <a:effectLst/>
                <a:uLnTx/>
                <a:uFillTx/>
                <a:latin typeface="Arial"/>
                <a:ea typeface="+mn-ea"/>
                <a:cs typeface="+mn-cs"/>
              </a:rPr>
              <a:t> </a:t>
            </a: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amplitude:   ADCIRC(</a:t>
            </a:r>
            <a:r>
              <a:rPr kumimoji="0" lang="en-US" sz="2400" b="0" i="0" u="none" strike="noStrike" kern="1200" cap="none" spc="0" normalizeH="0" baseline="0" noProof="0" dirty="0" smtClean="0">
                <a:ln>
                  <a:noFill/>
                </a:ln>
                <a:solidFill>
                  <a:srgbClr val="FF0000"/>
                </a:solidFill>
                <a:effectLst/>
                <a:uLnTx/>
                <a:uFillTx/>
                <a:latin typeface="Arial"/>
                <a:ea typeface="+mn-ea"/>
                <a:cs typeface="+mn-cs"/>
              </a:rPr>
              <a:t>GEBCO2014)</a:t>
            </a: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 – TPX08</a:t>
            </a: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Tree>
    <p:extLst>
      <p:ext uri="{BB962C8B-B14F-4D97-AF65-F5344CB8AC3E}">
        <p14:creationId xmlns:p14="http://schemas.microsoft.com/office/powerpoint/2010/main" val="228796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27" name="TextBox 26">
            <a:extLst>
              <a:ext uri="{FF2B5EF4-FFF2-40B4-BE49-F238E27FC236}">
                <a16:creationId xmlns:a16="http://schemas.microsoft.com/office/drawing/2014/main" id="{91499830-AEB7-431C-B202-45FE70D131D0}"/>
              </a:ext>
            </a:extLst>
          </p:cNvPr>
          <p:cNvSpPr txBox="1"/>
          <p:nvPr/>
        </p:nvSpPr>
        <p:spPr>
          <a:xfrm>
            <a:off x="972838" y="8658890"/>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GEBCO2019+Rtopo (Antarctica)       GEBCO2019+Rtopo+NONNA+AUS</a:t>
            </a: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810300" y="2119854"/>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560" y="1600200"/>
            <a:ext cx="10912872" cy="6370367"/>
          </a:xfrm>
          <a:prstGeom prst="rect">
            <a:avLst/>
          </a:prstGeom>
        </p:spPr>
      </p:pic>
      <p:sp>
        <p:nvSpPr>
          <p:cNvPr id="9" name="TextBox 8">
            <a:extLst>
              <a:ext uri="{FF2B5EF4-FFF2-40B4-BE49-F238E27FC236}">
                <a16:creationId xmlns:a16="http://schemas.microsoft.com/office/drawing/2014/main" id="{91499830-AEB7-431C-B202-45FE70D131D0}"/>
              </a:ext>
            </a:extLst>
          </p:cNvPr>
          <p:cNvSpPr txBox="1"/>
          <p:nvPr/>
        </p:nvSpPr>
        <p:spPr>
          <a:xfrm>
            <a:off x="1643869" y="1283249"/>
            <a:ext cx="12002655" cy="492443"/>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7" name="TextBox 6">
            <a:extLst>
              <a:ext uri="{FF2B5EF4-FFF2-40B4-BE49-F238E27FC236}">
                <a16:creationId xmlns:a16="http://schemas.microsoft.com/office/drawing/2014/main" id="{91499830-AEB7-431C-B202-45FE70D131D0}"/>
              </a:ext>
            </a:extLst>
          </p:cNvPr>
          <p:cNvSpPr txBox="1"/>
          <p:nvPr/>
        </p:nvSpPr>
        <p:spPr>
          <a:xfrm>
            <a:off x="1535327" y="992736"/>
            <a:ext cx="12002655" cy="461665"/>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16265">
                    <a:lumMod val="75000"/>
                  </a:srgbClr>
                </a:solidFill>
                <a:effectLst/>
                <a:uLnTx/>
                <a:uFillTx/>
                <a:latin typeface="Arial"/>
                <a:ea typeface="+mn-ea"/>
                <a:cs typeface="+mn-cs"/>
              </a:rPr>
              <a:t>M</a:t>
            </a:r>
            <a:r>
              <a:rPr kumimoji="0" lang="en-US" sz="2400" b="0" i="0" u="none" strike="noStrike" kern="1200" cap="none" spc="0" normalizeH="0" baseline="-25000" noProof="0" dirty="0">
                <a:ln>
                  <a:noFill/>
                </a:ln>
                <a:solidFill>
                  <a:srgbClr val="616265">
                    <a:lumMod val="75000"/>
                  </a:srgbClr>
                </a:solidFill>
                <a:effectLst/>
                <a:uLnTx/>
                <a:uFillTx/>
                <a:latin typeface="Arial"/>
                <a:ea typeface="+mn-ea"/>
                <a:cs typeface="+mn-cs"/>
              </a:rPr>
              <a:t>2</a:t>
            </a:r>
            <a:r>
              <a:rPr kumimoji="0" lang="en-US" sz="2400" b="0" i="0" u="none" strike="noStrike" kern="1200" cap="none" spc="0" normalizeH="0" baseline="0" noProof="0" dirty="0">
                <a:ln>
                  <a:noFill/>
                </a:ln>
                <a:solidFill>
                  <a:srgbClr val="616265">
                    <a:lumMod val="75000"/>
                  </a:srgbClr>
                </a:solidFill>
                <a:effectLst/>
                <a:uLnTx/>
                <a:uFillTx/>
                <a:latin typeface="Arial"/>
                <a:ea typeface="+mn-ea"/>
                <a:cs typeface="+mn-cs"/>
              </a:rPr>
              <a:t> </a:t>
            </a: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amplitude:   ADCIRC(</a:t>
            </a:r>
            <a:r>
              <a:rPr kumimoji="0" lang="en-US" sz="2400" b="0" i="0" u="none" strike="noStrike" kern="1200" cap="none" spc="0" normalizeH="0" baseline="0" noProof="0" dirty="0" smtClean="0">
                <a:ln>
                  <a:noFill/>
                </a:ln>
                <a:solidFill>
                  <a:srgbClr val="FF0000"/>
                </a:solidFill>
                <a:effectLst/>
                <a:uLnTx/>
                <a:uFillTx/>
                <a:latin typeface="Arial"/>
                <a:ea typeface="+mn-ea"/>
                <a:cs typeface="+mn-cs"/>
              </a:rPr>
              <a:t>GEBCO2019)</a:t>
            </a: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 – TPX08</a:t>
            </a: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Tree>
    <p:extLst>
      <p:ext uri="{BB962C8B-B14F-4D97-AF65-F5344CB8AC3E}">
        <p14:creationId xmlns:p14="http://schemas.microsoft.com/office/powerpoint/2010/main" val="26909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27" name="TextBox 26">
            <a:extLst>
              <a:ext uri="{FF2B5EF4-FFF2-40B4-BE49-F238E27FC236}">
                <a16:creationId xmlns:a16="http://schemas.microsoft.com/office/drawing/2014/main" id="{91499830-AEB7-431C-B202-45FE70D131D0}"/>
              </a:ext>
            </a:extLst>
          </p:cNvPr>
          <p:cNvSpPr txBox="1"/>
          <p:nvPr/>
        </p:nvSpPr>
        <p:spPr>
          <a:xfrm>
            <a:off x="972838" y="8658890"/>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GEBCO2019+Rtopo (Antarctica)       GEBCO2019+Rtopo+NONNA+AUS</a:t>
            </a: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810300" y="2119854"/>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560" y="1600200"/>
            <a:ext cx="10912872" cy="6370367"/>
          </a:xfrm>
          <a:prstGeom prst="rect">
            <a:avLst/>
          </a:prstGeom>
        </p:spPr>
      </p:pic>
      <p:sp>
        <p:nvSpPr>
          <p:cNvPr id="9" name="TextBox 8">
            <a:extLst>
              <a:ext uri="{FF2B5EF4-FFF2-40B4-BE49-F238E27FC236}">
                <a16:creationId xmlns:a16="http://schemas.microsoft.com/office/drawing/2014/main" id="{91499830-AEB7-431C-B202-45FE70D131D0}"/>
              </a:ext>
            </a:extLst>
          </p:cNvPr>
          <p:cNvSpPr txBox="1"/>
          <p:nvPr/>
        </p:nvSpPr>
        <p:spPr>
          <a:xfrm>
            <a:off x="1643869" y="1283249"/>
            <a:ext cx="12002655" cy="492443"/>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7" name="TextBox 6">
            <a:extLst>
              <a:ext uri="{FF2B5EF4-FFF2-40B4-BE49-F238E27FC236}">
                <a16:creationId xmlns:a16="http://schemas.microsoft.com/office/drawing/2014/main" id="{91499830-AEB7-431C-B202-45FE70D131D0}"/>
              </a:ext>
            </a:extLst>
          </p:cNvPr>
          <p:cNvSpPr txBox="1"/>
          <p:nvPr/>
        </p:nvSpPr>
        <p:spPr>
          <a:xfrm>
            <a:off x="1535327" y="992736"/>
            <a:ext cx="12002655" cy="461665"/>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16265">
                    <a:lumMod val="75000"/>
                  </a:srgbClr>
                </a:solidFill>
                <a:effectLst/>
                <a:uLnTx/>
                <a:uFillTx/>
                <a:latin typeface="Arial"/>
                <a:ea typeface="+mn-ea"/>
                <a:cs typeface="+mn-cs"/>
              </a:rPr>
              <a:t>M</a:t>
            </a:r>
            <a:r>
              <a:rPr kumimoji="0" lang="en-US" sz="2400" b="0" i="0" u="none" strike="noStrike" kern="1200" cap="none" spc="0" normalizeH="0" baseline="-25000" noProof="0" dirty="0">
                <a:ln>
                  <a:noFill/>
                </a:ln>
                <a:solidFill>
                  <a:srgbClr val="616265">
                    <a:lumMod val="75000"/>
                  </a:srgbClr>
                </a:solidFill>
                <a:effectLst/>
                <a:uLnTx/>
                <a:uFillTx/>
                <a:latin typeface="Arial"/>
                <a:ea typeface="+mn-ea"/>
                <a:cs typeface="+mn-cs"/>
              </a:rPr>
              <a:t>2</a:t>
            </a:r>
            <a:r>
              <a:rPr kumimoji="0" lang="en-US" sz="2400" b="0" i="0" u="none" strike="noStrike" kern="1200" cap="none" spc="0" normalizeH="0" baseline="0" noProof="0" dirty="0">
                <a:ln>
                  <a:noFill/>
                </a:ln>
                <a:solidFill>
                  <a:srgbClr val="616265">
                    <a:lumMod val="75000"/>
                  </a:srgbClr>
                </a:solidFill>
                <a:effectLst/>
                <a:uLnTx/>
                <a:uFillTx/>
                <a:latin typeface="Arial"/>
                <a:ea typeface="+mn-ea"/>
                <a:cs typeface="+mn-cs"/>
              </a:rPr>
              <a:t> </a:t>
            </a: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amplitude: ADCIRC/(</a:t>
            </a:r>
            <a:r>
              <a:rPr kumimoji="0" lang="en-US" sz="2400" b="0" i="0" u="none" strike="noStrike" kern="1200" cap="none" spc="0" normalizeH="0" baseline="0" noProof="0" dirty="0" smtClean="0">
                <a:ln>
                  <a:noFill/>
                </a:ln>
                <a:solidFill>
                  <a:srgbClr val="FF0000"/>
                </a:solidFill>
                <a:effectLst/>
                <a:uLnTx/>
                <a:uFillTx/>
                <a:latin typeface="Arial"/>
                <a:ea typeface="+mn-ea"/>
                <a:cs typeface="+mn-cs"/>
              </a:rPr>
              <a:t>GEBCO2019+Rtopo</a:t>
            </a: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 – TPX08</a:t>
            </a: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Tree>
    <p:extLst>
      <p:ext uri="{BB962C8B-B14F-4D97-AF65-F5344CB8AC3E}">
        <p14:creationId xmlns:p14="http://schemas.microsoft.com/office/powerpoint/2010/main" val="110378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27" name="TextBox 26">
            <a:extLst>
              <a:ext uri="{FF2B5EF4-FFF2-40B4-BE49-F238E27FC236}">
                <a16:creationId xmlns:a16="http://schemas.microsoft.com/office/drawing/2014/main" id="{91499830-AEB7-431C-B202-45FE70D131D0}"/>
              </a:ext>
            </a:extLst>
          </p:cNvPr>
          <p:cNvSpPr txBox="1"/>
          <p:nvPr/>
        </p:nvSpPr>
        <p:spPr>
          <a:xfrm>
            <a:off x="972838" y="8658890"/>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GEBCO2019+Rtopo (Antarctica)       GEBCO2019+Rtopo+NONNA+AUS</a:t>
            </a: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810300" y="2119854"/>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560" y="1600200"/>
            <a:ext cx="10912872" cy="6370367"/>
          </a:xfrm>
          <a:prstGeom prst="rect">
            <a:avLst/>
          </a:prstGeom>
        </p:spPr>
      </p:pic>
      <p:sp>
        <p:nvSpPr>
          <p:cNvPr id="9" name="TextBox 8">
            <a:extLst>
              <a:ext uri="{FF2B5EF4-FFF2-40B4-BE49-F238E27FC236}">
                <a16:creationId xmlns:a16="http://schemas.microsoft.com/office/drawing/2014/main" id="{91499830-AEB7-431C-B202-45FE70D131D0}"/>
              </a:ext>
            </a:extLst>
          </p:cNvPr>
          <p:cNvSpPr txBox="1"/>
          <p:nvPr/>
        </p:nvSpPr>
        <p:spPr>
          <a:xfrm>
            <a:off x="1643869" y="1283249"/>
            <a:ext cx="12002655" cy="492443"/>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7" name="TextBox 6">
            <a:extLst>
              <a:ext uri="{FF2B5EF4-FFF2-40B4-BE49-F238E27FC236}">
                <a16:creationId xmlns:a16="http://schemas.microsoft.com/office/drawing/2014/main" id="{91499830-AEB7-431C-B202-45FE70D131D0}"/>
              </a:ext>
            </a:extLst>
          </p:cNvPr>
          <p:cNvSpPr txBox="1"/>
          <p:nvPr/>
        </p:nvSpPr>
        <p:spPr>
          <a:xfrm>
            <a:off x="1535327" y="992736"/>
            <a:ext cx="12002655" cy="461665"/>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16265">
                    <a:lumMod val="75000"/>
                  </a:srgbClr>
                </a:solidFill>
                <a:effectLst/>
                <a:uLnTx/>
                <a:uFillTx/>
                <a:latin typeface="Arial"/>
                <a:ea typeface="+mn-ea"/>
                <a:cs typeface="+mn-cs"/>
              </a:rPr>
              <a:t>M</a:t>
            </a:r>
            <a:r>
              <a:rPr kumimoji="0" lang="en-US" sz="2400" b="0" i="0" u="none" strike="noStrike" kern="1200" cap="none" spc="0" normalizeH="0" baseline="-25000" noProof="0" dirty="0">
                <a:ln>
                  <a:noFill/>
                </a:ln>
                <a:solidFill>
                  <a:srgbClr val="616265">
                    <a:lumMod val="75000"/>
                  </a:srgbClr>
                </a:solidFill>
                <a:effectLst/>
                <a:uLnTx/>
                <a:uFillTx/>
                <a:latin typeface="Arial"/>
                <a:ea typeface="+mn-ea"/>
                <a:cs typeface="+mn-cs"/>
              </a:rPr>
              <a:t>2</a:t>
            </a:r>
            <a:r>
              <a:rPr kumimoji="0" lang="en-US" sz="2400" b="0" i="0" u="none" strike="noStrike" kern="1200" cap="none" spc="0" normalizeH="0" baseline="0" noProof="0" dirty="0">
                <a:ln>
                  <a:noFill/>
                </a:ln>
                <a:solidFill>
                  <a:srgbClr val="616265">
                    <a:lumMod val="75000"/>
                  </a:srgbClr>
                </a:solidFill>
                <a:effectLst/>
                <a:uLnTx/>
                <a:uFillTx/>
                <a:latin typeface="Arial"/>
                <a:ea typeface="+mn-ea"/>
                <a:cs typeface="+mn-cs"/>
              </a:rPr>
              <a:t> </a:t>
            </a: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amplitude: ADCIRC/(</a:t>
            </a:r>
            <a:r>
              <a:rPr kumimoji="0" lang="en-US" sz="2400" b="0" i="0" u="none" strike="noStrike" kern="1200" cap="none" spc="0" normalizeH="0" baseline="0" noProof="0" dirty="0" smtClean="0">
                <a:ln>
                  <a:noFill/>
                </a:ln>
                <a:solidFill>
                  <a:srgbClr val="FF0000"/>
                </a:solidFill>
                <a:effectLst/>
                <a:uLnTx/>
                <a:uFillTx/>
                <a:latin typeface="Arial"/>
                <a:ea typeface="+mn-ea"/>
                <a:cs typeface="+mn-cs"/>
              </a:rPr>
              <a:t>GEBCO2019+Rtopo+NONNA+AUS</a:t>
            </a: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 – TPX08</a:t>
            </a: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Tree>
    <p:extLst>
      <p:ext uri="{BB962C8B-B14F-4D97-AF65-F5344CB8AC3E}">
        <p14:creationId xmlns:p14="http://schemas.microsoft.com/office/powerpoint/2010/main" val="318212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1499830-AEB7-431C-B202-45FE70D131D0}"/>
                  </a:ext>
                </a:extLst>
              </p:cNvPr>
              <p:cNvSpPr txBox="1"/>
              <p:nvPr/>
            </p:nvSpPr>
            <p:spPr>
              <a:xfrm>
                <a:off x="1535326" y="992736"/>
                <a:ext cx="12797341" cy="1538883"/>
              </a:xfrm>
              <a:prstGeom prst="rect">
                <a:avLst/>
              </a:prstGeom>
              <a:noFill/>
            </p:spPr>
            <p:txBody>
              <a:bodyPr wrap="square" rtlCol="0">
                <a:spAutoFit/>
              </a:bodyPr>
              <a:lstStyle/>
              <a:p>
                <a:pPr marL="342900" indent="-342900">
                  <a:spcBef>
                    <a:spcPts val="1200"/>
                  </a:spcBef>
                  <a:buFont typeface="Arial" panose="020B0604020202020204" pitchFamily="34" charset="0"/>
                  <a:buChar char="•"/>
                  <a:defRPr/>
                </a:pP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Study impact of internal tide generation/dissipation </a:t>
                </a:r>
                <a:r>
                  <a:rPr lang="en-US" sz="2400" dirty="0" smtClean="0">
                    <a:solidFill>
                      <a:srgbClr val="D77600">
                        <a:lumMod val="75000"/>
                      </a:srgbClr>
                    </a:solidFill>
                  </a:rPr>
                  <a:t>(</a:t>
                </a:r>
                <a:r>
                  <a:rPr lang="en-US" sz="2400" dirty="0">
                    <a:solidFill>
                      <a:srgbClr val="D77600">
                        <a:lumMod val="75000"/>
                      </a:srgbClr>
                    </a:solidFill>
                  </a:rPr>
                  <a:t>accounts for </a:t>
                </a:r>
                <a14:m>
                  <m:oMath xmlns:m="http://schemas.openxmlformats.org/officeDocument/2006/math">
                    <m:r>
                      <a:rPr lang="en-US" sz="2400" i="1">
                        <a:solidFill>
                          <a:srgbClr val="D77600">
                            <a:lumMod val="75000"/>
                          </a:srgbClr>
                        </a:solidFill>
                        <a:latin typeface="Cambria Math" panose="02040503050406030204" pitchFamily="18" charset="0"/>
                        <a:ea typeface="Cambria Math" panose="02040503050406030204" pitchFamily="18" charset="0"/>
                      </a:rPr>
                      <m:t>~</m:t>
                    </m:r>
                  </m:oMath>
                </a14:m>
                <a:r>
                  <a:rPr lang="en-US" sz="2400" dirty="0" smtClean="0">
                    <a:solidFill>
                      <a:srgbClr val="D77600">
                        <a:lumMod val="75000"/>
                      </a:srgbClr>
                    </a:solidFill>
                  </a:rPr>
                  <a:t>2</a:t>
                </a:r>
                <a:r>
                  <a:rPr lang="en-US" sz="2400" dirty="0">
                    <a:solidFill>
                      <a:srgbClr val="D77600">
                        <a:lumMod val="75000"/>
                      </a:srgbClr>
                    </a:solidFill>
                  </a:rPr>
                  <a:t>5% of tidal dissipation)</a:t>
                </a:r>
              </a:p>
              <a:p>
                <a:pPr marL="342900" marR="0" lvl="0" indent="-342900" algn="l" defTabSz="109728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endParaRPr>
              </a:p>
              <a:p>
                <a:pPr marL="342900" marR="0" lvl="0" indent="-342900" algn="l" defTabSz="109728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mc:Choice>
        <mc:Fallback>
          <p:sp>
            <p:nvSpPr>
              <p:cNvPr id="7" name="TextBox 6">
                <a:extLst>
                  <a:ext uri="{FF2B5EF4-FFF2-40B4-BE49-F238E27FC236}">
                    <a16:creationId xmlns:a16="http://schemas.microsoft.com/office/drawing/2014/main" id="{91499830-AEB7-431C-B202-45FE70D131D0}"/>
                  </a:ext>
                </a:extLst>
              </p:cNvPr>
              <p:cNvSpPr txBox="1">
                <a:spLocks noRot="1" noChangeAspect="1" noMove="1" noResize="1" noEditPoints="1" noAdjustHandles="1" noChangeArrowheads="1" noChangeShapeType="1" noTextEdit="1"/>
              </p:cNvSpPr>
              <p:nvPr/>
            </p:nvSpPr>
            <p:spPr>
              <a:xfrm>
                <a:off x="1535326" y="992736"/>
                <a:ext cx="12797341" cy="1538883"/>
              </a:xfrm>
              <a:prstGeom prst="rect">
                <a:avLst/>
              </a:prstGeom>
              <a:blipFill>
                <a:blip r:embed="rId2"/>
                <a:stretch>
                  <a:fillRect l="-667" t="-2778" r="-238"/>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91499830-AEB7-431C-B202-45FE70D131D0}"/>
              </a:ext>
            </a:extLst>
          </p:cNvPr>
          <p:cNvSpPr txBox="1"/>
          <p:nvPr/>
        </p:nvSpPr>
        <p:spPr>
          <a:xfrm>
            <a:off x="1810300" y="1919799"/>
            <a:ext cx="12026016"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4" name="TextBox 13">
            <a:extLst>
              <a:ext uri="{FF2B5EF4-FFF2-40B4-BE49-F238E27FC236}">
                <a16:creationId xmlns:a16="http://schemas.microsoft.com/office/drawing/2014/main" id="{91499830-AEB7-431C-B202-45FE70D131D0}"/>
              </a:ext>
            </a:extLst>
          </p:cNvPr>
          <p:cNvSpPr txBox="1"/>
          <p:nvPr/>
        </p:nvSpPr>
        <p:spPr>
          <a:xfrm>
            <a:off x="7416386" y="1824273"/>
            <a:ext cx="3272589"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Internal tide dissipation </a:t>
            </a:r>
            <a:r>
              <a:rPr kumimoji="0" lang="en-US" sz="2000" b="1" i="0" u="none" strike="noStrike" kern="1200" cap="none" spc="0" normalizeH="0" baseline="0" noProof="0" dirty="0" smtClean="0">
                <a:ln>
                  <a:noFill/>
                </a:ln>
                <a:solidFill>
                  <a:srgbClr val="FFFFFF">
                    <a:lumMod val="50000"/>
                  </a:srgbClr>
                </a:solidFill>
                <a:effectLst/>
                <a:uLnTx/>
                <a:uFillTx/>
                <a:latin typeface="Arial"/>
                <a:ea typeface="+mn-ea"/>
                <a:cs typeface="+mn-cs"/>
              </a:rPr>
              <a:t>|C|</a:t>
            </a: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91499830-AEB7-431C-B202-45FE70D131D0}"/>
                  </a:ext>
                </a:extLst>
              </p:cNvPr>
              <p:cNvSpPr txBox="1"/>
              <p:nvPr/>
            </p:nvSpPr>
            <p:spPr>
              <a:xfrm>
                <a:off x="1572388" y="1822353"/>
                <a:ext cx="5806937" cy="4633063"/>
              </a:xfrm>
              <a:prstGeom prst="rect">
                <a:avLst/>
              </a:prstGeom>
              <a:solidFill>
                <a:schemeClr val="bg1"/>
              </a:solidFill>
            </p:spPr>
            <p:txBody>
              <a:bodyPr wrap="square" rtlCol="0">
                <a:spAutoFit/>
              </a:bodyPr>
              <a:lstStyle/>
              <a:p>
                <a:pPr marL="0" marR="0" lvl="0" indent="-91440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Internal wave drag tensor (local generation)</a:t>
                </a:r>
              </a:p>
              <a:p>
                <a:pPr marL="0" marR="0" lvl="0" indent="-914400" algn="l" defTabSz="1097280" rtl="0" eaLnBrk="1" fontAlgn="auto" latinLnBrk="0" hangingPunct="1">
                  <a:lnSpc>
                    <a:spcPct val="100000"/>
                  </a:lnSpc>
                  <a:spcBef>
                    <a:spcPts val="1200"/>
                  </a:spcBef>
                  <a:spcAft>
                    <a:spcPts val="0"/>
                  </a:spcAft>
                  <a:buClrTx/>
                  <a:buSzTx/>
                  <a:buFontTx/>
                  <a:buNone/>
                  <a:tabLst/>
                  <a:defRPr/>
                </a:pPr>
                <a:endParaRPr kumimoji="0" lang="en-US" sz="500" b="0" i="0" u="none" strike="noStrike" kern="1200" cap="none" spc="0" normalizeH="0" baseline="0" noProof="0" dirty="0">
                  <a:ln>
                    <a:noFill/>
                  </a:ln>
                  <a:solidFill>
                    <a:srgbClr val="FFFFFF">
                      <a:lumMod val="50000"/>
                    </a:srgbClr>
                  </a:solidFill>
                  <a:effectLst/>
                  <a:uLnTx/>
                  <a:uFillTx/>
                  <a:latin typeface="Arial"/>
                  <a:ea typeface="+mn-ea"/>
                  <a:cs typeface="+mn-cs"/>
                </a:endParaRPr>
              </a:p>
              <a:p>
                <a:pPr marL="0" marR="0" lvl="0" indent="-914400" algn="l" defTabSz="109728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dirty="0" smtClean="0">
                    <a:ln>
                      <a:noFill/>
                    </a:ln>
                    <a:solidFill>
                      <a:srgbClr val="616265">
                        <a:lumMod val="50000"/>
                      </a:srgbClr>
                    </a:solidFill>
                    <a:effectLst/>
                    <a:uLnTx/>
                    <a:uFillTx/>
                    <a:latin typeface="Arial"/>
                    <a:ea typeface="+mn-ea"/>
                    <a:cs typeface="+mn-cs"/>
                  </a:rPr>
                  <a:t>C</a:t>
                </a:r>
                <a14:m>
                  <m:oMath xmlns:m="http://schemas.openxmlformats.org/officeDocument/2006/math">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t>𝐶</m:t>
                        </m:r>
                      </m:e>
                      <m:sub>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t>𝐼𝑇</m:t>
                        </m:r>
                      </m:sub>
                    </m:sSub>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t>   </m:t>
                    </m:r>
                    <m:f>
                      <m:fPr>
                        <m:ctrlP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t>[</m:t>
                        </m:r>
                        <m:d>
                          <m:dPr>
                            <m:ctrlP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ctrlPr>
                          </m:dPr>
                          <m:e>
                            <m:sSubSup>
                              <m:sSubSupPr>
                                <m:ctrlP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ctrlPr>
                              </m:sSubSupPr>
                              <m:e>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t>𝑁</m:t>
                                </m:r>
                              </m:e>
                              <m:sub>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t>𝑏</m:t>
                                </m:r>
                              </m:sub>
                              <m:sup>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t>2</m:t>
                                </m:r>
                              </m:sup>
                            </m:sSubSup>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2</m:t>
                                </m:r>
                              </m:sup>
                            </m:sSup>
                          </m:e>
                        </m:d>
                        <m:d>
                          <m:dPr>
                            <m:ctrlP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ctrlPr>
                          </m:dPr>
                          <m:e>
                            <m:sSubSup>
                              <m:sSubSup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bSup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𝑁</m:t>
                                </m:r>
                              </m:e>
                              <m:sub>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t>𝑚</m:t>
                                </m:r>
                              </m:sub>
                              <m:sup>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2</m:t>
                                </m:r>
                              </m:sup>
                            </m:sSubSup>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2</m:t>
                                </m:r>
                              </m:sup>
                            </m:sSup>
                          </m:e>
                        </m:d>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m:t>
                        </m:r>
                      </m:num>
                      <m:den>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t>4</m:t>
                        </m:r>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𝜋𝜔</m:t>
                        </m:r>
                      </m:den>
                    </m:f>
                    <m:d>
                      <m:dPr>
                        <m:begChr m:val="["/>
                        <m:endChr m:val="]"/>
                        <m:ctrlP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ctrlPr>
                      </m:dPr>
                      <m:e>
                        <m:m>
                          <m:mPr>
                            <m:mcs>
                              <m:mc>
                                <m:mcPr>
                                  <m:count m:val="2"/>
                                  <m:mcJc m:val="center"/>
                                </m:mcPr>
                              </m:mc>
                            </m:mcs>
                            <m:ctrlP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ctrlPr>
                                </m:sSubSupPr>
                                <m:e>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t>h</m:t>
                                  </m:r>
                                </m:e>
                                <m:sub>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𝜆</m:t>
                                  </m:r>
                                </m:sub>
                                <m:sup>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mn-ea"/>
                                      <a:cs typeface="+mn-cs"/>
                                    </a:rPr>
                                    <m:t>2</m:t>
                                  </m:r>
                                </m:sup>
                              </m:sSubSup>
                            </m:e>
                            <m:e>
                              <m:sSubSup>
                                <m:sSubSup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bSupPr>
                                <m:e>
                                  <m:r>
                                    <m:rPr>
                                      <m:brk m:alnAt="7"/>
                                    </m:r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h</m:t>
                                  </m:r>
                                </m:e>
                                <m:sub>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𝜆</m:t>
                                  </m:r>
                                </m:sub>
                                <m:sup/>
                              </m:sSubSup>
                              <m:sSubSup>
                                <m:sSubSup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bSupPr>
                                <m:e>
                                  <m:r>
                                    <m:rPr>
                                      <m:brk m:alnAt="7"/>
                                    </m:r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h</m:t>
                                  </m:r>
                                </m:e>
                                <m:sub>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𝜙</m:t>
                                  </m:r>
                                </m:sub>
                                <m:sup/>
                              </m:sSubSup>
                            </m:e>
                          </m:mr>
                          <m:mr>
                            <m:e>
                              <m:sSubSup>
                                <m:sSubSup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bSupPr>
                                <m:e>
                                  <m:r>
                                    <m:rPr>
                                      <m:brk m:alnAt="7"/>
                                    </m:r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h</m:t>
                                  </m:r>
                                </m:e>
                                <m:sub>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𝜆</m:t>
                                  </m:r>
                                </m:sub>
                                <m:sup/>
                              </m:sSubSup>
                              <m:r>
                                <m:rPr>
                                  <m:brk m:alnAt="7"/>
                                </m:r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bSup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h</m:t>
                                  </m:r>
                                </m:e>
                                <m:sub>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𝜙</m:t>
                                  </m:r>
                                </m:sub>
                                <m:sup/>
                              </m:sSubSup>
                            </m:e>
                            <m:e>
                              <m:r>
                                <m:rPr>
                                  <m:brk m:alnAt="7"/>
                                </m:r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bSup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h</m:t>
                                  </m:r>
                                </m:e>
                                <m:sub>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𝜙</m:t>
                                  </m:r>
                                </m:sub>
                                <m:sup>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2</m:t>
                                  </m:r>
                                </m:sup>
                              </m:sSubSup>
                            </m:e>
                          </m:mr>
                        </m:m>
                      </m:e>
                    </m:d>
                  </m:oMath>
                </a14:m>
                <a:endPar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endParaRPr>
              </a:p>
              <a:p>
                <a:pPr marL="0" marR="0" lvl="0" indent="-91440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a:p>
                <a:pPr marL="0" marR="0" lvl="0" indent="-914400" algn="l" defTabSz="1097280" rtl="0" eaLnBrk="1" fontAlgn="auto" latinLnBrk="0" hangingPunct="1">
                  <a:lnSpc>
                    <a:spcPct val="100000"/>
                  </a:lnSpc>
                  <a:spcBef>
                    <a:spcPts val="1200"/>
                  </a:spcBef>
                  <a:spcAft>
                    <a:spcPts val="0"/>
                  </a:spcAft>
                  <a:buClrTx/>
                  <a:buSzTx/>
                  <a:buFontTx/>
                  <a:buNone/>
                  <a:tabLst/>
                  <a:defRPr/>
                </a:pPr>
                <a14:m>
                  <m:oMath xmlns:m="http://schemas.openxmlformats.org/officeDocument/2006/math">
                    <m:sSub>
                      <m:sSub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𝐶</m:t>
                        </m:r>
                      </m:e>
                      <m:sub>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𝐼𝑇</m:t>
                        </m:r>
                      </m:sub>
                    </m:sSub>
                  </m:oMath>
                </a14:m>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 Tuning parameter</a:t>
                </a:r>
              </a:p>
              <a:p>
                <a:pPr marL="0" marR="0" lvl="0" indent="-914400" algn="l" defTabSz="1097280" rtl="0" eaLnBrk="1" fontAlgn="auto" latinLnBrk="0" hangingPunct="1">
                  <a:lnSpc>
                    <a:spcPct val="100000"/>
                  </a:lnSpc>
                  <a:spcBef>
                    <a:spcPts val="1200"/>
                  </a:spcBef>
                  <a:spcAft>
                    <a:spcPts val="0"/>
                  </a:spcAft>
                  <a:buClrTx/>
                  <a:buSzTx/>
                  <a:buFontTx/>
                  <a:buNone/>
                  <a:tabLst/>
                  <a:defRPr/>
                </a:pPr>
                <a14:m>
                  <m:oMath xmlns:m="http://schemas.openxmlformats.org/officeDocument/2006/math">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𝜔</m:t>
                    </m:r>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m:t>
                    </m:r>
                  </m:oMath>
                </a14:m>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 Angular frequency of the M</a:t>
                </a:r>
                <a:r>
                  <a:rPr kumimoji="0" lang="en-US" sz="2000" b="0" i="0" u="none" strike="noStrike" kern="1200" cap="none" spc="0" normalizeH="0" baseline="-25000" noProof="0" dirty="0" smtClean="0">
                    <a:ln>
                      <a:noFill/>
                    </a:ln>
                    <a:solidFill>
                      <a:srgbClr val="FFFFFF">
                        <a:lumMod val="50000"/>
                      </a:srgbClr>
                    </a:solidFill>
                    <a:effectLst/>
                    <a:uLnTx/>
                    <a:uFillTx/>
                    <a:latin typeface="Arial"/>
                    <a:ea typeface="+mn-ea"/>
                    <a:cs typeface="+mn-cs"/>
                  </a:rPr>
                  <a:t>2</a:t>
                </a: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 tide</a:t>
                </a:r>
              </a:p>
              <a:p>
                <a:pPr marL="0" marR="0" lvl="0" indent="-914400" algn="l" defTabSz="1097280" rtl="0" eaLnBrk="1" fontAlgn="auto" latinLnBrk="0" hangingPunct="1">
                  <a:lnSpc>
                    <a:spcPct val="100000"/>
                  </a:lnSpc>
                  <a:spcBef>
                    <a:spcPts val="1200"/>
                  </a:spcBef>
                  <a:spcAft>
                    <a:spcPts val="0"/>
                  </a:spcAft>
                  <a:buClrTx/>
                  <a:buSzTx/>
                  <a:buFontTx/>
                  <a:buNone/>
                  <a:tabLst/>
                  <a:defRPr/>
                </a:pPr>
                <a14:m>
                  <m:oMath xmlns:m="http://schemas.openxmlformats.org/officeDocument/2006/math">
                    <m:sSubSup>
                      <m:sSubSup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bSup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𝑁</m:t>
                        </m:r>
                      </m:e>
                      <m:sub>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𝑏</m:t>
                        </m:r>
                      </m:sub>
                      <m:sup>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2</m:t>
                        </m:r>
                      </m:sup>
                    </m:sSubSup>
                  </m:oMath>
                </a14:m>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 </a:t>
                </a:r>
                <a14:m>
                  <m:oMath xmlns:m="http://schemas.openxmlformats.org/officeDocument/2006/math">
                    <m:sSubSup>
                      <m:sSubSup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bSup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𝑁</m:t>
                        </m:r>
                      </m:e>
                      <m:sub>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𝑚</m:t>
                        </m:r>
                      </m:sub>
                      <m:sup>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2</m:t>
                        </m:r>
                      </m:sup>
                    </m:sSubSup>
                  </m:oMath>
                </a14:m>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 = Bottom and depth averaged buoyancy        	frequency</a:t>
                </a:r>
              </a:p>
              <a:p>
                <a:pPr marL="0" marR="0" lvl="0" indent="-914400" algn="l" defTabSz="1097280" rtl="0" eaLnBrk="1" fontAlgn="auto" latinLnBrk="0" hangingPunct="1">
                  <a:lnSpc>
                    <a:spcPct val="100000"/>
                  </a:lnSpc>
                  <a:spcBef>
                    <a:spcPts val="1200"/>
                  </a:spcBef>
                  <a:spcAft>
                    <a:spcPts val="0"/>
                  </a:spcAft>
                  <a:buClrTx/>
                  <a:buSzTx/>
                  <a:buFontTx/>
                  <a:buNone/>
                  <a:tabLst/>
                  <a:defRPr/>
                </a:pPr>
                <a14:m>
                  <m:oMath xmlns:m="http://schemas.openxmlformats.org/officeDocument/2006/math">
                    <m:r>
                      <m:rPr>
                        <m:brk m:alnAt="7"/>
                      </m:r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bSup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h</m:t>
                        </m:r>
                      </m:e>
                      <m:sub>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𝜆</m:t>
                        </m:r>
                      </m:sub>
                      <m:sup/>
                    </m:sSubSup>
                  </m:oMath>
                </a14:m>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a:t>
                </a:r>
                <a14:m>
                  <m:oMath xmlns:m="http://schemas.openxmlformats.org/officeDocument/2006/math">
                    <m:r>
                      <m:rPr>
                        <m:brk m:alnAt="7"/>
                      </m:r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bSup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h</m:t>
                        </m:r>
                      </m:e>
                      <m:sub>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𝜙</m:t>
                        </m:r>
                      </m:sub>
                      <m:sup/>
                    </m:sSubSup>
                  </m:oMath>
                </a14:m>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 = Zonal and meridional topographic 	 	gradients</a:t>
                </a:r>
              </a:p>
            </p:txBody>
          </p:sp>
        </mc:Choice>
        <mc:Fallback>
          <p:sp>
            <p:nvSpPr>
              <p:cNvPr id="16" name="TextBox 15">
                <a:extLst>
                  <a:ext uri="{FF2B5EF4-FFF2-40B4-BE49-F238E27FC236}">
                    <a16:creationId xmlns:a16="http://schemas.microsoft.com/office/drawing/2014/main" id="{91499830-AEB7-431C-B202-45FE70D131D0}"/>
                  </a:ext>
                </a:extLst>
              </p:cNvPr>
              <p:cNvSpPr txBox="1">
                <a:spLocks noRot="1" noChangeAspect="1" noMove="1" noResize="1" noEditPoints="1" noAdjustHandles="1" noChangeArrowheads="1" noChangeShapeType="1" noTextEdit="1"/>
              </p:cNvSpPr>
              <p:nvPr/>
            </p:nvSpPr>
            <p:spPr>
              <a:xfrm>
                <a:off x="1572388" y="1822353"/>
                <a:ext cx="5806937" cy="4633063"/>
              </a:xfrm>
              <a:prstGeom prst="rect">
                <a:avLst/>
              </a:prstGeom>
              <a:blipFill>
                <a:blip r:embed="rId3"/>
                <a:stretch>
                  <a:fillRect l="-1154" t="-658" r="-6506" b="-1447"/>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167A0FC7-8CCA-0944-892F-A238183D062A}"/>
              </a:ext>
            </a:extLst>
          </p:cNvPr>
          <p:cNvSpPr txBox="1"/>
          <p:nvPr/>
        </p:nvSpPr>
        <p:spPr>
          <a:xfrm>
            <a:off x="1371599" y="7665192"/>
            <a:ext cx="12330113" cy="400110"/>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1000" b="0" i="1" u="none" strike="noStrike" kern="1200" cap="none" spc="0" normalizeH="0" baseline="0" noProof="0" dirty="0" err="1" smtClean="0">
                <a:ln>
                  <a:noFill/>
                </a:ln>
                <a:solidFill>
                  <a:srgbClr val="FFFFFF">
                    <a:lumMod val="50000"/>
                  </a:srgbClr>
                </a:solidFill>
                <a:effectLst/>
                <a:uLnTx/>
                <a:uFillTx/>
                <a:latin typeface="Arial"/>
                <a:ea typeface="+mn-ea"/>
                <a:cs typeface="+mn-cs"/>
              </a:rPr>
              <a:t>Lyard</a:t>
            </a:r>
            <a:r>
              <a:rPr kumimoji="0" lang="en-US" sz="1000" b="0" i="1" u="none" strike="noStrike" kern="1200" cap="none" spc="0" normalizeH="0" baseline="0" noProof="0" dirty="0" smtClean="0">
                <a:ln>
                  <a:noFill/>
                </a:ln>
                <a:solidFill>
                  <a:srgbClr val="FFFFFF">
                    <a:lumMod val="50000"/>
                  </a:srgbClr>
                </a:solidFill>
                <a:effectLst/>
                <a:uLnTx/>
                <a:uFillTx/>
                <a:latin typeface="Arial"/>
                <a:ea typeface="+mn-ea"/>
                <a:cs typeface="+mn-cs"/>
              </a:rPr>
              <a:t> et al., 2006; Garrett </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rPr>
              <a:t>and </a:t>
            </a:r>
            <a:r>
              <a:rPr kumimoji="0" lang="en-US" sz="1000" b="0" i="1" u="none" strike="noStrike" kern="1200" cap="none" spc="0" normalizeH="0" baseline="0" noProof="0" dirty="0" err="1">
                <a:ln>
                  <a:noFill/>
                </a:ln>
                <a:solidFill>
                  <a:srgbClr val="FFFFFF">
                    <a:lumMod val="50000"/>
                  </a:srgbClr>
                </a:solidFill>
                <a:effectLst/>
                <a:uLnTx/>
                <a:uFillTx/>
                <a:latin typeface="Arial"/>
                <a:ea typeface="+mn-ea"/>
                <a:cs typeface="+mn-cs"/>
              </a:rPr>
              <a:t>Kunze</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rPr>
              <a:t>, </a:t>
            </a:r>
            <a:r>
              <a:rPr kumimoji="0" lang="en-US" sz="1000" b="0" i="1" u="none" strike="noStrike" kern="1200" cap="none" spc="0" normalizeH="0" baseline="0" noProof="0" dirty="0" smtClean="0">
                <a:ln>
                  <a:noFill/>
                </a:ln>
                <a:solidFill>
                  <a:srgbClr val="FFFFFF">
                    <a:lumMod val="50000"/>
                  </a:srgbClr>
                </a:solidFill>
                <a:effectLst/>
                <a:uLnTx/>
                <a:uFillTx/>
                <a:latin typeface="Arial"/>
                <a:ea typeface="+mn-ea"/>
                <a:cs typeface="+mn-cs"/>
              </a:rPr>
              <a:t>2007; </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rPr>
              <a:t>Pringle, W.J., D. </a:t>
            </a:r>
            <a:r>
              <a:rPr kumimoji="0" lang="en-US" sz="1000" b="0" i="1" u="none" strike="noStrike" kern="1200" cap="none" spc="0" normalizeH="0" baseline="0" noProof="0" dirty="0" err="1">
                <a:ln>
                  <a:noFill/>
                </a:ln>
                <a:solidFill>
                  <a:srgbClr val="FFFFFF">
                    <a:lumMod val="50000"/>
                  </a:srgbClr>
                </a:solidFill>
                <a:effectLst/>
                <a:uLnTx/>
                <a:uFillTx/>
                <a:latin typeface="Arial"/>
                <a:ea typeface="+mn-ea"/>
                <a:cs typeface="+mn-cs"/>
              </a:rPr>
              <a:t>Wirasaet</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rPr>
              <a:t>, A. </a:t>
            </a:r>
            <a:r>
              <a:rPr kumimoji="0" lang="en-US" sz="1000" b="0" i="1" u="none" strike="noStrike" kern="1200" cap="none" spc="0" normalizeH="0" baseline="0" noProof="0" dirty="0" err="1">
                <a:ln>
                  <a:noFill/>
                </a:ln>
                <a:solidFill>
                  <a:srgbClr val="FFFFFF">
                    <a:lumMod val="50000"/>
                  </a:srgbClr>
                </a:solidFill>
                <a:effectLst/>
                <a:uLnTx/>
                <a:uFillTx/>
                <a:latin typeface="Arial"/>
                <a:ea typeface="+mn-ea"/>
                <a:cs typeface="+mn-cs"/>
              </a:rPr>
              <a:t>Suhardjo</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rPr>
              <a:t>, J. </a:t>
            </a:r>
            <a:r>
              <a:rPr kumimoji="0" lang="en-US" sz="1000" b="0" i="1" u="none" strike="noStrike" kern="1200" cap="none" spc="0" normalizeH="0" baseline="0" noProof="0" dirty="0" err="1">
                <a:ln>
                  <a:noFill/>
                </a:ln>
                <a:solidFill>
                  <a:srgbClr val="FFFFFF">
                    <a:lumMod val="50000"/>
                  </a:srgbClr>
                </a:solidFill>
                <a:effectLst/>
                <a:uLnTx/>
                <a:uFillTx/>
                <a:latin typeface="Arial"/>
                <a:ea typeface="+mn-ea"/>
                <a:cs typeface="+mn-cs"/>
              </a:rPr>
              <a:t>Meixner</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rPr>
              <a:t>, J.J. Westerink, A.B. Kennedy, S. </a:t>
            </a:r>
            <a:r>
              <a:rPr kumimoji="0" lang="en-US" sz="1000" b="0" i="1" u="none" strike="noStrike" kern="1200" cap="none" spc="0" normalizeH="0" baseline="0" noProof="0" dirty="0" err="1">
                <a:ln>
                  <a:noFill/>
                </a:ln>
                <a:solidFill>
                  <a:srgbClr val="FFFFFF">
                    <a:lumMod val="50000"/>
                  </a:srgbClr>
                </a:solidFill>
                <a:effectLst/>
                <a:uLnTx/>
                <a:uFillTx/>
                <a:latin typeface="Arial"/>
                <a:ea typeface="+mn-ea"/>
                <a:cs typeface="+mn-cs"/>
              </a:rPr>
              <a:t>Nong</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rPr>
              <a:t>, "</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hlinkClick r:id="rId4"/>
              </a:rPr>
              <a:t>Finite-Element </a:t>
            </a:r>
            <a:r>
              <a:rPr kumimoji="0" lang="en-US" sz="1000" b="0" i="1" u="none" strike="noStrike" kern="1200" cap="none" spc="0" normalizeH="0" baseline="0" noProof="0" dirty="0" err="1">
                <a:ln>
                  <a:noFill/>
                </a:ln>
                <a:solidFill>
                  <a:srgbClr val="FFFFFF">
                    <a:lumMod val="50000"/>
                  </a:srgbClr>
                </a:solidFill>
                <a:effectLst/>
                <a:uLnTx/>
                <a:uFillTx/>
                <a:latin typeface="Arial"/>
                <a:ea typeface="+mn-ea"/>
                <a:cs typeface="+mn-cs"/>
                <a:hlinkClick r:id="rId4"/>
              </a:rPr>
              <a:t>barotropic</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hlinkClick r:id="rId4"/>
              </a:rPr>
              <a:t> model for the Indian and Western Pacific Oceans: Tidal model-data comparisons and sensitivities</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rPr>
              <a:t>," </a:t>
            </a:r>
            <a:r>
              <a:rPr kumimoji="0" lang="en-US" sz="1000" b="1" i="1" u="none" strike="noStrike" kern="1200" cap="none" spc="0" normalizeH="0" baseline="0" noProof="0" dirty="0">
                <a:ln>
                  <a:noFill/>
                </a:ln>
                <a:solidFill>
                  <a:srgbClr val="FFFFFF">
                    <a:lumMod val="50000"/>
                  </a:srgbClr>
                </a:solidFill>
                <a:effectLst/>
                <a:uLnTx/>
                <a:uFillTx/>
                <a:latin typeface="Arial"/>
                <a:ea typeface="+mn-ea"/>
                <a:cs typeface="+mn-cs"/>
              </a:rPr>
              <a:t>Ocean Modeling</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rPr>
              <a:t>, https://doi.org/10.1016/j.ocemod.2018.07.003</a:t>
            </a:r>
            <a:r>
              <a:rPr kumimoji="0" lang="en-US" sz="1000" b="1" i="1" u="none" strike="noStrike" kern="1200" cap="none" spc="0" normalizeH="0" baseline="0" noProof="0" dirty="0">
                <a:ln>
                  <a:noFill/>
                </a:ln>
                <a:solidFill>
                  <a:srgbClr val="FFFFFF">
                    <a:lumMod val="50000"/>
                  </a:srgbClr>
                </a:solidFill>
                <a:effectLst/>
                <a:uLnTx/>
                <a:uFillTx/>
                <a:latin typeface="Arial"/>
                <a:ea typeface="+mn-ea"/>
                <a:cs typeface="+mn-cs"/>
              </a:rPr>
              <a:t>, 129</a:t>
            </a:r>
            <a:r>
              <a:rPr kumimoji="0" lang="en-US" sz="1000" b="0" i="1" u="none" strike="noStrike" kern="1200" cap="none" spc="0" normalizeH="0" baseline="0" noProof="0" dirty="0">
                <a:ln>
                  <a:noFill/>
                </a:ln>
                <a:solidFill>
                  <a:srgbClr val="FFFFFF">
                    <a:lumMod val="50000"/>
                  </a:srgbClr>
                </a:solidFill>
                <a:effectLst/>
                <a:uLnTx/>
                <a:uFillTx/>
                <a:latin typeface="Arial"/>
                <a:ea typeface="+mn-ea"/>
                <a:cs typeface="+mn-cs"/>
              </a:rPr>
              <a:t>, 13-38, 2018.</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6386" y="2319909"/>
            <a:ext cx="6875325" cy="4570711"/>
          </a:xfrm>
          <a:prstGeom prst="rect">
            <a:avLst/>
          </a:prstGeom>
        </p:spPr>
      </p:pic>
    </p:spTree>
    <p:extLst>
      <p:ext uri="{BB962C8B-B14F-4D97-AF65-F5344CB8AC3E}">
        <p14:creationId xmlns:p14="http://schemas.microsoft.com/office/powerpoint/2010/main" val="195807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28" name="TextBox 27">
            <a:extLst>
              <a:ext uri="{FF2B5EF4-FFF2-40B4-BE49-F238E27FC236}">
                <a16:creationId xmlns:a16="http://schemas.microsoft.com/office/drawing/2014/main" id="{91499830-AEB7-431C-B202-45FE70D131D0}"/>
              </a:ext>
            </a:extLst>
          </p:cNvPr>
          <p:cNvSpPr txBox="1"/>
          <p:nvPr/>
        </p:nvSpPr>
        <p:spPr>
          <a:xfrm>
            <a:off x="1810300" y="1919799"/>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1" name="Content Placeholder 3" descr="Map&#10;&#10;Description automatically generated">
            <a:extLst>
              <a:ext uri="{FF2B5EF4-FFF2-40B4-BE49-F238E27FC236}">
                <a16:creationId xmlns:a16="http://schemas.microsoft.com/office/drawing/2014/main" id="{D5B8B9C4-DB70-496F-9DCF-17B01CB24DEE}"/>
              </a:ext>
            </a:extLst>
          </p:cNvPr>
          <p:cNvPicPr>
            <a:picLocks noChangeAspect="1"/>
          </p:cNvPicPr>
          <p:nvPr/>
        </p:nvPicPr>
        <p:blipFill rotWithShape="1">
          <a:blip r:embed="rId2">
            <a:extLst>
              <a:ext uri="{28A0092B-C50C-407E-A947-70E740481C1C}">
                <a14:useLocalDpi xmlns:a14="http://schemas.microsoft.com/office/drawing/2010/main" val="0"/>
              </a:ext>
            </a:extLst>
          </a:blip>
          <a:srcRect l="7651" r="-7651"/>
          <a:stretch/>
        </p:blipFill>
        <p:spPr>
          <a:xfrm>
            <a:off x="1280160" y="855576"/>
            <a:ext cx="15492312" cy="8094818"/>
          </a:xfrm>
          <a:prstGeom prst="rect">
            <a:avLst/>
          </a:prstGeom>
        </p:spPr>
      </p:pic>
      <p:sp>
        <p:nvSpPr>
          <p:cNvPr id="14" name="TextBox 13">
            <a:extLst>
              <a:ext uri="{FF2B5EF4-FFF2-40B4-BE49-F238E27FC236}">
                <a16:creationId xmlns:a16="http://schemas.microsoft.com/office/drawing/2014/main" id="{91499830-AEB7-431C-B202-45FE70D131D0}"/>
              </a:ext>
            </a:extLst>
          </p:cNvPr>
          <p:cNvSpPr txBox="1"/>
          <p:nvPr/>
        </p:nvSpPr>
        <p:spPr>
          <a:xfrm>
            <a:off x="4939438" y="1026081"/>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M</a:t>
            </a:r>
            <a:r>
              <a:rPr kumimoji="0" lang="en-US" sz="2000" b="0" i="0" u="none" strike="noStrike" kern="1200" cap="none" spc="0" normalizeH="0" baseline="-25000" noProof="0" dirty="0" smtClean="0">
                <a:ln>
                  <a:noFill/>
                </a:ln>
                <a:solidFill>
                  <a:srgbClr val="FFFFFF">
                    <a:lumMod val="50000"/>
                  </a:srgbClr>
                </a:solidFill>
                <a:effectLst/>
                <a:uLnTx/>
                <a:uFillTx/>
                <a:latin typeface="Arial"/>
                <a:ea typeface="+mn-ea"/>
                <a:cs typeface="+mn-cs"/>
              </a:rPr>
              <a:t>2</a:t>
            </a: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 amplitude: ADCIRC (</a:t>
            </a:r>
            <a:r>
              <a:rPr kumimoji="0" lang="en-US" sz="2000" b="1" i="0" u="none" strike="noStrike" kern="1200" cap="none" spc="0" normalizeH="0" baseline="0" noProof="0" dirty="0" smtClean="0">
                <a:ln>
                  <a:noFill/>
                </a:ln>
                <a:solidFill>
                  <a:srgbClr val="D77600">
                    <a:lumMod val="75000"/>
                  </a:srgbClr>
                </a:solidFill>
                <a:effectLst/>
                <a:uLnTx/>
                <a:uFillTx/>
                <a:latin typeface="Arial"/>
                <a:ea typeface="+mn-ea"/>
                <a:cs typeface="+mn-cs"/>
              </a:rPr>
              <a:t>C</a:t>
            </a:r>
            <a:r>
              <a:rPr kumimoji="0" lang="en-US" sz="2000" b="1" i="0" u="none" strike="noStrike" kern="1200" cap="none" spc="0" normalizeH="0" baseline="-25000" noProof="0" dirty="0" smtClean="0">
                <a:ln>
                  <a:noFill/>
                </a:ln>
                <a:solidFill>
                  <a:srgbClr val="D77600">
                    <a:lumMod val="75000"/>
                  </a:srgbClr>
                </a:solidFill>
                <a:effectLst/>
                <a:uLnTx/>
                <a:uFillTx/>
                <a:latin typeface="Arial"/>
                <a:ea typeface="+mn-ea"/>
                <a:cs typeface="+mn-cs"/>
              </a:rPr>
              <a:t>IT </a:t>
            </a:r>
            <a:r>
              <a:rPr kumimoji="0" lang="en-US" sz="2000" b="1" i="0" u="none" strike="noStrike" kern="1200" cap="none" spc="0" normalizeH="0" baseline="0" noProof="0" dirty="0" smtClean="0">
                <a:ln>
                  <a:noFill/>
                </a:ln>
                <a:solidFill>
                  <a:srgbClr val="D77600">
                    <a:lumMod val="75000"/>
                  </a:srgbClr>
                </a:solidFill>
                <a:effectLst/>
                <a:uLnTx/>
                <a:uFillTx/>
                <a:latin typeface="Arial"/>
                <a:ea typeface="+mn-ea"/>
                <a:cs typeface="+mn-cs"/>
              </a:rPr>
              <a:t>= 1.7</a:t>
            </a: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 - TPXO8 solution </a:t>
            </a: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325240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8" descr="Map&#10;&#10;Description automatically generated">
            <a:extLst>
              <a:ext uri="{FF2B5EF4-FFF2-40B4-BE49-F238E27FC236}">
                <a16:creationId xmlns:a16="http://schemas.microsoft.com/office/drawing/2014/main" id="{DC1962D0-3574-4815-98F0-1FEC54031C4A}"/>
              </a:ext>
            </a:extLst>
          </p:cNvPr>
          <p:cNvPicPr>
            <a:picLocks noChangeAspect="1"/>
          </p:cNvPicPr>
          <p:nvPr/>
        </p:nvPicPr>
        <p:blipFill rotWithShape="1">
          <a:blip r:embed="rId2">
            <a:extLst>
              <a:ext uri="{28A0092B-C50C-407E-A947-70E740481C1C}">
                <a14:useLocalDpi xmlns:a14="http://schemas.microsoft.com/office/drawing/2010/main" val="0"/>
              </a:ext>
            </a:extLst>
          </a:blip>
          <a:srcRect l="7673" r="-7673"/>
          <a:stretch/>
        </p:blipFill>
        <p:spPr>
          <a:xfrm>
            <a:off x="1280160" y="859536"/>
            <a:ext cx="15492312" cy="8094818"/>
          </a:xfrm>
          <a:prstGeom prst="rect">
            <a:avLst/>
          </a:prstGeom>
        </p:spPr>
      </p:pic>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14" name="TextBox 13">
            <a:extLst>
              <a:ext uri="{FF2B5EF4-FFF2-40B4-BE49-F238E27FC236}">
                <a16:creationId xmlns:a16="http://schemas.microsoft.com/office/drawing/2014/main" id="{91499830-AEB7-431C-B202-45FE70D131D0}"/>
              </a:ext>
            </a:extLst>
          </p:cNvPr>
          <p:cNvSpPr txBox="1"/>
          <p:nvPr/>
        </p:nvSpPr>
        <p:spPr>
          <a:xfrm>
            <a:off x="4939438" y="1026081"/>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M</a:t>
            </a:r>
            <a:r>
              <a:rPr kumimoji="0" lang="en-US" sz="2000" b="0" i="0" u="none" strike="noStrike" kern="1200" cap="none" spc="0" normalizeH="0" baseline="-25000" noProof="0" dirty="0" smtClean="0">
                <a:ln>
                  <a:noFill/>
                </a:ln>
                <a:solidFill>
                  <a:srgbClr val="FFFFFF">
                    <a:lumMod val="50000"/>
                  </a:srgbClr>
                </a:solidFill>
                <a:effectLst/>
                <a:uLnTx/>
                <a:uFillTx/>
                <a:latin typeface="Arial"/>
                <a:ea typeface="+mn-ea"/>
                <a:cs typeface="+mn-cs"/>
              </a:rPr>
              <a:t>2</a:t>
            </a: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 amplitude: ADCIRC (</a:t>
            </a:r>
            <a:r>
              <a:rPr kumimoji="0" lang="en-US" sz="2000" b="1" i="0" u="none" strike="noStrike" kern="1200" cap="none" spc="0" normalizeH="0" baseline="0" noProof="0" dirty="0" smtClean="0">
                <a:ln>
                  <a:noFill/>
                </a:ln>
                <a:solidFill>
                  <a:srgbClr val="D77600">
                    <a:lumMod val="75000"/>
                  </a:srgbClr>
                </a:solidFill>
                <a:effectLst/>
                <a:uLnTx/>
                <a:uFillTx/>
                <a:latin typeface="Arial"/>
                <a:ea typeface="+mn-ea"/>
                <a:cs typeface="+mn-cs"/>
              </a:rPr>
              <a:t>C</a:t>
            </a:r>
            <a:r>
              <a:rPr kumimoji="0" lang="en-US" sz="2000" b="1" i="0" u="none" strike="noStrike" kern="1200" cap="none" spc="0" normalizeH="0" baseline="-25000" noProof="0" dirty="0" smtClean="0">
                <a:ln>
                  <a:noFill/>
                </a:ln>
                <a:solidFill>
                  <a:srgbClr val="D77600">
                    <a:lumMod val="75000"/>
                  </a:srgbClr>
                </a:solidFill>
                <a:effectLst/>
                <a:uLnTx/>
                <a:uFillTx/>
                <a:latin typeface="Arial"/>
                <a:ea typeface="+mn-ea"/>
                <a:cs typeface="+mn-cs"/>
              </a:rPr>
              <a:t>IT </a:t>
            </a:r>
            <a:r>
              <a:rPr kumimoji="0" lang="en-US" sz="2000" b="1" i="0" u="none" strike="noStrike" kern="1200" cap="none" spc="0" normalizeH="0" baseline="0" noProof="0" dirty="0" smtClean="0">
                <a:ln>
                  <a:noFill/>
                </a:ln>
                <a:solidFill>
                  <a:srgbClr val="D77600">
                    <a:lumMod val="75000"/>
                  </a:srgbClr>
                </a:solidFill>
                <a:effectLst/>
                <a:uLnTx/>
                <a:uFillTx/>
                <a:latin typeface="Arial"/>
                <a:ea typeface="+mn-ea"/>
                <a:cs typeface="+mn-cs"/>
              </a:rPr>
              <a:t>= 1.9</a:t>
            </a: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 - TPXO8 solution </a:t>
            </a: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350547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descr="Map&#10;&#10;Description automatically generated">
            <a:extLst>
              <a:ext uri="{FF2B5EF4-FFF2-40B4-BE49-F238E27FC236}">
                <a16:creationId xmlns:a16="http://schemas.microsoft.com/office/drawing/2014/main" id="{C6D4B76B-1507-43BA-AFFE-A05871830164}"/>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7673" r="-7673"/>
          <a:stretch/>
        </p:blipFill>
        <p:spPr>
          <a:xfrm>
            <a:off x="1280160" y="859536"/>
            <a:ext cx="15492312" cy="8094818"/>
          </a:xfrm>
          <a:prstGeom prst="rect">
            <a:avLst/>
          </a:prstGeom>
        </p:spPr>
      </p:pic>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14" name="TextBox 13">
            <a:extLst>
              <a:ext uri="{FF2B5EF4-FFF2-40B4-BE49-F238E27FC236}">
                <a16:creationId xmlns:a16="http://schemas.microsoft.com/office/drawing/2014/main" id="{91499830-AEB7-431C-B202-45FE70D131D0}"/>
              </a:ext>
            </a:extLst>
          </p:cNvPr>
          <p:cNvSpPr txBox="1"/>
          <p:nvPr/>
        </p:nvSpPr>
        <p:spPr>
          <a:xfrm>
            <a:off x="4939438" y="1026081"/>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M</a:t>
            </a:r>
            <a:r>
              <a:rPr kumimoji="0" lang="en-US" sz="2000" b="0" i="0" u="none" strike="noStrike" kern="1200" cap="none" spc="0" normalizeH="0" baseline="-25000" noProof="0" dirty="0" smtClean="0">
                <a:ln>
                  <a:noFill/>
                </a:ln>
                <a:solidFill>
                  <a:srgbClr val="FFFFFF">
                    <a:lumMod val="50000"/>
                  </a:srgbClr>
                </a:solidFill>
                <a:effectLst/>
                <a:uLnTx/>
                <a:uFillTx/>
                <a:latin typeface="Arial"/>
                <a:ea typeface="+mn-ea"/>
                <a:cs typeface="+mn-cs"/>
              </a:rPr>
              <a:t>2</a:t>
            </a: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 amplitude: ADCIRC (</a:t>
            </a:r>
            <a:r>
              <a:rPr kumimoji="0" lang="en-US" sz="2000" b="1" i="0" u="none" strike="noStrike" kern="1200" cap="none" spc="0" normalizeH="0" baseline="0" noProof="0" dirty="0" smtClean="0">
                <a:ln>
                  <a:noFill/>
                </a:ln>
                <a:solidFill>
                  <a:srgbClr val="D77600">
                    <a:lumMod val="75000"/>
                  </a:srgbClr>
                </a:solidFill>
                <a:effectLst/>
                <a:uLnTx/>
                <a:uFillTx/>
                <a:latin typeface="Arial"/>
                <a:ea typeface="+mn-ea"/>
                <a:cs typeface="+mn-cs"/>
              </a:rPr>
              <a:t>C</a:t>
            </a:r>
            <a:r>
              <a:rPr kumimoji="0" lang="en-US" sz="2000" b="1" i="0" u="none" strike="noStrike" kern="1200" cap="none" spc="0" normalizeH="0" baseline="-25000" noProof="0" dirty="0" smtClean="0">
                <a:ln>
                  <a:noFill/>
                </a:ln>
                <a:solidFill>
                  <a:srgbClr val="D77600">
                    <a:lumMod val="75000"/>
                  </a:srgbClr>
                </a:solidFill>
                <a:effectLst/>
                <a:uLnTx/>
                <a:uFillTx/>
                <a:latin typeface="Arial"/>
                <a:ea typeface="+mn-ea"/>
                <a:cs typeface="+mn-cs"/>
              </a:rPr>
              <a:t>IT </a:t>
            </a:r>
            <a:r>
              <a:rPr kumimoji="0" lang="en-US" sz="2000" b="1" i="0" u="none" strike="noStrike" kern="1200" cap="none" spc="0" normalizeH="0" baseline="0" noProof="0" dirty="0" smtClean="0">
                <a:ln>
                  <a:noFill/>
                </a:ln>
                <a:solidFill>
                  <a:srgbClr val="D77600">
                    <a:lumMod val="75000"/>
                  </a:srgbClr>
                </a:solidFill>
                <a:effectLst/>
                <a:uLnTx/>
                <a:uFillTx/>
                <a:latin typeface="Arial"/>
                <a:ea typeface="+mn-ea"/>
                <a:cs typeface="+mn-cs"/>
              </a:rPr>
              <a:t>= 2.1</a:t>
            </a: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 - TPXO8 solution </a:t>
            </a: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215642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1499830-AEB7-431C-B202-45FE70D131D0}"/>
                  </a:ext>
                </a:extLst>
              </p:cNvPr>
              <p:cNvSpPr txBox="1"/>
              <p:nvPr/>
            </p:nvSpPr>
            <p:spPr>
              <a:xfrm>
                <a:off x="1535327" y="992736"/>
                <a:ext cx="12002655" cy="1015663"/>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Study bottom boundary layer dissipation </a:t>
                </a:r>
                <a:r>
                  <a:rPr kumimoji="0" lang="en-US" sz="2400" b="0" i="0" u="none" strike="noStrike" kern="1200" cap="none" spc="0" normalizeH="0" baseline="0" noProof="0" dirty="0" smtClean="0">
                    <a:ln>
                      <a:noFill/>
                    </a:ln>
                    <a:solidFill>
                      <a:srgbClr val="D77600">
                        <a:lumMod val="75000"/>
                      </a:srgbClr>
                    </a:solidFill>
                    <a:effectLst/>
                    <a:uLnTx/>
                    <a:uFillTx/>
                    <a:latin typeface="Arial"/>
                    <a:ea typeface="+mn-ea"/>
                    <a:cs typeface="+mn-cs"/>
                  </a:rPr>
                  <a:t>(accounts for </a:t>
                </a:r>
                <a14:m>
                  <m:oMath xmlns:m="http://schemas.openxmlformats.org/officeDocument/2006/math">
                    <m:r>
                      <a:rPr kumimoji="0" lang="en-US" sz="2400" b="0" i="1" u="none" strike="noStrike" kern="1200" cap="none" spc="0" normalizeH="0" baseline="0" noProof="0" smtClean="0">
                        <a:ln>
                          <a:noFill/>
                        </a:ln>
                        <a:solidFill>
                          <a:srgbClr val="D77600">
                            <a:lumMod val="75000"/>
                          </a:srgbClr>
                        </a:solidFill>
                        <a:effectLst/>
                        <a:uLnTx/>
                        <a:uFillTx/>
                        <a:latin typeface="Cambria Math" panose="02040503050406030204" pitchFamily="18" charset="0"/>
                        <a:ea typeface="Cambria Math" panose="02040503050406030204" pitchFamily="18" charset="0"/>
                      </a:rPr>
                      <m:t>~</m:t>
                    </m:r>
                  </m:oMath>
                </a14:m>
                <a:r>
                  <a:rPr kumimoji="0" lang="en-US" sz="2400" b="0" i="0" u="none" strike="noStrike" kern="1200" cap="none" spc="0" normalizeH="0" baseline="0" noProof="0" dirty="0" smtClean="0">
                    <a:ln>
                      <a:noFill/>
                    </a:ln>
                    <a:solidFill>
                      <a:srgbClr val="D77600">
                        <a:lumMod val="75000"/>
                      </a:srgbClr>
                    </a:solidFill>
                    <a:effectLst/>
                    <a:uLnTx/>
                    <a:uFillTx/>
                    <a:latin typeface="Arial"/>
                    <a:ea typeface="+mn-ea"/>
                    <a:cs typeface="+mn-cs"/>
                  </a:rPr>
                  <a:t>75% of tidal dissipation)</a:t>
                </a:r>
              </a:p>
              <a:p>
                <a:pPr marL="342900" marR="0" lvl="0" indent="-342900" algn="l" defTabSz="109728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mc:Choice>
        <mc:Fallback>
          <p:sp>
            <p:nvSpPr>
              <p:cNvPr id="7" name="TextBox 6">
                <a:extLst>
                  <a:ext uri="{FF2B5EF4-FFF2-40B4-BE49-F238E27FC236}">
                    <a16:creationId xmlns:a16="http://schemas.microsoft.com/office/drawing/2014/main" id="{91499830-AEB7-431C-B202-45FE70D131D0}"/>
                  </a:ext>
                </a:extLst>
              </p:cNvPr>
              <p:cNvSpPr txBox="1">
                <a:spLocks noRot="1" noChangeAspect="1" noMove="1" noResize="1" noEditPoints="1" noAdjustHandles="1" noChangeArrowheads="1" noChangeShapeType="1" noTextEdit="1"/>
              </p:cNvSpPr>
              <p:nvPr/>
            </p:nvSpPr>
            <p:spPr>
              <a:xfrm>
                <a:off x="1535327" y="992736"/>
                <a:ext cx="12002655" cy="1015663"/>
              </a:xfrm>
              <a:prstGeom prst="rect">
                <a:avLst/>
              </a:prstGeom>
              <a:blipFill>
                <a:blip r:embed="rId2"/>
                <a:stretch>
                  <a:fillRect l="-711" t="-4217"/>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91499830-AEB7-431C-B202-45FE70D131D0}"/>
              </a:ext>
            </a:extLst>
          </p:cNvPr>
          <p:cNvSpPr txBox="1"/>
          <p:nvPr/>
        </p:nvSpPr>
        <p:spPr>
          <a:xfrm>
            <a:off x="1810300" y="1919799"/>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91499830-AEB7-431C-B202-45FE70D131D0}"/>
                  </a:ext>
                </a:extLst>
              </p:cNvPr>
              <p:cNvSpPr txBox="1"/>
              <p:nvPr/>
            </p:nvSpPr>
            <p:spPr>
              <a:xfrm>
                <a:off x="1267982" y="1662985"/>
                <a:ext cx="5806937" cy="6212726"/>
              </a:xfrm>
              <a:prstGeom prst="rect">
                <a:avLst/>
              </a:prstGeom>
              <a:solidFill>
                <a:schemeClr val="bg1"/>
              </a:solidFill>
            </p:spPr>
            <p:txBody>
              <a:bodyPr wrap="square" rtlCol="0">
                <a:spAutoFit/>
              </a:bodyPr>
              <a:lstStyle/>
              <a:p>
                <a:pPr marL="0" marR="0" lvl="0" indent="-91440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Bottom dissipation terms</a:t>
                </a: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a:p>
                <a:pPr marL="0" marR="0" lvl="0" indent="-91440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616265">
                        <a:lumMod val="50000"/>
                      </a:srgbClr>
                    </a:solidFill>
                    <a:effectLst/>
                    <a:uLnTx/>
                    <a:uFillTx/>
                    <a:latin typeface="Arial"/>
                    <a:ea typeface="Cambria Math" panose="02040503050406030204" pitchFamily="18" charset="0"/>
                    <a:cs typeface="+mn-cs"/>
                  </a:rPr>
                  <a:t>	</a:t>
                </a:r>
                <a14:m>
                  <m:oMath xmlns:m="http://schemas.openxmlformats.org/officeDocument/2006/math">
                    <m:f>
                      <m:fPr>
                        <m:ctrlP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𝜏</m:t>
                            </m:r>
                          </m:e>
                          <m:sub>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𝑏</m:t>
                            </m:r>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𝜆</m:t>
                            </m:r>
                          </m:sub>
                        </m:sSub>
                      </m:num>
                      <m:den>
                        <m:sSub>
                          <m:sSub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𝜌</m:t>
                            </m:r>
                          </m:e>
                          <m:sub>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𝐻</m:t>
                        </m:r>
                      </m:den>
                    </m:f>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𝐶</m:t>
                            </m:r>
                          </m:e>
                          <m:sub>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𝑓</m:t>
                            </m:r>
                          </m:sub>
                        </m:sSub>
                        <m:rad>
                          <m:radPr>
                            <m:degHide m:val="on"/>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radPr>
                          <m:deg/>
                          <m:e>
                            <m:sSup>
                              <m:sSup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𝑈</m:t>
                                </m:r>
                              </m:e>
                              <m:sup>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𝑉</m:t>
                                </m:r>
                              </m:e>
                              <m:sup>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2</m:t>
                                </m:r>
                              </m:sup>
                            </m:sSup>
                          </m:e>
                        </m:rad>
                      </m:num>
                      <m:den>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𝐻</m:t>
                        </m:r>
                      </m:den>
                    </m:f>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𝑈</m:t>
                    </m:r>
                  </m:oMath>
                </a14:m>
                <a:r>
                  <a:rPr kumimoji="0" lang="en-US" sz="2000" b="0" i="1" u="none" strike="noStrike" kern="1200" cap="none" spc="0" normalizeH="0" baseline="0" noProof="0" dirty="0" smtClean="0">
                    <a:ln>
                      <a:noFill/>
                    </a:ln>
                    <a:solidFill>
                      <a:srgbClr val="616265">
                        <a:lumMod val="50000"/>
                      </a:srgbClr>
                    </a:solidFill>
                    <a:effectLst/>
                    <a:uLnTx/>
                    <a:uFillTx/>
                    <a:latin typeface="Cambria Math" panose="02040503050406030204" pitchFamily="18" charset="0"/>
                    <a:ea typeface="+mn-ea"/>
                    <a:cs typeface="+mn-cs"/>
                  </a:rPr>
                  <a:t>,  </a:t>
                </a:r>
                <a14:m>
                  <m:oMath xmlns:m="http://schemas.openxmlformats.org/officeDocument/2006/math">
                    <m:f>
                      <m:f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𝜏</m:t>
                            </m:r>
                          </m:e>
                          <m:sub>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𝑏</m:t>
                            </m:r>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𝜙</m:t>
                            </m:r>
                          </m:sub>
                        </m:sSub>
                      </m:num>
                      <m:den>
                        <m:sSub>
                          <m:sSub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𝜌</m:t>
                            </m:r>
                          </m:e>
                          <m:sub>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𝐻</m:t>
                        </m:r>
                      </m:den>
                    </m:f>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𝐶</m:t>
                            </m:r>
                          </m:e>
                          <m:sub>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𝑓</m:t>
                            </m:r>
                          </m:sub>
                        </m:sSub>
                        <m:rad>
                          <m:radPr>
                            <m:degHide m:val="on"/>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radPr>
                          <m:deg/>
                          <m:e>
                            <m:sSup>
                              <m:sSup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𝑈</m:t>
                                </m:r>
                              </m:e>
                              <m:sup>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𝑉</m:t>
                                </m:r>
                              </m:e>
                              <m:sup>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mn-ea"/>
                                    <a:cs typeface="+mn-cs"/>
                                  </a:rPr>
                                  <m:t>2</m:t>
                                </m:r>
                              </m:sup>
                            </m:sSup>
                          </m:e>
                        </m:rad>
                      </m:num>
                      <m:den>
                        <m:r>
                          <a:rPr kumimoji="0" lang="en-US" sz="2000" b="0" i="1" u="none" strike="noStrike" kern="1200" cap="none" spc="0" normalizeH="0" baseline="0" noProof="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𝐻</m:t>
                        </m:r>
                      </m:den>
                    </m:f>
                    <m:r>
                      <a:rPr kumimoji="0" lang="en-US" sz="2000" b="0" i="1" u="none" strike="noStrike" kern="1200" cap="none" spc="0" normalizeH="0" baseline="0" noProof="0" smtClean="0">
                        <a:ln>
                          <a:noFill/>
                        </a:ln>
                        <a:solidFill>
                          <a:srgbClr val="616265">
                            <a:lumMod val="50000"/>
                          </a:srgbClr>
                        </a:solidFill>
                        <a:effectLst/>
                        <a:uLnTx/>
                        <a:uFillTx/>
                        <a:latin typeface="Cambria Math" panose="02040503050406030204" pitchFamily="18" charset="0"/>
                        <a:ea typeface="Cambria Math" panose="02040503050406030204" pitchFamily="18" charset="0"/>
                        <a:cs typeface="+mn-cs"/>
                      </a:rPr>
                      <m:t>𝑉</m:t>
                    </m:r>
                  </m:oMath>
                </a14:m>
                <a:endParaRPr kumimoji="0" lang="en-US" sz="2000" b="0" i="1" u="none" strike="noStrike" kern="1200" cap="none" spc="0" normalizeH="0" baseline="0" noProof="0" dirty="0" smtClean="0">
                  <a:ln>
                    <a:noFill/>
                  </a:ln>
                  <a:solidFill>
                    <a:srgbClr val="616265">
                      <a:lumMod val="50000"/>
                    </a:srgbClr>
                  </a:solidFill>
                  <a:effectLst/>
                  <a:uLnTx/>
                  <a:uFillTx/>
                  <a:latin typeface="Cambria Math" panose="02040503050406030204" pitchFamily="18" charset="0"/>
                  <a:ea typeface="+mn-ea"/>
                  <a:cs typeface="+mn-cs"/>
                </a:endParaRPr>
              </a:p>
              <a:p>
                <a:pPr marL="548640" marR="0" lvl="1" indent="-91440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616265">
                        <a:lumMod val="50000"/>
                      </a:srgbClr>
                    </a:solidFill>
                    <a:effectLst/>
                    <a:uLnTx/>
                    <a:uFillTx/>
                    <a:latin typeface="Arial"/>
                    <a:ea typeface="+mn-ea"/>
                    <a:cs typeface="+mn-cs"/>
                  </a:rPr>
                  <a:t>	</a:t>
                </a:r>
                <a14:m>
                  <m:oMath xmlns:m="http://schemas.openxmlformats.org/officeDocument/2006/math">
                    <m:sSub>
                      <m:sSubPr>
                        <m:ctrlPr>
                          <a:rPr kumimoji="0" lang="en-US" sz="2000" b="0" i="1" u="none" strike="noStrike" kern="1200" cap="none" spc="0" normalizeH="0" baseline="0" noProof="0" smtClean="0">
                            <a:ln>
                              <a:noFill/>
                            </a:ln>
                            <a:solidFill>
                              <a:srgbClr val="00338E"/>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338E"/>
                            </a:solidFill>
                            <a:effectLst/>
                            <a:uLnTx/>
                            <a:uFillTx/>
                            <a:latin typeface="Cambria Math" panose="02040503050406030204" pitchFamily="18" charset="0"/>
                            <a:ea typeface="+mn-ea"/>
                            <a:cs typeface="+mn-cs"/>
                          </a:rPr>
                          <m:t>𝐶</m:t>
                        </m:r>
                      </m:e>
                      <m:sub>
                        <m:r>
                          <a:rPr kumimoji="0" lang="en-US" sz="2000" b="0" i="1" u="none" strike="noStrike" kern="1200" cap="none" spc="0" normalizeH="0" baseline="0" noProof="0" smtClean="0">
                            <a:ln>
                              <a:noFill/>
                            </a:ln>
                            <a:solidFill>
                              <a:srgbClr val="00338E"/>
                            </a:solidFill>
                            <a:effectLst/>
                            <a:uLnTx/>
                            <a:uFillTx/>
                            <a:latin typeface="Cambria Math" panose="02040503050406030204" pitchFamily="18" charset="0"/>
                            <a:ea typeface="+mn-ea"/>
                            <a:cs typeface="+mn-cs"/>
                          </a:rPr>
                          <m:t>𝑓</m:t>
                        </m:r>
                      </m:sub>
                    </m:sSub>
                  </m:oMath>
                </a14:m>
                <a:r>
                  <a:rPr kumimoji="0" lang="en-US" sz="2000" b="0" i="0" u="none" strike="noStrike" kern="1200" cap="none" spc="0" normalizeH="0" baseline="0" noProof="0" dirty="0" smtClean="0">
                    <a:ln>
                      <a:noFill/>
                    </a:ln>
                    <a:solidFill>
                      <a:srgbClr val="00338E"/>
                    </a:solidFill>
                    <a:effectLst/>
                    <a:uLnTx/>
                    <a:uFillTx/>
                    <a:latin typeface="Arial"/>
                    <a:ea typeface="+mn-ea"/>
                    <a:cs typeface="+mn-cs"/>
                  </a:rPr>
                  <a:t>= </a:t>
                </a:r>
                <a:r>
                  <a:rPr kumimoji="0" lang="en-US" sz="2000" b="0" i="0" u="none" strike="noStrike" kern="1200" cap="none" spc="0" normalizeH="0" baseline="0" noProof="0" dirty="0" err="1" smtClean="0">
                    <a:ln>
                      <a:noFill/>
                    </a:ln>
                    <a:solidFill>
                      <a:srgbClr val="00338E"/>
                    </a:solidFill>
                    <a:effectLst/>
                    <a:uLnTx/>
                    <a:uFillTx/>
                    <a:latin typeface="Arial"/>
                    <a:ea typeface="+mn-ea"/>
                    <a:cs typeface="+mn-cs"/>
                  </a:rPr>
                  <a:t>Chezy</a:t>
                </a:r>
                <a:r>
                  <a:rPr kumimoji="0" lang="en-US" sz="2000" b="0" i="0" u="none" strike="noStrike" kern="1200" cap="none" spc="0" normalizeH="0" baseline="0" noProof="0" dirty="0" smtClean="0">
                    <a:ln>
                      <a:noFill/>
                    </a:ln>
                    <a:solidFill>
                      <a:srgbClr val="00338E"/>
                    </a:solidFill>
                    <a:effectLst/>
                    <a:uLnTx/>
                    <a:uFillTx/>
                    <a:latin typeface="Arial"/>
                    <a:ea typeface="+mn-ea"/>
                    <a:cs typeface="+mn-cs"/>
                  </a:rPr>
                  <a:t> </a:t>
                </a:r>
                <a:endPar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endParaRPr>
              </a:p>
              <a:p>
                <a:pPr marL="548640" marR="0" lvl="1" indent="-91440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616265">
                        <a:lumMod val="50000"/>
                      </a:srgbClr>
                    </a:solidFill>
                    <a:effectLst/>
                    <a:uLnTx/>
                    <a:uFillTx/>
                    <a:latin typeface="Arial"/>
                    <a:ea typeface="+mn-ea"/>
                    <a:cs typeface="+mn-cs"/>
                  </a:rPr>
                  <a:t>	</a:t>
                </a:r>
                <a14:m>
                  <m:oMath xmlns:m="http://schemas.openxmlformats.org/officeDocument/2006/math">
                    <m:sSub>
                      <m:sSubPr>
                        <m:ctrlPr>
                          <a:rPr kumimoji="0" lang="en-US" sz="20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𝐶</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𝑓</m:t>
                        </m:r>
                      </m:sub>
                    </m:sSub>
                  </m:oMath>
                </a14:m>
                <a:r>
                  <a:rPr kumimoji="0" lang="en-US" sz="2000" b="0" i="0" u="none" strike="noStrike" kern="1200" cap="none" spc="0" normalizeH="0" baseline="0" noProof="0" dirty="0">
                    <a:ln>
                      <a:noFill/>
                    </a:ln>
                    <a:solidFill>
                      <a:srgbClr val="00B050"/>
                    </a:solidFill>
                    <a:effectLst/>
                    <a:uLnTx/>
                    <a:uFillTx/>
                    <a:latin typeface="Arial"/>
                    <a:ea typeface="+mn-ea"/>
                    <a:cs typeface="+mn-cs"/>
                  </a:rPr>
                  <a:t>= </a:t>
                </a:r>
                <a14:m>
                  <m:oMath xmlns:m="http://schemas.openxmlformats.org/officeDocument/2006/math">
                    <m:f>
                      <m:fPr>
                        <m:ctrlPr>
                          <a:rPr kumimoji="0" lang="en-US" sz="2000" b="0" i="1" u="none" strike="noStrike" kern="1200" cap="none" spc="0" normalizeH="0" baseline="0" noProof="0" dirty="0" smtClean="0">
                            <a:ln>
                              <a:noFill/>
                            </a:ln>
                            <a:solidFill>
                              <a:srgbClr val="00B050"/>
                            </a:solidFill>
                            <a:effectLst/>
                            <a:uLnTx/>
                            <a:uFillTx/>
                            <a:latin typeface="Cambria Math" panose="02040503050406030204" pitchFamily="18" charset="0"/>
                            <a:ea typeface="+mn-ea"/>
                            <a:cs typeface="+mn-cs"/>
                          </a:rPr>
                        </m:ctrlPr>
                      </m:fPr>
                      <m:num>
                        <m:sSup>
                          <m:sSupPr>
                            <m:ctrlPr>
                              <a:rPr kumimoji="0" lang="en-US" sz="2000" b="0" i="1" u="none" strike="noStrike" kern="1200" cap="none" spc="0" normalizeH="0" baseline="0" noProof="0" dirty="0">
                                <a:ln>
                                  <a:noFill/>
                                </a:ln>
                                <a:solidFill>
                                  <a:srgbClr val="00B05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dirty="0">
                                <a:ln>
                                  <a:noFill/>
                                </a:ln>
                                <a:solidFill>
                                  <a:srgbClr val="00B050"/>
                                </a:solidFill>
                                <a:effectLst/>
                                <a:uLnTx/>
                                <a:uFillTx/>
                                <a:latin typeface="Cambria Math" panose="02040503050406030204" pitchFamily="18" charset="0"/>
                                <a:ea typeface="+mn-ea"/>
                                <a:cs typeface="+mn-cs"/>
                              </a:rPr>
                              <m:t>𝑛</m:t>
                            </m:r>
                          </m:e>
                          <m:sup>
                            <m:r>
                              <a:rPr kumimoji="0" lang="en-US" sz="2000" b="0" i="1" u="none" strike="noStrike" kern="1200" cap="none" spc="0" normalizeH="0" baseline="0" noProof="0" dirty="0">
                                <a:ln>
                                  <a:noFill/>
                                </a:ln>
                                <a:solidFill>
                                  <a:srgbClr val="00B050"/>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dirty="0">
                            <a:ln>
                              <a:noFill/>
                            </a:ln>
                            <a:solidFill>
                              <a:srgbClr val="00B050"/>
                            </a:solidFill>
                            <a:effectLst/>
                            <a:uLnTx/>
                            <a:uFillTx/>
                            <a:latin typeface="Cambria Math" panose="02040503050406030204" pitchFamily="18" charset="0"/>
                            <a:ea typeface="+mn-ea"/>
                            <a:cs typeface="+mn-cs"/>
                          </a:rPr>
                          <m:t>𝑔</m:t>
                        </m:r>
                      </m:num>
                      <m:den>
                        <m:sSup>
                          <m:sSupPr>
                            <m:ctrlPr>
                              <a:rPr kumimoji="0" lang="en-US" sz="2000" b="0" i="1" u="none" strike="noStrike" kern="1200" cap="none" spc="0" normalizeH="0" baseline="0" noProof="0" dirty="0" smtClean="0">
                                <a:ln>
                                  <a:noFill/>
                                </a:ln>
                                <a:solidFill>
                                  <a:srgbClr val="00B05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dirty="0" smtClean="0">
                                <a:ln>
                                  <a:noFill/>
                                </a:ln>
                                <a:solidFill>
                                  <a:srgbClr val="00B050"/>
                                </a:solidFill>
                                <a:effectLst/>
                                <a:uLnTx/>
                                <a:uFillTx/>
                                <a:latin typeface="Cambria Math" panose="02040503050406030204" pitchFamily="18" charset="0"/>
                                <a:ea typeface="+mn-ea"/>
                                <a:cs typeface="+mn-cs"/>
                              </a:rPr>
                              <m:t>𝐻</m:t>
                            </m:r>
                          </m:e>
                          <m:sup>
                            <m:r>
                              <a:rPr kumimoji="0" lang="en-US" sz="2000" b="0" i="1" u="none" strike="noStrike" kern="1200" cap="none" spc="0" normalizeH="0" baseline="0" noProof="0" dirty="0" smtClean="0">
                                <a:ln>
                                  <a:noFill/>
                                </a:ln>
                                <a:solidFill>
                                  <a:srgbClr val="00B050"/>
                                </a:solidFill>
                                <a:effectLst/>
                                <a:uLnTx/>
                                <a:uFillTx/>
                                <a:latin typeface="Cambria Math" panose="02040503050406030204" pitchFamily="18" charset="0"/>
                                <a:ea typeface="+mn-ea"/>
                                <a:cs typeface="+mn-cs"/>
                              </a:rPr>
                              <m:t>1/3</m:t>
                            </m:r>
                          </m:sup>
                        </m:sSup>
                      </m:den>
                    </m:f>
                  </m:oMath>
                </a14:m>
                <a:r>
                  <a:rPr kumimoji="0" lang="en-US" sz="2000" b="0" i="0" u="none" strike="noStrike" kern="1200" cap="none" spc="0" normalizeH="0" baseline="0" noProof="0" dirty="0" smtClean="0">
                    <a:ln>
                      <a:noFill/>
                    </a:ln>
                    <a:solidFill>
                      <a:srgbClr val="00B050"/>
                    </a:solidFill>
                    <a:effectLst/>
                    <a:uLnTx/>
                    <a:uFillTx/>
                    <a:latin typeface="Arial"/>
                    <a:ea typeface="+mn-ea"/>
                    <a:cs typeface="+mn-cs"/>
                  </a:rPr>
                  <a:t>  Manning </a:t>
                </a:r>
                <a14:m>
                  <m:oMath xmlns:m="http://schemas.openxmlformats.org/officeDocument/2006/math">
                    <m:r>
                      <a:rPr kumimoji="0" lang="en-US" sz="20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𝑛</m:t>
                    </m:r>
                  </m:oMath>
                </a14:m>
                <a:r>
                  <a:rPr kumimoji="0" lang="en-US" sz="2000" b="0" i="0" u="none" strike="noStrike" kern="1200" cap="none" spc="0" normalizeH="0" baseline="0" noProof="0" dirty="0" smtClean="0">
                    <a:ln>
                      <a:noFill/>
                    </a:ln>
                    <a:solidFill>
                      <a:srgbClr val="00B050"/>
                    </a:solidFill>
                    <a:effectLst/>
                    <a:uLnTx/>
                    <a:uFillTx/>
                    <a:latin typeface="Arial"/>
                    <a:ea typeface="+mn-ea"/>
                    <a:cs typeface="+mn-cs"/>
                  </a:rPr>
                  <a:t> formulation</a:t>
                </a:r>
                <a:endParaRPr kumimoji="0" lang="en-US" sz="2000" b="0" i="0" u="none" strike="noStrike" kern="1200" cap="none" spc="0" normalizeH="0" baseline="0" noProof="0" dirty="0">
                  <a:ln>
                    <a:noFill/>
                  </a:ln>
                  <a:solidFill>
                    <a:srgbClr val="00B050"/>
                  </a:solidFill>
                  <a:effectLst/>
                  <a:uLnTx/>
                  <a:uFillTx/>
                  <a:latin typeface="Arial"/>
                  <a:ea typeface="+mn-ea"/>
                  <a:cs typeface="+mn-cs"/>
                </a:endParaRPr>
              </a:p>
              <a:p>
                <a:pPr marL="0" marR="0" lvl="0" indent="-91440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Thus Manning </a:t>
                </a:r>
                <a14:m>
                  <m:oMath xmlns:m="http://schemas.openxmlformats.org/officeDocument/2006/math">
                    <m:r>
                      <a:rPr kumimoji="0" lang="en-US" sz="2000" b="0" i="1" u="none" strike="noStrike" kern="1200" cap="none" spc="0" normalizeH="0" baseline="0" noProof="0" smtClean="0">
                        <a:ln>
                          <a:noFill/>
                        </a:ln>
                        <a:solidFill>
                          <a:srgbClr val="FFFFFF">
                            <a:lumMod val="50000"/>
                          </a:srgbClr>
                        </a:solidFill>
                        <a:effectLst/>
                        <a:uLnTx/>
                        <a:uFillTx/>
                        <a:latin typeface="Cambria Math" panose="02040503050406030204" pitchFamily="18" charset="0"/>
                        <a:ea typeface="+mn-ea"/>
                        <a:cs typeface="+mn-cs"/>
                      </a:rPr>
                      <m:t>𝑛</m:t>
                    </m:r>
                  </m:oMath>
                </a14:m>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 tends to dissipate more in shallow waters </a:t>
                </a:r>
                <a14:m>
                  <m:oMath xmlns:m="http://schemas.openxmlformats.org/officeDocument/2006/math">
                    <m:r>
                      <a:rPr kumimoji="0" lang="en-US" sz="2000" b="0" i="0" u="none" strike="noStrike" kern="1200" cap="none" spc="0" normalizeH="0" baseline="0" noProof="0" dirty="0" smtClean="0">
                        <a:ln>
                          <a:noFill/>
                        </a:ln>
                        <a:solidFill>
                          <a:srgbClr val="FFFFFF">
                            <a:lumMod val="50000"/>
                          </a:srgbClr>
                        </a:solidFill>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dirty="0" smtClean="0">
                            <a:ln>
                              <a:noFill/>
                            </a:ln>
                            <a:solidFill>
                              <a:srgbClr val="002060"/>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dirty="0">
                            <a:ln>
                              <a:noFill/>
                            </a:ln>
                            <a:solidFill>
                              <a:srgbClr val="002060"/>
                            </a:solidFill>
                            <a:effectLst/>
                            <a:uLnTx/>
                            <a:uFillTx/>
                            <a:latin typeface="Cambria Math" panose="02040503050406030204" pitchFamily="18" charset="0"/>
                            <a:ea typeface="+mn-ea"/>
                            <a:cs typeface="+mn-cs"/>
                          </a:rPr>
                          <m:t>1</m:t>
                        </m:r>
                      </m:num>
                      <m:den>
                        <m:r>
                          <a:rPr kumimoji="0" lang="en-US" sz="2000" b="0" i="1" u="none" strike="noStrike" kern="1200" cap="none" spc="0" normalizeH="0" baseline="0" noProof="0" dirty="0">
                            <a:ln>
                              <a:noFill/>
                            </a:ln>
                            <a:solidFill>
                              <a:srgbClr val="002060"/>
                            </a:solidFill>
                            <a:effectLst/>
                            <a:uLnTx/>
                            <a:uFillTx/>
                            <a:latin typeface="Cambria Math" panose="02040503050406030204" pitchFamily="18" charset="0"/>
                            <a:ea typeface="+mn-ea"/>
                            <a:cs typeface="+mn-cs"/>
                          </a:rPr>
                          <m:t>𝐻</m:t>
                        </m:r>
                      </m:den>
                    </m:f>
                  </m:oMath>
                </a14:m>
                <a:r>
                  <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rPr>
                  <a:t> </a:t>
                </a: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versus </a:t>
                </a:r>
                <a14:m>
                  <m:oMath xmlns:m="http://schemas.openxmlformats.org/officeDocument/2006/math">
                    <m:f>
                      <m:fPr>
                        <m:ctrlPr>
                          <a:rPr kumimoji="0" lang="en-US" sz="2000" b="0" i="1" u="none" strike="noStrike" kern="1200" cap="none" spc="0" normalizeH="0" baseline="0" noProof="0" dirty="0" smtClean="0">
                            <a:ln>
                              <a:noFill/>
                            </a:ln>
                            <a:solidFill>
                              <a:srgbClr val="00B050"/>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dirty="0" smtClean="0">
                            <a:ln>
                              <a:noFill/>
                            </a:ln>
                            <a:solidFill>
                              <a:srgbClr val="00B050"/>
                            </a:solidFill>
                            <a:effectLst/>
                            <a:uLnTx/>
                            <a:uFillTx/>
                            <a:latin typeface="Cambria Math" panose="02040503050406030204" pitchFamily="18" charset="0"/>
                            <a:ea typeface="+mn-ea"/>
                            <a:cs typeface="+mn-cs"/>
                          </a:rPr>
                          <m:t>1</m:t>
                        </m:r>
                      </m:num>
                      <m:den>
                        <m:sSup>
                          <m:sSupPr>
                            <m:ctrlPr>
                              <a:rPr kumimoji="0" lang="en-US" sz="2000" b="0" i="1" u="none" strike="noStrike" kern="1200" cap="none" spc="0" normalizeH="0" baseline="0" noProof="0" dirty="0">
                                <a:ln>
                                  <a:noFill/>
                                </a:ln>
                                <a:solidFill>
                                  <a:srgbClr val="00B05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dirty="0">
                                <a:ln>
                                  <a:noFill/>
                                </a:ln>
                                <a:solidFill>
                                  <a:srgbClr val="00B050"/>
                                </a:solidFill>
                                <a:effectLst/>
                                <a:uLnTx/>
                                <a:uFillTx/>
                                <a:latin typeface="Cambria Math" panose="02040503050406030204" pitchFamily="18" charset="0"/>
                                <a:ea typeface="+mn-ea"/>
                                <a:cs typeface="+mn-cs"/>
                              </a:rPr>
                              <m:t>𝐻</m:t>
                            </m:r>
                          </m:e>
                          <m:sup>
                            <m:r>
                              <a:rPr kumimoji="0" lang="en-US" sz="2000" b="0" i="1" u="none" strike="noStrike" kern="1200" cap="none" spc="0" normalizeH="0" baseline="0" noProof="0" dirty="0" smtClean="0">
                                <a:ln>
                                  <a:noFill/>
                                </a:ln>
                                <a:solidFill>
                                  <a:srgbClr val="00B050"/>
                                </a:solidFill>
                                <a:effectLst/>
                                <a:uLnTx/>
                                <a:uFillTx/>
                                <a:latin typeface="Cambria Math" panose="02040503050406030204" pitchFamily="18" charset="0"/>
                                <a:ea typeface="+mn-ea"/>
                                <a:cs typeface="+mn-cs"/>
                              </a:rPr>
                              <m:t>4</m:t>
                            </m:r>
                            <m:r>
                              <a:rPr kumimoji="0" lang="en-US" sz="2000" b="0" i="1" u="none" strike="noStrike" kern="1200" cap="none" spc="0" normalizeH="0" baseline="0" noProof="0" dirty="0">
                                <a:ln>
                                  <a:noFill/>
                                </a:ln>
                                <a:solidFill>
                                  <a:srgbClr val="00B050"/>
                                </a:solidFill>
                                <a:effectLst/>
                                <a:uLnTx/>
                                <a:uFillTx/>
                                <a:latin typeface="Cambria Math" panose="02040503050406030204" pitchFamily="18" charset="0"/>
                                <a:ea typeface="+mn-ea"/>
                                <a:cs typeface="+mn-cs"/>
                              </a:rPr>
                              <m:t>/3</m:t>
                            </m:r>
                          </m:sup>
                        </m:sSup>
                      </m:den>
                    </m:f>
                  </m:oMath>
                </a14:m>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 dependency)</a:t>
                </a:r>
              </a:p>
              <a:p>
                <a:pPr marL="0" marR="0" lvl="0" indent="-91440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The latter formulation tends to have many advantages, including better geostrophic               set-ups and continental shelf wave            propagation</a:t>
                </a:r>
              </a:p>
              <a:p>
                <a:pPr marL="0" marR="0" lvl="0" indent="-914400" algn="l" defTabSz="109728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Global tidal dissipation tends to be focused in select high dissipation hot spots</a:t>
                </a: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a:p>
                <a:pPr marL="0" marR="0" lvl="0" indent="-91440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endParaRPr>
              </a:p>
              <a:p>
                <a:pPr marL="0" marR="0" lvl="0" indent="-91440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endParaRPr>
              </a:p>
            </p:txBody>
          </p:sp>
        </mc:Choice>
        <mc:Fallback>
          <p:sp>
            <p:nvSpPr>
              <p:cNvPr id="16" name="TextBox 15">
                <a:extLst>
                  <a:ext uri="{FF2B5EF4-FFF2-40B4-BE49-F238E27FC236}">
                    <a16:creationId xmlns:a16="http://schemas.microsoft.com/office/drawing/2014/main" id="{91499830-AEB7-431C-B202-45FE70D131D0}"/>
                  </a:ext>
                </a:extLst>
              </p:cNvPr>
              <p:cNvSpPr txBox="1">
                <a:spLocks noRot="1" noChangeAspect="1" noMove="1" noResize="1" noEditPoints="1" noAdjustHandles="1" noChangeArrowheads="1" noChangeShapeType="1" noTextEdit="1"/>
              </p:cNvSpPr>
              <p:nvPr/>
            </p:nvSpPr>
            <p:spPr>
              <a:xfrm>
                <a:off x="1267982" y="1662985"/>
                <a:ext cx="5806937" cy="6212726"/>
              </a:xfrm>
              <a:prstGeom prst="rect">
                <a:avLst/>
              </a:prstGeom>
              <a:blipFill>
                <a:blip r:embed="rId3"/>
                <a:stretch>
                  <a:fillRect l="-1049" t="-491" r="-839"/>
                </a:stretch>
              </a:blipFill>
            </p:spPr>
            <p:txBody>
              <a:bodyPr/>
              <a:lstStyle/>
              <a:p>
                <a:r>
                  <a:rPr lang="en-US">
                    <a:noFill/>
                  </a:rPr>
                  <a:t> </a:t>
                </a:r>
              </a:p>
            </p:txBody>
          </p:sp>
        </mc:Fallback>
      </mc:AlternateContent>
      <p:pic>
        <p:nvPicPr>
          <p:cNvPr id="11" name="Content Placeholder 4" descr="Map&#10;&#10;Description automatically generated">
            <a:extLst>
              <a:ext uri="{FF2B5EF4-FFF2-40B4-BE49-F238E27FC236}">
                <a16:creationId xmlns:a16="http://schemas.microsoft.com/office/drawing/2014/main" id="{8A5041D2-55F2-4974-A5D2-B751F5E5F901}"/>
              </a:ext>
            </a:extLst>
          </p:cNvPr>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5082" t="9383" r="4917" b="10617"/>
          <a:stretch/>
        </p:blipFill>
        <p:spPr>
          <a:xfrm>
            <a:off x="6519134" y="1500567"/>
            <a:ext cx="8229600" cy="5486400"/>
          </a:xfrm>
          <a:prstGeom prst="rect">
            <a:avLst/>
          </a:prstGeom>
        </p:spPr>
      </p:pic>
    </p:spTree>
    <p:extLst>
      <p:ext uri="{BB962C8B-B14F-4D97-AF65-F5344CB8AC3E}">
        <p14:creationId xmlns:p14="http://schemas.microsoft.com/office/powerpoint/2010/main" val="136303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laceholder 1"/>
          <p:cNvSpPr txBox="1">
            <a:spLocks noGrp="1"/>
          </p:cNvSpPr>
          <p:nvPr>
            <p:ph type="sldNum" sz="quarter" idx="2"/>
          </p:nvPr>
        </p:nvSpPr>
        <p:spPr>
          <a:xfrm>
            <a:off x="14320519" y="7914592"/>
            <a:ext cx="127001" cy="17281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128" name="Title 2"/>
          <p:cNvSpPr txBox="1">
            <a:spLocks noGrp="1"/>
          </p:cNvSpPr>
          <p:nvPr>
            <p:ph type="title"/>
          </p:nvPr>
        </p:nvSpPr>
        <p:spPr>
          <a:xfrm>
            <a:off x="2771775" y="366525"/>
            <a:ext cx="11449134" cy="1146349"/>
          </a:xfrm>
          <a:prstGeom prst="rect">
            <a:avLst/>
          </a:prstGeom>
        </p:spPr>
        <p:txBody>
          <a:bodyPr anchor="t"/>
          <a:lstStyle/>
          <a:p>
            <a:pPr algn="ctr"/>
            <a:r>
              <a:rPr lang="en-US" dirty="0"/>
              <a:t>Geographical distribution:  Stationary internal tides</a:t>
            </a:r>
            <a:endParaRPr dirty="0"/>
          </a:p>
        </p:txBody>
      </p:sp>
      <p:pic>
        <p:nvPicPr>
          <p:cNvPr id="5" name="Picture 4">
            <a:extLst>
              <a:ext uri="{FF2B5EF4-FFF2-40B4-BE49-F238E27FC236}">
                <a16:creationId xmlns:a16="http://schemas.microsoft.com/office/drawing/2014/main" id="{02B21A5C-3103-FD40-A033-D8D372BAE56C}"/>
              </a:ext>
            </a:extLst>
          </p:cNvPr>
          <p:cNvPicPr/>
          <p:nvPr/>
        </p:nvPicPr>
        <p:blipFill>
          <a:blip r:embed="rId2">
            <a:extLst>
              <a:ext uri="{28A0092B-C50C-407E-A947-70E740481C1C}">
                <a14:useLocalDpi xmlns:a14="http://schemas.microsoft.com/office/drawing/2010/main" val="0"/>
              </a:ext>
            </a:extLst>
          </a:blip>
          <a:stretch>
            <a:fillRect/>
          </a:stretch>
        </p:blipFill>
        <p:spPr>
          <a:xfrm>
            <a:off x="1224998" y="1241723"/>
            <a:ext cx="6683250" cy="5746154"/>
          </a:xfrm>
          <a:prstGeom prst="rect">
            <a:avLst/>
          </a:prstGeom>
        </p:spPr>
      </p:pic>
      <p:sp>
        <p:nvSpPr>
          <p:cNvPr id="6" name="TextBox 5">
            <a:extLst>
              <a:ext uri="{FF2B5EF4-FFF2-40B4-BE49-F238E27FC236}">
                <a16:creationId xmlns:a16="http://schemas.microsoft.com/office/drawing/2014/main" id="{34AC6581-1B2E-174E-8105-E77D523C9F61}"/>
              </a:ext>
            </a:extLst>
          </p:cNvPr>
          <p:cNvSpPr txBox="1"/>
          <p:nvPr/>
        </p:nvSpPr>
        <p:spPr>
          <a:xfrm>
            <a:off x="8496342" y="1477888"/>
            <a:ext cx="5951178" cy="5109091"/>
          </a:xfrm>
          <a:prstGeom prst="rect">
            <a:avLst/>
          </a:prstGeom>
          <a:noFill/>
        </p:spPr>
        <p:txBody>
          <a:bodyPr wrap="square" rtlCol="0">
            <a:spAutoFit/>
          </a:bodyPr>
          <a:lstStyle/>
          <a:p>
            <a:pPr marL="342900" indent="-342900">
              <a:spcBef>
                <a:spcPts val="1200"/>
              </a:spcBef>
              <a:buFont typeface="Arial"/>
              <a:buChar char="•"/>
            </a:pPr>
            <a:r>
              <a:rPr lang="en-US" sz="2200" dirty="0"/>
              <a:t>Sea surface height (SSH) variance of the stationary principal lunar semidiurnal tide M</a:t>
            </a:r>
            <a:r>
              <a:rPr lang="en-US" sz="2200" baseline="-25000" dirty="0"/>
              <a:t>2</a:t>
            </a:r>
            <a:r>
              <a:rPr lang="en-US" sz="2200" dirty="0"/>
              <a:t> in </a:t>
            </a:r>
            <a:r>
              <a:rPr lang="en-US" sz="2200" b="1" dirty="0"/>
              <a:t>non-assimilative</a:t>
            </a:r>
            <a:r>
              <a:rPr lang="en-US" sz="2200" dirty="0"/>
              <a:t> HYCOM (top) and altimetry (bottom).  </a:t>
            </a:r>
          </a:p>
          <a:p>
            <a:pPr marL="342900" indent="-342900">
              <a:spcBef>
                <a:spcPts val="1200"/>
              </a:spcBef>
              <a:buFont typeface="Arial"/>
              <a:buChar char="•"/>
            </a:pPr>
            <a:r>
              <a:rPr lang="en-US" sz="2200" dirty="0"/>
              <a:t>The HYCOM variances have been corrected for the effects of the short duration of the model output record.  </a:t>
            </a:r>
          </a:p>
          <a:p>
            <a:pPr marL="342900" indent="-342900">
              <a:spcBef>
                <a:spcPts val="1200"/>
              </a:spcBef>
              <a:buFont typeface="Arial"/>
              <a:buChar char="•"/>
            </a:pPr>
            <a:r>
              <a:rPr lang="en-US" sz="2200" dirty="0"/>
              <a:t>Numbers represent the fraction of HYCOM variance to altimetry variance.</a:t>
            </a:r>
          </a:p>
          <a:p>
            <a:pPr marL="342900" indent="-342900">
              <a:spcBef>
                <a:spcPts val="1200"/>
              </a:spcBef>
              <a:buFont typeface="Arial"/>
              <a:buChar char="•"/>
            </a:pPr>
            <a:r>
              <a:rPr lang="en-US" sz="2200" dirty="0"/>
              <a:t>Determined by spatially high-passing amplitudes of total tidal SSH (as in Ray and </a:t>
            </a:r>
            <a:r>
              <a:rPr lang="en-US" sz="2200" dirty="0" err="1"/>
              <a:t>Mitchum</a:t>
            </a:r>
            <a:r>
              <a:rPr lang="en-US" sz="2200" dirty="0"/>
              <a:t> 1996)</a:t>
            </a:r>
          </a:p>
          <a:p>
            <a:pPr>
              <a:spcBef>
                <a:spcPts val="1200"/>
              </a:spcBef>
            </a:pPr>
            <a:r>
              <a:rPr lang="en-US" sz="2200" b="1" dirty="0" err="1"/>
              <a:t>Buijsman</a:t>
            </a:r>
            <a:r>
              <a:rPr lang="en-US" sz="2200" b="1" dirty="0"/>
              <a:t> et al. 2020, </a:t>
            </a:r>
            <a:r>
              <a:rPr lang="en-US" sz="2200" b="1" dirty="0" smtClean="0"/>
              <a:t>Ocean Modelling</a:t>
            </a:r>
            <a:endParaRPr lang="en-US" sz="2200" dirty="0"/>
          </a:p>
        </p:txBody>
      </p:sp>
    </p:spTree>
    <p:extLst>
      <p:ext uri="{BB962C8B-B14F-4D97-AF65-F5344CB8AC3E}">
        <p14:creationId xmlns:p14="http://schemas.microsoft.com/office/powerpoint/2010/main" val="1008296974"/>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28" name="TextBox 27">
            <a:extLst>
              <a:ext uri="{FF2B5EF4-FFF2-40B4-BE49-F238E27FC236}">
                <a16:creationId xmlns:a16="http://schemas.microsoft.com/office/drawing/2014/main" id="{91499830-AEB7-431C-B202-45FE70D131D0}"/>
              </a:ext>
            </a:extLst>
          </p:cNvPr>
          <p:cNvSpPr txBox="1"/>
          <p:nvPr/>
        </p:nvSpPr>
        <p:spPr>
          <a:xfrm>
            <a:off x="1810300" y="1919799"/>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9" name="Content Placeholder 4">
            <a:extLst>
              <a:ext uri="{FF2B5EF4-FFF2-40B4-BE49-F238E27FC236}">
                <a16:creationId xmlns:a16="http://schemas.microsoft.com/office/drawing/2014/main" id="{3933113C-4BE3-48B0-8112-F7439EC5F136}"/>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836516" y="1286141"/>
            <a:ext cx="11085617" cy="7252069"/>
          </a:xfrm>
          <a:prstGeom prst="rect">
            <a:avLst/>
          </a:prstGeom>
        </p:spPr>
      </p:pic>
      <p:sp>
        <p:nvSpPr>
          <p:cNvPr id="7" name="TextBox 6">
            <a:extLst>
              <a:ext uri="{FF2B5EF4-FFF2-40B4-BE49-F238E27FC236}">
                <a16:creationId xmlns:a16="http://schemas.microsoft.com/office/drawing/2014/main" id="{91499830-AEB7-431C-B202-45FE70D131D0}"/>
              </a:ext>
            </a:extLst>
          </p:cNvPr>
          <p:cNvSpPr txBox="1"/>
          <p:nvPr/>
        </p:nvSpPr>
        <p:spPr>
          <a:xfrm>
            <a:off x="1535327" y="992736"/>
            <a:ext cx="12002655" cy="1015663"/>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616265">
                    <a:lumMod val="75000"/>
                  </a:srgbClr>
                </a:solidFill>
                <a:effectLst/>
                <a:uLnTx/>
                <a:uFillTx/>
                <a:latin typeface="Arial"/>
                <a:ea typeface="+mn-ea"/>
                <a:cs typeface="+mn-cs"/>
              </a:rPr>
              <a:t>To understand global impact we perturbed Manning n in dissipation hot spots</a:t>
            </a:r>
            <a:endParaRPr kumimoji="0" lang="en-US" sz="2400" b="0" i="0" u="none" strike="noStrike" kern="1200" cap="none" spc="0" normalizeH="0" baseline="0" noProof="0" dirty="0" smtClean="0">
              <a:ln>
                <a:noFill/>
              </a:ln>
              <a:solidFill>
                <a:srgbClr val="D77600">
                  <a:lumMod val="75000"/>
                </a:srgbClr>
              </a:solidFill>
              <a:effectLst/>
              <a:uLnTx/>
              <a:uFillTx/>
              <a:latin typeface="Arial"/>
              <a:ea typeface="+mn-ea"/>
              <a:cs typeface="+mn-cs"/>
            </a:endParaRPr>
          </a:p>
          <a:p>
            <a:pPr marL="342900" marR="0" lvl="0" indent="-342900" algn="l" defTabSz="109728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12" name="TextBox 11">
            <a:extLst>
              <a:ext uri="{FF2B5EF4-FFF2-40B4-BE49-F238E27FC236}">
                <a16:creationId xmlns:a16="http://schemas.microsoft.com/office/drawing/2014/main" id="{91499830-AEB7-431C-B202-45FE70D131D0}"/>
              </a:ext>
            </a:extLst>
          </p:cNvPr>
          <p:cNvSpPr txBox="1"/>
          <p:nvPr/>
        </p:nvSpPr>
        <p:spPr>
          <a:xfrm>
            <a:off x="1281448" y="1402915"/>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27758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rctic_Circle_vs_Baseline_amp">
            <a:extLst>
              <a:ext uri="{FF2B5EF4-FFF2-40B4-BE49-F238E27FC236}">
                <a16:creationId xmlns:a16="http://schemas.microsoft.com/office/drawing/2014/main" id="{73C6C0D5-C561-48A1-98B8-3D617D183E38}"/>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11265" b="-11265"/>
          <a:stretch/>
        </p:blipFill>
        <p:spPr>
          <a:xfrm>
            <a:off x="1554479" y="1005840"/>
            <a:ext cx="12800542" cy="10240433"/>
          </a:xfrm>
          <a:prstGeom prst="rect">
            <a:avLst/>
          </a:prstGeom>
        </p:spPr>
      </p:pic>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1287378" y="945029"/>
            <a:ext cx="11285621" cy="461665"/>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M</a:t>
            </a:r>
            <a:r>
              <a:rPr kumimoji="0" lang="en-US" sz="2400" b="0" i="0" u="none" strike="noStrike" kern="1200" cap="none" spc="0" normalizeH="0" baseline="-25000" noProof="0" dirty="0" smtClean="0">
                <a:ln>
                  <a:noFill/>
                </a:ln>
                <a:solidFill>
                  <a:srgbClr val="FFFFFF">
                    <a:lumMod val="50000"/>
                  </a:srgbClr>
                </a:solidFill>
                <a:effectLst/>
                <a:uLnTx/>
                <a:uFillTx/>
                <a:latin typeface="Arial"/>
                <a:ea typeface="+mn-ea"/>
                <a:cs typeface="+mn-cs"/>
              </a:rPr>
              <a:t>2</a:t>
            </a: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 amplitude difference (m) baseline to perturbed solution</a:t>
            </a:r>
            <a:endPar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5" name="Oval 14"/>
          <p:cNvSpPr/>
          <p:nvPr/>
        </p:nvSpPr>
        <p:spPr>
          <a:xfrm>
            <a:off x="5567832" y="1724545"/>
            <a:ext cx="5888959" cy="1139233"/>
          </a:xfrm>
          <a:prstGeom prst="ellipse">
            <a:avLst/>
          </a:prstGeom>
          <a:no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2765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ring_Shelf_vs_Baseline_amp">
            <a:extLst>
              <a:ext uri="{FF2B5EF4-FFF2-40B4-BE49-F238E27FC236}">
                <a16:creationId xmlns:a16="http://schemas.microsoft.com/office/drawing/2014/main" id="{CFDF390B-1E8A-418C-BE50-EFB3B8C995C3}"/>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11251" b="-11251"/>
          <a:stretch/>
        </p:blipFill>
        <p:spPr>
          <a:xfrm>
            <a:off x="1554479" y="1005840"/>
            <a:ext cx="12800542" cy="10240433"/>
          </a:xfrm>
          <a:prstGeom prst="rect">
            <a:avLst/>
          </a:prstGeom>
        </p:spPr>
      </p:pic>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15" name="TextBox 14"/>
          <p:cNvSpPr txBox="1"/>
          <p:nvPr/>
        </p:nvSpPr>
        <p:spPr>
          <a:xfrm>
            <a:off x="1287378" y="945029"/>
            <a:ext cx="11285621" cy="461665"/>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M</a:t>
            </a:r>
            <a:r>
              <a:rPr kumimoji="0" lang="en-US" sz="2400" b="0" i="0" u="none" strike="noStrike" kern="1200" cap="none" spc="0" normalizeH="0" baseline="-25000" noProof="0" dirty="0" smtClean="0">
                <a:ln>
                  <a:noFill/>
                </a:ln>
                <a:solidFill>
                  <a:srgbClr val="FFFFFF">
                    <a:lumMod val="50000"/>
                  </a:srgbClr>
                </a:solidFill>
                <a:effectLst/>
                <a:uLnTx/>
                <a:uFillTx/>
                <a:latin typeface="Arial"/>
                <a:ea typeface="+mn-ea"/>
                <a:cs typeface="+mn-cs"/>
              </a:rPr>
              <a:t>2</a:t>
            </a: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 amplitude difference (m) baseline to perturbed solution</a:t>
            </a:r>
            <a:endPar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6" name="Oval 15"/>
          <p:cNvSpPr/>
          <p:nvPr/>
        </p:nvSpPr>
        <p:spPr>
          <a:xfrm rot="1164792" flipV="1">
            <a:off x="3087591" y="2619931"/>
            <a:ext cx="816895" cy="528346"/>
          </a:xfrm>
          <a:prstGeom prst="ellipse">
            <a:avLst/>
          </a:prstGeom>
          <a:noFill/>
          <a:ln w="38100">
            <a:solidFill>
              <a:srgbClr val="E6CF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555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ook_Inlet_vs_Baseline_amp">
            <a:extLst>
              <a:ext uri="{FF2B5EF4-FFF2-40B4-BE49-F238E27FC236}">
                <a16:creationId xmlns:a16="http://schemas.microsoft.com/office/drawing/2014/main" id="{DC6D9E38-2BF0-472D-9823-B323DF79882E}"/>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11251" b="-11251"/>
          <a:stretch/>
        </p:blipFill>
        <p:spPr>
          <a:xfrm>
            <a:off x="1554479" y="1005840"/>
            <a:ext cx="12800542" cy="10240433"/>
          </a:xfrm>
          <a:prstGeom prst="rect">
            <a:avLst/>
          </a:prstGeom>
        </p:spPr>
      </p:pic>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15" name="TextBox 14"/>
          <p:cNvSpPr txBox="1"/>
          <p:nvPr/>
        </p:nvSpPr>
        <p:spPr>
          <a:xfrm>
            <a:off x="1287378" y="945029"/>
            <a:ext cx="11285621" cy="461665"/>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M</a:t>
            </a:r>
            <a:r>
              <a:rPr kumimoji="0" lang="en-US" sz="2400" b="0" i="0" u="none" strike="noStrike" kern="1200" cap="none" spc="0" normalizeH="0" baseline="-25000" noProof="0" dirty="0" smtClean="0">
                <a:ln>
                  <a:noFill/>
                </a:ln>
                <a:solidFill>
                  <a:srgbClr val="FFFFFF">
                    <a:lumMod val="50000"/>
                  </a:srgbClr>
                </a:solidFill>
                <a:effectLst/>
                <a:uLnTx/>
                <a:uFillTx/>
                <a:latin typeface="Arial"/>
                <a:ea typeface="+mn-ea"/>
                <a:cs typeface="+mn-cs"/>
              </a:rPr>
              <a:t>2</a:t>
            </a: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 amplitude difference (m) baseline to perturbed solution</a:t>
            </a:r>
            <a:endPar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7" name="Oval 16"/>
          <p:cNvSpPr/>
          <p:nvPr/>
        </p:nvSpPr>
        <p:spPr>
          <a:xfrm rot="19646843" flipV="1">
            <a:off x="3700421" y="2865305"/>
            <a:ext cx="301434" cy="249470"/>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9357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28" name="TextBox 27">
            <a:extLst>
              <a:ext uri="{FF2B5EF4-FFF2-40B4-BE49-F238E27FC236}">
                <a16:creationId xmlns:a16="http://schemas.microsoft.com/office/drawing/2014/main" id="{91499830-AEB7-431C-B202-45FE70D131D0}"/>
              </a:ext>
            </a:extLst>
          </p:cNvPr>
          <p:cNvSpPr txBox="1"/>
          <p:nvPr/>
        </p:nvSpPr>
        <p:spPr>
          <a:xfrm>
            <a:off x="1810300" y="1919799"/>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0" name="Picture 9" descr="Antartica_vs_Baseline_amp">
            <a:extLst>
              <a:ext uri="{FF2B5EF4-FFF2-40B4-BE49-F238E27FC236}">
                <a16:creationId xmlns:a16="http://schemas.microsoft.com/office/drawing/2014/main" id="{5C40345D-D54D-4E86-89BA-BFD98648C36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11251" b="-11251"/>
          <a:stretch/>
        </p:blipFill>
        <p:spPr>
          <a:xfrm>
            <a:off x="1554480" y="1005840"/>
            <a:ext cx="12800542" cy="10240433"/>
          </a:xfrm>
          <a:prstGeom prst="rect">
            <a:avLst/>
          </a:prstGeom>
        </p:spPr>
      </p:pic>
      <p:sp>
        <p:nvSpPr>
          <p:cNvPr id="16" name="TextBox 15"/>
          <p:cNvSpPr txBox="1"/>
          <p:nvPr/>
        </p:nvSpPr>
        <p:spPr>
          <a:xfrm>
            <a:off x="1287378" y="945029"/>
            <a:ext cx="11285621" cy="461665"/>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M</a:t>
            </a:r>
            <a:r>
              <a:rPr kumimoji="0" lang="en-US" sz="2400" b="0" i="0" u="none" strike="noStrike" kern="1200" cap="none" spc="0" normalizeH="0" baseline="-25000" noProof="0" dirty="0" smtClean="0">
                <a:ln>
                  <a:noFill/>
                </a:ln>
                <a:solidFill>
                  <a:srgbClr val="FFFFFF">
                    <a:lumMod val="50000"/>
                  </a:srgbClr>
                </a:solidFill>
                <a:effectLst/>
                <a:uLnTx/>
                <a:uFillTx/>
                <a:latin typeface="Arial"/>
                <a:ea typeface="+mn-ea"/>
                <a:cs typeface="+mn-cs"/>
              </a:rPr>
              <a:t>2</a:t>
            </a: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 amplitude difference (m) baseline to perturbed solution</a:t>
            </a:r>
            <a:endPar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7" name="Oval 16"/>
          <p:cNvSpPr/>
          <p:nvPr/>
        </p:nvSpPr>
        <p:spPr>
          <a:xfrm flipV="1">
            <a:off x="5503405" y="6743700"/>
            <a:ext cx="1668920" cy="120329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
        <p:nvSpPr>
          <p:cNvPr id="18" name="Oval 17"/>
          <p:cNvSpPr/>
          <p:nvPr/>
        </p:nvSpPr>
        <p:spPr>
          <a:xfrm rot="1164792" flipV="1">
            <a:off x="2951274" y="7273989"/>
            <a:ext cx="1311227" cy="72915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
        <p:nvSpPr>
          <p:cNvPr id="19" name="Oval 18"/>
          <p:cNvSpPr/>
          <p:nvPr/>
        </p:nvSpPr>
        <p:spPr>
          <a:xfrm rot="1164792" flipV="1">
            <a:off x="11843754" y="6966596"/>
            <a:ext cx="783798" cy="875009"/>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569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28" name="TextBox 27">
            <a:extLst>
              <a:ext uri="{FF2B5EF4-FFF2-40B4-BE49-F238E27FC236}">
                <a16:creationId xmlns:a16="http://schemas.microsoft.com/office/drawing/2014/main" id="{91499830-AEB7-431C-B202-45FE70D131D0}"/>
              </a:ext>
            </a:extLst>
          </p:cNvPr>
          <p:cNvSpPr txBox="1"/>
          <p:nvPr/>
        </p:nvSpPr>
        <p:spPr>
          <a:xfrm>
            <a:off x="1810300" y="1919799"/>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4" name="Picture 13" descr="Java_Sea_Gulf_of_Thailand_vs_Baseline_amp">
            <a:extLst>
              <a:ext uri="{FF2B5EF4-FFF2-40B4-BE49-F238E27FC236}">
                <a16:creationId xmlns:a16="http://schemas.microsoft.com/office/drawing/2014/main" id="{CF136614-8D6A-4E78-AB21-F38D5DD57256}"/>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11251" b="-11251"/>
          <a:stretch/>
        </p:blipFill>
        <p:spPr>
          <a:xfrm>
            <a:off x="1554480" y="1005840"/>
            <a:ext cx="12800542" cy="10240433"/>
          </a:xfrm>
          <a:prstGeom prst="rect">
            <a:avLst/>
          </a:prstGeom>
        </p:spPr>
      </p:pic>
      <p:sp>
        <p:nvSpPr>
          <p:cNvPr id="15" name="TextBox 14"/>
          <p:cNvSpPr txBox="1"/>
          <p:nvPr/>
        </p:nvSpPr>
        <p:spPr>
          <a:xfrm>
            <a:off x="1287378" y="945029"/>
            <a:ext cx="11285621" cy="461665"/>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M</a:t>
            </a:r>
            <a:r>
              <a:rPr kumimoji="0" lang="en-US" sz="2400" b="0" i="0" u="none" strike="noStrike" kern="1200" cap="none" spc="0" normalizeH="0" baseline="-25000" noProof="0" dirty="0" smtClean="0">
                <a:ln>
                  <a:noFill/>
                </a:ln>
                <a:solidFill>
                  <a:srgbClr val="FFFFFF">
                    <a:lumMod val="50000"/>
                  </a:srgbClr>
                </a:solidFill>
                <a:effectLst/>
                <a:uLnTx/>
                <a:uFillTx/>
                <a:latin typeface="Arial"/>
                <a:ea typeface="+mn-ea"/>
                <a:cs typeface="+mn-cs"/>
              </a:rPr>
              <a:t>2</a:t>
            </a: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 amplitude difference (m) baseline to perturbed solution</a:t>
            </a:r>
            <a:endPar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6" name="Oval 15"/>
          <p:cNvSpPr/>
          <p:nvPr/>
        </p:nvSpPr>
        <p:spPr>
          <a:xfrm rot="1164792" flipV="1">
            <a:off x="10110863" y="4171168"/>
            <a:ext cx="973712" cy="898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5842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12" name="TextBox 11">
            <a:extLst>
              <a:ext uri="{FF2B5EF4-FFF2-40B4-BE49-F238E27FC236}">
                <a16:creationId xmlns:a16="http://schemas.microsoft.com/office/drawing/2014/main" id="{91499830-AEB7-431C-B202-45FE70D131D0}"/>
              </a:ext>
            </a:extLst>
          </p:cNvPr>
          <p:cNvSpPr txBox="1"/>
          <p:nvPr/>
        </p:nvSpPr>
        <p:spPr>
          <a:xfrm>
            <a:off x="1281448" y="1402915"/>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9" name="Picture 8" descr="Georges_Bank_vs_Baseline_amp">
            <a:extLst>
              <a:ext uri="{FF2B5EF4-FFF2-40B4-BE49-F238E27FC236}">
                <a16:creationId xmlns:a16="http://schemas.microsoft.com/office/drawing/2014/main" id="{D14DD644-D496-4B1F-81F7-2471780718DE}"/>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11251" b="-11251"/>
          <a:stretch/>
        </p:blipFill>
        <p:spPr>
          <a:xfrm>
            <a:off x="1554480" y="1005840"/>
            <a:ext cx="12800542" cy="10240433"/>
          </a:xfrm>
          <a:prstGeom prst="rect">
            <a:avLst/>
          </a:prstGeom>
        </p:spPr>
      </p:pic>
      <p:sp>
        <p:nvSpPr>
          <p:cNvPr id="14" name="TextBox 13"/>
          <p:cNvSpPr txBox="1"/>
          <p:nvPr/>
        </p:nvSpPr>
        <p:spPr>
          <a:xfrm>
            <a:off x="1287378" y="945029"/>
            <a:ext cx="11285621" cy="461665"/>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M</a:t>
            </a:r>
            <a:r>
              <a:rPr kumimoji="0" lang="en-US" sz="2400" b="0" i="0" u="none" strike="noStrike" kern="1200" cap="none" spc="0" normalizeH="0" baseline="-25000" noProof="0" dirty="0" smtClean="0">
                <a:ln>
                  <a:noFill/>
                </a:ln>
                <a:solidFill>
                  <a:srgbClr val="FFFFFF">
                    <a:lumMod val="50000"/>
                  </a:srgbClr>
                </a:solidFill>
                <a:effectLst/>
                <a:uLnTx/>
                <a:uFillTx/>
                <a:latin typeface="Arial"/>
                <a:ea typeface="+mn-ea"/>
                <a:cs typeface="+mn-cs"/>
              </a:rPr>
              <a:t>2</a:t>
            </a: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 amplitude difference (m) baseline to perturbed solution</a:t>
            </a:r>
            <a:endPar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5" name="Oval 14"/>
          <p:cNvSpPr/>
          <p:nvPr/>
        </p:nvSpPr>
        <p:spPr>
          <a:xfrm>
            <a:off x="5940591" y="3557579"/>
            <a:ext cx="203034" cy="1447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4659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12" name="TextBox 11">
            <a:extLst>
              <a:ext uri="{FF2B5EF4-FFF2-40B4-BE49-F238E27FC236}">
                <a16:creationId xmlns:a16="http://schemas.microsoft.com/office/drawing/2014/main" id="{91499830-AEB7-431C-B202-45FE70D131D0}"/>
              </a:ext>
            </a:extLst>
          </p:cNvPr>
          <p:cNvSpPr txBox="1"/>
          <p:nvPr/>
        </p:nvSpPr>
        <p:spPr>
          <a:xfrm>
            <a:off x="1281448" y="1402915"/>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0" name="Picture 9" descr="Hudson_Baffin_Bay_vs_Baseline_amp">
            <a:extLst>
              <a:ext uri="{FF2B5EF4-FFF2-40B4-BE49-F238E27FC236}">
                <a16:creationId xmlns:a16="http://schemas.microsoft.com/office/drawing/2014/main" id="{B7F102E5-4C9F-4257-984D-398028142E16}"/>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11251" b="-11251"/>
          <a:stretch/>
        </p:blipFill>
        <p:spPr>
          <a:xfrm>
            <a:off x="1554480" y="1005840"/>
            <a:ext cx="12800542" cy="10240433"/>
          </a:xfrm>
          <a:prstGeom prst="rect">
            <a:avLst/>
          </a:prstGeom>
        </p:spPr>
      </p:pic>
      <p:sp>
        <p:nvSpPr>
          <p:cNvPr id="14" name="TextBox 13"/>
          <p:cNvSpPr txBox="1"/>
          <p:nvPr/>
        </p:nvSpPr>
        <p:spPr>
          <a:xfrm>
            <a:off x="1287378" y="945029"/>
            <a:ext cx="11285621" cy="461665"/>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M</a:t>
            </a:r>
            <a:r>
              <a:rPr kumimoji="0" lang="en-US" sz="2400" b="0" i="0" u="none" strike="noStrike" kern="1200" cap="none" spc="0" normalizeH="0" baseline="-25000" noProof="0" dirty="0" smtClean="0">
                <a:ln>
                  <a:noFill/>
                </a:ln>
                <a:solidFill>
                  <a:srgbClr val="FFFFFF">
                    <a:lumMod val="50000"/>
                  </a:srgbClr>
                </a:solidFill>
                <a:effectLst/>
                <a:uLnTx/>
                <a:uFillTx/>
                <a:latin typeface="Arial"/>
                <a:ea typeface="+mn-ea"/>
                <a:cs typeface="+mn-cs"/>
              </a:rPr>
              <a:t>2</a:t>
            </a: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 amplitude difference (m) baseline to perturbed solution</a:t>
            </a:r>
            <a:endPar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5" name="Oval 14"/>
          <p:cNvSpPr/>
          <p:nvPr/>
        </p:nvSpPr>
        <p:spPr>
          <a:xfrm rot="522209" flipV="1">
            <a:off x="4826788" y="1759450"/>
            <a:ext cx="2025692" cy="1572578"/>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dirty="0" smtClean="0">
                <a:ln>
                  <a:noFill/>
                </a:ln>
                <a:solidFill>
                  <a:srgbClr val="FFFFFF"/>
                </a:solidFill>
                <a:effectLst/>
                <a:uLnTx/>
                <a:uFillTx/>
                <a:latin typeface="Arial"/>
                <a:ea typeface="+mn-ea"/>
                <a:cs typeface="+mn-cs"/>
              </a:rPr>
              <a:t>v</a:t>
            </a:r>
            <a:endParaRPr kumimoji="0" lang="en-US" sz="216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6395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12" name="TextBox 11">
            <a:extLst>
              <a:ext uri="{FF2B5EF4-FFF2-40B4-BE49-F238E27FC236}">
                <a16:creationId xmlns:a16="http://schemas.microsoft.com/office/drawing/2014/main" id="{91499830-AEB7-431C-B202-45FE70D131D0}"/>
              </a:ext>
            </a:extLst>
          </p:cNvPr>
          <p:cNvSpPr txBox="1"/>
          <p:nvPr/>
        </p:nvSpPr>
        <p:spPr>
          <a:xfrm>
            <a:off x="1281448" y="1402915"/>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8" name="Picture 7" descr="European_Shelf_vs_Baseline_amp">
            <a:extLst>
              <a:ext uri="{FF2B5EF4-FFF2-40B4-BE49-F238E27FC236}">
                <a16:creationId xmlns:a16="http://schemas.microsoft.com/office/drawing/2014/main" id="{07D0A93C-C0FB-4743-BA5E-52DFAFE47947}"/>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11251" b="-11251"/>
          <a:stretch/>
        </p:blipFill>
        <p:spPr>
          <a:xfrm>
            <a:off x="1554480" y="1005840"/>
            <a:ext cx="12800542" cy="10240433"/>
          </a:xfrm>
          <a:prstGeom prst="rect">
            <a:avLst/>
          </a:prstGeom>
        </p:spPr>
      </p:pic>
      <p:sp>
        <p:nvSpPr>
          <p:cNvPr id="14" name="TextBox 13"/>
          <p:cNvSpPr txBox="1"/>
          <p:nvPr/>
        </p:nvSpPr>
        <p:spPr>
          <a:xfrm>
            <a:off x="1287378" y="945029"/>
            <a:ext cx="11285621" cy="461665"/>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M</a:t>
            </a:r>
            <a:r>
              <a:rPr kumimoji="0" lang="en-US" sz="2400" b="0" i="0" u="none" strike="noStrike" kern="1200" cap="none" spc="0" normalizeH="0" baseline="-25000" noProof="0" dirty="0" smtClean="0">
                <a:ln>
                  <a:noFill/>
                </a:ln>
                <a:solidFill>
                  <a:srgbClr val="FFFFFF">
                    <a:lumMod val="50000"/>
                  </a:srgbClr>
                </a:solidFill>
                <a:effectLst/>
                <a:uLnTx/>
                <a:uFillTx/>
                <a:latin typeface="Arial"/>
                <a:ea typeface="+mn-ea"/>
                <a:cs typeface="+mn-cs"/>
              </a:rPr>
              <a:t>2</a:t>
            </a: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 amplitude difference (m) baseline to perturbed solution</a:t>
            </a:r>
            <a:endPar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5" name="Oval 14"/>
          <p:cNvSpPr/>
          <p:nvPr/>
        </p:nvSpPr>
        <p:spPr>
          <a:xfrm rot="1164792" flipV="1">
            <a:off x="7646513" y="2588883"/>
            <a:ext cx="660358" cy="898200"/>
          </a:xfrm>
          <a:prstGeom prst="ellipse">
            <a:avLst/>
          </a:prstGeom>
          <a:noFill/>
          <a:ln w="38100">
            <a:solidFill>
              <a:srgbClr val="515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0866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12" name="TextBox 11">
            <a:extLst>
              <a:ext uri="{FF2B5EF4-FFF2-40B4-BE49-F238E27FC236}">
                <a16:creationId xmlns:a16="http://schemas.microsoft.com/office/drawing/2014/main" id="{91499830-AEB7-431C-B202-45FE70D131D0}"/>
              </a:ext>
            </a:extLst>
          </p:cNvPr>
          <p:cNvSpPr txBox="1"/>
          <p:nvPr/>
        </p:nvSpPr>
        <p:spPr>
          <a:xfrm>
            <a:off x="1281448" y="1402915"/>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3" name="Picture 12" descr="S_America_vs_Baseline_amp">
            <a:extLst>
              <a:ext uri="{FF2B5EF4-FFF2-40B4-BE49-F238E27FC236}">
                <a16:creationId xmlns:a16="http://schemas.microsoft.com/office/drawing/2014/main" id="{C4AAB04B-2A22-4827-9872-37F70DECDA01}"/>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11251" b="-11251"/>
          <a:stretch/>
        </p:blipFill>
        <p:spPr>
          <a:xfrm>
            <a:off x="1554480" y="1005840"/>
            <a:ext cx="12800542" cy="10240433"/>
          </a:xfrm>
          <a:prstGeom prst="rect">
            <a:avLst/>
          </a:prstGeom>
        </p:spPr>
      </p:pic>
      <p:sp>
        <p:nvSpPr>
          <p:cNvPr id="14" name="TextBox 13"/>
          <p:cNvSpPr txBox="1"/>
          <p:nvPr/>
        </p:nvSpPr>
        <p:spPr>
          <a:xfrm>
            <a:off x="1287378" y="945029"/>
            <a:ext cx="11285621" cy="461665"/>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M</a:t>
            </a:r>
            <a:r>
              <a:rPr kumimoji="0" lang="en-US" sz="2400" b="0" i="0" u="none" strike="noStrike" kern="1200" cap="none" spc="0" normalizeH="0" baseline="-25000" noProof="0" dirty="0" smtClean="0">
                <a:ln>
                  <a:noFill/>
                </a:ln>
                <a:solidFill>
                  <a:srgbClr val="FFFFFF">
                    <a:lumMod val="50000"/>
                  </a:srgbClr>
                </a:solidFill>
                <a:effectLst/>
                <a:uLnTx/>
                <a:uFillTx/>
                <a:latin typeface="Arial"/>
                <a:ea typeface="+mn-ea"/>
                <a:cs typeface="+mn-cs"/>
              </a:rPr>
              <a:t>2</a:t>
            </a: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 amplitude difference (m) baseline to perturbed solution</a:t>
            </a:r>
            <a:endPar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9" name="Oval 18"/>
          <p:cNvSpPr/>
          <p:nvPr/>
        </p:nvSpPr>
        <p:spPr>
          <a:xfrm rot="1164792" flipV="1">
            <a:off x="6148525" y="4671317"/>
            <a:ext cx="816895" cy="286860"/>
          </a:xfrm>
          <a:prstGeom prst="ellipse">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p:cNvSpPr/>
          <p:nvPr/>
        </p:nvSpPr>
        <p:spPr>
          <a:xfrm rot="1164792" flipV="1">
            <a:off x="5915980" y="5725650"/>
            <a:ext cx="553674" cy="643333"/>
          </a:xfrm>
          <a:prstGeom prst="ellipse">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4932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fld id="{FE7A4BB3-E848-5A44-82DF-322201952CD8}" type="slidenum">
              <a:rPr lang="en-US" smtClean="0"/>
              <a:pPr/>
              <a:t>4</a:t>
            </a:fld>
            <a:endParaRPr lang="en-US" dirty="0"/>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129023" y="548738"/>
            <a:ext cx="11449132" cy="626210"/>
          </a:xfrm>
        </p:spPr>
        <p:txBody>
          <a:bodyPr anchor="t"/>
          <a:lstStyle/>
          <a:p>
            <a:pPr algn="ctr"/>
            <a:r>
              <a:rPr lang="en-US" dirty="0"/>
              <a:t>       Impact of shelf tides upon open-ocean tides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1499830-AEB7-431C-B202-45FE70D131D0}"/>
                  </a:ext>
                </a:extLst>
              </p:cNvPr>
              <p:cNvSpPr txBox="1"/>
              <p:nvPr/>
            </p:nvSpPr>
            <p:spPr>
              <a:xfrm>
                <a:off x="1718439" y="1291431"/>
                <a:ext cx="12330113" cy="2554545"/>
              </a:xfrm>
              <a:prstGeom prst="rect">
                <a:avLst/>
              </a:prstGeom>
              <a:noFill/>
            </p:spPr>
            <p:txBody>
              <a:bodyPr wrap="square" rtlCol="0">
                <a:spAutoFit/>
              </a:bodyPr>
              <a:lstStyle/>
              <a:p>
                <a:pPr marL="342900" indent="-342900">
                  <a:spcBef>
                    <a:spcPts val="1200"/>
                  </a:spcBef>
                  <a:buFont typeface="Arial" panose="020B0604020202020204" pitchFamily="34" charset="0"/>
                  <a:buChar char="•"/>
                </a:pPr>
                <a14:m>
                  <m:oMath xmlns:m="http://schemas.openxmlformats.org/officeDocument/2006/math">
                    <m:r>
                      <a:rPr lang="en-US" sz="2800" b="0" i="1" smtClean="0">
                        <a:latin typeface="Cambria Math" panose="02040503050406030204" pitchFamily="18" charset="0"/>
                      </a:rPr>
                      <m:t> </m:t>
                    </m:r>
                  </m:oMath>
                </a14:m>
                <a:r>
                  <a:rPr lang="en-US" sz="2800" dirty="0"/>
                  <a:t>The traditional view of tides in shelves/coastal areas is that they are forced by open-ocean tides.</a:t>
                </a:r>
              </a:p>
              <a:p>
                <a:pPr marL="342900" indent="-342900">
                  <a:spcBef>
                    <a:spcPts val="1200"/>
                  </a:spcBef>
                  <a:buFont typeface="Arial" panose="020B0604020202020204" pitchFamily="34" charset="0"/>
                  <a:buChar char="•"/>
                </a:pPr>
                <a:r>
                  <a:rPr lang="en-US" sz="2800" dirty="0"/>
                  <a:t>Coastal tides are amplified if the area in question has the right dimensions for a quarter-wavelength resonance.</a:t>
                </a:r>
              </a:p>
              <a:p>
                <a:pPr marL="342900" indent="-342900">
                  <a:spcBef>
                    <a:spcPts val="1200"/>
                  </a:spcBef>
                  <a:buFont typeface="Arial" panose="020B0604020202020204" pitchFamily="34" charset="0"/>
                  <a:buChar char="•"/>
                </a:pPr>
                <a:endParaRPr lang="en-US" sz="2800" dirty="0"/>
              </a:p>
            </p:txBody>
          </p:sp>
        </mc:Choice>
        <mc:Fallback xmlns="">
          <p:sp>
            <p:nvSpPr>
              <p:cNvPr id="7" name="TextBox 6">
                <a:extLst>
                  <a:ext uri="{FF2B5EF4-FFF2-40B4-BE49-F238E27FC236}">
                    <a16:creationId xmlns:a16="http://schemas.microsoft.com/office/drawing/2014/main" id="{91499830-AEB7-431C-B202-45FE70D131D0}"/>
                  </a:ext>
                </a:extLst>
              </p:cNvPr>
              <p:cNvSpPr txBox="1">
                <a:spLocks noRot="1" noChangeAspect="1" noMove="1" noResize="1" noEditPoints="1" noAdjustHandles="1" noChangeArrowheads="1" noChangeShapeType="1" noTextEdit="1"/>
              </p:cNvSpPr>
              <p:nvPr/>
            </p:nvSpPr>
            <p:spPr>
              <a:xfrm>
                <a:off x="1718439" y="1291431"/>
                <a:ext cx="12330113" cy="2554545"/>
              </a:xfrm>
              <a:prstGeom prst="rect">
                <a:avLst/>
              </a:prstGeom>
              <a:blipFill>
                <a:blip r:embed="rId2"/>
                <a:stretch>
                  <a:fillRect l="-823" t="-2475" r="-720"/>
                </a:stretch>
              </a:blipFill>
            </p:spPr>
            <p:txBody>
              <a:bodyPr/>
              <a:lstStyle/>
              <a:p>
                <a:r>
                  <a:rPr lang="en-US">
                    <a:noFill/>
                  </a:rPr>
                  <a:t> </a:t>
                </a:r>
              </a:p>
            </p:txBody>
          </p:sp>
        </mc:Fallback>
      </mc:AlternateContent>
      <p:pic>
        <p:nvPicPr>
          <p:cNvPr id="8" name="Picture 7" descr="Diagram&#10;&#10;Description automatically generated">
            <a:extLst>
              <a:ext uri="{FF2B5EF4-FFF2-40B4-BE49-F238E27FC236}">
                <a16:creationId xmlns:a16="http://schemas.microsoft.com/office/drawing/2014/main" id="{826C1830-A515-6B48-ACAD-F41E88C1C10C}"/>
              </a:ext>
            </a:extLst>
          </p:cNvPr>
          <p:cNvPicPr>
            <a:picLocks noChangeAspect="1"/>
          </p:cNvPicPr>
          <p:nvPr/>
        </p:nvPicPr>
        <p:blipFill>
          <a:blip r:embed="rId3"/>
          <a:stretch>
            <a:fillRect/>
          </a:stretch>
        </p:blipFill>
        <p:spPr>
          <a:xfrm>
            <a:off x="1718439" y="3845976"/>
            <a:ext cx="5520690" cy="2738120"/>
          </a:xfrm>
          <a:prstGeom prst="rect">
            <a:avLst/>
          </a:prstGeom>
        </p:spPr>
      </p:pic>
      <p:pic>
        <p:nvPicPr>
          <p:cNvPr id="13" name="Picture 12" descr="Text&#10;&#10;Description automatically generated">
            <a:extLst>
              <a:ext uri="{FF2B5EF4-FFF2-40B4-BE49-F238E27FC236}">
                <a16:creationId xmlns:a16="http://schemas.microsoft.com/office/drawing/2014/main" id="{7093DA1A-10B5-E64E-971A-16E9C18944A1}"/>
              </a:ext>
            </a:extLst>
          </p:cNvPr>
          <p:cNvPicPr>
            <a:picLocks noChangeAspect="1"/>
          </p:cNvPicPr>
          <p:nvPr/>
        </p:nvPicPr>
        <p:blipFill>
          <a:blip r:embed="rId4"/>
          <a:stretch>
            <a:fillRect/>
          </a:stretch>
        </p:blipFill>
        <p:spPr>
          <a:xfrm>
            <a:off x="6975557" y="4994164"/>
            <a:ext cx="7245350" cy="2293620"/>
          </a:xfrm>
          <a:prstGeom prst="rect">
            <a:avLst/>
          </a:prstGeom>
        </p:spPr>
      </p:pic>
    </p:spTree>
    <p:extLst>
      <p:ext uri="{BB962C8B-B14F-4D97-AF65-F5344CB8AC3E}">
        <p14:creationId xmlns:p14="http://schemas.microsoft.com/office/powerpoint/2010/main" val="359177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2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883536" y="366526"/>
            <a:ext cx="11449132" cy="626210"/>
          </a:xfrm>
        </p:spPr>
        <p:txBody>
          <a:bodyPr anchor="t"/>
          <a:lstStyle/>
          <a:p>
            <a:r>
              <a:rPr lang="en-US" sz="2800" dirty="0" smtClean="0"/>
              <a:t>Lessons learned: Resolution, topography, and dissipation</a:t>
            </a:r>
            <a:endParaRPr lang="en-US" sz="2800" dirty="0"/>
          </a:p>
        </p:txBody>
      </p:sp>
      <p:sp>
        <p:nvSpPr>
          <p:cNvPr id="12" name="TextBox 11">
            <a:extLst>
              <a:ext uri="{FF2B5EF4-FFF2-40B4-BE49-F238E27FC236}">
                <a16:creationId xmlns:a16="http://schemas.microsoft.com/office/drawing/2014/main" id="{91499830-AEB7-431C-B202-45FE70D131D0}"/>
              </a:ext>
            </a:extLst>
          </p:cNvPr>
          <p:cNvSpPr txBox="1"/>
          <p:nvPr/>
        </p:nvSpPr>
        <p:spPr>
          <a:xfrm>
            <a:off x="1281448" y="1402915"/>
            <a:ext cx="12812974" cy="400110"/>
          </a:xfrm>
          <a:prstGeom prst="rect">
            <a:avLst/>
          </a:prstGeom>
          <a:solidFill>
            <a:schemeClr val="bg1"/>
          </a:solidFill>
        </p:spPr>
        <p:txBody>
          <a:bodyPr wrap="square" rtlCol="0">
            <a:spAutoFit/>
          </a:bodyPr>
          <a:lstStyle/>
          <a:p>
            <a:pPr marL="0" marR="0" lvl="0" indent="0" algn="l" defTabSz="1097280" rtl="0" eaLnBrk="1" fontAlgn="auto" latinLnBrk="0" hangingPunct="1">
              <a:lnSpc>
                <a:spcPct val="100000"/>
              </a:lnSpc>
              <a:spcBef>
                <a:spcPts val="12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1" name="Picture 10" descr="N_Australia_vs_Baseline_amp">
            <a:extLst>
              <a:ext uri="{FF2B5EF4-FFF2-40B4-BE49-F238E27FC236}">
                <a16:creationId xmlns:a16="http://schemas.microsoft.com/office/drawing/2014/main" id="{EEF49E74-17CF-4692-B514-1747311CFC0A}"/>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11251" b="-11251"/>
          <a:stretch/>
        </p:blipFill>
        <p:spPr>
          <a:xfrm>
            <a:off x="1554480" y="1005840"/>
            <a:ext cx="12800542" cy="10240433"/>
          </a:xfrm>
          <a:prstGeom prst="rect">
            <a:avLst/>
          </a:prstGeom>
        </p:spPr>
      </p:pic>
      <p:sp>
        <p:nvSpPr>
          <p:cNvPr id="14" name="TextBox 13"/>
          <p:cNvSpPr txBox="1"/>
          <p:nvPr/>
        </p:nvSpPr>
        <p:spPr>
          <a:xfrm>
            <a:off x="1287378" y="945029"/>
            <a:ext cx="11285621" cy="461665"/>
          </a:xfrm>
          <a:prstGeom prst="rect">
            <a:avLst/>
          </a:prstGeom>
          <a:noFill/>
        </p:spPr>
        <p:txBody>
          <a:bodyPr wrap="square" rtlCol="0">
            <a:spAutoFit/>
          </a:bodyPr>
          <a:lstStyle/>
          <a:p>
            <a:pPr marL="342900" marR="0" lvl="0" indent="-34290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M</a:t>
            </a:r>
            <a:r>
              <a:rPr kumimoji="0" lang="en-US" sz="2400" b="0" i="0" u="none" strike="noStrike" kern="1200" cap="none" spc="0" normalizeH="0" baseline="-25000" noProof="0" dirty="0" smtClean="0">
                <a:ln>
                  <a:noFill/>
                </a:ln>
                <a:solidFill>
                  <a:srgbClr val="FFFFFF">
                    <a:lumMod val="50000"/>
                  </a:srgbClr>
                </a:solidFill>
                <a:effectLst/>
                <a:uLnTx/>
                <a:uFillTx/>
                <a:latin typeface="Arial"/>
                <a:ea typeface="+mn-ea"/>
                <a:cs typeface="+mn-cs"/>
              </a:rPr>
              <a:t>2</a:t>
            </a:r>
            <a:r>
              <a:rPr kumimoji="0" lang="en-US" sz="2400" b="0" i="0" u="none" strike="noStrike" kern="1200" cap="none" spc="0" normalizeH="0" baseline="0" noProof="0" dirty="0" smtClean="0">
                <a:ln>
                  <a:noFill/>
                </a:ln>
                <a:solidFill>
                  <a:srgbClr val="FFFFFF">
                    <a:lumMod val="50000"/>
                  </a:srgbClr>
                </a:solidFill>
                <a:effectLst/>
                <a:uLnTx/>
                <a:uFillTx/>
                <a:latin typeface="Arial"/>
                <a:ea typeface="+mn-ea"/>
                <a:cs typeface="+mn-cs"/>
              </a:rPr>
              <a:t> amplitude difference (m) baseline to perturbed solution</a:t>
            </a:r>
            <a:endParaRPr kumimoji="0" lang="en-US" sz="24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5" name="Oval 14"/>
          <p:cNvSpPr/>
          <p:nvPr/>
        </p:nvSpPr>
        <p:spPr>
          <a:xfrm flipV="1">
            <a:off x="10458474" y="4743449"/>
            <a:ext cx="1413723" cy="74931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1450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E5A165-9392-48FD-ACA7-258F2617BE57}"/>
              </a:ext>
            </a:extLst>
          </p:cNvPr>
          <p:cNvSpPr/>
          <p:nvPr/>
        </p:nvSpPr>
        <p:spPr>
          <a:xfrm>
            <a:off x="6415879" y="1"/>
            <a:ext cx="8214521" cy="4604051"/>
          </a:xfrm>
          <a:prstGeom prst="rect">
            <a:avLst/>
          </a:prstGeom>
          <a:gradFill>
            <a:gsLst>
              <a:gs pos="0">
                <a:schemeClr val="bg1">
                  <a:alpha val="8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75739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laceholder 1"/>
          <p:cNvSpPr txBox="1">
            <a:spLocks noGrp="1"/>
          </p:cNvSpPr>
          <p:nvPr>
            <p:ph type="sldNum" sz="quarter" idx="2"/>
          </p:nvPr>
        </p:nvSpPr>
        <p:spPr>
          <a:xfrm>
            <a:off x="14320519" y="7914592"/>
            <a:ext cx="127001" cy="1728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a:p>
        </p:txBody>
      </p:sp>
      <p:sp>
        <p:nvSpPr>
          <p:cNvPr id="128" name="Title 2"/>
          <p:cNvSpPr txBox="1">
            <a:spLocks noGrp="1"/>
          </p:cNvSpPr>
          <p:nvPr>
            <p:ph type="title"/>
          </p:nvPr>
        </p:nvSpPr>
        <p:spPr>
          <a:xfrm>
            <a:off x="2232515" y="314478"/>
            <a:ext cx="12088004" cy="1134759"/>
          </a:xfrm>
          <a:prstGeom prst="rect">
            <a:avLst/>
          </a:prstGeom>
        </p:spPr>
        <p:txBody>
          <a:bodyPr anchor="t"/>
          <a:lstStyle/>
          <a:p>
            <a:pPr algn="ctr"/>
            <a:r>
              <a:rPr lang="en-US" dirty="0"/>
              <a:t>Extra slides</a:t>
            </a:r>
            <a:endParaRPr dirty="0"/>
          </a:p>
        </p:txBody>
      </p:sp>
    </p:spTree>
    <p:extLst>
      <p:ext uri="{BB962C8B-B14F-4D97-AF65-F5344CB8AC3E}">
        <p14:creationId xmlns:p14="http://schemas.microsoft.com/office/powerpoint/2010/main" val="677003187"/>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laceholder 1"/>
          <p:cNvSpPr txBox="1">
            <a:spLocks noGrp="1"/>
          </p:cNvSpPr>
          <p:nvPr>
            <p:ph type="sldNum" sz="quarter" idx="2"/>
          </p:nvPr>
        </p:nvSpPr>
        <p:spPr>
          <a:xfrm>
            <a:off x="14320519" y="7914592"/>
            <a:ext cx="127001" cy="17281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
        <p:nvSpPr>
          <p:cNvPr id="128" name="Title 2"/>
          <p:cNvSpPr txBox="1">
            <a:spLocks noGrp="1"/>
          </p:cNvSpPr>
          <p:nvPr>
            <p:ph type="title"/>
          </p:nvPr>
        </p:nvSpPr>
        <p:spPr>
          <a:xfrm>
            <a:off x="2771775" y="366525"/>
            <a:ext cx="11449134" cy="1146349"/>
          </a:xfrm>
          <a:prstGeom prst="rect">
            <a:avLst/>
          </a:prstGeom>
        </p:spPr>
        <p:txBody>
          <a:bodyPr anchor="t"/>
          <a:lstStyle/>
          <a:p>
            <a:pPr algn="ctr"/>
            <a:r>
              <a:rPr lang="en-US" dirty="0"/>
              <a:t>Slide from Richard Ray’s “100 years of tides” talk at Fall 2019 AGU meeting</a:t>
            </a:r>
            <a:endParaRPr dirty="0"/>
          </a:p>
        </p:txBody>
      </p:sp>
      <p:pic>
        <p:nvPicPr>
          <p:cNvPr id="10" name="Picture 9">
            <a:extLst>
              <a:ext uri="{FF2B5EF4-FFF2-40B4-BE49-F238E27FC236}">
                <a16:creationId xmlns:a16="http://schemas.microsoft.com/office/drawing/2014/main" id="{DCC234E5-422F-E943-B647-889F947945E7}"/>
              </a:ext>
            </a:extLst>
          </p:cNvPr>
          <p:cNvPicPr>
            <a:picLocks noChangeAspect="1"/>
          </p:cNvPicPr>
          <p:nvPr/>
        </p:nvPicPr>
        <p:blipFill>
          <a:blip r:embed="rId2"/>
          <a:stretch>
            <a:fillRect/>
          </a:stretch>
        </p:blipFill>
        <p:spPr>
          <a:xfrm>
            <a:off x="4226311" y="1512874"/>
            <a:ext cx="7845552" cy="6062472"/>
          </a:xfrm>
          <a:prstGeom prst="rect">
            <a:avLst/>
          </a:prstGeom>
        </p:spPr>
      </p:pic>
    </p:spTree>
    <p:extLst>
      <p:ext uri="{BB962C8B-B14F-4D97-AF65-F5344CB8AC3E}">
        <p14:creationId xmlns:p14="http://schemas.microsoft.com/office/powerpoint/2010/main" val="25422804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laceholder 1"/>
          <p:cNvSpPr txBox="1">
            <a:spLocks noGrp="1"/>
          </p:cNvSpPr>
          <p:nvPr>
            <p:ph type="sldNum" sz="quarter" idx="2"/>
          </p:nvPr>
        </p:nvSpPr>
        <p:spPr>
          <a:xfrm>
            <a:off x="14320519" y="7914592"/>
            <a:ext cx="127001" cy="17281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
        <p:nvSpPr>
          <p:cNvPr id="128" name="Title 2"/>
          <p:cNvSpPr txBox="1">
            <a:spLocks noGrp="1"/>
          </p:cNvSpPr>
          <p:nvPr>
            <p:ph type="title"/>
          </p:nvPr>
        </p:nvSpPr>
        <p:spPr>
          <a:xfrm>
            <a:off x="2771775" y="366525"/>
            <a:ext cx="11449134" cy="1146349"/>
          </a:xfrm>
          <a:prstGeom prst="rect">
            <a:avLst/>
          </a:prstGeom>
        </p:spPr>
        <p:txBody>
          <a:bodyPr anchor="t"/>
          <a:lstStyle/>
          <a:p>
            <a:pPr algn="ctr"/>
            <a:r>
              <a:rPr lang="en-US" dirty="0"/>
              <a:t>Geographical distribution:  Stationary internal tides</a:t>
            </a:r>
            <a:endParaRPr dirty="0"/>
          </a:p>
        </p:txBody>
      </p:sp>
      <p:pic>
        <p:nvPicPr>
          <p:cNvPr id="5" name="Picture 4">
            <a:extLst>
              <a:ext uri="{FF2B5EF4-FFF2-40B4-BE49-F238E27FC236}">
                <a16:creationId xmlns:a16="http://schemas.microsoft.com/office/drawing/2014/main" id="{02B21A5C-3103-FD40-A033-D8D372BAE56C}"/>
              </a:ext>
            </a:extLst>
          </p:cNvPr>
          <p:cNvPicPr/>
          <p:nvPr/>
        </p:nvPicPr>
        <p:blipFill>
          <a:blip r:embed="rId2">
            <a:extLst>
              <a:ext uri="{28A0092B-C50C-407E-A947-70E740481C1C}">
                <a14:useLocalDpi xmlns:a14="http://schemas.microsoft.com/office/drawing/2010/main" val="0"/>
              </a:ext>
            </a:extLst>
          </a:blip>
          <a:stretch>
            <a:fillRect/>
          </a:stretch>
        </p:blipFill>
        <p:spPr>
          <a:xfrm>
            <a:off x="1224998" y="1241723"/>
            <a:ext cx="6683250" cy="5746154"/>
          </a:xfrm>
          <a:prstGeom prst="rect">
            <a:avLst/>
          </a:prstGeom>
        </p:spPr>
      </p:pic>
      <p:sp>
        <p:nvSpPr>
          <p:cNvPr id="6" name="TextBox 5">
            <a:extLst>
              <a:ext uri="{FF2B5EF4-FFF2-40B4-BE49-F238E27FC236}">
                <a16:creationId xmlns:a16="http://schemas.microsoft.com/office/drawing/2014/main" id="{34AC6581-1B2E-174E-8105-E77D523C9F61}"/>
              </a:ext>
            </a:extLst>
          </p:cNvPr>
          <p:cNvSpPr txBox="1"/>
          <p:nvPr/>
        </p:nvSpPr>
        <p:spPr>
          <a:xfrm>
            <a:off x="8496342" y="1477888"/>
            <a:ext cx="5188151" cy="5109090"/>
          </a:xfrm>
          <a:prstGeom prst="rect">
            <a:avLst/>
          </a:prstGeom>
          <a:noFill/>
        </p:spPr>
        <p:txBody>
          <a:bodyPr wrap="square" rtlCol="0">
            <a:spAutoFit/>
          </a:bodyPr>
          <a:lstStyle/>
          <a:p>
            <a:pPr marL="342900" indent="-342900">
              <a:spcBef>
                <a:spcPts val="1200"/>
              </a:spcBef>
              <a:buFont typeface="Arial"/>
              <a:buChar char="•"/>
            </a:pPr>
            <a:r>
              <a:rPr lang="en-US" sz="2200" dirty="0"/>
              <a:t>Sea surface height (SSH) variance of the stationary principal lunar semidiurnal tide M</a:t>
            </a:r>
            <a:r>
              <a:rPr lang="en-US" sz="2200" baseline="-25000" dirty="0"/>
              <a:t>2</a:t>
            </a:r>
            <a:r>
              <a:rPr lang="en-US" sz="2200" dirty="0"/>
              <a:t> in </a:t>
            </a:r>
            <a:r>
              <a:rPr lang="en-US" sz="2200" b="1" dirty="0"/>
              <a:t>non-assimilative</a:t>
            </a:r>
            <a:r>
              <a:rPr lang="en-US" sz="2200" dirty="0"/>
              <a:t> HYCOM (top) and altimetry (bottom).  </a:t>
            </a:r>
          </a:p>
          <a:p>
            <a:pPr marL="342900" indent="-342900">
              <a:spcBef>
                <a:spcPts val="1200"/>
              </a:spcBef>
              <a:buFont typeface="Arial"/>
              <a:buChar char="•"/>
            </a:pPr>
            <a:r>
              <a:rPr lang="en-US" sz="2200" dirty="0"/>
              <a:t>The HYCOM variances have been corrected for the effects of the short duration of the model output record.  </a:t>
            </a:r>
          </a:p>
          <a:p>
            <a:pPr marL="342900" indent="-342900">
              <a:spcBef>
                <a:spcPts val="1200"/>
              </a:spcBef>
              <a:buFont typeface="Arial"/>
              <a:buChar char="•"/>
            </a:pPr>
            <a:r>
              <a:rPr lang="en-US" sz="2200" dirty="0"/>
              <a:t>Numbers represent the fraction of HYCOM variance to altimetry variance.</a:t>
            </a:r>
          </a:p>
          <a:p>
            <a:pPr marL="342900" indent="-342900">
              <a:spcBef>
                <a:spcPts val="1200"/>
              </a:spcBef>
              <a:buFont typeface="Arial"/>
              <a:buChar char="•"/>
            </a:pPr>
            <a:r>
              <a:rPr lang="en-US" sz="2200" dirty="0"/>
              <a:t>Determined by spatially high-passing amplitudes of total tidal SSH (as in Ray and </a:t>
            </a:r>
            <a:r>
              <a:rPr lang="en-US" sz="2200" dirty="0" err="1"/>
              <a:t>Mitchum</a:t>
            </a:r>
            <a:r>
              <a:rPr lang="en-US" sz="2200" dirty="0"/>
              <a:t> 1996)</a:t>
            </a:r>
          </a:p>
          <a:p>
            <a:pPr>
              <a:spcBef>
                <a:spcPts val="1200"/>
              </a:spcBef>
            </a:pPr>
            <a:r>
              <a:rPr lang="en-US" sz="2200" b="1" dirty="0" err="1"/>
              <a:t>Buijsman</a:t>
            </a:r>
            <a:r>
              <a:rPr lang="en-US" sz="2200" b="1" dirty="0"/>
              <a:t> et al. 2020, Ocean Modelling</a:t>
            </a:r>
            <a:endParaRPr lang="en-US" sz="2200" dirty="0"/>
          </a:p>
        </p:txBody>
      </p:sp>
    </p:spTree>
    <p:extLst>
      <p:ext uri="{BB962C8B-B14F-4D97-AF65-F5344CB8AC3E}">
        <p14:creationId xmlns:p14="http://schemas.microsoft.com/office/powerpoint/2010/main" val="310494009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laceholder 1"/>
          <p:cNvSpPr txBox="1">
            <a:spLocks noGrp="1"/>
          </p:cNvSpPr>
          <p:nvPr>
            <p:ph type="sldNum" sz="quarter" idx="2"/>
          </p:nvPr>
        </p:nvSpPr>
        <p:spPr>
          <a:xfrm>
            <a:off x="14320519" y="7914592"/>
            <a:ext cx="127001" cy="17281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128" name="Title 2"/>
          <p:cNvSpPr txBox="1">
            <a:spLocks noGrp="1"/>
          </p:cNvSpPr>
          <p:nvPr>
            <p:ph type="title"/>
          </p:nvPr>
        </p:nvSpPr>
        <p:spPr>
          <a:xfrm>
            <a:off x="2232515" y="314478"/>
            <a:ext cx="12088004" cy="1134759"/>
          </a:xfrm>
          <a:prstGeom prst="rect">
            <a:avLst/>
          </a:prstGeom>
        </p:spPr>
        <p:txBody>
          <a:bodyPr anchor="t"/>
          <a:lstStyle/>
          <a:p>
            <a:pPr algn="ctr"/>
            <a:r>
              <a:rPr lang="en-US" dirty="0"/>
              <a:t>Internal gravity wave continuum spectrum in global </a:t>
            </a:r>
            <a:br>
              <a:rPr lang="en-US" dirty="0"/>
            </a:br>
            <a:r>
              <a:rPr lang="en-US" dirty="0"/>
              <a:t>models</a:t>
            </a:r>
            <a:endParaRPr dirty="0"/>
          </a:p>
        </p:txBody>
      </p:sp>
      <p:pic>
        <p:nvPicPr>
          <p:cNvPr id="7" name="Picture 6" descr="mulleretal2015_figure2.jpg">
            <a:extLst>
              <a:ext uri="{FF2B5EF4-FFF2-40B4-BE49-F238E27FC236}">
                <a16:creationId xmlns:a16="http://schemas.microsoft.com/office/drawing/2014/main" id="{0D8EEE14-ECFD-B842-8CC9-A1860FB71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495" y="1823081"/>
            <a:ext cx="2938272" cy="5273040"/>
          </a:xfrm>
          <a:prstGeom prst="rect">
            <a:avLst/>
          </a:prstGeom>
        </p:spPr>
      </p:pic>
      <p:sp>
        <p:nvSpPr>
          <p:cNvPr id="8" name="TextBox 7">
            <a:extLst>
              <a:ext uri="{FF2B5EF4-FFF2-40B4-BE49-F238E27FC236}">
                <a16:creationId xmlns:a16="http://schemas.microsoft.com/office/drawing/2014/main" id="{BE0B8991-99B5-054E-A147-953931A75593}"/>
              </a:ext>
            </a:extLst>
          </p:cNvPr>
          <p:cNvSpPr txBox="1"/>
          <p:nvPr/>
        </p:nvSpPr>
        <p:spPr>
          <a:xfrm>
            <a:off x="6419569" y="1679501"/>
            <a:ext cx="6537306" cy="6740307"/>
          </a:xfrm>
          <a:prstGeom prst="rect">
            <a:avLst/>
          </a:prstGeom>
          <a:noFill/>
        </p:spPr>
        <p:txBody>
          <a:bodyPr wrap="square" rtlCol="0">
            <a:spAutoFit/>
          </a:bodyPr>
          <a:lstStyle/>
          <a:p>
            <a:r>
              <a:rPr lang="en-US" dirty="0"/>
              <a:t>Horizontal wavenumber-frequency (K-</a:t>
            </a:r>
            <a:r>
              <a:rPr lang="en-US" dirty="0" err="1"/>
              <a:t>ω</a:t>
            </a:r>
            <a:r>
              <a:rPr lang="en-US" dirty="0"/>
              <a:t>) spectrum of kinetic energy in North Pacific in 1/12° HYCOM and 1/25° HYCOM</a:t>
            </a:r>
          </a:p>
          <a:p>
            <a:endParaRPr lang="en-US" dirty="0">
              <a:sym typeface="Wingdings"/>
            </a:endParaRPr>
          </a:p>
          <a:p>
            <a:endParaRPr lang="en-US" dirty="0">
              <a:sym typeface="Wingdings"/>
            </a:endParaRPr>
          </a:p>
          <a:p>
            <a:r>
              <a:rPr lang="en-US" dirty="0">
                <a:sym typeface="Wingdings"/>
              </a:rPr>
              <a:t>Spectrum fills out along vertical mode linear dispersion curves.</a:t>
            </a:r>
          </a:p>
          <a:p>
            <a:endParaRPr lang="en-US" dirty="0">
              <a:sym typeface="Wingdings"/>
            </a:endParaRPr>
          </a:p>
          <a:p>
            <a:endParaRPr lang="en-US" dirty="0">
              <a:sym typeface="Wingdings"/>
            </a:endParaRPr>
          </a:p>
          <a:p>
            <a:r>
              <a:rPr lang="en-US" dirty="0">
                <a:sym typeface="Wingdings"/>
              </a:rPr>
              <a:t>Near-inertial and tidal peaks visible.</a:t>
            </a:r>
          </a:p>
          <a:p>
            <a:endParaRPr lang="en-US" dirty="0">
              <a:sym typeface="Wingdings"/>
            </a:endParaRPr>
          </a:p>
          <a:p>
            <a:endParaRPr lang="en-US" dirty="0">
              <a:sym typeface="Wingdings"/>
            </a:endParaRPr>
          </a:p>
          <a:p>
            <a:endParaRPr lang="en-US" dirty="0">
              <a:sym typeface="Wingdings"/>
            </a:endParaRPr>
          </a:p>
          <a:p>
            <a:r>
              <a:rPr lang="en-US" dirty="0">
                <a:sym typeface="Wingdings"/>
              </a:rPr>
              <a:t>Spectrum fills out more completely with higher horizontal resolution.</a:t>
            </a:r>
          </a:p>
          <a:p>
            <a:r>
              <a:rPr lang="en-US" dirty="0">
                <a:sym typeface="Wingdings"/>
              </a:rPr>
              <a:t>    </a:t>
            </a:r>
          </a:p>
          <a:p>
            <a:endParaRPr lang="en-US" dirty="0">
              <a:sym typeface="Wingdings"/>
            </a:endParaRPr>
          </a:p>
          <a:p>
            <a:r>
              <a:rPr lang="en-US" dirty="0">
                <a:sym typeface="Wingdings"/>
              </a:rPr>
              <a:t>Müller et al. (2015)</a:t>
            </a:r>
          </a:p>
          <a:p>
            <a:endParaRPr lang="en-US" dirty="0">
              <a:sym typeface="Wingdings"/>
            </a:endParaRPr>
          </a:p>
          <a:p>
            <a:endParaRPr lang="en-US" dirty="0"/>
          </a:p>
        </p:txBody>
      </p:sp>
    </p:spTree>
    <p:extLst>
      <p:ext uri="{BB962C8B-B14F-4D97-AF65-F5344CB8AC3E}">
        <p14:creationId xmlns:p14="http://schemas.microsoft.com/office/powerpoint/2010/main" val="162022914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laceholder 1"/>
          <p:cNvSpPr txBox="1">
            <a:spLocks noGrp="1"/>
          </p:cNvSpPr>
          <p:nvPr>
            <p:ph type="sldNum" sz="quarter" idx="2"/>
          </p:nvPr>
        </p:nvSpPr>
        <p:spPr>
          <a:xfrm>
            <a:off x="14320519" y="7914592"/>
            <a:ext cx="127001" cy="1728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46</a:t>
            </a:fld>
            <a:endParaRPr/>
          </a:p>
        </p:txBody>
      </p:sp>
      <p:sp>
        <p:nvSpPr>
          <p:cNvPr id="128" name="Title 2"/>
          <p:cNvSpPr txBox="1">
            <a:spLocks noGrp="1"/>
          </p:cNvSpPr>
          <p:nvPr>
            <p:ph type="title"/>
          </p:nvPr>
        </p:nvSpPr>
        <p:spPr>
          <a:xfrm>
            <a:off x="2347129" y="366525"/>
            <a:ext cx="11873780" cy="1168977"/>
          </a:xfrm>
          <a:prstGeom prst="rect">
            <a:avLst/>
          </a:prstGeom>
        </p:spPr>
        <p:txBody>
          <a:bodyPr anchor="t">
            <a:normAutofit fontScale="90000"/>
          </a:bodyPr>
          <a:lstStyle/>
          <a:p>
            <a:pPr algn="ctr"/>
            <a:r>
              <a:rPr lang="en-US" dirty="0"/>
              <a:t>Improved internal gravity wave spectrum in a regional model forced by a global internal wave model (Nelson et al. 2020)</a:t>
            </a:r>
            <a:endParaRPr dirty="0"/>
          </a:p>
        </p:txBody>
      </p:sp>
      <p:pic>
        <p:nvPicPr>
          <p:cNvPr id="7" name="Picture 4">
            <a:extLst>
              <a:ext uri="{FF2B5EF4-FFF2-40B4-BE49-F238E27FC236}">
                <a16:creationId xmlns:a16="http://schemas.microsoft.com/office/drawing/2014/main" id="{906C3976-B53A-6D4C-A25C-36AEA786F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834" y="1681451"/>
            <a:ext cx="8246364" cy="42885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B2477632-3FC3-964A-AD44-1BD0D47C6F28}"/>
              </a:ext>
            </a:extLst>
          </p:cNvPr>
          <p:cNvSpPr txBox="1"/>
          <p:nvPr/>
        </p:nvSpPr>
        <p:spPr>
          <a:xfrm>
            <a:off x="2347129" y="6115936"/>
            <a:ext cx="11167566" cy="707886"/>
          </a:xfrm>
          <a:prstGeom prst="rect">
            <a:avLst/>
          </a:prstGeom>
          <a:noFill/>
        </p:spPr>
        <p:txBody>
          <a:bodyPr wrap="square" rtlCol="0">
            <a:spAutoFit/>
          </a:bodyPr>
          <a:lstStyle/>
          <a:p>
            <a:r>
              <a:rPr lang="en-US" sz="2000" dirty="0">
                <a:solidFill>
                  <a:srgbClr val="000000"/>
                </a:solidFill>
              </a:rPr>
              <a:t>With boundary conditions that include radiating internal waves + an increase in resolution, IGW continuum energy in a regional model goes up</a:t>
            </a:r>
          </a:p>
        </p:txBody>
      </p:sp>
    </p:spTree>
    <p:extLst>
      <p:ext uri="{BB962C8B-B14F-4D97-AF65-F5344CB8AC3E}">
        <p14:creationId xmlns:p14="http://schemas.microsoft.com/office/powerpoint/2010/main" val="356839694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fld id="{FE7A4BB3-E848-5A44-82DF-322201952CD8}" type="slidenum">
              <a:rPr lang="en-US" smtClean="0"/>
              <a:pPr/>
              <a:t>5</a:t>
            </a:fld>
            <a:endParaRPr lang="en-US" dirty="0"/>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129023" y="548738"/>
            <a:ext cx="11449132" cy="626210"/>
          </a:xfrm>
        </p:spPr>
        <p:txBody>
          <a:bodyPr anchor="t"/>
          <a:lstStyle/>
          <a:p>
            <a:pPr algn="ctr"/>
            <a:r>
              <a:rPr lang="en-US" dirty="0"/>
              <a:t>       Impact of shelf tides upon open-ocean tides</a:t>
            </a:r>
          </a:p>
        </p:txBody>
      </p:sp>
      <p:sp>
        <p:nvSpPr>
          <p:cNvPr id="7" name="TextBox 6">
            <a:extLst>
              <a:ext uri="{FF2B5EF4-FFF2-40B4-BE49-F238E27FC236}">
                <a16:creationId xmlns:a16="http://schemas.microsoft.com/office/drawing/2014/main" id="{91499830-AEB7-431C-B202-45FE70D131D0}"/>
              </a:ext>
            </a:extLst>
          </p:cNvPr>
          <p:cNvSpPr txBox="1"/>
          <p:nvPr/>
        </p:nvSpPr>
        <p:spPr>
          <a:xfrm>
            <a:off x="1718439" y="1291431"/>
            <a:ext cx="12330113" cy="2400657"/>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2800" dirty="0"/>
              <a:t>In a series of papers (</a:t>
            </a:r>
            <a:r>
              <a:rPr lang="en-US" sz="2800" dirty="0" err="1"/>
              <a:t>Arbic</a:t>
            </a:r>
            <a:r>
              <a:rPr lang="en-US" sz="2800" dirty="0"/>
              <a:t> et al. 2007, 2009; </a:t>
            </a:r>
            <a:r>
              <a:rPr lang="en-US" sz="2800" dirty="0" err="1"/>
              <a:t>Arbic</a:t>
            </a:r>
            <a:r>
              <a:rPr lang="en-US" sz="2800" dirty="0"/>
              <a:t> et al. 2010), we demonstrated that coastal/shelf tides have a substantial back-effect on open-ocean tides.</a:t>
            </a:r>
          </a:p>
          <a:p>
            <a:pPr marL="342900" indent="-342900">
              <a:spcBef>
                <a:spcPts val="1200"/>
              </a:spcBef>
              <a:buFont typeface="Arial" panose="020B0604020202020204" pitchFamily="34" charset="0"/>
              <a:buChar char="•"/>
            </a:pPr>
            <a:r>
              <a:rPr lang="en-US" sz="2800" dirty="0"/>
              <a:t>Thus the shelf tides are important not only for their own sake but also because they feed back onto the open-ocean. </a:t>
            </a:r>
          </a:p>
        </p:txBody>
      </p:sp>
    </p:spTree>
    <p:extLst>
      <p:ext uri="{BB962C8B-B14F-4D97-AF65-F5344CB8AC3E}">
        <p14:creationId xmlns:p14="http://schemas.microsoft.com/office/powerpoint/2010/main" val="123487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fld id="{FE7A4BB3-E848-5A44-82DF-322201952CD8}" type="slidenum">
              <a:rPr lang="en-US" smtClean="0"/>
              <a:pPr/>
              <a:t>6</a:t>
            </a:fld>
            <a:endParaRPr lang="en-US" dirty="0"/>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129023" y="548738"/>
            <a:ext cx="11449132" cy="626210"/>
          </a:xfrm>
        </p:spPr>
        <p:txBody>
          <a:bodyPr anchor="t"/>
          <a:lstStyle/>
          <a:p>
            <a:pPr algn="ctr"/>
            <a:r>
              <a:rPr lang="en-US" dirty="0"/>
              <a:t>       Impact of shelf tides upon open-ocean tides</a:t>
            </a:r>
          </a:p>
        </p:txBody>
      </p:sp>
      <p:sp>
        <p:nvSpPr>
          <p:cNvPr id="9" name="TextBox 8">
            <a:extLst>
              <a:ext uri="{FF2B5EF4-FFF2-40B4-BE49-F238E27FC236}">
                <a16:creationId xmlns:a16="http://schemas.microsoft.com/office/drawing/2014/main" id="{167A0FC7-8CCA-0944-892F-A238183D062A}"/>
              </a:ext>
            </a:extLst>
          </p:cNvPr>
          <p:cNvSpPr txBox="1"/>
          <p:nvPr/>
        </p:nvSpPr>
        <p:spPr>
          <a:xfrm>
            <a:off x="1663911" y="7631668"/>
            <a:ext cx="4029523" cy="369332"/>
          </a:xfrm>
          <a:prstGeom prst="rect">
            <a:avLst/>
          </a:prstGeom>
          <a:noFill/>
        </p:spPr>
        <p:txBody>
          <a:bodyPr wrap="square" rtlCol="0">
            <a:spAutoFit/>
          </a:bodyPr>
          <a:lstStyle/>
          <a:p>
            <a:pPr>
              <a:spcBef>
                <a:spcPts val="1200"/>
              </a:spcBef>
            </a:pPr>
            <a:r>
              <a:rPr lang="en-US" sz="1800" dirty="0"/>
              <a:t>Analytical model in </a:t>
            </a:r>
            <a:r>
              <a:rPr lang="en-US" sz="1800" dirty="0" err="1"/>
              <a:t>Arbic</a:t>
            </a:r>
            <a:r>
              <a:rPr lang="en-US" sz="1800" dirty="0"/>
              <a:t> et al. (2009)</a:t>
            </a:r>
          </a:p>
        </p:txBody>
      </p:sp>
      <p:pic>
        <p:nvPicPr>
          <p:cNvPr id="5" name="Picture 4">
            <a:extLst>
              <a:ext uri="{FF2B5EF4-FFF2-40B4-BE49-F238E27FC236}">
                <a16:creationId xmlns:a16="http://schemas.microsoft.com/office/drawing/2014/main" id="{B3504A38-5992-3A43-A35B-83565C854781}"/>
              </a:ext>
            </a:extLst>
          </p:cNvPr>
          <p:cNvPicPr>
            <a:picLocks noChangeAspect="1"/>
          </p:cNvPicPr>
          <p:nvPr/>
        </p:nvPicPr>
        <p:blipFill>
          <a:blip r:embed="rId2"/>
          <a:stretch>
            <a:fillRect/>
          </a:stretch>
        </p:blipFill>
        <p:spPr>
          <a:xfrm>
            <a:off x="1663911" y="1413027"/>
            <a:ext cx="3764915" cy="6014085"/>
          </a:xfrm>
          <a:prstGeom prst="rect">
            <a:avLst/>
          </a:prstGeom>
        </p:spPr>
      </p:pic>
      <p:pic>
        <p:nvPicPr>
          <p:cNvPr id="8" name="Picture 7">
            <a:extLst>
              <a:ext uri="{FF2B5EF4-FFF2-40B4-BE49-F238E27FC236}">
                <a16:creationId xmlns:a16="http://schemas.microsoft.com/office/drawing/2014/main" id="{54EAD786-BE49-6040-8B8F-DCE3974BE8EA}"/>
              </a:ext>
            </a:extLst>
          </p:cNvPr>
          <p:cNvPicPr>
            <a:picLocks noChangeAspect="1"/>
          </p:cNvPicPr>
          <p:nvPr/>
        </p:nvPicPr>
        <p:blipFill>
          <a:blip r:embed="rId3"/>
          <a:stretch>
            <a:fillRect/>
          </a:stretch>
        </p:blipFill>
        <p:spPr>
          <a:xfrm>
            <a:off x="7853589" y="1174948"/>
            <a:ext cx="4818888" cy="6236208"/>
          </a:xfrm>
          <a:prstGeom prst="rect">
            <a:avLst/>
          </a:prstGeom>
        </p:spPr>
      </p:pic>
      <p:sp>
        <p:nvSpPr>
          <p:cNvPr id="10" name="TextBox 9">
            <a:extLst>
              <a:ext uri="{FF2B5EF4-FFF2-40B4-BE49-F238E27FC236}">
                <a16:creationId xmlns:a16="http://schemas.microsoft.com/office/drawing/2014/main" id="{7E733E70-04D9-7D4D-B518-0E02E8CBA2C3}"/>
              </a:ext>
            </a:extLst>
          </p:cNvPr>
          <p:cNvSpPr txBox="1"/>
          <p:nvPr/>
        </p:nvSpPr>
        <p:spPr>
          <a:xfrm>
            <a:off x="7784755" y="6985337"/>
            <a:ext cx="5876099" cy="646331"/>
          </a:xfrm>
          <a:prstGeom prst="rect">
            <a:avLst/>
          </a:prstGeom>
          <a:noFill/>
        </p:spPr>
        <p:txBody>
          <a:bodyPr wrap="square" rtlCol="0">
            <a:spAutoFit/>
          </a:bodyPr>
          <a:lstStyle/>
          <a:p>
            <a:pPr>
              <a:spcBef>
                <a:spcPts val="1200"/>
              </a:spcBef>
            </a:pPr>
            <a:r>
              <a:rPr lang="en-US" sz="1800" dirty="0"/>
              <a:t>Summary figure, in Haigh et al. (2020), of results in </a:t>
            </a:r>
            <a:r>
              <a:rPr lang="en-US" sz="1800" dirty="0" err="1"/>
              <a:t>Arbic</a:t>
            </a:r>
            <a:r>
              <a:rPr lang="en-US" sz="1800" dirty="0"/>
              <a:t> et al. (2009) and </a:t>
            </a:r>
            <a:r>
              <a:rPr lang="en-US" sz="1800" dirty="0" err="1"/>
              <a:t>Arbic</a:t>
            </a:r>
            <a:r>
              <a:rPr lang="en-US" sz="1800" dirty="0"/>
              <a:t> and Garrett (2010)</a:t>
            </a:r>
          </a:p>
        </p:txBody>
      </p:sp>
    </p:spTree>
    <p:extLst>
      <p:ext uri="{BB962C8B-B14F-4D97-AF65-F5344CB8AC3E}">
        <p14:creationId xmlns:p14="http://schemas.microsoft.com/office/powerpoint/2010/main" val="244576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fld id="{FE7A4BB3-E848-5A44-82DF-322201952CD8}" type="slidenum">
              <a:rPr lang="en-US" smtClean="0"/>
              <a:pPr/>
              <a:t>7</a:t>
            </a:fld>
            <a:endParaRPr lang="en-US" dirty="0"/>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129023" y="548738"/>
            <a:ext cx="11449132" cy="626210"/>
          </a:xfrm>
        </p:spPr>
        <p:txBody>
          <a:bodyPr anchor="t"/>
          <a:lstStyle/>
          <a:p>
            <a:pPr algn="ctr"/>
            <a:r>
              <a:rPr lang="en-US" dirty="0"/>
              <a:t>       Impact of shelf tides upon open-ocean tides</a:t>
            </a:r>
          </a:p>
        </p:txBody>
      </p:sp>
      <p:sp>
        <p:nvSpPr>
          <p:cNvPr id="7" name="TextBox 6">
            <a:extLst>
              <a:ext uri="{FF2B5EF4-FFF2-40B4-BE49-F238E27FC236}">
                <a16:creationId xmlns:a16="http://schemas.microsoft.com/office/drawing/2014/main" id="{91499830-AEB7-431C-B202-45FE70D131D0}"/>
              </a:ext>
            </a:extLst>
          </p:cNvPr>
          <p:cNvSpPr txBox="1"/>
          <p:nvPr/>
        </p:nvSpPr>
        <p:spPr>
          <a:xfrm>
            <a:off x="1216323" y="1325937"/>
            <a:ext cx="13075920" cy="6186309"/>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2800" dirty="0"/>
              <a:t>What does all of this mean for our MPAS-O tidal simulations?</a:t>
            </a:r>
          </a:p>
          <a:p>
            <a:pPr marL="342900" indent="-342900">
              <a:spcBef>
                <a:spcPts val="1200"/>
              </a:spcBef>
              <a:buFont typeface="Arial" panose="020B0604020202020204" pitchFamily="34" charset="0"/>
              <a:buChar char="•"/>
            </a:pPr>
            <a:endParaRPr lang="en-US" sz="2800" dirty="0"/>
          </a:p>
          <a:p>
            <a:pPr marL="342900" indent="-342900">
              <a:spcBef>
                <a:spcPts val="1200"/>
              </a:spcBef>
              <a:buFont typeface="Arial" panose="020B0604020202020204" pitchFamily="34" charset="0"/>
              <a:buChar char="•"/>
            </a:pPr>
            <a:r>
              <a:rPr lang="en-US" sz="2800" dirty="0"/>
              <a:t>In structured grid simulations of ocean tides, the tidal accuracy increases when model grid spacing decreases.</a:t>
            </a:r>
          </a:p>
          <a:p>
            <a:pPr marL="342900" indent="-342900">
              <a:spcBef>
                <a:spcPts val="1200"/>
              </a:spcBef>
              <a:buFont typeface="Arial" panose="020B0604020202020204" pitchFamily="34" charset="0"/>
              <a:buChar char="•"/>
            </a:pPr>
            <a:endParaRPr lang="en-US" sz="2800" dirty="0"/>
          </a:p>
          <a:p>
            <a:pPr marL="342900" indent="-342900">
              <a:spcBef>
                <a:spcPts val="1200"/>
              </a:spcBef>
              <a:buFont typeface="Arial" panose="020B0604020202020204" pitchFamily="34" charset="0"/>
              <a:buChar char="•"/>
            </a:pPr>
            <a:r>
              <a:rPr lang="en-US" sz="2800" dirty="0"/>
              <a:t>A working hypothesis is that this is due to the increasing resolution in coastal areas, where the length scales of tides is much shorter than in the open ocean.</a:t>
            </a:r>
          </a:p>
          <a:p>
            <a:pPr marL="342900" indent="-342900">
              <a:spcBef>
                <a:spcPts val="1200"/>
              </a:spcBef>
              <a:buFont typeface="Arial" panose="020B0604020202020204" pitchFamily="34" charset="0"/>
              <a:buChar char="•"/>
            </a:pPr>
            <a:endParaRPr lang="en-US" sz="2800" dirty="0"/>
          </a:p>
          <a:p>
            <a:pPr marL="342900" indent="-342900">
              <a:spcBef>
                <a:spcPts val="1200"/>
              </a:spcBef>
              <a:buFont typeface="Arial" panose="020B0604020202020204" pitchFamily="34" charset="0"/>
              <a:buChar char="•"/>
            </a:pPr>
            <a:r>
              <a:rPr lang="en-US" sz="2800" dirty="0"/>
              <a:t>Another, related, working hypothesis is that, in a head-to-head competition between MPAS-O and a structured grid model with the same resolution in the open-ocean, MPAS-O is likely to have more accurate tides, due to its higher resolution in coastal areas.</a:t>
            </a:r>
          </a:p>
        </p:txBody>
      </p:sp>
    </p:spTree>
    <p:extLst>
      <p:ext uri="{BB962C8B-B14F-4D97-AF65-F5344CB8AC3E}">
        <p14:creationId xmlns:p14="http://schemas.microsoft.com/office/powerpoint/2010/main" val="54596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lide Number Placeholder 1"/>
          <p:cNvSpPr txBox="1">
            <a:spLocks noGrp="1"/>
          </p:cNvSpPr>
          <p:nvPr>
            <p:ph type="sldNum" sz="quarter" idx="2"/>
          </p:nvPr>
        </p:nvSpPr>
        <p:spPr>
          <a:xfrm>
            <a:off x="14320519" y="7914592"/>
            <a:ext cx="127001" cy="17281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135" name="Title 2"/>
          <p:cNvSpPr txBox="1">
            <a:spLocks noGrp="1"/>
          </p:cNvSpPr>
          <p:nvPr>
            <p:ph type="title"/>
          </p:nvPr>
        </p:nvSpPr>
        <p:spPr>
          <a:xfrm>
            <a:off x="3243531" y="366526"/>
            <a:ext cx="8833449" cy="441620"/>
          </a:xfrm>
          <a:prstGeom prst="rect">
            <a:avLst/>
          </a:prstGeom>
        </p:spPr>
        <p:txBody>
          <a:bodyPr anchor="t">
            <a:normAutofit fontScale="90000"/>
          </a:bodyPr>
          <a:lstStyle/>
          <a:p>
            <a:r>
              <a:rPr dirty="0"/>
              <a:t>Tid</a:t>
            </a:r>
            <a:r>
              <a:rPr lang="en-US" dirty="0"/>
              <a:t>al implementation package</a:t>
            </a:r>
            <a:r>
              <a:rPr dirty="0"/>
              <a:t> accoun</a:t>
            </a:r>
            <a:r>
              <a:rPr lang="en-US" dirty="0"/>
              <a:t>ts</a:t>
            </a:r>
            <a:r>
              <a:rPr dirty="0"/>
              <a:t> for…</a:t>
            </a:r>
          </a:p>
        </p:txBody>
      </p:sp>
      <p:sp>
        <p:nvSpPr>
          <p:cNvPr id="137" name="Astronomical forcing…"/>
          <p:cNvSpPr txBox="1"/>
          <p:nvPr/>
        </p:nvSpPr>
        <p:spPr>
          <a:xfrm>
            <a:off x="1394040" y="1660571"/>
            <a:ext cx="4312817" cy="1862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defTabSz="457164">
              <a:defRPr sz="2000">
                <a:solidFill>
                  <a:schemeClr val="accent2">
                    <a:lumOff val="-2196"/>
                  </a:schemeClr>
                </a:solidFill>
              </a:defRPr>
            </a:pPr>
            <a:r>
              <a:rPr dirty="0"/>
              <a:t>Astronomical forcing</a:t>
            </a:r>
            <a:r>
              <a:rPr lang="en-US" dirty="0"/>
              <a:t> </a:t>
            </a:r>
            <a:r>
              <a:rPr dirty="0"/>
              <a:t>(</a:t>
            </a:r>
            <a:r>
              <a:rPr lang="en-US" dirty="0"/>
              <a:t>S</a:t>
            </a:r>
            <a:r>
              <a:rPr dirty="0"/>
              <a:t>un and </a:t>
            </a:r>
            <a:r>
              <a:rPr lang="en-US" dirty="0"/>
              <a:t>M</a:t>
            </a:r>
            <a:r>
              <a:rPr dirty="0"/>
              <a:t>oon)</a:t>
            </a:r>
            <a:endParaRPr lang="en-US" dirty="0"/>
          </a:p>
          <a:p>
            <a:pPr marL="685800" lvl="2" indent="-228600" defTabSz="457164">
              <a:spcBef>
                <a:spcPts val="600"/>
              </a:spcBef>
              <a:buSzPct val="100000"/>
              <a:buFont typeface="Arial"/>
              <a:buChar char="•"/>
              <a:defRPr sz="2000">
                <a:solidFill>
                  <a:schemeClr val="accent2">
                    <a:lumOff val="-2196"/>
                  </a:schemeClr>
                </a:solidFill>
              </a:defRPr>
            </a:pPr>
            <a:r>
              <a:rPr lang="en-US" dirty="0"/>
              <a:t>Newton 1687</a:t>
            </a:r>
          </a:p>
          <a:p>
            <a:pPr marL="685800" lvl="2" indent="-228600" defTabSz="457164">
              <a:spcBef>
                <a:spcPts val="600"/>
              </a:spcBef>
              <a:buSzPct val="100000"/>
              <a:buFont typeface="Arial"/>
              <a:buChar char="•"/>
              <a:defRPr sz="2000">
                <a:solidFill>
                  <a:schemeClr val="accent2">
                    <a:lumOff val="-2196"/>
                  </a:schemeClr>
                </a:solidFill>
              </a:defRPr>
            </a:pPr>
            <a:r>
              <a:rPr lang="en-US" dirty="0"/>
              <a:t>Laplace 1775,1776</a:t>
            </a:r>
          </a:p>
          <a:p>
            <a:pPr marL="685800" lvl="2" indent="-228600" defTabSz="457164">
              <a:spcBef>
                <a:spcPts val="600"/>
              </a:spcBef>
              <a:buSzPct val="100000"/>
              <a:buFont typeface="Arial"/>
              <a:buChar char="•"/>
              <a:defRPr sz="2000">
                <a:solidFill>
                  <a:schemeClr val="accent2">
                    <a:lumOff val="-2196"/>
                  </a:schemeClr>
                </a:solidFill>
              </a:defRPr>
            </a:pPr>
            <a:r>
              <a:rPr lang="en-US" dirty="0"/>
              <a:t>Cartwright 1999</a:t>
            </a:r>
          </a:p>
          <a:p>
            <a:pPr defTabSz="457164">
              <a:defRPr sz="2000">
                <a:solidFill>
                  <a:schemeClr val="accent2">
                    <a:lumOff val="-2196"/>
                  </a:schemeClr>
                </a:solidFill>
              </a:defRPr>
            </a:pPr>
            <a:endParaRPr dirty="0"/>
          </a:p>
        </p:txBody>
      </p:sp>
      <p:sp>
        <p:nvSpPr>
          <p:cNvPr id="138" name="Self-Attraction and Loading"/>
          <p:cNvSpPr txBox="1"/>
          <p:nvPr/>
        </p:nvSpPr>
        <p:spPr>
          <a:xfrm>
            <a:off x="9262635" y="1117449"/>
            <a:ext cx="3253581"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164">
              <a:defRPr sz="2000">
                <a:solidFill>
                  <a:schemeClr val="accent2">
                    <a:lumOff val="-2196"/>
                  </a:schemeClr>
                </a:solidFill>
              </a:defRPr>
            </a:lvl1pPr>
          </a:lstStyle>
          <a:p>
            <a:r>
              <a:rPr dirty="0"/>
              <a:t>Self-Attraction and Loading</a:t>
            </a:r>
            <a:endParaRPr lang="en-US" dirty="0"/>
          </a:p>
          <a:p>
            <a:pPr marL="685800" lvl="2" indent="-228600" defTabSz="457164">
              <a:spcBef>
                <a:spcPts val="600"/>
              </a:spcBef>
              <a:buSzPct val="100000"/>
              <a:buFont typeface="Arial"/>
              <a:buChar char="•"/>
              <a:defRPr sz="2000">
                <a:solidFill>
                  <a:schemeClr val="accent2">
                    <a:lumOff val="-2196"/>
                  </a:schemeClr>
                </a:solidFill>
              </a:defRPr>
            </a:pPr>
            <a:r>
              <a:rPr lang="en-US" dirty="0" err="1"/>
              <a:t>Hendershott</a:t>
            </a:r>
            <a:r>
              <a:rPr lang="en-US" dirty="0"/>
              <a:t> 1972</a:t>
            </a:r>
          </a:p>
          <a:p>
            <a:pPr marL="685800" lvl="2" indent="-228600" defTabSz="457164">
              <a:spcBef>
                <a:spcPts val="600"/>
              </a:spcBef>
              <a:buSzPct val="100000"/>
              <a:buFont typeface="Arial"/>
              <a:buChar char="•"/>
              <a:defRPr sz="2000">
                <a:solidFill>
                  <a:schemeClr val="accent2">
                    <a:lumOff val="-2196"/>
                  </a:schemeClr>
                </a:solidFill>
              </a:defRPr>
            </a:pPr>
            <a:r>
              <a:rPr lang="en-US" dirty="0"/>
              <a:t>Ray 1998</a:t>
            </a:r>
          </a:p>
          <a:p>
            <a:endParaRPr dirty="0"/>
          </a:p>
        </p:txBody>
      </p:sp>
      <p:sp>
        <p:nvSpPr>
          <p:cNvPr id="139" name="Damping"/>
          <p:cNvSpPr txBox="1"/>
          <p:nvPr/>
        </p:nvSpPr>
        <p:spPr>
          <a:xfrm>
            <a:off x="6572275" y="4642253"/>
            <a:ext cx="1120637" cy="375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164">
              <a:defRPr sz="2000">
                <a:solidFill>
                  <a:schemeClr val="accent2">
                    <a:lumOff val="-2196"/>
                  </a:schemeClr>
                </a:solidFill>
              </a:defRPr>
            </a:lvl1pPr>
          </a:lstStyle>
          <a:p>
            <a:r>
              <a:t>Damping</a:t>
            </a:r>
          </a:p>
        </p:txBody>
      </p:sp>
      <p:pic>
        <p:nvPicPr>
          <p:cNvPr id="140" name="astroforcingdark.png" descr="astroforcingdark.png"/>
          <p:cNvPicPr>
            <a:picLocks noChangeAspect="1"/>
          </p:cNvPicPr>
          <p:nvPr/>
        </p:nvPicPr>
        <p:blipFill>
          <a:blip r:embed="rId2"/>
          <a:stretch>
            <a:fillRect/>
          </a:stretch>
        </p:blipFill>
        <p:spPr>
          <a:xfrm>
            <a:off x="1686238" y="3220883"/>
            <a:ext cx="3321969" cy="1687350"/>
          </a:xfrm>
          <a:prstGeom prst="rect">
            <a:avLst/>
          </a:prstGeom>
          <a:ln w="12700">
            <a:miter lim="400000"/>
          </a:ln>
        </p:spPr>
      </p:pic>
      <p:sp>
        <p:nvSpPr>
          <p:cNvPr id="141" name="SAL includes effects from:…"/>
          <p:cNvSpPr txBox="1"/>
          <p:nvPr/>
        </p:nvSpPr>
        <p:spPr>
          <a:xfrm>
            <a:off x="9320445" y="4124245"/>
            <a:ext cx="3694407" cy="1554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228600" indent="-228600" defTabSz="457164">
              <a:spcBef>
                <a:spcPts val="600"/>
              </a:spcBef>
              <a:buSzPct val="100000"/>
              <a:buFont typeface="Arial"/>
              <a:buChar char="•"/>
              <a:defRPr sz="2000">
                <a:solidFill>
                  <a:schemeClr val="accent2">
                    <a:lumOff val="-2196"/>
                  </a:schemeClr>
                </a:solidFill>
              </a:defRPr>
            </a:pPr>
            <a:r>
              <a:rPr dirty="0"/>
              <a:t>SAL includes effects from:</a:t>
            </a:r>
          </a:p>
          <a:p>
            <a:pPr marL="685800" lvl="2" indent="-228600" defTabSz="457164">
              <a:spcBef>
                <a:spcPts val="600"/>
              </a:spcBef>
              <a:buSzPct val="100000"/>
              <a:buFont typeface="Arial"/>
              <a:buChar char="•"/>
              <a:defRPr sz="2000">
                <a:solidFill>
                  <a:schemeClr val="accent2">
                    <a:lumOff val="-2196"/>
                  </a:schemeClr>
                </a:solidFill>
              </a:defRPr>
            </a:pPr>
            <a:r>
              <a:rPr dirty="0"/>
              <a:t>Tides deforming the earth</a:t>
            </a:r>
          </a:p>
          <a:p>
            <a:pPr marL="685800" lvl="2" indent="-228600" defTabSz="457164">
              <a:spcBef>
                <a:spcPts val="600"/>
              </a:spcBef>
              <a:buSzPct val="100000"/>
              <a:buFont typeface="Arial"/>
              <a:buChar char="•"/>
              <a:defRPr sz="2000">
                <a:solidFill>
                  <a:schemeClr val="accent2">
                    <a:lumOff val="-2196"/>
                  </a:schemeClr>
                </a:solidFill>
              </a:defRPr>
            </a:pPr>
            <a:r>
              <a:rPr dirty="0"/>
              <a:t>Self-gravitation of earth</a:t>
            </a:r>
          </a:p>
          <a:p>
            <a:pPr marL="685800" lvl="2" indent="-228600" defTabSz="457164">
              <a:spcBef>
                <a:spcPts val="600"/>
              </a:spcBef>
              <a:buSzPct val="100000"/>
              <a:buFont typeface="Arial"/>
              <a:buChar char="•"/>
              <a:defRPr sz="2000">
                <a:solidFill>
                  <a:schemeClr val="accent2">
                    <a:lumOff val="-2196"/>
                  </a:schemeClr>
                </a:solidFill>
              </a:defRPr>
            </a:pPr>
            <a:r>
              <a:rPr dirty="0"/>
              <a:t>Self-gravitation of water</a:t>
            </a:r>
            <a:endParaRPr lang="en-US" dirty="0"/>
          </a:p>
        </p:txBody>
      </p:sp>
      <p:sp>
        <p:nvSpPr>
          <p:cNvPr id="142" name="Moon"/>
          <p:cNvSpPr txBox="1"/>
          <p:nvPr/>
        </p:nvSpPr>
        <p:spPr>
          <a:xfrm>
            <a:off x="5008207" y="3764785"/>
            <a:ext cx="612438" cy="313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164">
              <a:defRPr sz="1600">
                <a:solidFill>
                  <a:schemeClr val="accent2">
                    <a:lumOff val="-2196"/>
                  </a:schemeClr>
                </a:solidFill>
              </a:defRPr>
            </a:lvl1pPr>
          </a:lstStyle>
          <a:p>
            <a:r>
              <a:rPr dirty="0"/>
              <a:t>Moon</a:t>
            </a:r>
          </a:p>
        </p:txBody>
      </p:sp>
      <p:sp>
        <p:nvSpPr>
          <p:cNvPr id="143" name="Earth"/>
          <p:cNvSpPr txBox="1"/>
          <p:nvPr/>
        </p:nvSpPr>
        <p:spPr>
          <a:xfrm>
            <a:off x="3395673" y="3742414"/>
            <a:ext cx="826900" cy="313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164">
              <a:defRPr sz="1600">
                <a:solidFill>
                  <a:schemeClr val="accent2">
                    <a:lumOff val="-2196"/>
                  </a:schemeClr>
                </a:solidFill>
              </a:defRPr>
            </a:lvl1pPr>
          </a:lstStyle>
          <a:p>
            <a:r>
              <a:t>Earth</a:t>
            </a:r>
          </a:p>
        </p:txBody>
      </p:sp>
      <p:pic>
        <p:nvPicPr>
          <p:cNvPr id="144" name="bed.png" descr="bed.png"/>
          <p:cNvPicPr>
            <a:picLocks noChangeAspect="1"/>
          </p:cNvPicPr>
          <p:nvPr/>
        </p:nvPicPr>
        <p:blipFill>
          <a:blip r:embed="rId3"/>
          <a:srcRect l="5368" r="5368"/>
          <a:stretch>
            <a:fillRect/>
          </a:stretch>
        </p:blipFill>
        <p:spPr>
          <a:xfrm>
            <a:off x="5787413" y="4403345"/>
            <a:ext cx="2834294" cy="2244980"/>
          </a:xfrm>
          <a:prstGeom prst="rect">
            <a:avLst/>
          </a:prstGeom>
          <a:ln w="12700">
            <a:miter lim="400000"/>
          </a:ln>
        </p:spPr>
      </p:pic>
      <p:pic>
        <p:nvPicPr>
          <p:cNvPr id="145" name="saldark.png" descr="saldark.png"/>
          <p:cNvPicPr>
            <a:picLocks noChangeAspect="1"/>
          </p:cNvPicPr>
          <p:nvPr/>
        </p:nvPicPr>
        <p:blipFill>
          <a:blip r:embed="rId4"/>
          <a:stretch>
            <a:fillRect/>
          </a:stretch>
        </p:blipFill>
        <p:spPr>
          <a:xfrm>
            <a:off x="9397672" y="2065491"/>
            <a:ext cx="3033227" cy="1979888"/>
          </a:xfrm>
          <a:prstGeom prst="rect">
            <a:avLst/>
          </a:prstGeom>
          <a:ln w="12700">
            <a:miter lim="400000"/>
          </a:ln>
        </p:spPr>
      </p:pic>
      <p:sp>
        <p:nvSpPr>
          <p:cNvPr id="14" name="SAL includes effects from:…">
            <a:extLst>
              <a:ext uri="{FF2B5EF4-FFF2-40B4-BE49-F238E27FC236}">
                <a16:creationId xmlns:a16="http://schemas.microsoft.com/office/drawing/2014/main" id="{A36C0EE3-9E09-AF44-B823-2974668C401E}"/>
              </a:ext>
            </a:extLst>
          </p:cNvPr>
          <p:cNvSpPr txBox="1"/>
          <p:nvPr/>
        </p:nvSpPr>
        <p:spPr>
          <a:xfrm>
            <a:off x="5706857" y="6725081"/>
            <a:ext cx="9281306" cy="1554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28600" indent="-228600" defTabSz="457164">
              <a:spcBef>
                <a:spcPts val="600"/>
              </a:spcBef>
              <a:buSzPct val="100000"/>
              <a:buFont typeface="Arial"/>
              <a:buChar char="•"/>
              <a:defRPr sz="2000">
                <a:solidFill>
                  <a:schemeClr val="accent2">
                    <a:lumOff val="-2196"/>
                  </a:schemeClr>
                </a:solidFill>
              </a:defRPr>
            </a:pPr>
            <a:r>
              <a:rPr lang="en-US" dirty="0"/>
              <a:t>Damping includes</a:t>
            </a:r>
            <a:r>
              <a:rPr dirty="0"/>
              <a:t>:</a:t>
            </a:r>
          </a:p>
          <a:p>
            <a:pPr marL="685800" lvl="2" indent="-228600" defTabSz="457164">
              <a:spcBef>
                <a:spcPts val="600"/>
              </a:spcBef>
              <a:buSzPct val="100000"/>
              <a:buFont typeface="Arial"/>
              <a:buChar char="•"/>
              <a:defRPr sz="2000">
                <a:solidFill>
                  <a:schemeClr val="accent2">
                    <a:lumOff val="-2196"/>
                  </a:schemeClr>
                </a:solidFill>
              </a:defRPr>
            </a:pPr>
            <a:r>
              <a:rPr lang="en-US" dirty="0"/>
              <a:t>Quadratic bottom boundary layer drag (Taylor 1919)</a:t>
            </a:r>
            <a:endParaRPr dirty="0"/>
          </a:p>
          <a:p>
            <a:pPr marL="685800" lvl="2" indent="-228600" defTabSz="457164">
              <a:spcBef>
                <a:spcPts val="600"/>
              </a:spcBef>
              <a:buSzPct val="100000"/>
              <a:buFont typeface="Arial"/>
              <a:buChar char="•"/>
              <a:defRPr sz="2000">
                <a:solidFill>
                  <a:schemeClr val="accent2">
                    <a:lumOff val="-2196"/>
                  </a:schemeClr>
                </a:solidFill>
              </a:defRPr>
            </a:pPr>
            <a:r>
              <a:rPr lang="en-US" dirty="0"/>
              <a:t>Parameterized topographic internal wave drag (Jayne and St. Laurent </a:t>
            </a:r>
          </a:p>
          <a:p>
            <a:pPr marL="457200" lvl="2" defTabSz="457164">
              <a:spcBef>
                <a:spcPts val="600"/>
              </a:spcBef>
              <a:buSzPct val="100000"/>
              <a:defRPr sz="2000">
                <a:solidFill>
                  <a:schemeClr val="accent2">
                    <a:lumOff val="-2196"/>
                  </a:schemeClr>
                </a:solidFill>
              </a:defRPr>
            </a:pPr>
            <a:r>
              <a:rPr lang="en-US" dirty="0"/>
              <a:t>2001, and many others)</a:t>
            </a:r>
            <a:endParaRPr dirty="0"/>
          </a:p>
        </p:txBody>
      </p:sp>
      <p:sp>
        <p:nvSpPr>
          <p:cNvPr id="15" name="SAL includes effects from:…">
            <a:extLst>
              <a:ext uri="{FF2B5EF4-FFF2-40B4-BE49-F238E27FC236}">
                <a16:creationId xmlns:a16="http://schemas.microsoft.com/office/drawing/2014/main" id="{65ECC301-8984-7E40-9A3A-282567F615FF}"/>
              </a:ext>
            </a:extLst>
          </p:cNvPr>
          <p:cNvSpPr txBox="1"/>
          <p:nvPr/>
        </p:nvSpPr>
        <p:spPr>
          <a:xfrm>
            <a:off x="1394040" y="4981227"/>
            <a:ext cx="4074190"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228600" indent="-228600" defTabSz="457164">
              <a:spcBef>
                <a:spcPts val="600"/>
              </a:spcBef>
              <a:buSzPct val="100000"/>
              <a:buFont typeface="Arial"/>
              <a:buChar char="•"/>
              <a:defRPr sz="2000">
                <a:solidFill>
                  <a:schemeClr val="accent2">
                    <a:lumOff val="-2196"/>
                  </a:schemeClr>
                </a:solidFill>
              </a:defRPr>
            </a:pPr>
            <a:r>
              <a:rPr lang="en-US" dirty="0" err="1"/>
              <a:t>Hendershott</a:t>
            </a:r>
            <a:r>
              <a:rPr lang="en-US" dirty="0"/>
              <a:t> 1972</a:t>
            </a:r>
            <a:r>
              <a:rPr lang="en-US" dirty="0">
                <a:sym typeface="Wingdings" pitchFamily="2" charset="2"/>
              </a:rPr>
              <a:t></a:t>
            </a:r>
          </a:p>
          <a:p>
            <a:pPr marL="228600" indent="-228600" defTabSz="457164">
              <a:spcBef>
                <a:spcPts val="600"/>
              </a:spcBef>
              <a:buSzPct val="100000"/>
              <a:buFont typeface="Arial"/>
              <a:buChar char="•"/>
              <a:defRPr sz="2000">
                <a:solidFill>
                  <a:schemeClr val="accent2">
                    <a:lumOff val="-2196"/>
                  </a:schemeClr>
                </a:solidFill>
              </a:defRPr>
            </a:pPr>
            <a:r>
              <a:rPr lang="en-US" dirty="0"/>
              <a:t>Adjusted to account for</a:t>
            </a:r>
            <a:r>
              <a:rPr dirty="0"/>
              <a:t>:</a:t>
            </a:r>
          </a:p>
          <a:p>
            <a:pPr marL="685800" lvl="2" indent="-228600" defTabSz="457164">
              <a:spcBef>
                <a:spcPts val="600"/>
              </a:spcBef>
              <a:buSzPct val="100000"/>
              <a:buFont typeface="Arial"/>
              <a:buChar char="•"/>
              <a:defRPr sz="2000">
                <a:solidFill>
                  <a:schemeClr val="accent2">
                    <a:lumOff val="-2196"/>
                  </a:schemeClr>
                </a:solidFill>
              </a:defRPr>
            </a:pPr>
            <a:r>
              <a:rPr lang="en-US" dirty="0"/>
              <a:t>Solid body tide d</a:t>
            </a:r>
            <a:r>
              <a:rPr dirty="0"/>
              <a:t>eform</a:t>
            </a:r>
            <a:r>
              <a:rPr lang="en-US" dirty="0"/>
              <a:t>ation</a:t>
            </a:r>
            <a:endParaRPr dirty="0"/>
          </a:p>
          <a:p>
            <a:pPr marL="685800" lvl="2" indent="-228600" defTabSz="457164">
              <a:spcBef>
                <a:spcPts val="600"/>
              </a:spcBef>
              <a:buSzPct val="100000"/>
              <a:buFont typeface="Arial"/>
              <a:buChar char="•"/>
              <a:defRPr sz="2000">
                <a:solidFill>
                  <a:schemeClr val="accent2">
                    <a:lumOff val="-2196"/>
                  </a:schemeClr>
                </a:solidFill>
              </a:defRPr>
            </a:pPr>
            <a:r>
              <a:rPr lang="en-US" dirty="0"/>
              <a:t>Perturbation to potential due </a:t>
            </a:r>
          </a:p>
          <a:p>
            <a:pPr marL="457200" lvl="2" defTabSz="457164">
              <a:spcBef>
                <a:spcPts val="600"/>
              </a:spcBef>
              <a:buSzPct val="100000"/>
              <a:defRPr sz="2000">
                <a:solidFill>
                  <a:schemeClr val="accent2">
                    <a:lumOff val="-2196"/>
                  </a:schemeClr>
                </a:solidFill>
              </a:defRPr>
            </a:pPr>
            <a:r>
              <a:rPr lang="en-US" dirty="0"/>
              <a:t>to self-gravitation</a:t>
            </a:r>
            <a:endParaRPr dirty="0"/>
          </a:p>
        </p:txBody>
      </p:sp>
      <p:sp>
        <p:nvSpPr>
          <p:cNvPr id="2" name="TextBox 1">
            <a:extLst>
              <a:ext uri="{FF2B5EF4-FFF2-40B4-BE49-F238E27FC236}">
                <a16:creationId xmlns:a16="http://schemas.microsoft.com/office/drawing/2014/main" id="{E37DD2B3-B191-804B-BB15-F73752D044A1}"/>
              </a:ext>
            </a:extLst>
          </p:cNvPr>
          <p:cNvSpPr txBox="1"/>
          <p:nvPr/>
        </p:nvSpPr>
        <p:spPr>
          <a:xfrm>
            <a:off x="6802452" y="2272033"/>
            <a:ext cx="2121093" cy="1089529"/>
          </a:xfrm>
          <a:prstGeom prst="rect">
            <a:avLst/>
          </a:prstGeom>
          <a:noFill/>
        </p:spPr>
        <p:txBody>
          <a:bodyPr wrap="none" rtlCol="0">
            <a:spAutoFit/>
          </a:bodyPr>
          <a:lstStyle/>
          <a:p>
            <a:r>
              <a:rPr lang="en-US" dirty="0" err="1">
                <a:solidFill>
                  <a:srgbClr val="FF0000"/>
                </a:solidFill>
              </a:rPr>
              <a:t>Nairita</a:t>
            </a:r>
            <a:r>
              <a:rPr lang="en-US" dirty="0">
                <a:solidFill>
                  <a:srgbClr val="FF0000"/>
                </a:solidFill>
              </a:rPr>
              <a:t> Pal</a:t>
            </a:r>
          </a:p>
          <a:p>
            <a:r>
              <a:rPr lang="en-US" dirty="0">
                <a:solidFill>
                  <a:srgbClr val="FF0000"/>
                </a:solidFill>
              </a:rPr>
              <a:t>is implementing</a:t>
            </a:r>
          </a:p>
          <a:p>
            <a:r>
              <a:rPr lang="en-US" dirty="0">
                <a:solidFill>
                  <a:srgbClr val="FF0000"/>
                </a:solidFill>
              </a:rPr>
              <a:t>the damping</a:t>
            </a:r>
          </a:p>
        </p:txBody>
      </p:sp>
      <p:sp>
        <p:nvSpPr>
          <p:cNvPr id="3" name="Down Arrow 2">
            <a:extLst>
              <a:ext uri="{FF2B5EF4-FFF2-40B4-BE49-F238E27FC236}">
                <a16:creationId xmlns:a16="http://schemas.microsoft.com/office/drawing/2014/main" id="{A9363F7A-C81A-D145-8C64-45AB47222EE1}"/>
              </a:ext>
            </a:extLst>
          </p:cNvPr>
          <p:cNvSpPr/>
          <p:nvPr/>
        </p:nvSpPr>
        <p:spPr>
          <a:xfrm>
            <a:off x="7659551" y="343831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01CED9-6756-4A49-9D46-EEEF0F564B78}"/>
              </a:ext>
            </a:extLst>
          </p:cNvPr>
          <p:cNvSpPr txBox="1"/>
          <p:nvPr/>
        </p:nvSpPr>
        <p:spPr>
          <a:xfrm>
            <a:off x="11016433" y="5755273"/>
            <a:ext cx="2121093" cy="1089529"/>
          </a:xfrm>
          <a:prstGeom prst="rect">
            <a:avLst/>
          </a:prstGeom>
          <a:noFill/>
        </p:spPr>
        <p:txBody>
          <a:bodyPr wrap="none" rtlCol="0">
            <a:spAutoFit/>
          </a:bodyPr>
          <a:lstStyle/>
          <a:p>
            <a:r>
              <a:rPr lang="en-US" dirty="0">
                <a:solidFill>
                  <a:srgbClr val="FF0000"/>
                </a:solidFill>
              </a:rPr>
              <a:t>Kristin Barton</a:t>
            </a:r>
          </a:p>
          <a:p>
            <a:r>
              <a:rPr lang="en-US" dirty="0">
                <a:solidFill>
                  <a:srgbClr val="FF0000"/>
                </a:solidFill>
              </a:rPr>
              <a:t>is implementing</a:t>
            </a:r>
          </a:p>
          <a:p>
            <a:r>
              <a:rPr lang="en-US" dirty="0">
                <a:solidFill>
                  <a:srgbClr val="FF0000"/>
                </a:solidFill>
              </a:rPr>
              <a:t>an inline SAL</a:t>
            </a:r>
          </a:p>
        </p:txBody>
      </p:sp>
      <p:sp>
        <p:nvSpPr>
          <p:cNvPr id="4" name="Up Arrow 3">
            <a:extLst>
              <a:ext uri="{FF2B5EF4-FFF2-40B4-BE49-F238E27FC236}">
                <a16:creationId xmlns:a16="http://schemas.microsoft.com/office/drawing/2014/main" id="{63097417-0D21-0A44-803E-0F50FBA3B309}"/>
              </a:ext>
            </a:extLst>
          </p:cNvPr>
          <p:cNvSpPr/>
          <p:nvPr/>
        </p:nvSpPr>
        <p:spPr>
          <a:xfrm>
            <a:off x="10531801" y="5678517"/>
            <a:ext cx="484632" cy="9528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749178"/>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fld id="{FE7A4BB3-E848-5A44-82DF-322201952CD8}" type="slidenum">
              <a:rPr lang="en-US" smtClean="0"/>
              <a:pPr/>
              <a:t>9</a:t>
            </a:fld>
            <a:endParaRPr lang="en-US" dirty="0"/>
          </a:p>
        </p:txBody>
      </p:sp>
      <p:sp>
        <p:nvSpPr>
          <p:cNvPr id="3" name="Title 2">
            <a:extLst>
              <a:ext uri="{FF2B5EF4-FFF2-40B4-BE49-F238E27FC236}">
                <a16:creationId xmlns:a16="http://schemas.microsoft.com/office/drawing/2014/main" id="{4029D6DD-0968-4456-8D18-8BDCCCDD7AED}"/>
              </a:ext>
            </a:extLst>
          </p:cNvPr>
          <p:cNvSpPr>
            <a:spLocks noGrp="1"/>
          </p:cNvSpPr>
          <p:nvPr>
            <p:ph type="title"/>
          </p:nvPr>
        </p:nvSpPr>
        <p:spPr>
          <a:xfrm>
            <a:off x="2536824" y="195076"/>
            <a:ext cx="10167794" cy="626210"/>
          </a:xfrm>
        </p:spPr>
        <p:txBody>
          <a:bodyPr anchor="t"/>
          <a:lstStyle/>
          <a:p>
            <a:r>
              <a:rPr lang="en-US" dirty="0"/>
              <a:t>Tidal Modeling for E3SM So Far</a:t>
            </a:r>
          </a:p>
        </p:txBody>
      </p:sp>
      <p:sp>
        <p:nvSpPr>
          <p:cNvPr id="7" name="TextBox 6">
            <a:extLst>
              <a:ext uri="{FF2B5EF4-FFF2-40B4-BE49-F238E27FC236}">
                <a16:creationId xmlns:a16="http://schemas.microsoft.com/office/drawing/2014/main" id="{91499830-AEB7-431C-B202-45FE70D131D0}"/>
              </a:ext>
            </a:extLst>
          </p:cNvPr>
          <p:cNvSpPr txBox="1"/>
          <p:nvPr/>
        </p:nvSpPr>
        <p:spPr>
          <a:xfrm>
            <a:off x="1076432" y="2366833"/>
            <a:ext cx="8439974" cy="3508653"/>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2400" dirty="0">
                <a:solidFill>
                  <a:schemeClr val="accent2"/>
                </a:solidFill>
              </a:rPr>
              <a:t>Eight tidal constituents are now in MPAS-Ocean: 	</a:t>
            </a:r>
          </a:p>
          <a:p>
            <a:pPr>
              <a:spcBef>
                <a:spcPts val="1200"/>
              </a:spcBef>
            </a:pPr>
            <a:r>
              <a:rPr lang="en-US" sz="2400" dirty="0">
                <a:solidFill>
                  <a:schemeClr val="accent2"/>
                </a:solidFill>
              </a:rPr>
              <a:t>	</a:t>
            </a:r>
            <a:r>
              <a:rPr lang="en-US" sz="2400" dirty="0" smtClean="0">
                <a:solidFill>
                  <a:schemeClr val="accent2"/>
                </a:solidFill>
              </a:rPr>
              <a:t>M</a:t>
            </a:r>
            <a:r>
              <a:rPr lang="en-US" sz="2400" baseline="-25000" dirty="0" smtClean="0">
                <a:solidFill>
                  <a:schemeClr val="accent2"/>
                </a:solidFill>
              </a:rPr>
              <a:t>2</a:t>
            </a:r>
            <a:r>
              <a:rPr lang="en-US" sz="2400" dirty="0" smtClean="0">
                <a:solidFill>
                  <a:schemeClr val="accent2"/>
                </a:solidFill>
              </a:rPr>
              <a:t>, S</a:t>
            </a:r>
            <a:r>
              <a:rPr lang="en-US" sz="2400" baseline="-25000" dirty="0" smtClean="0">
                <a:solidFill>
                  <a:schemeClr val="accent2"/>
                </a:solidFill>
              </a:rPr>
              <a:t>2</a:t>
            </a:r>
            <a:r>
              <a:rPr lang="en-US" sz="2400" dirty="0" smtClean="0">
                <a:solidFill>
                  <a:schemeClr val="accent2"/>
                </a:solidFill>
              </a:rPr>
              <a:t>, N</a:t>
            </a:r>
            <a:r>
              <a:rPr lang="en-US" sz="2400" baseline="-25000" dirty="0" smtClean="0">
                <a:solidFill>
                  <a:schemeClr val="accent2"/>
                </a:solidFill>
              </a:rPr>
              <a:t>2</a:t>
            </a:r>
            <a:r>
              <a:rPr lang="en-US" sz="2400" dirty="0" smtClean="0">
                <a:solidFill>
                  <a:schemeClr val="accent2"/>
                </a:solidFill>
              </a:rPr>
              <a:t>, K</a:t>
            </a:r>
            <a:r>
              <a:rPr lang="en-US" sz="2400" baseline="-25000" dirty="0" smtClean="0">
                <a:solidFill>
                  <a:schemeClr val="accent2"/>
                </a:solidFill>
              </a:rPr>
              <a:t>2</a:t>
            </a:r>
            <a:r>
              <a:rPr lang="en-US" sz="2400" dirty="0" smtClean="0">
                <a:solidFill>
                  <a:schemeClr val="accent2"/>
                </a:solidFill>
              </a:rPr>
              <a:t>, K</a:t>
            </a:r>
            <a:r>
              <a:rPr lang="en-US" sz="2400" baseline="-25000" dirty="0" smtClean="0">
                <a:solidFill>
                  <a:schemeClr val="accent2"/>
                </a:solidFill>
              </a:rPr>
              <a:t>1</a:t>
            </a:r>
            <a:r>
              <a:rPr lang="en-US" sz="2400" dirty="0" smtClean="0">
                <a:solidFill>
                  <a:schemeClr val="accent2"/>
                </a:solidFill>
              </a:rPr>
              <a:t>, O</a:t>
            </a:r>
            <a:r>
              <a:rPr lang="en-US" sz="2400" baseline="-25000" dirty="0" smtClean="0">
                <a:solidFill>
                  <a:schemeClr val="accent2"/>
                </a:solidFill>
              </a:rPr>
              <a:t>1</a:t>
            </a:r>
            <a:r>
              <a:rPr lang="en-US" sz="2400" dirty="0" smtClean="0">
                <a:solidFill>
                  <a:schemeClr val="accent2"/>
                </a:solidFill>
              </a:rPr>
              <a:t>, Q</a:t>
            </a:r>
            <a:r>
              <a:rPr lang="en-US" sz="2400" baseline="-25000" dirty="0" smtClean="0">
                <a:solidFill>
                  <a:schemeClr val="accent2"/>
                </a:solidFill>
              </a:rPr>
              <a:t>1</a:t>
            </a:r>
            <a:r>
              <a:rPr lang="en-US" sz="2400" dirty="0">
                <a:solidFill>
                  <a:schemeClr val="accent2"/>
                </a:solidFill>
              </a:rPr>
              <a:t> </a:t>
            </a:r>
            <a:r>
              <a:rPr lang="en-US" sz="2400" dirty="0" smtClean="0">
                <a:solidFill>
                  <a:schemeClr val="accent2"/>
                </a:solidFill>
              </a:rPr>
              <a:t>and P</a:t>
            </a:r>
            <a:r>
              <a:rPr lang="en-US" sz="2400" baseline="-25000" dirty="0" smtClean="0">
                <a:solidFill>
                  <a:schemeClr val="accent2"/>
                </a:solidFill>
              </a:rPr>
              <a:t>1</a:t>
            </a:r>
            <a:endParaRPr lang="en-US" sz="2400" dirty="0">
              <a:solidFill>
                <a:schemeClr val="accent2"/>
              </a:solidFill>
            </a:endParaRPr>
          </a:p>
          <a:p>
            <a:pPr marL="342900" indent="-342900">
              <a:spcBef>
                <a:spcPts val="1200"/>
              </a:spcBef>
              <a:buFont typeface="Arial" panose="020B0604020202020204" pitchFamily="34" charset="0"/>
              <a:buChar char="•"/>
            </a:pPr>
            <a:r>
              <a:rPr lang="en-US" sz="2400" dirty="0">
                <a:solidFill>
                  <a:schemeClr val="accent2"/>
                </a:solidFill>
              </a:rPr>
              <a:t>There are two phases of tidal development in MPAS: Short-term (months-long) barotropic simulations, and fully coupled climatic baroclinic simulations in E3SM, including sea ice, atmospheric and land coupling.</a:t>
            </a:r>
          </a:p>
          <a:p>
            <a:pPr marL="342900" indent="-342900">
              <a:spcBef>
                <a:spcPts val="1200"/>
              </a:spcBef>
              <a:buFont typeface="Arial" panose="020B0604020202020204" pitchFamily="34" charset="0"/>
              <a:buChar char="•"/>
            </a:pPr>
            <a:r>
              <a:rPr lang="en-US" sz="2400" dirty="0">
                <a:solidFill>
                  <a:schemeClr val="accent2"/>
                </a:solidFill>
              </a:rPr>
              <a:t>The barotropic model can have a finer (1-10km) mesh along the coastline. </a:t>
            </a:r>
          </a:p>
        </p:txBody>
      </p:sp>
      <p:pic>
        <p:nvPicPr>
          <p:cNvPr id="5" name="Picture 4">
            <a:extLst>
              <a:ext uri="{FF2B5EF4-FFF2-40B4-BE49-F238E27FC236}">
                <a16:creationId xmlns:a16="http://schemas.microsoft.com/office/drawing/2014/main" id="{5E9AD3E9-CA05-A248-9D27-894BD3DBB0A7}"/>
              </a:ext>
            </a:extLst>
          </p:cNvPr>
          <p:cNvPicPr>
            <a:picLocks noChangeAspect="1"/>
          </p:cNvPicPr>
          <p:nvPr/>
        </p:nvPicPr>
        <p:blipFill>
          <a:blip r:embed="rId3"/>
          <a:stretch>
            <a:fillRect/>
          </a:stretch>
        </p:blipFill>
        <p:spPr>
          <a:xfrm>
            <a:off x="9798317" y="4765927"/>
            <a:ext cx="4224336" cy="2575301"/>
          </a:xfrm>
          <a:prstGeom prst="rect">
            <a:avLst/>
          </a:prstGeom>
        </p:spPr>
      </p:pic>
      <p:pic>
        <p:nvPicPr>
          <p:cNvPr id="10" name="Picture 9">
            <a:extLst>
              <a:ext uri="{FF2B5EF4-FFF2-40B4-BE49-F238E27FC236}">
                <a16:creationId xmlns:a16="http://schemas.microsoft.com/office/drawing/2014/main" id="{90B481CA-F1FD-F249-BC0A-3D85A6425B14}"/>
              </a:ext>
            </a:extLst>
          </p:cNvPr>
          <p:cNvPicPr>
            <a:picLocks noChangeAspect="1"/>
          </p:cNvPicPr>
          <p:nvPr/>
        </p:nvPicPr>
        <p:blipFill>
          <a:blip r:embed="rId4"/>
          <a:stretch>
            <a:fillRect/>
          </a:stretch>
        </p:blipFill>
        <p:spPr>
          <a:xfrm>
            <a:off x="9798317" y="1831160"/>
            <a:ext cx="4224336" cy="2612048"/>
          </a:xfrm>
          <a:prstGeom prst="rect">
            <a:avLst/>
          </a:prstGeom>
        </p:spPr>
      </p:pic>
      <p:pic>
        <p:nvPicPr>
          <p:cNvPr id="12" name="Picture 11">
            <a:extLst>
              <a:ext uri="{FF2B5EF4-FFF2-40B4-BE49-F238E27FC236}">
                <a16:creationId xmlns:a16="http://schemas.microsoft.com/office/drawing/2014/main" id="{B3E31BBF-F932-554D-A311-6AE875049248}"/>
              </a:ext>
            </a:extLst>
          </p:cNvPr>
          <p:cNvPicPr>
            <a:picLocks noChangeAspect="1"/>
          </p:cNvPicPr>
          <p:nvPr/>
        </p:nvPicPr>
        <p:blipFill>
          <a:blip r:embed="rId5"/>
          <a:stretch>
            <a:fillRect/>
          </a:stretch>
        </p:blipFill>
        <p:spPr>
          <a:xfrm>
            <a:off x="12970892" y="110431"/>
            <a:ext cx="1063336" cy="758409"/>
          </a:xfrm>
          <a:prstGeom prst="rect">
            <a:avLst/>
          </a:prstGeom>
        </p:spPr>
      </p:pic>
      <p:pic>
        <p:nvPicPr>
          <p:cNvPr id="14" name="Picture 13">
            <a:extLst>
              <a:ext uri="{FF2B5EF4-FFF2-40B4-BE49-F238E27FC236}">
                <a16:creationId xmlns:a16="http://schemas.microsoft.com/office/drawing/2014/main" id="{AA6E28E8-93EA-6449-9F48-8383869A2352}"/>
              </a:ext>
            </a:extLst>
          </p:cNvPr>
          <p:cNvPicPr>
            <a:picLocks noChangeAspect="1"/>
          </p:cNvPicPr>
          <p:nvPr/>
        </p:nvPicPr>
        <p:blipFill rotWithShape="1">
          <a:blip r:embed="rId6"/>
          <a:srcRect b="20465"/>
          <a:stretch/>
        </p:blipFill>
        <p:spPr>
          <a:xfrm>
            <a:off x="9516406" y="85330"/>
            <a:ext cx="3177394" cy="1023034"/>
          </a:xfrm>
          <a:prstGeom prst="rect">
            <a:avLst/>
          </a:prstGeom>
        </p:spPr>
      </p:pic>
      <p:pic>
        <p:nvPicPr>
          <p:cNvPr id="18" name="Picture 17">
            <a:extLst>
              <a:ext uri="{FF2B5EF4-FFF2-40B4-BE49-F238E27FC236}">
                <a16:creationId xmlns:a16="http://schemas.microsoft.com/office/drawing/2014/main" id="{B5658975-2081-CA4F-8D14-E2FF4572425F}"/>
              </a:ext>
            </a:extLst>
          </p:cNvPr>
          <p:cNvPicPr>
            <a:picLocks noChangeAspect="1"/>
          </p:cNvPicPr>
          <p:nvPr/>
        </p:nvPicPr>
        <p:blipFill>
          <a:blip r:embed="rId7"/>
          <a:stretch>
            <a:fillRect/>
          </a:stretch>
        </p:blipFill>
        <p:spPr>
          <a:xfrm>
            <a:off x="9984067" y="1087609"/>
            <a:ext cx="2423697" cy="176269"/>
          </a:xfrm>
          <a:prstGeom prst="rect">
            <a:avLst/>
          </a:prstGeom>
        </p:spPr>
      </p:pic>
      <p:sp>
        <p:nvSpPr>
          <p:cNvPr id="19" name="TextBox 18">
            <a:extLst>
              <a:ext uri="{FF2B5EF4-FFF2-40B4-BE49-F238E27FC236}">
                <a16:creationId xmlns:a16="http://schemas.microsoft.com/office/drawing/2014/main" id="{6F196F98-68E9-0D4A-BE63-C484DD141D84}"/>
              </a:ext>
            </a:extLst>
          </p:cNvPr>
          <p:cNvSpPr txBox="1"/>
          <p:nvPr/>
        </p:nvSpPr>
        <p:spPr>
          <a:xfrm>
            <a:off x="12880092" y="1000113"/>
            <a:ext cx="1269899" cy="292388"/>
          </a:xfrm>
          <a:prstGeom prst="rect">
            <a:avLst/>
          </a:prstGeom>
          <a:noFill/>
        </p:spPr>
        <p:txBody>
          <a:bodyPr wrap="none" rtlCol="0">
            <a:spAutoFit/>
          </a:bodyPr>
          <a:lstStyle/>
          <a:p>
            <a:r>
              <a:rPr lang="en-US" sz="1300" b="1" dirty="0"/>
              <a:t>Delaware Bay</a:t>
            </a:r>
          </a:p>
        </p:txBody>
      </p:sp>
      <p:cxnSp>
        <p:nvCxnSpPr>
          <p:cNvPr id="21" name="Straight Connector 20">
            <a:extLst>
              <a:ext uri="{FF2B5EF4-FFF2-40B4-BE49-F238E27FC236}">
                <a16:creationId xmlns:a16="http://schemas.microsoft.com/office/drawing/2014/main" id="{72C78334-900F-B44A-9605-6485E774568E}"/>
              </a:ext>
            </a:extLst>
          </p:cNvPr>
          <p:cNvCxnSpPr>
            <a:cxnSpLocks/>
          </p:cNvCxnSpPr>
          <p:nvPr/>
        </p:nvCxnSpPr>
        <p:spPr>
          <a:xfrm>
            <a:off x="12569917" y="494381"/>
            <a:ext cx="923304" cy="0"/>
          </a:xfrm>
          <a:prstGeom prst="line">
            <a:avLst/>
          </a:prstGeom>
          <a:ln w="25400">
            <a:solidFill>
              <a:srgbClr val="C76D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9E4D911-89C4-4B4D-A060-4FDB7B2DF88F}"/>
              </a:ext>
            </a:extLst>
          </p:cNvPr>
          <p:cNvSpPr txBox="1"/>
          <p:nvPr/>
        </p:nvSpPr>
        <p:spPr>
          <a:xfrm>
            <a:off x="9775167" y="7503288"/>
            <a:ext cx="4309770" cy="369332"/>
          </a:xfrm>
          <a:prstGeom prst="rect">
            <a:avLst/>
          </a:prstGeom>
          <a:noFill/>
        </p:spPr>
        <p:txBody>
          <a:bodyPr wrap="none" rtlCol="0">
            <a:spAutoFit/>
          </a:bodyPr>
          <a:lstStyle/>
          <a:p>
            <a:pPr algn="ctr"/>
            <a:r>
              <a:rPr lang="en-US" sz="1800" dirty="0"/>
              <a:t>Example of the M</a:t>
            </a:r>
            <a:r>
              <a:rPr lang="en-US" sz="1800" baseline="-25000" dirty="0"/>
              <a:t>2</a:t>
            </a:r>
            <a:r>
              <a:rPr lang="en-US" sz="1800" dirty="0"/>
              <a:t> Tide in MPAS-Ocean</a:t>
            </a:r>
          </a:p>
        </p:txBody>
      </p:sp>
    </p:spTree>
    <p:extLst>
      <p:ext uri="{BB962C8B-B14F-4D97-AF65-F5344CB8AC3E}">
        <p14:creationId xmlns:p14="http://schemas.microsoft.com/office/powerpoint/2010/main" val="37086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Plain.potx" id="{0782FAF7-70BE-4A7B-A9AB-04CE0CD8A8DE}" vid="{2CD97732-1318-4B64-80C1-95496D5ABA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436E67166B2E4CA66D6173E3CC4E80" ma:contentTypeVersion="0" ma:contentTypeDescription="Create a new document." ma:contentTypeScope="" ma:versionID="cf9274a63d59d69e494cf352a9511c8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E61016-D7A5-4B83-BDAA-651842F10043}">
  <ds:schemaRefs>
    <ds:schemaRef ds:uri="http://schemas.openxmlformats.org/package/2006/metadata/core-properties"/>
    <ds:schemaRef ds:uri="http://schemas.microsoft.com/office/infopath/2007/PartnerControls"/>
    <ds:schemaRef ds:uri="http://purl.org/dc/elements/1.1/"/>
    <ds:schemaRef ds:uri="http://schemas.microsoft.com/office/2006/documentManagement/types"/>
    <ds:schemaRef ds:uri="http://purl.org/dc/term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24502E73-009A-437A-A426-1B350A0633CC}">
  <ds:schemaRefs>
    <ds:schemaRef ds:uri="http://schemas.microsoft.com/sharepoint/v3/contenttype/forms"/>
  </ds:schemaRefs>
</ds:datastoreItem>
</file>

<file path=customXml/itemProps3.xml><?xml version="1.0" encoding="utf-8"?>
<ds:datastoreItem xmlns:ds="http://schemas.openxmlformats.org/officeDocument/2006/customXml" ds:itemID="{3A13E166-5374-456B-99EC-D75B69EF92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PNNL_Black</Template>
  <TotalTime>9741</TotalTime>
  <Words>2705</Words>
  <Application>Microsoft Office PowerPoint</Application>
  <PresentationFormat>Custom</PresentationFormat>
  <Paragraphs>277</Paragraphs>
  <Slides>46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Cambria Math</vt:lpstr>
      <vt:lpstr>Wingdings</vt:lpstr>
      <vt:lpstr>PNNL_Option_4</vt:lpstr>
      <vt:lpstr>Implementing Oceanic Tides in E3SM</vt:lpstr>
      <vt:lpstr>Why add tides to high-resolution global circulation models? </vt:lpstr>
      <vt:lpstr>Geographical distribution:  Stationary internal tides</vt:lpstr>
      <vt:lpstr>       Impact of shelf tides upon open-ocean tides</vt:lpstr>
      <vt:lpstr>       Impact of shelf tides upon open-ocean tides</vt:lpstr>
      <vt:lpstr>       Impact of shelf tides upon open-ocean tides</vt:lpstr>
      <vt:lpstr>       Impact of shelf tides upon open-ocean tides</vt:lpstr>
      <vt:lpstr>Tidal implementation package accounts for…</vt:lpstr>
      <vt:lpstr>Tidal Modeling for E3SM So Far</vt:lpstr>
      <vt:lpstr>Tides Simulation Campaign in MPAS and E3SM</vt:lpstr>
      <vt:lpstr>Importance of tides in a global ocean model </vt:lpstr>
      <vt:lpstr>Implementation of internal wave-drag in MPAS-O</vt:lpstr>
      <vt:lpstr>Internal Wave drag term</vt:lpstr>
      <vt:lpstr> e-folding time from HYCOM</vt:lpstr>
      <vt:lpstr>M2 amplitude results: Amplitude decreases with increase in χ</vt:lpstr>
      <vt:lpstr>NOAA’s Global Extratropical Storm and Tide Model (G-ESTOFS)</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Lessons learned: Resolution, topography, and dissipation</vt:lpstr>
      <vt:lpstr>PowerPoint Presentation</vt:lpstr>
      <vt:lpstr>Extra slides</vt:lpstr>
      <vt:lpstr>Slide from Richard Ray’s “100 years of tides” talk at Fall 2019 AGU meeting</vt:lpstr>
      <vt:lpstr>Geographical distribution:  Stationary internal tides</vt:lpstr>
      <vt:lpstr>Internal gravity wave continuum spectrum in global  models</vt:lpstr>
      <vt:lpstr>Improved internal gravity wave spectrum in a regional model forced by a global internal wave model (Nelson et al. 2020)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Pitman, Andrew T</dc:creator>
  <cp:lastModifiedBy>Joannes Westerink</cp:lastModifiedBy>
  <cp:revision>222</cp:revision>
  <dcterms:created xsi:type="dcterms:W3CDTF">2019-06-27T16:42:10Z</dcterms:created>
  <dcterms:modified xsi:type="dcterms:W3CDTF">2020-10-29T02:20:16Z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0x01010031436E67166B2E4CA66D6173E3CC4E80</vt:lpwstr>
  </property>
</Properties>
</file>