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4"/>
  </p:sldMasterIdLst>
  <p:notesMasterIdLst>
    <p:notesMasterId r:id="rId15"/>
  </p:notesMasterIdLst>
  <p:handoutMasterIdLst>
    <p:handoutMasterId r:id="rId16"/>
  </p:handoutMasterIdLst>
  <p:sldIdLst>
    <p:sldId id="397" r:id="rId5"/>
    <p:sldId id="611" r:id="rId6"/>
    <p:sldId id="287" r:id="rId7"/>
    <p:sldId id="605" r:id="rId8"/>
    <p:sldId id="606" r:id="rId9"/>
    <p:sldId id="610" r:id="rId10"/>
    <p:sldId id="614" r:id="rId11"/>
    <p:sldId id="613" r:id="rId12"/>
    <p:sldId id="609" r:id="rId13"/>
    <p:sldId id="268" r:id="rId14"/>
  </p:sldIdLst>
  <p:sldSz cx="14630400" cy="8229600"/>
  <p:notesSz cx="6858000" cy="9144000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tman, Andrew T" initials="PAT" lastIdx="1" clrIdx="0">
    <p:extLst>
      <p:ext uri="{19B8F6BF-5375-455C-9EA6-DF929625EA0E}">
        <p15:presenceInfo xmlns:p15="http://schemas.microsoft.com/office/powerpoint/2012/main" userId="S::andrew.pitman@pnnl.gov::9950c855-f6e2-4fa9-949c-eddd85dadb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36"/>
    <a:srgbClr val="000000"/>
    <a:srgbClr val="5F1C8C"/>
    <a:srgbClr val="7F7F7F"/>
    <a:srgbClr val="719500"/>
    <a:srgbClr val="D77600"/>
    <a:srgbClr val="0070C0"/>
    <a:srgbClr val="C8722E"/>
    <a:srgbClr val="146737"/>
    <a:srgbClr val="BE0F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68" autoAdjust="0"/>
    <p:restoredTop sz="85986" autoAdjust="0"/>
  </p:normalViewPr>
  <p:slideViewPr>
    <p:cSldViewPr snapToGrid="0" snapToObjects="1">
      <p:cViewPr varScale="1">
        <p:scale>
          <a:sx n="91" d="100"/>
          <a:sy n="91" d="100"/>
        </p:scale>
        <p:origin x="1168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117" d="100"/>
          <a:sy n="117" d="100"/>
        </p:scale>
        <p:origin x="497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A69A9C-1087-184F-8370-423E175D9D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090E3D-F5E5-0D40-B323-A25B85CF9E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E50B8-2EF8-564F-AE86-D84E6C503530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E3AA97-2F38-5340-B685-1E0EA3E358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B732F3-25A6-284F-A24C-5FD21AE6BE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78BA3-E235-9946-9A4D-07E907F68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00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C8D20-1945-7145-91A2-3D134BDA25E2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104DB-87CA-D64F-AB86-DB2520DD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55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31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44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Combine this one and configuration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93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Combine this one and configuration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09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Subsurface runoff, replace the channel volume. Water table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99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series daily scale </a:t>
            </a:r>
          </a:p>
          <a:p>
            <a:r>
              <a:rPr lang="en-US" dirty="0"/>
              <a:t>Max daily runoff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34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series at daily for each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2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Zoom in plot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6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Zoom in plot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884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</a:t>
            </a:r>
            <a:r>
              <a:rPr lang="en-US" dirty="0" err="1"/>
              <a:t>giem</a:t>
            </a:r>
            <a:r>
              <a:rPr lang="en-US" dirty="0"/>
              <a:t> inundation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77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 userDrawn="1"/>
        </p:nvSpPr>
        <p:spPr>
          <a:xfrm>
            <a:off x="1371600" y="7543800"/>
            <a:ext cx="3657600" cy="228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800" dirty="0">
                <a:solidFill>
                  <a:srgbClr val="616265">
                    <a:alpha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743200"/>
            <a:ext cx="4572000" cy="18288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4800" b="1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0529" y="5669280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 dirty="0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600" y="5983356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600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3710609" y="-1245704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0529" y="7178040"/>
            <a:ext cx="824484" cy="228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0C8FB-601C-A04C-84F7-213A857D3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535" y="7249637"/>
            <a:ext cx="929809" cy="155448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51641" y="4915645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73011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30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7772400" cy="7315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6858000"/>
            <a:ext cx="77724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82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12801600" cy="5486401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10/14/20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156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008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156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008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156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156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10/14/20</a:t>
            </a:fld>
            <a:endParaRPr lang="en-US" dirty="0"/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E0A6ECC-C9D0-4240-B978-69D09F2C9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10/14/20</a:t>
            </a:fld>
            <a:endParaRPr lang="en-US" dirty="0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71600" y="2194560"/>
            <a:ext cx="12801600" cy="525886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00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10/14/20</a:t>
            </a:fld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B7AD090-7EA2-424E-A15B-B80A20326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829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10/14/20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14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1371600" y="2057400"/>
            <a:ext cx="4572000" cy="5486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b="1" dirty="0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7" y="7772400"/>
            <a:ext cx="547155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76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3FD28-EE4F-E045-8CAC-87F313BA4DA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92679" y="190326"/>
            <a:ext cx="1379060" cy="51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0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D4A685-63E0-8C44-8BEE-468E66B58BB8}"/>
              </a:ext>
            </a:extLst>
          </p:cNvPr>
          <p:cNvSpPr/>
          <p:nvPr/>
        </p:nvSpPr>
        <p:spPr>
          <a:xfrm>
            <a:off x="6415879" y="2"/>
            <a:ext cx="8214521" cy="2736262"/>
          </a:xfrm>
          <a:prstGeom prst="rect">
            <a:avLst/>
          </a:prstGeom>
          <a:gradFill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381729-FA8A-4B47-8ED9-16BF44723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8851" y="2122038"/>
            <a:ext cx="5135718" cy="1758462"/>
          </a:xfrm>
        </p:spPr>
        <p:txBody>
          <a:bodyPr/>
          <a:lstStyle/>
          <a:p>
            <a:pPr algn="l">
              <a:spcBef>
                <a:spcPts val="1440"/>
              </a:spcBef>
            </a:pPr>
            <a:r>
              <a:rPr lang="en-US" sz="3600" dirty="0"/>
              <a:t>Land River Two-Way Coupling Development in E3SM</a:t>
            </a:r>
            <a:endParaRPr lang="en-US" sz="2800" b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75E80F-D91A-476E-BA3E-433044F988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6283" y="164401"/>
            <a:ext cx="2287282" cy="12133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6C5008-6831-45BB-87DB-4B4E8037C9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02" t="8538" r="12491" b="15820"/>
          <a:stretch/>
        </p:blipFill>
        <p:spPr>
          <a:xfrm>
            <a:off x="8892231" y="194120"/>
            <a:ext cx="2552306" cy="1034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AE4950-4447-468D-9947-4F1698C122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5662" y="1120860"/>
            <a:ext cx="2218204" cy="3746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D6EB80-20E5-4B3E-897A-B49B6E1ADE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15377" y="1097085"/>
            <a:ext cx="1402926" cy="13457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B869DF-023B-46B7-9CF7-D013593583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32" t="21633" r="5692" b="21190"/>
          <a:stretch/>
        </p:blipFill>
        <p:spPr>
          <a:xfrm>
            <a:off x="10250550" y="1655146"/>
            <a:ext cx="1779007" cy="7111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32B7FC-E4B9-4BEA-BDC7-53E52FD40C6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7386" y="1087675"/>
            <a:ext cx="881367" cy="1034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7C5207-E407-4922-97A4-30493C44C5E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781" y="347495"/>
            <a:ext cx="2336724" cy="5627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5AEB24-EA59-4856-AE9C-25C7A399228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941850" y="1461332"/>
            <a:ext cx="1766488" cy="8087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6E32EB3-08E5-4387-9701-F231B912EC4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6185" y="1328730"/>
            <a:ext cx="881368" cy="1034363"/>
          </a:xfrm>
          <a:prstGeom prst="rect">
            <a:avLst/>
          </a:prstGeom>
        </p:spPr>
      </p:pic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3D5A428F-4978-40E8-A37B-5FE8D0AA00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8851" y="5004046"/>
            <a:ext cx="5135718" cy="1144236"/>
          </a:xfrm>
        </p:spPr>
        <p:txBody>
          <a:bodyPr/>
          <a:lstStyle/>
          <a:p>
            <a:pPr algn="l"/>
            <a:r>
              <a:rPr lang="en-US" sz="2000" dirty="0"/>
              <a:t>Donghui Xu</a:t>
            </a:r>
            <a:r>
              <a:rPr lang="en-US" sz="2000" baseline="30000" dirty="0"/>
              <a:t>1</a:t>
            </a:r>
            <a:r>
              <a:rPr lang="en-US" sz="2000" dirty="0"/>
              <a:t>, Gautam Bisht</a:t>
            </a:r>
            <a:r>
              <a:rPr lang="en-US" sz="2000" baseline="30000" dirty="0"/>
              <a:t>1</a:t>
            </a:r>
            <a:r>
              <a:rPr lang="en-US" sz="2000" dirty="0"/>
              <a:t>, Tian Zhou</a:t>
            </a:r>
            <a:r>
              <a:rPr lang="en-US" sz="2000" baseline="30000" dirty="0"/>
              <a:t>1</a:t>
            </a:r>
            <a:r>
              <a:rPr lang="en-US" sz="2000" dirty="0"/>
              <a:t>, </a:t>
            </a:r>
          </a:p>
          <a:p>
            <a:pPr algn="l"/>
            <a:r>
              <a:rPr lang="en-US" sz="2000" dirty="0"/>
              <a:t>Chang Liao</a:t>
            </a:r>
            <a:r>
              <a:rPr lang="en-US" sz="2000" baseline="30000" dirty="0"/>
              <a:t>1</a:t>
            </a:r>
            <a:r>
              <a:rPr lang="en-US" sz="2000" dirty="0"/>
              <a:t>, Hong-Yi Li</a:t>
            </a:r>
            <a:r>
              <a:rPr lang="en-US" sz="2000" baseline="30000" dirty="0"/>
              <a:t>2</a:t>
            </a:r>
            <a:r>
              <a:rPr lang="en-US" sz="2000" dirty="0"/>
              <a:t>, </a:t>
            </a:r>
            <a:r>
              <a:rPr lang="en-US" sz="2000" dirty="0" err="1"/>
              <a:t>Zeli</a:t>
            </a:r>
            <a:r>
              <a:rPr lang="en-US" sz="2000" dirty="0"/>
              <a:t> Tan</a:t>
            </a:r>
            <a:r>
              <a:rPr lang="en-US" sz="2000" baseline="30000" dirty="0"/>
              <a:t>1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9EA448-671F-474A-8971-251E2E4DAE01}"/>
              </a:ext>
            </a:extLst>
          </p:cNvPr>
          <p:cNvSpPr txBox="1"/>
          <p:nvPr/>
        </p:nvSpPr>
        <p:spPr>
          <a:xfrm>
            <a:off x="8892231" y="7108740"/>
            <a:ext cx="5631519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ICoM is funded by multiple programs in the Earth and Environmental Systems Sciences Division of DOE’s Office of Science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23DDC39-E475-4442-B53F-712746949E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0938" y="487446"/>
            <a:ext cx="2809909" cy="1043749"/>
          </a:xfrm>
          <a:prstGeom prst="rect">
            <a:avLst/>
          </a:prstGeom>
        </p:spPr>
      </p:pic>
      <p:sp>
        <p:nvSpPr>
          <p:cNvPr id="20" name="Subtitle 6">
            <a:extLst>
              <a:ext uri="{FF2B5EF4-FFF2-40B4-BE49-F238E27FC236}">
                <a16:creationId xmlns:a16="http://schemas.microsoft.com/office/drawing/2014/main" id="{7AA6DE2C-7206-7B4A-B312-8FF34365E4B4}"/>
              </a:ext>
            </a:extLst>
          </p:cNvPr>
          <p:cNvSpPr txBox="1">
            <a:spLocks/>
          </p:cNvSpPr>
          <p:nvPr/>
        </p:nvSpPr>
        <p:spPr>
          <a:xfrm>
            <a:off x="1218851" y="4213673"/>
            <a:ext cx="5197028" cy="457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SzPct val="100000"/>
              <a:buFontTx/>
              <a:buNone/>
              <a:defRPr sz="2000" kern="1200" cap="all" baseline="0">
                <a:solidFill>
                  <a:srgbClr val="707276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 dirty="0"/>
              <a:t>2020 ESMD-E3SM PI meeting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F591DC1D-91DC-124D-AA16-459B88462B04}"/>
              </a:ext>
            </a:extLst>
          </p:cNvPr>
          <p:cNvSpPr txBox="1">
            <a:spLocks/>
          </p:cNvSpPr>
          <p:nvPr/>
        </p:nvSpPr>
        <p:spPr>
          <a:xfrm>
            <a:off x="1218851" y="5978373"/>
            <a:ext cx="5135718" cy="1089529"/>
          </a:xfrm>
          <a:prstGeom prst="rect">
            <a:avLst/>
          </a:prstGeom>
        </p:spPr>
        <p:txBody>
          <a:bodyPr/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aseline="30000" dirty="0"/>
              <a:t>1</a:t>
            </a:r>
            <a:r>
              <a:rPr lang="en-US" sz="1800" dirty="0"/>
              <a:t>Pacific Northwest National Laboratory</a:t>
            </a:r>
          </a:p>
          <a:p>
            <a:pPr marL="0" indent="0">
              <a:buNone/>
            </a:pPr>
            <a:r>
              <a:rPr lang="en-US" sz="1800" baseline="30000" dirty="0"/>
              <a:t>2</a:t>
            </a:r>
            <a:r>
              <a:rPr lang="en-US" sz="1800" dirty="0"/>
              <a:t>University of Houston</a:t>
            </a:r>
            <a:endParaRPr lang="en-US" sz="1800" baseline="30000" dirty="0"/>
          </a:p>
          <a:p>
            <a:pPr marL="0" indent="0">
              <a:buNone/>
            </a:pPr>
            <a:r>
              <a:rPr lang="en-US" sz="1400" dirty="0"/>
              <a:t>October 26, 2020</a:t>
            </a:r>
          </a:p>
        </p:txBody>
      </p:sp>
    </p:spTree>
    <p:extLst>
      <p:ext uri="{BB962C8B-B14F-4D97-AF65-F5344CB8AC3E}">
        <p14:creationId xmlns:p14="http://schemas.microsoft.com/office/powerpoint/2010/main" val="1383934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EE5A165-9392-48FD-ACA7-258F2617BE57}"/>
              </a:ext>
            </a:extLst>
          </p:cNvPr>
          <p:cNvSpPr/>
          <p:nvPr/>
        </p:nvSpPr>
        <p:spPr>
          <a:xfrm>
            <a:off x="6415879" y="1"/>
            <a:ext cx="8214521" cy="4604051"/>
          </a:xfrm>
          <a:prstGeom prst="rect">
            <a:avLst/>
          </a:prstGeom>
          <a:gradFill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</p:spTree>
    <p:extLst>
      <p:ext uri="{BB962C8B-B14F-4D97-AF65-F5344CB8AC3E}">
        <p14:creationId xmlns:p14="http://schemas.microsoft.com/office/powerpoint/2010/main" val="757395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317569-172F-4455-8E98-BF50E7B42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C7D049-E06D-4BEE-A252-30EDB6177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1938" y="365530"/>
            <a:ext cx="11354326" cy="674994"/>
          </a:xfrm>
        </p:spPr>
        <p:txBody>
          <a:bodyPr/>
          <a:lstStyle/>
          <a:p>
            <a:r>
              <a:rPr lang="en-US" dirty="0"/>
              <a:t>Land-river-ocean three-way coupling in E3SM</a:t>
            </a:r>
          </a:p>
        </p:txBody>
      </p:sp>
      <p:pic>
        <p:nvPicPr>
          <p:cNvPr id="18" name="Google Shape;178;p24">
            <a:extLst>
              <a:ext uri="{FF2B5EF4-FFF2-40B4-BE49-F238E27FC236}">
                <a16:creationId xmlns:a16="http://schemas.microsoft.com/office/drawing/2014/main" id="{EFC38B06-0386-3243-A632-30B50D8DF66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303141" y="1988672"/>
            <a:ext cx="7262284" cy="5261451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1FABBE3-8623-F646-AB91-758C1C63D3D7}"/>
              </a:ext>
            </a:extLst>
          </p:cNvPr>
          <p:cNvSpPr/>
          <p:nvPr/>
        </p:nvSpPr>
        <p:spPr>
          <a:xfrm>
            <a:off x="10487855" y="2101452"/>
            <a:ext cx="1931539" cy="10691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ELM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0ED96A9-3F1A-2748-AA5A-3C5CF9A37134}"/>
              </a:ext>
            </a:extLst>
          </p:cNvPr>
          <p:cNvCxnSpPr>
            <a:cxnSpLocks/>
            <a:stCxn id="41" idx="0"/>
          </p:cNvCxnSpPr>
          <p:nvPr/>
        </p:nvCxnSpPr>
        <p:spPr>
          <a:xfrm flipH="1" flipV="1">
            <a:off x="12419394" y="3190968"/>
            <a:ext cx="900946" cy="1428430"/>
          </a:xfrm>
          <a:prstGeom prst="straightConnector1">
            <a:avLst/>
          </a:prstGeom>
          <a:ln w="57150">
            <a:solidFill>
              <a:schemeClr val="accent6">
                <a:lumMod val="40000"/>
                <a:lumOff val="60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B6CF862-3A02-A048-A7A7-17B86000E53D}"/>
              </a:ext>
            </a:extLst>
          </p:cNvPr>
          <p:cNvCxnSpPr>
            <a:cxnSpLocks/>
            <a:stCxn id="42" idx="0"/>
          </p:cNvCxnSpPr>
          <p:nvPr/>
        </p:nvCxnSpPr>
        <p:spPr>
          <a:xfrm flipV="1">
            <a:off x="9839716" y="3188976"/>
            <a:ext cx="913270" cy="1393664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CDEE939-BEE5-DE44-8B45-9DEAD51EB915}"/>
              </a:ext>
            </a:extLst>
          </p:cNvPr>
          <p:cNvCxnSpPr>
            <a:cxnSpLocks/>
          </p:cNvCxnSpPr>
          <p:nvPr/>
        </p:nvCxnSpPr>
        <p:spPr>
          <a:xfrm flipH="1">
            <a:off x="10072175" y="3330283"/>
            <a:ext cx="817128" cy="1289114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A415EA7-5255-D844-9ECB-F0D40D7AF6A0}"/>
              </a:ext>
            </a:extLst>
          </p:cNvPr>
          <p:cNvCxnSpPr>
            <a:cxnSpLocks/>
          </p:cNvCxnSpPr>
          <p:nvPr/>
        </p:nvCxnSpPr>
        <p:spPr>
          <a:xfrm>
            <a:off x="12198802" y="3330283"/>
            <a:ext cx="827881" cy="1252357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C377906-2DA0-6848-AA2C-8A9AD861B5C0}"/>
              </a:ext>
            </a:extLst>
          </p:cNvPr>
          <p:cNvCxnSpPr>
            <a:cxnSpLocks/>
          </p:cNvCxnSpPr>
          <p:nvPr/>
        </p:nvCxnSpPr>
        <p:spPr>
          <a:xfrm flipH="1">
            <a:off x="10889303" y="4986950"/>
            <a:ext cx="1359688" cy="0"/>
          </a:xfrm>
          <a:prstGeom prst="straightConnector1">
            <a:avLst/>
          </a:prstGeom>
          <a:ln w="57150">
            <a:solidFill>
              <a:schemeClr val="accent6">
                <a:lumMod val="40000"/>
                <a:lumOff val="60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3E30E7E5-86D6-D040-A119-EC0C6A77BE9C}"/>
              </a:ext>
            </a:extLst>
          </p:cNvPr>
          <p:cNvSpPr/>
          <p:nvPr/>
        </p:nvSpPr>
        <p:spPr>
          <a:xfrm>
            <a:off x="12295600" y="4619398"/>
            <a:ext cx="2049480" cy="10691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MOSART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E074BA7-92BB-444F-9FD0-B080AC72040C}"/>
              </a:ext>
            </a:extLst>
          </p:cNvPr>
          <p:cNvSpPr/>
          <p:nvPr/>
        </p:nvSpPr>
        <p:spPr>
          <a:xfrm>
            <a:off x="8873946" y="4582640"/>
            <a:ext cx="1931539" cy="10691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MPAS-O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4DF6CF3-CE5D-2841-AAA7-E99ECF34EDBE}"/>
              </a:ext>
            </a:extLst>
          </p:cNvPr>
          <p:cNvCxnSpPr>
            <a:cxnSpLocks/>
          </p:cNvCxnSpPr>
          <p:nvPr/>
        </p:nvCxnSpPr>
        <p:spPr>
          <a:xfrm>
            <a:off x="10889303" y="5289452"/>
            <a:ext cx="1359688" cy="1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523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317569-172F-4455-8E98-BF50E7B42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C7D049-E06D-4BEE-A252-30EDB6177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1938" y="365530"/>
            <a:ext cx="11354326" cy="674994"/>
          </a:xfrm>
        </p:spPr>
        <p:txBody>
          <a:bodyPr/>
          <a:lstStyle/>
          <a:p>
            <a:r>
              <a:rPr lang="en-US" dirty="0"/>
              <a:t>Proposed Two-Way Coupling Scheme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9B767C3-AD70-3645-9879-25CC47B851E4}"/>
              </a:ext>
            </a:extLst>
          </p:cNvPr>
          <p:cNvGrpSpPr/>
          <p:nvPr/>
        </p:nvGrpSpPr>
        <p:grpSpPr>
          <a:xfrm>
            <a:off x="7482072" y="1577349"/>
            <a:ext cx="6775554" cy="1812166"/>
            <a:chOff x="3608363" y="1248369"/>
            <a:chExt cx="8569064" cy="1607388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563CC2B6-7982-504E-B9EE-3E8755A021E7}"/>
                </a:ext>
              </a:extLst>
            </p:cNvPr>
            <p:cNvSpPr/>
            <p:nvPr/>
          </p:nvSpPr>
          <p:spPr>
            <a:xfrm>
              <a:off x="6275363" y="1248369"/>
              <a:ext cx="2763078" cy="80476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Inundation Fraction, Inundation Volume 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041B0D43-BC9D-AC4E-BF2C-97A5E4E9CD5E}"/>
                </a:ext>
              </a:extLst>
            </p:cNvPr>
            <p:cNvSpPr/>
            <p:nvPr/>
          </p:nvSpPr>
          <p:spPr>
            <a:xfrm>
              <a:off x="3608363" y="1812235"/>
              <a:ext cx="1232453" cy="49033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</a:rPr>
                <a:t>ELM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25CDA68D-543C-0245-8E82-5681F4FA7E57}"/>
                </a:ext>
              </a:extLst>
            </p:cNvPr>
            <p:cNvSpPr/>
            <p:nvPr/>
          </p:nvSpPr>
          <p:spPr>
            <a:xfrm>
              <a:off x="10605510" y="1812235"/>
              <a:ext cx="1571917" cy="49033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</a:rPr>
                <a:t>MOSART</a:t>
              </a: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56F7A13D-CC0C-F44B-81E5-E78B7DCCBE1A}"/>
                </a:ext>
              </a:extLst>
            </p:cNvPr>
            <p:cNvSpPr/>
            <p:nvPr/>
          </p:nvSpPr>
          <p:spPr>
            <a:xfrm>
              <a:off x="6275363" y="2050993"/>
              <a:ext cx="2763078" cy="80476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Infiltration on Floodplain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84ADD8F-EFD2-2140-AEA4-97E86A31A861}"/>
                </a:ext>
              </a:extLst>
            </p:cNvPr>
            <p:cNvCxnSpPr>
              <a:cxnSpLocks/>
              <a:stCxn id="33" idx="1"/>
              <a:endCxn id="31" idx="3"/>
            </p:cNvCxnSpPr>
            <p:nvPr/>
          </p:nvCxnSpPr>
          <p:spPr>
            <a:xfrm flipH="1" flipV="1">
              <a:off x="9038440" y="1650751"/>
              <a:ext cx="1567070" cy="406649"/>
            </a:xfrm>
            <a:prstGeom prst="straightConnector1">
              <a:avLst/>
            </a:prstGeom>
            <a:ln w="57150">
              <a:solidFill>
                <a:schemeClr val="accent6">
                  <a:lumMod val="40000"/>
                  <a:lumOff val="60000"/>
                </a:schemeClr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95C5D46-CCE0-774D-A9DD-50272C239F69}"/>
                </a:ext>
              </a:extLst>
            </p:cNvPr>
            <p:cNvCxnSpPr>
              <a:cxnSpLocks/>
              <a:stCxn id="31" idx="1"/>
              <a:endCxn id="32" idx="3"/>
            </p:cNvCxnSpPr>
            <p:nvPr/>
          </p:nvCxnSpPr>
          <p:spPr>
            <a:xfrm flipH="1">
              <a:off x="4840816" y="1650751"/>
              <a:ext cx="1434546" cy="406649"/>
            </a:xfrm>
            <a:prstGeom prst="straightConnector1">
              <a:avLst/>
            </a:prstGeom>
            <a:ln w="57150">
              <a:solidFill>
                <a:schemeClr val="accent6">
                  <a:lumMod val="40000"/>
                  <a:lumOff val="60000"/>
                </a:schemeClr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2A25158-1CC2-FD4A-B55E-124A741ED821}"/>
                </a:ext>
              </a:extLst>
            </p:cNvPr>
            <p:cNvCxnSpPr>
              <a:cxnSpLocks/>
              <a:endCxn id="34" idx="1"/>
            </p:cNvCxnSpPr>
            <p:nvPr/>
          </p:nvCxnSpPr>
          <p:spPr>
            <a:xfrm>
              <a:off x="4840816" y="2073990"/>
              <a:ext cx="1434546" cy="379386"/>
            </a:xfrm>
            <a:prstGeom prst="straightConnector1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930BDDB-769B-9742-AB43-69807DE872F9}"/>
                </a:ext>
              </a:extLst>
            </p:cNvPr>
            <p:cNvCxnSpPr>
              <a:cxnSpLocks/>
              <a:stCxn id="34" idx="3"/>
              <a:endCxn id="33" idx="1"/>
            </p:cNvCxnSpPr>
            <p:nvPr/>
          </p:nvCxnSpPr>
          <p:spPr>
            <a:xfrm flipV="1">
              <a:off x="9038440" y="2057400"/>
              <a:ext cx="1567070" cy="395976"/>
            </a:xfrm>
            <a:prstGeom prst="straightConnector1">
              <a:avLst/>
            </a:prstGeom>
            <a:ln w="57150">
              <a:solidFill>
                <a:schemeClr val="tx2">
                  <a:lumMod val="60000"/>
                  <a:lumOff val="40000"/>
                </a:schemeClr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2D7EC2FF-BD56-E442-9562-98358146CA63}"/>
              </a:ext>
            </a:extLst>
          </p:cNvPr>
          <p:cNvSpPr txBox="1"/>
          <p:nvPr/>
        </p:nvSpPr>
        <p:spPr>
          <a:xfrm>
            <a:off x="1722460" y="4564792"/>
            <a:ext cx="414728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ICoM</a:t>
            </a:r>
            <a:r>
              <a:rPr lang="en-US" b="1" dirty="0">
                <a:solidFill>
                  <a:srgbClr val="FF0000"/>
                </a:solidFill>
              </a:rPr>
              <a:t> proposed developments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48DD5E3-B73B-294F-ADDB-D5B45CC5E475}"/>
              </a:ext>
            </a:extLst>
          </p:cNvPr>
          <p:cNvSpPr txBox="1"/>
          <p:nvPr/>
        </p:nvSpPr>
        <p:spPr>
          <a:xfrm>
            <a:off x="1763323" y="1358135"/>
            <a:ext cx="406556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836"/>
                </a:solidFill>
              </a:rPr>
              <a:t>Ongoing E3SM developments</a:t>
            </a:r>
          </a:p>
        </p:txBody>
      </p:sp>
      <p:pic>
        <p:nvPicPr>
          <p:cNvPr id="50" name="Picture 49" descr="Diagram&#10;&#10;Description automatically generated">
            <a:extLst>
              <a:ext uri="{FF2B5EF4-FFF2-40B4-BE49-F238E27FC236}">
                <a16:creationId xmlns:a16="http://schemas.microsoft.com/office/drawing/2014/main" id="{4ABC66BF-911A-E641-8098-A47B5C70F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713" y="1785789"/>
            <a:ext cx="5546784" cy="2286000"/>
          </a:xfrm>
          <a:prstGeom prst="rect">
            <a:avLst/>
          </a:prstGeom>
        </p:spPr>
      </p:pic>
      <p:pic>
        <p:nvPicPr>
          <p:cNvPr id="52" name="Picture 51" descr="Diagram&#10;&#10;Description automatically generated">
            <a:extLst>
              <a:ext uri="{FF2B5EF4-FFF2-40B4-BE49-F238E27FC236}">
                <a16:creationId xmlns:a16="http://schemas.microsoft.com/office/drawing/2014/main" id="{9279AE36-E918-A744-8374-E0EFA25E9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39" y="4995368"/>
            <a:ext cx="5538158" cy="2286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A80B599-C5D8-3C40-9526-06611C467674}"/>
                  </a:ext>
                </a:extLst>
              </p:cNvPr>
              <p:cNvSpPr txBox="1"/>
              <p:nvPr/>
            </p:nvSpPr>
            <p:spPr>
              <a:xfrm>
                <a:off x="7687775" y="3833713"/>
                <a:ext cx="5990947" cy="3822585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Test simulation configuration</a:t>
                </a:r>
              </a:p>
              <a:p>
                <a:pPr algn="ctr"/>
                <a:endParaRPr lang="en-US" sz="24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Global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0.5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°×0.5°</m:t>
                    </m:r>
                  </m:oMath>
                </a14:m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COMPSET = IELM (ELM+MOSART)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QIAN atm forcing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Kinematic wave routing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Inundation is turned 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Water management is turned off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Simulation period: 1951-1970</a:t>
                </a:r>
              </a:p>
              <a:p>
                <a:pPr marL="891540" lvl="1" indent="-342900">
                  <a:buFont typeface="Wingdings" pitchFamily="2" charset="2"/>
                  <a:buChar char="§"/>
                </a:pPr>
                <a:r>
                  <a:rPr lang="en-US" dirty="0"/>
                  <a:t>First 15 year is used as “spin up”</a:t>
                </a:r>
              </a:p>
              <a:p>
                <a:pPr marL="891540" lvl="1" indent="-342900">
                  <a:buFont typeface="Wingdings" pitchFamily="2" charset="2"/>
                  <a:buChar char="§"/>
                </a:pPr>
                <a:r>
                  <a:rPr lang="en-US" dirty="0"/>
                  <a:t>Last 5 year is used to show comparison</a:t>
                </a:r>
              </a:p>
            </p:txBody>
          </p:sp>
        </mc:Choice>
        <mc:Fallback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A80B599-C5D8-3C40-9526-06611C467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775" y="3833713"/>
                <a:ext cx="5990947" cy="3822585"/>
              </a:xfrm>
              <a:prstGeom prst="rect">
                <a:avLst/>
              </a:prstGeom>
              <a:blipFill>
                <a:blip r:embed="rId5"/>
                <a:stretch>
                  <a:fillRect l="-1057" t="-993" b="-2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2019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FFF672-D822-453B-B438-E7BD89B3B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19ECBC-6D47-417F-80BD-9437BD393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640" y="270934"/>
            <a:ext cx="11430000" cy="667900"/>
          </a:xfrm>
        </p:spPr>
        <p:txBody>
          <a:bodyPr/>
          <a:lstStyle/>
          <a:p>
            <a:r>
              <a:rPr lang="en-US" dirty="0"/>
              <a:t>Comparison Between Two-Way and One-Way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5EC5BC-1086-344A-80BB-2F729A062B50}"/>
              </a:ext>
            </a:extLst>
          </p:cNvPr>
          <p:cNvSpPr txBox="1"/>
          <p:nvPr/>
        </p:nvSpPr>
        <p:spPr>
          <a:xfrm>
            <a:off x="3402623" y="1466530"/>
            <a:ext cx="6137031" cy="4247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Results of a single cell during a rainfall event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715DBD-7407-2443-95C4-3B363D67AC3A}"/>
              </a:ext>
            </a:extLst>
          </p:cNvPr>
          <p:cNvSpPr txBox="1"/>
          <p:nvPr/>
        </p:nvSpPr>
        <p:spPr>
          <a:xfrm>
            <a:off x="11600952" y="2480406"/>
            <a:ext cx="302944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Higher surface runoff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CD33B9-D1CE-F741-A4C7-67090B43B795}"/>
              </a:ext>
            </a:extLst>
          </p:cNvPr>
          <p:cNvSpPr txBox="1"/>
          <p:nvPr/>
        </p:nvSpPr>
        <p:spPr>
          <a:xfrm>
            <a:off x="11600950" y="3736235"/>
            <a:ext cx="302944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Higher subsurface runoff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A2D448-0478-5A48-97E3-31E300BB3B60}"/>
              </a:ext>
            </a:extLst>
          </p:cNvPr>
          <p:cNvSpPr txBox="1"/>
          <p:nvPr/>
        </p:nvSpPr>
        <p:spPr>
          <a:xfrm>
            <a:off x="11501868" y="5511833"/>
            <a:ext cx="3128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Wetter Soil</a:t>
            </a:r>
          </a:p>
        </p:txBody>
      </p:sp>
      <p:pic>
        <p:nvPicPr>
          <p:cNvPr id="19" name="Picture 18" descr="Chart&#10;&#10;Description automatically generated">
            <a:extLst>
              <a:ext uri="{FF2B5EF4-FFF2-40B4-BE49-F238E27FC236}">
                <a16:creationId xmlns:a16="http://schemas.microsoft.com/office/drawing/2014/main" id="{3D9BF9D3-63D4-7B44-9D8C-791B86E23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822" y="1942949"/>
            <a:ext cx="9858631" cy="58294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029A7C4-8EC2-8440-B300-5D51D213D71F}"/>
              </a:ext>
            </a:extLst>
          </p:cNvPr>
          <p:cNvSpPr txBox="1"/>
          <p:nvPr/>
        </p:nvSpPr>
        <p:spPr>
          <a:xfrm>
            <a:off x="11499534" y="1518217"/>
            <a:ext cx="313086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Two-way coupling has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383DB8-BB1C-3541-B7F3-5833F797EDC5}"/>
              </a:ext>
            </a:extLst>
          </p:cNvPr>
          <p:cNvSpPr txBox="1"/>
          <p:nvPr/>
        </p:nvSpPr>
        <p:spPr>
          <a:xfrm>
            <a:off x="11551407" y="6952468"/>
            <a:ext cx="3128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Less floodplain inundation</a:t>
            </a:r>
          </a:p>
        </p:txBody>
      </p:sp>
    </p:spTree>
    <p:extLst>
      <p:ext uri="{BB962C8B-B14F-4D97-AF65-F5344CB8AC3E}">
        <p14:creationId xmlns:p14="http://schemas.microsoft.com/office/powerpoint/2010/main" val="3519341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FFF672-D822-453B-B438-E7BD89B3B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19ECBC-6D47-417F-80BD-9437BD393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640" y="270934"/>
            <a:ext cx="11430000" cy="667900"/>
          </a:xfrm>
        </p:spPr>
        <p:txBody>
          <a:bodyPr/>
          <a:lstStyle/>
          <a:p>
            <a:r>
              <a:rPr lang="en-US" dirty="0"/>
              <a:t>Comparison of Peak Runoff at Global Scale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3F3BF1-4624-6242-8C01-1965022D3E8C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3"/>
          <a:stretch>
            <a:fillRect/>
          </a:stretch>
        </p:blipFill>
        <p:spPr>
          <a:xfrm>
            <a:off x="1485900" y="2254568"/>
            <a:ext cx="5829300" cy="4572000"/>
          </a:xfr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FAA5639C-5E13-BF43-B70A-B53695A70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2296" y="2254568"/>
            <a:ext cx="5842000" cy="457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6C78CF-1360-7C4C-9E7F-8AADDA4307BD}"/>
              </a:ext>
            </a:extLst>
          </p:cNvPr>
          <p:cNvSpPr txBox="1"/>
          <p:nvPr/>
        </p:nvSpPr>
        <p:spPr>
          <a:xfrm>
            <a:off x="1674055" y="7015270"/>
            <a:ext cx="506436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13% </a:t>
            </a:r>
            <a:r>
              <a:rPr lang="en-US" dirty="0"/>
              <a:t>cells with increase at least 5%</a:t>
            </a:r>
          </a:p>
          <a:p>
            <a:r>
              <a:rPr lang="en-US" b="1" dirty="0"/>
              <a:t>2% </a:t>
            </a:r>
            <a:r>
              <a:rPr lang="en-US" dirty="0"/>
              <a:t>cells with decrease at least 5%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441019-FDAC-0544-8A05-43337A382EBA}"/>
                  </a:ext>
                </a:extLst>
              </p:cNvPr>
              <p:cNvSpPr txBox="1"/>
              <p:nvPr/>
            </p:nvSpPr>
            <p:spPr>
              <a:xfrm>
                <a:off x="7918689" y="1278351"/>
                <a:ext cx="6443003" cy="783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maximum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daily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runoff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timing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change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b="0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𝐭𝐰𝐨</m:t>
                    </m:r>
                    <m:r>
                      <a:rPr lang="en-US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𝐰𝐚𝐲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b="1" dirty="0"/>
                  <a:t>-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rgbClr val="007836"/>
                        </a:solidFill>
                        <a:latin typeface="Cambria Math" panose="02040503050406030204" pitchFamily="18" charset="0"/>
                      </a:rPr>
                      <m:t>𝐨𝐧𝐞</m:t>
                    </m:r>
                    <m:r>
                      <a:rPr lang="en-US" b="1" i="0" smtClean="0">
                        <a:solidFill>
                          <a:srgbClr val="007836"/>
                        </a:solidFill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b="1" i="0" smtClean="0">
                        <a:solidFill>
                          <a:srgbClr val="007836"/>
                        </a:solidFill>
                        <a:latin typeface="Cambria Math" panose="02040503050406030204" pitchFamily="18" charset="0"/>
                      </a:rPr>
                      <m:t>𝐰𝐚𝐲</m:t>
                    </m:r>
                  </m:oMath>
                </a14:m>
                <a:endParaRPr lang="en-US" b="1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441019-FDAC-0544-8A05-43337A382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8689" y="1278351"/>
                <a:ext cx="6443003" cy="783420"/>
              </a:xfrm>
              <a:prstGeom prst="rect">
                <a:avLst/>
              </a:prstGeom>
              <a:blipFill>
                <a:blip r:embed="rId5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77A3FF2-64D9-7B43-8EAE-2783DEBD39C4}"/>
              </a:ext>
            </a:extLst>
          </p:cNvPr>
          <p:cNvSpPr txBox="1"/>
          <p:nvPr/>
        </p:nvSpPr>
        <p:spPr>
          <a:xfrm>
            <a:off x="6858000" y="3657600"/>
            <a:ext cx="65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1F2A77-4F1A-D84B-83EF-A71A6729827F}"/>
              </a:ext>
            </a:extLst>
          </p:cNvPr>
          <p:cNvSpPr txBox="1"/>
          <p:nvPr/>
        </p:nvSpPr>
        <p:spPr>
          <a:xfrm>
            <a:off x="7315200" y="4204889"/>
            <a:ext cx="53659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[-]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FE2141-E906-4642-9DFB-CBC3CA40DC78}"/>
              </a:ext>
            </a:extLst>
          </p:cNvPr>
          <p:cNvSpPr txBox="1"/>
          <p:nvPr/>
        </p:nvSpPr>
        <p:spPr>
          <a:xfrm rot="16200000">
            <a:off x="13718988" y="4204888"/>
            <a:ext cx="97534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[days]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8E4789-8390-334B-AEEA-625402A094E7}"/>
              </a:ext>
            </a:extLst>
          </p:cNvPr>
          <p:cNvSpPr txBox="1"/>
          <p:nvPr/>
        </p:nvSpPr>
        <p:spPr>
          <a:xfrm>
            <a:off x="8152296" y="7015270"/>
            <a:ext cx="58420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17.6% </a:t>
            </a:r>
            <a:r>
              <a:rPr lang="en-US" dirty="0"/>
              <a:t>cells the peak runoff doesn’t occur on the same day between two-way and one-way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F5CC6F8-8ED0-EF47-9420-BB0A6B0FE8F9}"/>
                  </a:ext>
                </a:extLst>
              </p:cNvPr>
              <p:cNvSpPr txBox="1"/>
              <p:nvPr/>
            </p:nvSpPr>
            <p:spPr>
              <a:xfrm>
                <a:off x="2089386" y="1230509"/>
                <a:ext cx="4622327" cy="835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daily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runof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sub>
                              <m:r>
                                <a:rPr lang="en-US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𝐭𝐰𝐨</m:t>
                              </m:r>
                              <m:r>
                                <a:rPr lang="en-US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𝐰𝐚𝐲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Max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daily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runof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sub>
                              <m:r>
                                <a:rPr lang="en-US" b="1" i="0" smtClean="0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𝐨𝐧𝐞</m:t>
                              </m:r>
                              <m:r>
                                <a:rPr lang="en-US" b="1" i="0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0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𝐰𝐚𝐲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F5CC6F8-8ED0-EF47-9420-BB0A6B0FE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386" y="1230509"/>
                <a:ext cx="4622327" cy="835357"/>
              </a:xfrm>
              <a:prstGeom prst="rect">
                <a:avLst/>
              </a:prstGeom>
              <a:blipFill>
                <a:blip r:embed="rId6"/>
                <a:stretch>
                  <a:fillRect b="-7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4547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807AEF-5DCB-D94F-975D-38B9E0AE9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539E6B2-0C74-3541-966C-8DD1D5CC3EDA}"/>
              </a:ext>
            </a:extLst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2811992016"/>
              </p:ext>
            </p:extLst>
          </p:nvPr>
        </p:nvGraphicFramePr>
        <p:xfrm>
          <a:off x="4801476" y="112540"/>
          <a:ext cx="5707966" cy="26306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0194">
                  <a:extLst>
                    <a:ext uri="{9D8B030D-6E8A-4147-A177-3AD203B41FA5}">
                      <a16:colId xmlns:a16="http://schemas.microsoft.com/office/drawing/2014/main" val="3565529586"/>
                    </a:ext>
                  </a:extLst>
                </a:gridCol>
                <a:gridCol w="1026941">
                  <a:extLst>
                    <a:ext uri="{9D8B030D-6E8A-4147-A177-3AD203B41FA5}">
                      <a16:colId xmlns:a16="http://schemas.microsoft.com/office/drawing/2014/main" val="1690937036"/>
                    </a:ext>
                  </a:extLst>
                </a:gridCol>
                <a:gridCol w="1223890">
                  <a:extLst>
                    <a:ext uri="{9D8B030D-6E8A-4147-A177-3AD203B41FA5}">
                      <a16:colId xmlns:a16="http://schemas.microsoft.com/office/drawing/2014/main" val="1831088192"/>
                    </a:ext>
                  </a:extLst>
                </a:gridCol>
                <a:gridCol w="1026941">
                  <a:extLst>
                    <a:ext uri="{9D8B030D-6E8A-4147-A177-3AD203B41FA5}">
                      <a16:colId xmlns:a16="http://schemas.microsoft.com/office/drawing/2014/main" val="2978810966"/>
                    </a:ext>
                  </a:extLst>
                </a:gridCol>
              </a:tblGrid>
              <a:tr h="657665">
                <a:tc>
                  <a:txBody>
                    <a:bodyPr/>
                    <a:lstStyle/>
                    <a:p>
                      <a:r>
                        <a:rPr lang="en-US" sz="1800" b="1" i="1" dirty="0"/>
                        <a:t>                Magnitude</a:t>
                      </a:r>
                    </a:p>
                    <a:p>
                      <a:r>
                        <a:rPr lang="en-US" sz="1800" b="1" i="1" dirty="0"/>
                        <a:t>Timing     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Higher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Same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Lower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1259863"/>
                  </a:ext>
                </a:extLst>
              </a:tr>
              <a:tr h="657665">
                <a:tc>
                  <a:txBody>
                    <a:bodyPr/>
                    <a:lstStyle/>
                    <a:p>
                      <a:r>
                        <a:rPr lang="en-US" sz="1800" dirty="0"/>
                        <a:t>Earlier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4%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2.4%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41043920"/>
                  </a:ext>
                </a:extLst>
              </a:tr>
              <a:tr h="657665">
                <a:tc>
                  <a:txBody>
                    <a:bodyPr/>
                    <a:lstStyle/>
                    <a:p>
                      <a:r>
                        <a:rPr lang="en-US" sz="1800" dirty="0"/>
                        <a:t>Same day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37.7%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11.6%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31.7%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746940"/>
                  </a:ext>
                </a:extLst>
              </a:tr>
              <a:tr h="657665">
                <a:tc>
                  <a:txBody>
                    <a:bodyPr/>
                    <a:lstStyle/>
                    <a:p>
                      <a:r>
                        <a:rPr lang="en-US" sz="1800" dirty="0"/>
                        <a:t>Later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6.5%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87900"/>
                  </a:ext>
                </a:extLst>
              </a:tr>
            </a:tbl>
          </a:graphicData>
        </a:graphic>
      </p:graphicFrame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9D6B00DC-4B0D-2C40-9662-65DF15AF6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761" y="2743200"/>
            <a:ext cx="11483394" cy="2743200"/>
          </a:xfrm>
          <a:prstGeom prst="rect">
            <a:avLst/>
          </a:prstGeom>
        </p:spPr>
      </p:pic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13CE0B12-C466-1542-A783-9E3A67A81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761" y="5486400"/>
            <a:ext cx="1148339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1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FFF672-D822-453B-B438-E7BD89B3B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19ECBC-6D47-417F-80BD-9437BD393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640" y="270934"/>
            <a:ext cx="11430000" cy="667900"/>
          </a:xfrm>
        </p:spPr>
        <p:txBody>
          <a:bodyPr/>
          <a:lstStyle/>
          <a:p>
            <a:r>
              <a:rPr lang="en-US" dirty="0"/>
              <a:t>Calibration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35154F-0FD0-B04F-A702-8D2E98267DE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419307" y="1371599"/>
            <a:ext cx="12801600" cy="548640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Previous study calibrated for the inundation faction by tunning river depth and width, but result in unrealistic parameters.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5E3D6C79-4258-6042-8922-5CAA3F300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459" y="2790613"/>
            <a:ext cx="6835648" cy="5303520"/>
          </a:xfrm>
          <a:prstGeom prst="rect">
            <a:avLst/>
          </a:prstGeom>
        </p:spPr>
      </p:pic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99264B4E-A89C-894D-8A40-1B9C3299C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107" y="2790613"/>
            <a:ext cx="6780823" cy="53035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CE2380-E111-054A-BCFD-C1BFB657B674}"/>
              </a:ext>
            </a:extLst>
          </p:cNvPr>
          <p:cNvSpPr txBox="1"/>
          <p:nvPr/>
        </p:nvSpPr>
        <p:spPr>
          <a:xfrm>
            <a:off x="3053543" y="2293495"/>
            <a:ext cx="2697480" cy="4247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GIEMS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0B4062-4B57-B849-BBD1-0207EA6A4245}"/>
              </a:ext>
            </a:extLst>
          </p:cNvPr>
          <p:cNvSpPr txBox="1"/>
          <p:nvPr/>
        </p:nvSpPr>
        <p:spPr>
          <a:xfrm>
            <a:off x="9864088" y="2293495"/>
            <a:ext cx="2692860" cy="4247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Current river depth</a:t>
            </a:r>
          </a:p>
        </p:txBody>
      </p:sp>
    </p:spTree>
    <p:extLst>
      <p:ext uri="{BB962C8B-B14F-4D97-AF65-F5344CB8AC3E}">
        <p14:creationId xmlns:p14="http://schemas.microsoft.com/office/powerpoint/2010/main" val="58779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5E3D6C79-4258-6042-8922-5CAA3F300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459" y="2790613"/>
            <a:ext cx="6835648" cy="5303520"/>
          </a:xfrm>
          <a:prstGeom prst="rect">
            <a:avLst/>
          </a:prstGeom>
        </p:spPr>
      </p:pic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99264B4E-A89C-894D-8A40-1B9C3299C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107" y="2790613"/>
            <a:ext cx="6780823" cy="530352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35154F-0FD0-B04F-A702-8D2E98267DE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419307" y="1371599"/>
            <a:ext cx="12801600" cy="548640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Previous study calibrated for the inundation faction by tunning river depth and width, but result in unrealistic parameters.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34FCCC-91EC-074A-BF9B-215D4F5394B0}"/>
              </a:ext>
            </a:extLst>
          </p:cNvPr>
          <p:cNvSpPr txBox="1"/>
          <p:nvPr/>
        </p:nvSpPr>
        <p:spPr>
          <a:xfrm>
            <a:off x="6780066" y="617155"/>
            <a:ext cx="4016374" cy="33791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3F1228-0716-BE49-A09C-41A020C518E8}"/>
              </a:ext>
            </a:extLst>
          </p:cNvPr>
          <p:cNvSpPr txBox="1"/>
          <p:nvPr/>
        </p:nvSpPr>
        <p:spPr>
          <a:xfrm>
            <a:off x="6820767" y="633116"/>
            <a:ext cx="3989118" cy="3850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1399BA-2A41-4F4A-BE27-7414D3CCDF4E}"/>
              </a:ext>
            </a:extLst>
          </p:cNvPr>
          <p:cNvSpPr txBox="1"/>
          <p:nvPr/>
        </p:nvSpPr>
        <p:spPr>
          <a:xfrm>
            <a:off x="3502855" y="3882684"/>
            <a:ext cx="4115728" cy="42114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FFF672-D822-453B-B438-E7BD89B3B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19ECBC-6D47-417F-80BD-9437BD393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640" y="270934"/>
            <a:ext cx="11430000" cy="667900"/>
          </a:xfrm>
        </p:spPr>
        <p:txBody>
          <a:bodyPr/>
          <a:lstStyle/>
          <a:p>
            <a:r>
              <a:rPr lang="en-US" dirty="0"/>
              <a:t>Calibration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CE2380-E111-054A-BCFD-C1BFB657B674}"/>
              </a:ext>
            </a:extLst>
          </p:cNvPr>
          <p:cNvSpPr txBox="1"/>
          <p:nvPr/>
        </p:nvSpPr>
        <p:spPr>
          <a:xfrm>
            <a:off x="3053543" y="2293495"/>
            <a:ext cx="2697480" cy="4247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GIEMS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0B4062-4B57-B849-BBD1-0207EA6A4245}"/>
              </a:ext>
            </a:extLst>
          </p:cNvPr>
          <p:cNvSpPr txBox="1"/>
          <p:nvPr/>
        </p:nvSpPr>
        <p:spPr>
          <a:xfrm>
            <a:off x="9864088" y="2293495"/>
            <a:ext cx="2692860" cy="4247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Current river depth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204ABF-D7D4-9F45-84D8-CF0AC0550AA4}"/>
              </a:ext>
            </a:extLst>
          </p:cNvPr>
          <p:cNvSpPr/>
          <p:nvPr/>
        </p:nvSpPr>
        <p:spPr>
          <a:xfrm>
            <a:off x="9608570" y="5089613"/>
            <a:ext cx="768218" cy="7794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84157A-70B4-F74F-9DFD-93508FAEB3A8}"/>
              </a:ext>
            </a:extLst>
          </p:cNvPr>
          <p:cNvSpPr/>
          <p:nvPr/>
        </p:nvSpPr>
        <p:spPr>
          <a:xfrm>
            <a:off x="12556948" y="4243568"/>
            <a:ext cx="573309" cy="558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DC6621-C1D7-D042-8474-430EE8DFC720}"/>
              </a:ext>
            </a:extLst>
          </p:cNvPr>
          <p:cNvCxnSpPr/>
          <p:nvPr/>
        </p:nvCxnSpPr>
        <p:spPr>
          <a:xfrm>
            <a:off x="7618583" y="4881871"/>
            <a:ext cx="1989987" cy="207742"/>
          </a:xfrm>
          <a:prstGeom prst="line">
            <a:avLst/>
          </a:prstGeom>
          <a:ln w="28575">
            <a:solidFill>
              <a:srgbClr val="FF0000"/>
            </a:solidFill>
            <a:headEnd type="triangl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20BE851-046F-8949-B3CD-06EE49C934DA}"/>
              </a:ext>
            </a:extLst>
          </p:cNvPr>
          <p:cNvCxnSpPr>
            <a:cxnSpLocks/>
          </p:cNvCxnSpPr>
          <p:nvPr/>
        </p:nvCxnSpPr>
        <p:spPr>
          <a:xfrm flipV="1">
            <a:off x="7618583" y="5860736"/>
            <a:ext cx="1989987" cy="1751707"/>
          </a:xfrm>
          <a:prstGeom prst="line">
            <a:avLst/>
          </a:prstGeom>
          <a:ln w="28575">
            <a:solidFill>
              <a:srgbClr val="FF0000"/>
            </a:solidFill>
            <a:headEnd type="triangl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CEF876A-4F37-C748-90F9-133D10437EF5}"/>
              </a:ext>
            </a:extLst>
          </p:cNvPr>
          <p:cNvCxnSpPr>
            <a:cxnSpLocks/>
          </p:cNvCxnSpPr>
          <p:nvPr/>
        </p:nvCxnSpPr>
        <p:spPr>
          <a:xfrm>
            <a:off x="10850586" y="1371599"/>
            <a:ext cx="1708114" cy="2871969"/>
          </a:xfrm>
          <a:prstGeom prst="line">
            <a:avLst/>
          </a:prstGeom>
          <a:ln w="28575">
            <a:solidFill>
              <a:srgbClr val="FF0000"/>
            </a:solidFill>
            <a:headEnd type="triangl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544221A-9E47-CD48-B40E-BD5ABA3136A1}"/>
              </a:ext>
            </a:extLst>
          </p:cNvPr>
          <p:cNvCxnSpPr>
            <a:cxnSpLocks/>
          </p:cNvCxnSpPr>
          <p:nvPr/>
        </p:nvCxnSpPr>
        <p:spPr>
          <a:xfrm>
            <a:off x="10769183" y="3986032"/>
            <a:ext cx="1809168" cy="812157"/>
          </a:xfrm>
          <a:prstGeom prst="line">
            <a:avLst/>
          </a:prstGeom>
          <a:ln w="28575">
            <a:solidFill>
              <a:srgbClr val="FF0000"/>
            </a:solidFill>
            <a:headEnd type="triangl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picture containing map&#10;&#10;Description automatically generated">
            <a:extLst>
              <a:ext uri="{FF2B5EF4-FFF2-40B4-BE49-F238E27FC236}">
                <a16:creationId xmlns:a16="http://schemas.microsoft.com/office/drawing/2014/main" id="{33E05AFC-DADB-4348-A76F-D5F3A1AB0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079" y="4869243"/>
            <a:ext cx="3102604" cy="2743200"/>
          </a:xfrm>
          <a:prstGeom prst="rect">
            <a:avLst/>
          </a:prstGeom>
        </p:spPr>
      </p:pic>
      <p:pic>
        <p:nvPicPr>
          <p:cNvPr id="28" name="Picture 27" descr="A picture containing map&#10;&#10;Description automatically generated">
            <a:extLst>
              <a:ext uri="{FF2B5EF4-FFF2-40B4-BE49-F238E27FC236}">
                <a16:creationId xmlns:a16="http://schemas.microsoft.com/office/drawing/2014/main" id="{11F1892C-6412-6A42-869C-AFF59BB5CF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0770" y="1283546"/>
            <a:ext cx="309981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04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FFF672-D822-453B-B438-E7BD89B3B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19ECBC-6D47-417F-80BD-9437BD393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640" y="270934"/>
            <a:ext cx="11430000" cy="667900"/>
          </a:xfrm>
        </p:spPr>
        <p:txBody>
          <a:bodyPr/>
          <a:lstStyle/>
          <a:p>
            <a:r>
              <a:rPr lang="en-US" dirty="0"/>
              <a:t>Calibration: ongoing process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A35154F-0FD0-B04F-A702-8D2E98267DE3}"/>
                  </a:ext>
                </a:extLst>
              </p:cNvPr>
              <p:cNvSpPr>
                <a:spLocks noGrp="1"/>
              </p:cNvSpPr>
              <p:nvPr>
                <p:ph sz="quarter" idx="20"/>
              </p:nvPr>
            </p:nvSpPr>
            <p:spPr>
              <a:xfrm>
                <a:off x="1419307" y="1678898"/>
                <a:ext cx="6300627" cy="517910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400" dirty="0"/>
                  <a:t>Estimate river width and depth based on </a:t>
                </a:r>
                <a:r>
                  <a:rPr lang="en-US" sz="2400" dirty="0">
                    <a:solidFill>
                      <a:srgbClr val="0432FF"/>
                    </a:solidFill>
                  </a:rPr>
                  <a:t>[</a:t>
                </a:r>
                <a:r>
                  <a:rPr lang="en-US" sz="2400" i="1" dirty="0" err="1">
                    <a:solidFill>
                      <a:srgbClr val="0432FF"/>
                    </a:solidFill>
                  </a:rPr>
                  <a:t>Andreadis</a:t>
                </a:r>
                <a:r>
                  <a:rPr lang="en-US" sz="2400" i="1" dirty="0">
                    <a:solidFill>
                      <a:srgbClr val="0432FF"/>
                    </a:solidFill>
                  </a:rPr>
                  <a:t> et al.</a:t>
                </a:r>
                <a:r>
                  <a:rPr lang="en-US" sz="2400" dirty="0">
                    <a:solidFill>
                      <a:srgbClr val="0432FF"/>
                    </a:solidFill>
                  </a:rPr>
                  <a:t>, 2013]: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sz="1800" dirty="0"/>
                  <a:t>(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is the 2-year return period annual peak discharge)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A35154F-0FD0-B04F-A702-8D2E98267D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20"/>
              </p:nvPr>
            </p:nvSpPr>
            <p:spPr>
              <a:xfrm>
                <a:off x="1419307" y="1678898"/>
                <a:ext cx="6300627" cy="5179102"/>
              </a:xfrm>
              <a:blipFill>
                <a:blip r:embed="rId3"/>
                <a:stretch>
                  <a:fillRect l="-1408" t="-1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5">
                <a:extLst>
                  <a:ext uri="{FF2B5EF4-FFF2-40B4-BE49-F238E27FC236}">
                    <a16:creationId xmlns:a16="http://schemas.microsoft.com/office/drawing/2014/main" id="{DDEF8960-B6FE-5C45-B1B9-2C4FA484AE0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935" y="1678898"/>
                <a:ext cx="6274362" cy="5179102"/>
              </a:xfrm>
              <a:prstGeom prst="rect">
                <a:avLst/>
              </a:prstGeom>
            </p:spPr>
            <p:txBody>
              <a:bodyPr/>
              <a:lstStyle>
                <a:lvl1pPr marL="274320" indent="-274320" algn="l" defTabSz="109728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82296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37160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ü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92024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46888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301752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56616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11480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6344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/>
                  <a:t>Keep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400" dirty="0"/>
                  <a:t> fixed, and calibrate elevation profile with a satellite inundation product (GIEMS).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9" name="Content Placeholder 5">
                <a:extLst>
                  <a:ext uri="{FF2B5EF4-FFF2-40B4-BE49-F238E27FC236}">
                    <a16:creationId xmlns:a16="http://schemas.microsoft.com/office/drawing/2014/main" id="{DDEF8960-B6FE-5C45-B1B9-2C4FA484A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9935" y="1678898"/>
                <a:ext cx="6274362" cy="5179102"/>
              </a:xfrm>
              <a:prstGeom prst="rect">
                <a:avLst/>
              </a:prstGeom>
              <a:blipFill>
                <a:blip r:embed="rId4"/>
                <a:stretch>
                  <a:fillRect l="-1411" t="-1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7300E47-EC67-9C4B-AE69-423B29C82E6C}"/>
                  </a:ext>
                </a:extLst>
              </p:cNvPr>
              <p:cNvSpPr txBox="1"/>
              <p:nvPr/>
            </p:nvSpPr>
            <p:spPr>
              <a:xfrm>
                <a:off x="1903410" y="2428046"/>
                <a:ext cx="5332419" cy="3735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=7.2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0.5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=0.27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0.3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7300E47-EC67-9C4B-AE69-423B29C82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3410" y="2428046"/>
                <a:ext cx="5332419" cy="373500"/>
              </a:xfrm>
              <a:prstGeom prst="rect">
                <a:avLst/>
              </a:prstGeom>
              <a:blipFill>
                <a:blip r:embed="rId5"/>
                <a:stretch>
                  <a:fillRect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85120629-6042-2E45-97A1-57A6F521E3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936" y="3355147"/>
            <a:ext cx="5829300" cy="4559300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6054D6BF-AF8D-B348-8808-23A8C5DB36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0305" y="3355147"/>
            <a:ext cx="4923706" cy="39288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5D4331-7444-D849-9930-37A3E7F8A7C4}"/>
              </a:ext>
            </a:extLst>
          </p:cNvPr>
          <p:cNvSpPr txBox="1"/>
          <p:nvPr/>
        </p:nvSpPr>
        <p:spPr>
          <a:xfrm>
            <a:off x="12643637" y="6719623"/>
            <a:ext cx="205325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More Inundation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43BCD2-7A90-194B-A89A-B9F20920E3E4}"/>
              </a:ext>
            </a:extLst>
          </p:cNvPr>
          <p:cNvSpPr txBox="1"/>
          <p:nvPr/>
        </p:nvSpPr>
        <p:spPr>
          <a:xfrm>
            <a:off x="12600395" y="3146663"/>
            <a:ext cx="1994663" cy="786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Less Inundation</a:t>
            </a:r>
          </a:p>
        </p:txBody>
      </p:sp>
      <p:sp>
        <p:nvSpPr>
          <p:cNvPr id="18" name="Left-Right Arrow 17">
            <a:extLst>
              <a:ext uri="{FF2B5EF4-FFF2-40B4-BE49-F238E27FC236}">
                <a16:creationId xmlns:a16="http://schemas.microsoft.com/office/drawing/2014/main" id="{29C65FDD-13F4-8D49-8A6C-16DFCD0E3A24}"/>
              </a:ext>
            </a:extLst>
          </p:cNvPr>
          <p:cNvSpPr/>
          <p:nvPr/>
        </p:nvSpPr>
        <p:spPr>
          <a:xfrm rot="5400000">
            <a:off x="12204568" y="5104072"/>
            <a:ext cx="2786317" cy="444789"/>
          </a:xfrm>
          <a:prstGeom prst="leftRightArrow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08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E3FB1A-1F8E-984A-BE3E-882B47388CC4}"/>
              </a:ext>
            </a:extLst>
          </p:cNvPr>
          <p:cNvSpPr txBox="1"/>
          <p:nvPr/>
        </p:nvSpPr>
        <p:spPr>
          <a:xfrm>
            <a:off x="6951187" y="5210051"/>
            <a:ext cx="746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[m]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D65219-1C8B-1E48-9EA3-BB3C0CFCB391}"/>
              </a:ext>
            </a:extLst>
          </p:cNvPr>
          <p:cNvSpPr txBox="1"/>
          <p:nvPr/>
        </p:nvSpPr>
        <p:spPr>
          <a:xfrm>
            <a:off x="2124039" y="1189732"/>
            <a:ext cx="3899094" cy="4247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Step 1 - calibrate discharge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E35977-BB32-3142-86D4-F9AA22D73C13}"/>
              </a:ext>
            </a:extLst>
          </p:cNvPr>
          <p:cNvSpPr txBox="1"/>
          <p:nvPr/>
        </p:nvSpPr>
        <p:spPr>
          <a:xfrm>
            <a:off x="8907569" y="1189732"/>
            <a:ext cx="3899094" cy="4247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Step 2 - calibrate inundation </a:t>
            </a:r>
          </a:p>
        </p:txBody>
      </p:sp>
    </p:spTree>
    <p:extLst>
      <p:ext uri="{BB962C8B-B14F-4D97-AF65-F5344CB8AC3E}">
        <p14:creationId xmlns:p14="http://schemas.microsoft.com/office/powerpoint/2010/main" val="3605952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NL_Plain.potx" id="{0782FAF7-70BE-4A7B-A9AB-04CE0CD8A8DE}" vid="{2CD97732-1318-4B64-80C1-95496D5ABA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436E67166B2E4CA66D6173E3CC4E80" ma:contentTypeVersion="0" ma:contentTypeDescription="Create a new document." ma:contentTypeScope="" ma:versionID="cf9274a63d59d69e494cf352a9511c8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E61016-D7A5-4B83-BDAA-651842F1004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A13E166-5374-456B-99EC-D75B69EF92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4502E73-009A-437A-A426-1B350A0633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PNNL_Black</Template>
  <TotalTime>15454</TotalTime>
  <Words>437</Words>
  <Application>Microsoft Macintosh PowerPoint</Application>
  <PresentationFormat>Custom</PresentationFormat>
  <Paragraphs>109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Cambria Math</vt:lpstr>
      <vt:lpstr>Wingdings</vt:lpstr>
      <vt:lpstr>PNNL_Option_4</vt:lpstr>
      <vt:lpstr>Land River Two-Way Coupling Development in E3SM</vt:lpstr>
      <vt:lpstr>Land-river-ocean three-way coupling in E3SM</vt:lpstr>
      <vt:lpstr>Proposed Two-Way Coupling Scheme</vt:lpstr>
      <vt:lpstr>Comparison Between Two-Way and One-Way</vt:lpstr>
      <vt:lpstr>Comparison of Peak Runoff at Global Scale</vt:lpstr>
      <vt:lpstr>PowerPoint Presentation</vt:lpstr>
      <vt:lpstr>Calibration</vt:lpstr>
      <vt:lpstr>Calibration</vt:lpstr>
      <vt:lpstr>Calibration: ongoing process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Pitman, Andrew T</dc:creator>
  <cp:lastModifiedBy>Xu, Donghui</cp:lastModifiedBy>
  <cp:revision>191</cp:revision>
  <dcterms:created xsi:type="dcterms:W3CDTF">2019-06-27T16:42:10Z</dcterms:created>
  <dcterms:modified xsi:type="dcterms:W3CDTF">2020-10-20T04:25:30Z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0x01010031436E67166B2E4CA66D6173E3CC4E80</vt:lpwstr>
  </property>
</Properties>
</file>