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sldIdLst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8"/>
    <p:restoredTop sz="94646"/>
  </p:normalViewPr>
  <p:slideViewPr>
    <p:cSldViewPr snapToGrid="0" snapToObjects="1">
      <p:cViewPr varScale="1">
        <p:scale>
          <a:sx n="129" d="100"/>
          <a:sy n="129" d="100"/>
        </p:scale>
        <p:origin x="69" y="213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7355"/>
            <a:ext cx="7772400" cy="617048"/>
          </a:xfrm>
        </p:spPr>
        <p:txBody>
          <a:bodyPr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57550"/>
            <a:ext cx="7772400" cy="1314450"/>
          </a:xfrm>
        </p:spPr>
        <p:txBody>
          <a:bodyPr/>
          <a:lstStyle>
            <a:lvl1pPr marL="0" indent="0" algn="l">
              <a:buNone/>
              <a:defRPr sz="1500">
                <a:solidFill>
                  <a:srgbClr val="898989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49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D59D3-F6B5-4C4D-82B2-7F6AD6C6C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F559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E5241-1053-F341-B1FE-EC2247ACC68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1189D4E-A898-C14C-A486-1256D544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5E97741-3355-4647-ADE7-5F49D58E1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AC321-AD92-3F4B-B759-FEAD5ED7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92D4F-7025-664A-93EA-E58421883A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3FE143-38B7-6245-BDC0-9271CCD69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CFE4A65-438E-CA4E-83CA-049D5968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905EFF-C1A1-0E47-8537-0E43799EB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98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170B0-6463-314C-AD9C-B49D813CE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3D001-9566-514D-B37B-3DAAD3FCC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88DEFF-3AD6-414D-937C-E6A0F5874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8CC1C-312B-ED4A-8B60-48FCBA90F6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66BBE5-AEC0-634C-9137-FF44580DC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B0A63C2-4D5E-CB4E-9E19-BCF23C40A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1763422-3F22-F642-BCEB-2A2F98C91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42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A0F86-2F15-8241-9C1A-915CE8975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EBA2794-6E86-864A-B28E-33F9D88352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D346274-ECAC-EB41-B528-D249E87B8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94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2CD441-6C05-C242-855A-9F8E3349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13475-DE9D-814E-987A-FD103CD5B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155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F2178-D592-AC41-9731-F26B69C40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7028721" cy="931797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D0C900-D42C-E340-8363-CDCE68567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C622465-8D92-4645-87AA-C6605ECB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1E9F95F-3B3F-354E-A15A-74A5BC6A9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59079922-D088-D84B-B0E8-89B73E2221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9138" y="1543050"/>
            <a:ext cx="3887788" cy="2762250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F5597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Clr>
                <a:srgbClr val="2F5597"/>
              </a:buClr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Clr>
                <a:srgbClr val="2F5597"/>
              </a:buClr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rgbClr val="2F5597"/>
              </a:buCl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3340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054B2-1FAA-DF42-9740-9FD2E7E18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777" y="3717471"/>
            <a:ext cx="7324354" cy="415519"/>
          </a:xfrm>
          <a:prstGeom prst="rect">
            <a:avLst/>
          </a:prstGeom>
        </p:spPr>
        <p:txBody>
          <a:bodyPr anchor="b"/>
          <a:lstStyle>
            <a:lvl1pPr>
              <a:defRPr sz="1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93CD1-3402-0A40-AED9-EDF932E446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27062" y="1489075"/>
            <a:ext cx="7334069" cy="2134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A0C63-D8A6-3046-A8BD-B32F469A64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0" y="4226628"/>
            <a:ext cx="7322766" cy="2735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F451CD2-21FB-A941-9ADD-66ECF736EE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9D4259-3321-3143-92D7-0928104B1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53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29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234440"/>
            <a:ext cx="3886200" cy="30861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234440"/>
            <a:ext cx="3886200" cy="342900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1748790"/>
            <a:ext cx="3886200" cy="257175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1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10/21/2020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1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220"/>
            <a:ext cx="3200400" cy="1371600"/>
          </a:xfrm>
        </p:spPr>
        <p:txBody>
          <a:bodyPr anchor="t" anchorCtr="0"/>
          <a:lstStyle>
            <a:lvl1pPr algn="l">
              <a:defRPr sz="27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17220"/>
            <a:ext cx="4800600" cy="370332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25980"/>
            <a:ext cx="3200400" cy="219456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8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9000"/>
            <a:ext cx="8229600" cy="44577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514350"/>
            <a:ext cx="8229600" cy="27432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09060"/>
            <a:ext cx="8229600" cy="51435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E9975-C960-C441-A95D-E879884DDE4A}" type="datetimeFigureOut">
              <a:rPr lang="en-US" smtClean="0"/>
              <a:t>10/21/2020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96CD2-FB3A-5340-99F8-A4C5A2774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8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7A2FF-7AAC-DC45-B64D-ACC783F38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107" y="385010"/>
            <a:ext cx="6858000" cy="67952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74625-449E-6B48-BD08-72CABD761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107" y="1553769"/>
            <a:ext cx="6858000" cy="1241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24FE5-AECB-4844-9CBF-3B384C2E33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597" y="4670491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652A92-266C-0B43-88D8-4C501FE4E229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A6D649-4EBD-4745-9D4E-0A4A11964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75597" y="4846488"/>
            <a:ext cx="2057400" cy="175997"/>
          </a:xfrm>
          <a:prstGeom prst="rect">
            <a:avLst/>
          </a:prstGeom>
        </p:spPr>
        <p:txBody>
          <a:bodyPr/>
          <a:lstStyle>
            <a:lvl1pPr algn="ctr">
              <a:defRPr sz="53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1AA07CE-E14B-BB4D-8A04-66B2A22B73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50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740"/>
            <a:ext cx="8229600" cy="82296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34440"/>
            <a:ext cx="8229600" cy="308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0" y="4767756"/>
            <a:ext cx="1371600" cy="1028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525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9FFE9975-C960-C441-A95D-E879884DDE4A}" type="datetimeFigureOut">
              <a:rPr lang="en-US" smtClean="0"/>
              <a:pPr/>
              <a:t>10/21/2020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86200" y="4878681"/>
            <a:ext cx="1371600" cy="10287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6896CD2-FB3A-5340-99F8-A4C5A2774A8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73BB62-E7BD-394F-AF02-0A171ED3ACC6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4287" y="0"/>
            <a:ext cx="91154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648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342900" rtl="0" eaLnBrk="1" latinLnBrk="0" hangingPunct="1">
        <a:spcBef>
          <a:spcPct val="0"/>
        </a:spcBef>
        <a:buNone/>
        <a:defRPr sz="2700" b="1" kern="1200">
          <a:solidFill>
            <a:schemeClr val="accent1">
              <a:lumMod val="75000"/>
            </a:schemeClr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135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92CF50-3C3E-9844-9921-66A1A4381CD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12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accent1">
              <a:lumMod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7940B-0947-A04B-A687-55D8D6B19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107" y="385010"/>
            <a:ext cx="6858000" cy="770690"/>
          </a:xfrm>
        </p:spPr>
        <p:txBody>
          <a:bodyPr>
            <a:normAutofit fontScale="90000"/>
          </a:bodyPr>
          <a:lstStyle/>
          <a:p>
            <a:r>
              <a:rPr lang="en-US" dirty="0"/>
              <a:t>E3SM v1.1 Coupled Biogeochemistry Simulations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341C5-9FA2-A445-B2E1-1B1A2BB2F7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107" y="1735803"/>
            <a:ext cx="6858000" cy="266686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Climate-carbon-nutrient feedbacks under a future climate change scenario in the E3SM v1.1 model with coupled biogeochemistry</a:t>
            </a:r>
          </a:p>
          <a:p>
            <a:endParaRPr lang="en-US" sz="1900" dirty="0"/>
          </a:p>
          <a:p>
            <a:r>
              <a:rPr lang="en-US" sz="1900" dirty="0"/>
              <a:t>Peter Thornton (ORNL), Dan Ricciuto (ORNL), Xiaojuan Yang (ORNL), Xiaoying Shi (ORNL), Susannah Burrows (PNNL), Kate Calvin (PNNL)</a:t>
            </a:r>
            <a:endParaRPr lang="en-US" sz="3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526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0C52D-C9C5-4468-BABC-F54921CAD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72CEB-C468-420E-869F-3C0DEA34F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 ecosystem fertilization response to rising CO</a:t>
            </a:r>
            <a:r>
              <a:rPr lang="en-US" baseline="-25000" dirty="0"/>
              <a:t>2</a:t>
            </a:r>
            <a:r>
              <a:rPr lang="en-US" dirty="0"/>
              <a:t> diminishes along the SSP585 future trajectory.</a:t>
            </a:r>
          </a:p>
          <a:p>
            <a:r>
              <a:rPr lang="en-US" dirty="0"/>
              <a:t>Land ecosystem response to warming temperatures shifts from neutral to a carbon release along the SSP585 future trajectory.</a:t>
            </a:r>
          </a:p>
          <a:p>
            <a:r>
              <a:rPr lang="en-US" dirty="0"/>
              <a:t>Atmospheric warming response to radiative forcing from rising CO</a:t>
            </a:r>
            <a:r>
              <a:rPr lang="en-US" baseline="-25000" dirty="0"/>
              <a:t>2</a:t>
            </a:r>
            <a:r>
              <a:rPr lang="en-US" dirty="0"/>
              <a:t> declines along the SSP585 future trajectory.</a:t>
            </a:r>
          </a:p>
          <a:p>
            <a:r>
              <a:rPr lang="en-US" dirty="0"/>
              <a:t>We predict that land ecosystems by 2100 will account for a cumulative sink of about 100 </a:t>
            </a:r>
            <a:r>
              <a:rPr lang="en-US" dirty="0" err="1"/>
              <a:t>PgC</a:t>
            </a:r>
            <a:r>
              <a:rPr lang="en-US" dirty="0"/>
              <a:t>, compared to global ecosystem state in 1850, or approximately 25% of cumulative fossil emissions since 1850.</a:t>
            </a:r>
          </a:p>
        </p:txBody>
      </p:sp>
    </p:spTree>
    <p:extLst>
      <p:ext uri="{BB962C8B-B14F-4D97-AF65-F5344CB8AC3E}">
        <p14:creationId xmlns:p14="http://schemas.microsoft.com/office/powerpoint/2010/main" val="3108507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Carbon-nutrient-climate feedbacks for the E3SM v1.1 coupled biogeochemistry experiments were quantified </a:t>
            </a:r>
            <a:r>
              <a:rPr lang="en-US" b="1" dirty="0"/>
              <a:t>over the historical period (1850-2014) </a:t>
            </a:r>
            <a:r>
              <a:rPr lang="en-US" dirty="0"/>
              <a:t>as part of the analysis published by Burrows et al. (2020).</a:t>
            </a:r>
          </a:p>
          <a:p>
            <a:r>
              <a:rPr lang="en-US" dirty="0"/>
              <a:t>Here we update the carbon-nutrient-climate analysis to assess feedbacks extending into the future simulation period (2015-2100), under the SSP585 scenario (high radiative forcing).</a:t>
            </a:r>
          </a:p>
          <a:p>
            <a:r>
              <a:rPr lang="en-US" dirty="0"/>
              <a:t>We examine global mean feedbacks and how they vary over time through the 21</a:t>
            </a:r>
            <a:r>
              <a:rPr lang="en-US" baseline="30000" dirty="0"/>
              <a:t>st</a:t>
            </a:r>
            <a:r>
              <a:rPr lang="en-US" dirty="0"/>
              <a:t> century. </a:t>
            </a:r>
          </a:p>
          <a:p>
            <a:r>
              <a:rPr lang="en-US" dirty="0"/>
              <a:t>We also examine the spatial distribution of land ecosystem contributions to the global mean feedbacks, and how those spatial distributions vary over time.</a:t>
            </a:r>
          </a:p>
        </p:txBody>
      </p:sp>
    </p:spTree>
    <p:extLst>
      <p:ext uri="{BB962C8B-B14F-4D97-AF65-F5344CB8AC3E}">
        <p14:creationId xmlns:p14="http://schemas.microsoft.com/office/powerpoint/2010/main" val="4277863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72E7A-01A0-494F-BB2A-59884FA4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design allows quantification of Earth system response to multi-factor </a:t>
            </a:r>
            <a:r>
              <a:rPr lang="en-US" dirty="0" err="1"/>
              <a:t>forcings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94E0F3-890A-4E60-A39B-868B3C7F6FFD}"/>
              </a:ext>
            </a:extLst>
          </p:cNvPr>
          <p:cNvSpPr/>
          <p:nvPr/>
        </p:nvSpPr>
        <p:spPr>
          <a:xfrm>
            <a:off x="2476502" y="1822444"/>
            <a:ext cx="1816099" cy="91440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BCRC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B11CCD-37AA-446C-BC04-6B7AF1136111}"/>
              </a:ext>
            </a:extLst>
          </p:cNvPr>
          <p:cNvSpPr/>
          <p:nvPr/>
        </p:nvSpPr>
        <p:spPr>
          <a:xfrm>
            <a:off x="4292600" y="1822444"/>
            <a:ext cx="1816099" cy="9144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BCRD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C77A64-AF9D-4337-9F64-0B2EE61881CD}"/>
              </a:ext>
            </a:extLst>
          </p:cNvPr>
          <p:cNvSpPr/>
          <p:nvPr/>
        </p:nvSpPr>
        <p:spPr>
          <a:xfrm>
            <a:off x="2476501" y="2736844"/>
            <a:ext cx="1816099" cy="9144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BDRC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07BA84-B6F6-49A7-8D82-DBB35B923A84}"/>
              </a:ext>
            </a:extLst>
          </p:cNvPr>
          <p:cNvSpPr/>
          <p:nvPr/>
        </p:nvSpPr>
        <p:spPr>
          <a:xfrm>
            <a:off x="4292601" y="2736844"/>
            <a:ext cx="1816099" cy="91440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BDRD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9C63A3-6B9C-4A9B-B58A-3775892405EF}"/>
              </a:ext>
            </a:extLst>
          </p:cNvPr>
          <p:cNvSpPr/>
          <p:nvPr/>
        </p:nvSpPr>
        <p:spPr>
          <a:xfrm>
            <a:off x="6815667" y="2258993"/>
            <a:ext cx="1816099" cy="914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Control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4B0E24-8EBB-4C3E-9725-0A81F591B6DD}"/>
              </a:ext>
            </a:extLst>
          </p:cNvPr>
          <p:cNvSpPr txBox="1"/>
          <p:nvPr/>
        </p:nvSpPr>
        <p:spPr>
          <a:xfrm>
            <a:off x="3337983" y="4279894"/>
            <a:ext cx="2000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Radiative response to rising CO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DB38EA-E9CF-41A0-91FF-28E0033FD7BD}"/>
              </a:ext>
            </a:extLst>
          </p:cNvPr>
          <p:cNvSpPr txBox="1"/>
          <p:nvPr/>
        </p:nvSpPr>
        <p:spPr>
          <a:xfrm>
            <a:off x="2840569" y="387772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constant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722EF0-0C77-4EEC-A20B-E96D0A64BCAD}"/>
              </a:ext>
            </a:extLst>
          </p:cNvPr>
          <p:cNvSpPr txBox="1"/>
          <p:nvPr/>
        </p:nvSpPr>
        <p:spPr>
          <a:xfrm>
            <a:off x="1265769" y="298872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dynamic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28A044-C2F9-437A-A84B-1C4C723B3384}"/>
              </a:ext>
            </a:extLst>
          </p:cNvPr>
          <p:cNvSpPr txBox="1"/>
          <p:nvPr/>
        </p:nvSpPr>
        <p:spPr>
          <a:xfrm>
            <a:off x="3172" y="2329012"/>
            <a:ext cx="16488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Biogeochemical response to rising CO</a:t>
            </a:r>
            <a:r>
              <a:rPr lang="en-US" baseline="-25000" dirty="0"/>
              <a:t>2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4A95D7-E53E-4083-AA5A-9C55BE9A8DEA}"/>
              </a:ext>
            </a:extLst>
          </p:cNvPr>
          <p:cNvSpPr txBox="1"/>
          <p:nvPr/>
        </p:nvSpPr>
        <p:spPr>
          <a:xfrm>
            <a:off x="1265769" y="2082794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constant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38A8C0-9AED-48F9-BCE7-DD4B613421F5}"/>
              </a:ext>
            </a:extLst>
          </p:cNvPr>
          <p:cNvSpPr txBox="1"/>
          <p:nvPr/>
        </p:nvSpPr>
        <p:spPr>
          <a:xfrm>
            <a:off x="6316131" y="2475234"/>
            <a:ext cx="29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9C31F1F-1C26-4DD9-B258-117162FFAD1E}"/>
              </a:ext>
            </a:extLst>
          </p:cNvPr>
          <p:cNvSpPr txBox="1"/>
          <p:nvPr/>
        </p:nvSpPr>
        <p:spPr>
          <a:xfrm>
            <a:off x="4559299" y="3877727"/>
            <a:ext cx="1282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dynamic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887886-F0F9-4436-A7AC-4015F2B034E7}"/>
              </a:ext>
            </a:extLst>
          </p:cNvPr>
          <p:cNvSpPr txBox="1"/>
          <p:nvPr/>
        </p:nvSpPr>
        <p:spPr>
          <a:xfrm>
            <a:off x="76200" y="1124858"/>
            <a:ext cx="898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Five coupled atmosphere – ocean – land – ice simulations:</a:t>
            </a:r>
          </a:p>
        </p:txBody>
      </p:sp>
    </p:spTree>
    <p:extLst>
      <p:ext uri="{BB962C8B-B14F-4D97-AF65-F5344CB8AC3E}">
        <p14:creationId xmlns:p14="http://schemas.microsoft.com/office/powerpoint/2010/main" val="1867691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F872-61AC-413C-A4B7-E9AFCBE2D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Global mean changes in CO</a:t>
            </a:r>
            <a:r>
              <a:rPr lang="en-US" baseline="-25000" dirty="0"/>
              <a:t>2</a:t>
            </a:r>
            <a:r>
              <a:rPr lang="en-US" dirty="0"/>
              <a:t> and </a:t>
            </a:r>
            <a:r>
              <a:rPr lang="en-US" dirty="0" err="1"/>
              <a:t>T</a:t>
            </a:r>
            <a:r>
              <a:rPr lang="en-US" baseline="-25000" dirty="0" err="1"/>
              <a:t>air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21E6C-BEDD-491C-8A79-3653BB9EFA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701" y="1295883"/>
            <a:ext cx="3797300" cy="3039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98DBC1-4A54-457E-94D4-147128E82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89408"/>
            <a:ext cx="3797300" cy="30396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99BE08D-2CF1-43FA-9BD5-8B41D4483AEC}"/>
              </a:ext>
            </a:extLst>
          </p:cNvPr>
          <p:cNvSpPr txBox="1"/>
          <p:nvPr/>
        </p:nvSpPr>
        <p:spPr>
          <a:xfrm>
            <a:off x="1483785" y="4421201"/>
            <a:ext cx="23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(prescribed)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5C50F-4062-46A9-B423-D87107462E58}"/>
              </a:ext>
            </a:extLst>
          </p:cNvPr>
          <p:cNvSpPr txBox="1"/>
          <p:nvPr/>
        </p:nvSpPr>
        <p:spPr>
          <a:xfrm>
            <a:off x="5420783" y="4421201"/>
            <a:ext cx="2379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(prognosed, BDRD)</a:t>
            </a:r>
          </a:p>
        </p:txBody>
      </p:sp>
    </p:spTree>
    <p:extLst>
      <p:ext uri="{BB962C8B-B14F-4D97-AF65-F5344CB8AC3E}">
        <p14:creationId xmlns:p14="http://schemas.microsoft.com/office/powerpoint/2010/main" val="3621434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9CFD-DDB1-4B2E-A0F4-F3A14524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Changes in Land Carbon due to various </a:t>
            </a:r>
            <a:r>
              <a:rPr lang="en-US" dirty="0" err="1"/>
              <a:t>forcings</a:t>
            </a:r>
            <a:r>
              <a:rPr lang="en-US" dirty="0"/>
              <a:t> (1850-2100)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ABE849-3157-450F-8A57-2A6BF0D75A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2" y="1371141"/>
            <a:ext cx="3043238" cy="24360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521244-306E-48E2-A0FA-FA62A74BCF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0381" y="1371141"/>
            <a:ext cx="3043238" cy="2436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D1F63B-20C7-4FEB-90D6-F2C1801B9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412" y="1371141"/>
            <a:ext cx="3043238" cy="24360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AD6A90-02FB-4F2A-8BAE-E7256D4FA194}"/>
              </a:ext>
            </a:extLst>
          </p:cNvPr>
          <p:cNvSpPr txBox="1"/>
          <p:nvPr/>
        </p:nvSpPr>
        <p:spPr>
          <a:xfrm>
            <a:off x="783167" y="3958170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effect (sink)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28FA2E-23DB-4B1A-9224-8A4228EC885F}"/>
              </a:ext>
            </a:extLst>
          </p:cNvPr>
          <p:cNvSpPr txBox="1"/>
          <p:nvPr/>
        </p:nvSpPr>
        <p:spPr>
          <a:xfrm>
            <a:off x="3229940" y="3962403"/>
            <a:ext cx="286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Temperature effect (source)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1D1300-72DB-4113-B283-58A5D5212237}"/>
              </a:ext>
            </a:extLst>
          </p:cNvPr>
          <p:cNvSpPr txBox="1"/>
          <p:nvPr/>
        </p:nvSpPr>
        <p:spPr>
          <a:xfrm>
            <a:off x="6158971" y="3967668"/>
            <a:ext cx="2863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Land use effect (source)</a:t>
            </a:r>
            <a:r>
              <a:rPr lang="en-US" baseline="30000" dirty="0"/>
              <a:t>*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6E7CC-3712-4EFB-B588-B756296D1EF9}"/>
              </a:ext>
            </a:extLst>
          </p:cNvPr>
          <p:cNvSpPr txBox="1"/>
          <p:nvPr/>
        </p:nvSpPr>
        <p:spPr>
          <a:xfrm>
            <a:off x="6158971" y="4327502"/>
            <a:ext cx="2920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30000" dirty="0"/>
              <a:t>*</a:t>
            </a:r>
            <a:r>
              <a:rPr lang="en-US" sz="1200" dirty="0"/>
              <a:t>Includes other factors such as N deposition</a:t>
            </a:r>
          </a:p>
        </p:txBody>
      </p:sp>
    </p:spTree>
    <p:extLst>
      <p:ext uri="{BB962C8B-B14F-4D97-AF65-F5344CB8AC3E}">
        <p14:creationId xmlns:p14="http://schemas.microsoft.com/office/powerpoint/2010/main" val="299690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D99E0F-736B-4C90-B76A-1F6F233DD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66" y="584114"/>
            <a:ext cx="5347200" cy="2085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C45D8E-16E0-4682-B04F-B9F926308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42" y="2724790"/>
            <a:ext cx="5341724" cy="21211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9CBE28-D3CB-4697-99A4-A9F025957782}"/>
              </a:ext>
            </a:extLst>
          </p:cNvPr>
          <p:cNvSpPr txBox="1"/>
          <p:nvPr/>
        </p:nvSpPr>
        <p:spPr>
          <a:xfrm>
            <a:off x="5785801" y="584114"/>
            <a:ext cx="2927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Beta</a:t>
            </a:r>
            <a:r>
              <a:rPr lang="en-US" sz="1350" baseline="-25000" dirty="0" err="1"/>
              <a:t>land</a:t>
            </a:r>
            <a:r>
              <a:rPr lang="en-US" sz="1350" dirty="0"/>
              <a:t> assessed at 2015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346C77-EA92-4395-AE89-D4F065B00450}"/>
              </a:ext>
            </a:extLst>
          </p:cNvPr>
          <p:cNvSpPr txBox="1"/>
          <p:nvPr/>
        </p:nvSpPr>
        <p:spPr>
          <a:xfrm>
            <a:off x="5785801" y="4438498"/>
            <a:ext cx="2927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Beta</a:t>
            </a:r>
            <a:r>
              <a:rPr lang="en-US" sz="1350" baseline="-25000" dirty="0" err="1"/>
              <a:t>land</a:t>
            </a:r>
            <a:r>
              <a:rPr lang="en-US" sz="1350" dirty="0"/>
              <a:t> assessed at 2100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AEC0C-E58B-413D-81CB-8E9CC110D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801" y="1593953"/>
            <a:ext cx="3197291" cy="22349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5220421-CD3B-41E9-86BD-C42D47B62FB1}"/>
              </a:ext>
            </a:extLst>
          </p:cNvPr>
          <p:cNvSpPr txBox="1">
            <a:spLocks/>
          </p:cNvSpPr>
          <p:nvPr/>
        </p:nvSpPr>
        <p:spPr>
          <a:xfrm>
            <a:off x="457200" y="110827"/>
            <a:ext cx="8229600" cy="49276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0" dirty="0"/>
              <a:t>C-Climate feedback due to CO</a:t>
            </a:r>
            <a:r>
              <a:rPr lang="en-US" b="0" baseline="-25000" dirty="0"/>
              <a:t>2</a:t>
            </a:r>
            <a:r>
              <a:rPr lang="en-US" b="0" dirty="0"/>
              <a:t> fertilization on land</a:t>
            </a:r>
          </a:p>
        </p:txBody>
      </p:sp>
    </p:spTree>
    <p:extLst>
      <p:ext uri="{BB962C8B-B14F-4D97-AF65-F5344CB8AC3E}">
        <p14:creationId xmlns:p14="http://schemas.microsoft.com/office/powerpoint/2010/main" val="39199668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F4CF6B-D45D-43D4-B4A7-D08CD1B204BD}"/>
              </a:ext>
            </a:extLst>
          </p:cNvPr>
          <p:cNvSpPr txBox="1"/>
          <p:nvPr/>
        </p:nvSpPr>
        <p:spPr>
          <a:xfrm>
            <a:off x="5857681" y="559961"/>
            <a:ext cx="2927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Gamma</a:t>
            </a:r>
            <a:r>
              <a:rPr lang="en-US" sz="1350" baseline="-25000" dirty="0" err="1"/>
              <a:t>land</a:t>
            </a:r>
            <a:r>
              <a:rPr lang="en-US" sz="1350" dirty="0"/>
              <a:t> assessed at 2015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1AE87-AB2E-4AF3-A466-A1A1E3BCEACF}"/>
              </a:ext>
            </a:extLst>
          </p:cNvPr>
          <p:cNvSpPr txBox="1"/>
          <p:nvPr/>
        </p:nvSpPr>
        <p:spPr>
          <a:xfrm>
            <a:off x="5857681" y="4583539"/>
            <a:ext cx="2927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err="1"/>
              <a:t>Gamma</a:t>
            </a:r>
            <a:r>
              <a:rPr lang="en-US" sz="1350" baseline="-25000" dirty="0" err="1"/>
              <a:t>land</a:t>
            </a:r>
            <a:r>
              <a:rPr lang="en-US" sz="1350" dirty="0"/>
              <a:t> assessed at 2100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8AC8AE-345F-4989-8103-F87D5F1D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1" y="562297"/>
            <a:ext cx="5403551" cy="21266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6C405B-818E-43D2-8B33-6E5C8EE2E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46" y="2802584"/>
            <a:ext cx="5435770" cy="21453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97B5ED-F6A4-4203-8C2D-440F5D4881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267" y="1672167"/>
            <a:ext cx="3060419" cy="21452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30A134C-7B90-4374-B1F9-3AFAF22F5B0E}"/>
              </a:ext>
            </a:extLst>
          </p:cNvPr>
          <p:cNvSpPr txBox="1">
            <a:spLocks/>
          </p:cNvSpPr>
          <p:nvPr/>
        </p:nvSpPr>
        <p:spPr>
          <a:xfrm>
            <a:off x="457200" y="110827"/>
            <a:ext cx="8229600" cy="49276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0" dirty="0"/>
              <a:t>C-Climate feedback due to warming on land</a:t>
            </a:r>
          </a:p>
        </p:txBody>
      </p:sp>
    </p:spTree>
    <p:extLst>
      <p:ext uri="{BB962C8B-B14F-4D97-AF65-F5344CB8AC3E}">
        <p14:creationId xmlns:p14="http://schemas.microsoft.com/office/powerpoint/2010/main" val="156536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190AA7-C36D-4787-BC2A-707404CE2D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29" y="670764"/>
            <a:ext cx="5183615" cy="205772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936D71-3350-4284-ABF1-C2CBE3D35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17" y="2868228"/>
            <a:ext cx="5263447" cy="20577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0979C0-8FAB-4E2D-8795-EFC502B01711}"/>
              </a:ext>
            </a:extLst>
          </p:cNvPr>
          <p:cNvSpPr txBox="1"/>
          <p:nvPr/>
        </p:nvSpPr>
        <p:spPr>
          <a:xfrm>
            <a:off x="5617747" y="670765"/>
            <a:ext cx="2927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Alpha assessed at 2015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045267-C3B0-4D0D-9947-22F172DF1D57}"/>
              </a:ext>
            </a:extLst>
          </p:cNvPr>
          <p:cNvSpPr txBox="1"/>
          <p:nvPr/>
        </p:nvSpPr>
        <p:spPr>
          <a:xfrm>
            <a:off x="5617747" y="4625872"/>
            <a:ext cx="2927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Alpha assessed at 2100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83B305-FF1B-4EEB-99B3-6F8AB8D3B8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8885" y="1661106"/>
            <a:ext cx="3320516" cy="223598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7F3201-D122-4589-B9C4-98408F3D852D}"/>
              </a:ext>
            </a:extLst>
          </p:cNvPr>
          <p:cNvSpPr txBox="1">
            <a:spLocks/>
          </p:cNvSpPr>
          <p:nvPr/>
        </p:nvSpPr>
        <p:spPr>
          <a:xfrm>
            <a:off x="139700" y="110827"/>
            <a:ext cx="8547100" cy="49276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700" b="1" kern="1200">
                <a:solidFill>
                  <a:schemeClr val="accent1">
                    <a:lumMod val="75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b="0" dirty="0"/>
              <a:t>Transient climate sensitivity to GHG forcing (over land)</a:t>
            </a:r>
          </a:p>
        </p:txBody>
      </p:sp>
    </p:spTree>
    <p:extLst>
      <p:ext uri="{BB962C8B-B14F-4D97-AF65-F5344CB8AC3E}">
        <p14:creationId xmlns:p14="http://schemas.microsoft.com/office/powerpoint/2010/main" val="2602439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F652FA-9FE1-4DB3-9F6F-F5F10D81C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86" y="1335493"/>
            <a:ext cx="6068647" cy="26565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1A0B99-EF05-4819-BA82-BE8C08BAE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934" y="1609460"/>
            <a:ext cx="2634210" cy="2108605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5C78482-880D-4CFF-A45D-43A171C7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93700"/>
            <a:ext cx="8229600" cy="635000"/>
          </a:xfrm>
        </p:spPr>
        <p:txBody>
          <a:bodyPr/>
          <a:lstStyle/>
          <a:p>
            <a:r>
              <a:rPr lang="en-US" b="0" dirty="0"/>
              <a:t>Changes in Land Carbon due to Combined Factors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B3854C-5772-4F7F-A71F-478D0EEC673F}"/>
              </a:ext>
            </a:extLst>
          </p:cNvPr>
          <p:cNvSpPr txBox="1"/>
          <p:nvPr/>
        </p:nvSpPr>
        <p:spPr>
          <a:xfrm>
            <a:off x="2912533" y="4067072"/>
            <a:ext cx="330842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/>
              <a:t>Change in Land carbon assessed at 2100</a:t>
            </a:r>
          </a:p>
        </p:txBody>
      </p:sp>
    </p:spTree>
    <p:extLst>
      <p:ext uri="{BB962C8B-B14F-4D97-AF65-F5344CB8AC3E}">
        <p14:creationId xmlns:p14="http://schemas.microsoft.com/office/powerpoint/2010/main" val="32822479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397</Words>
  <Application>Microsoft Office PowerPoint</Application>
  <PresentationFormat>On-screen Show (16:9)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Office Theme</vt:lpstr>
      <vt:lpstr>Custom Design</vt:lpstr>
      <vt:lpstr>E3SM v1.1 Coupled Biogeochemistry Simulations</vt:lpstr>
      <vt:lpstr>Overview</vt:lpstr>
      <vt:lpstr>Experimental design allows quantification of Earth system response to multi-factor forcings</vt:lpstr>
      <vt:lpstr>Background: Global mean changes in CO2 and Tair</vt:lpstr>
      <vt:lpstr>Changes in Land Carbon due to various forcings (1850-2100)</vt:lpstr>
      <vt:lpstr>PowerPoint Presentation</vt:lpstr>
      <vt:lpstr>PowerPoint Presentation</vt:lpstr>
      <vt:lpstr>PowerPoint Presentation</vt:lpstr>
      <vt:lpstr>Changes in Land Carbon due to Combined Factors</vt:lpstr>
      <vt:lpstr>Conclusions</vt:lpstr>
    </vt:vector>
  </TitlesOfParts>
  <Company>Pacific Northwest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DeGraaf</dc:creator>
  <cp:lastModifiedBy>Thornton, Peter E.</cp:lastModifiedBy>
  <cp:revision>33</cp:revision>
  <dcterms:created xsi:type="dcterms:W3CDTF">2014-12-04T00:15:55Z</dcterms:created>
  <dcterms:modified xsi:type="dcterms:W3CDTF">2020-10-21T21:49:21Z</dcterms:modified>
</cp:coreProperties>
</file>