
<file path=[Content_Types].xml><?xml version="1.0" encoding="utf-8"?>
<Types xmlns="http://schemas.openxmlformats.org/package/2006/content-types">
  <Default Extension="(null)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94" r:id="rId3"/>
    <p:sldId id="505" r:id="rId4"/>
    <p:sldId id="503" r:id="rId5"/>
    <p:sldId id="257" r:id="rId6"/>
    <p:sldId id="514" r:id="rId7"/>
    <p:sldId id="515" r:id="rId8"/>
    <p:sldId id="288" r:id="rId9"/>
    <p:sldId id="516" r:id="rId10"/>
    <p:sldId id="518" r:id="rId11"/>
    <p:sldId id="479" r:id="rId12"/>
    <p:sldId id="517" r:id="rId13"/>
    <p:sldId id="510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91"/>
    <p:restoredTop sz="94830"/>
  </p:normalViewPr>
  <p:slideViewPr>
    <p:cSldViewPr snapToGrid="0" snapToObjects="1">
      <p:cViewPr>
        <p:scale>
          <a:sx n="99" d="100"/>
          <a:sy n="99" d="100"/>
        </p:scale>
        <p:origin x="64" y="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10B3C-81F9-B845-B013-4C3244A3BE80}" type="datetimeFigureOut">
              <a:rPr lang="en-US" smtClean="0"/>
              <a:t>10/20/20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824B9-6D0C-BA47-94D8-A58EB4A10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824B9-6D0C-BA47-94D8-A58EB4A108F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7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371600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77724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AADD2-7F21-9547-8B5A-EC3FC01503C2}" type="datetime1">
              <a:rPr lang="en-US" smtClean="0"/>
              <a:t>10/20/20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49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0722-9897-1C47-8475-CC3EAA40E118}" type="datetime1">
              <a:rPr lang="en-US" smtClean="0"/>
              <a:t>10/20/20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9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45920"/>
            <a:ext cx="388620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AF4C5-7650-7043-A6B2-65C627856974}" type="datetime1">
              <a:rPr lang="en-US" smtClean="0"/>
              <a:t>10/20/20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45920"/>
            <a:ext cx="3886200" cy="4572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331720"/>
            <a:ext cx="3886200" cy="3429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499A-3877-B34C-8CD7-AD9B4E21E292}" type="datetime1">
              <a:rPr lang="en-US" smtClean="0"/>
              <a:t>10/20/20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D2BE-01D8-2548-B742-8D05637E0646}" type="datetime1">
              <a:rPr lang="en-US" smtClean="0"/>
              <a:t>10/20/20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10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FD2B8-1100-B249-8182-D9DCB5639A4F}" type="datetime1">
              <a:rPr lang="en-US" smtClean="0"/>
              <a:t>10/20/20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3200400" cy="1828800"/>
          </a:xfrm>
        </p:spPr>
        <p:txBody>
          <a:bodyPr anchor="t" anchorCtr="0"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822960"/>
            <a:ext cx="4800600" cy="49377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34640"/>
            <a:ext cx="3200400" cy="29260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CD91-241A-324B-AC7E-DDE28AC012D8}" type="datetime1">
              <a:rPr lang="en-US" smtClean="0"/>
              <a:t>10/20/20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0"/>
            <a:ext cx="8229600" cy="59436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685800"/>
            <a:ext cx="8229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12080"/>
            <a:ext cx="8229600" cy="685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57FB-A2AB-3248-A18C-6F9D7B2B8BE1}" type="datetime1">
              <a:rPr lang="en-US" smtClean="0"/>
              <a:t>10/20/20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5920"/>
            <a:ext cx="8229600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0" y="6357008"/>
            <a:ext cx="1371600" cy="1371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A7BFB51-CFD1-224D-89C5-FA528DED9E93}" type="datetime1">
              <a:rPr lang="en-US" smtClean="0"/>
              <a:t>10/20/20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86200" y="6504908"/>
            <a:ext cx="1371600" cy="1371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6896CD2-FB3A-5340-99F8-A4C5A2774A8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73BB62-E7BD-394F-AF02-0A171ED3ACC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accent1">
              <a:lumMod val="7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(null)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8385" y="279107"/>
            <a:ext cx="7985235" cy="1458874"/>
          </a:xfrm>
        </p:spPr>
        <p:txBody>
          <a:bodyPr/>
          <a:lstStyle/>
          <a:p>
            <a:pPr algn="ctr"/>
            <a:r>
              <a:rPr lang="en-US" sz="3200" b="0" dirty="0"/>
              <a:t>Quantifying Drivers of Uncertainty in </a:t>
            </a:r>
            <a:br>
              <a:rPr lang="en-US" sz="3200" b="0" dirty="0"/>
            </a:br>
            <a:r>
              <a:rPr lang="en-US" sz="3200" b="0" dirty="0"/>
              <a:t>Land Model Predictions at Global Scales Using Machine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68" y="2816246"/>
            <a:ext cx="7772400" cy="1752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Daniel M. </a:t>
            </a:r>
            <a:r>
              <a:rPr lang="en-US" b="1" dirty="0" err="1">
                <a:solidFill>
                  <a:schemeClr val="tx1"/>
                </a:solidFill>
              </a:rPr>
              <a:t>Ricciuto</a:t>
            </a:r>
            <a:r>
              <a:rPr lang="en-US" b="1" dirty="0">
                <a:solidFill>
                  <a:schemeClr val="tx1"/>
                </a:solidFill>
              </a:rPr>
              <a:t> (ORNL) and </a:t>
            </a:r>
            <a:r>
              <a:rPr lang="en-US" b="1" dirty="0" err="1">
                <a:solidFill>
                  <a:schemeClr val="tx1"/>
                </a:solidFill>
              </a:rPr>
              <a:t>Khachik</a:t>
            </a:r>
            <a:r>
              <a:rPr lang="en-US" b="1" dirty="0">
                <a:solidFill>
                  <a:schemeClr val="tx1"/>
                </a:solidFill>
              </a:rPr>
              <a:t> Sargsyan (SNL-CA)</a:t>
            </a:r>
            <a:endParaRPr lang="en-US" b="1" baseline="30000" dirty="0">
              <a:solidFill>
                <a:schemeClr val="tx1"/>
              </a:solidFill>
            </a:endParaRPr>
          </a:p>
          <a:p>
            <a:endParaRPr lang="en-US" b="1" baseline="30000" dirty="0">
              <a:solidFill>
                <a:schemeClr val="tx1"/>
              </a:solidFill>
            </a:endParaRPr>
          </a:p>
          <a:p>
            <a:endParaRPr lang="en-US" b="1" baseline="300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Dan Lu, Peter Thornton (ORNL)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ESMD PI meeting	</a:t>
            </a:r>
          </a:p>
          <a:p>
            <a:r>
              <a:rPr lang="en-US" dirty="0">
                <a:solidFill>
                  <a:schemeClr val="tx1"/>
                </a:solidFill>
              </a:rPr>
              <a:t>October 26-29,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AE25B-D708-A543-8EED-054CDC8E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928" y="6165263"/>
            <a:ext cx="1727419" cy="505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6ECD7-F4D8-B545-A32A-BDC96212E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832" y="6165263"/>
            <a:ext cx="1798225" cy="535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5348D6-76DA-8248-B12F-30FC88971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057" y="2070489"/>
            <a:ext cx="1360871" cy="523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B4C351-9230-6747-A4DA-2DB45BF5F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704" y="2049822"/>
            <a:ext cx="1006115" cy="5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5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5914B-0CB3-0244-A107-B1635FDB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47" y="-477726"/>
            <a:ext cx="8229600" cy="1097280"/>
          </a:xfrm>
        </p:spPr>
        <p:txBody>
          <a:bodyPr/>
          <a:lstStyle/>
          <a:p>
            <a:pPr algn="ctr"/>
            <a:r>
              <a:rPr lang="en-US" dirty="0"/>
              <a:t>Impact of calibration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33DC04-AB20-AC40-86A6-C332C35EC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4193752"/>
            <a:ext cx="4083147" cy="24882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D1B8D-B6F0-6748-B143-4ED88EB8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3D7C7-30D9-7344-8ACA-8253527F1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987" y="1371600"/>
            <a:ext cx="4265160" cy="2803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3ED64B-46CD-8D47-8746-EF140DBA9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1381"/>
            <a:ext cx="4389987" cy="2803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A150E7-CB84-5E43-A669-D10BDEBED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4" y="4193752"/>
            <a:ext cx="4366850" cy="2488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939376-BB47-8240-B024-0E03DEF81288}"/>
              </a:ext>
            </a:extLst>
          </p:cNvPr>
          <p:cNvSpPr txBox="1"/>
          <p:nvPr/>
        </p:nvSpPr>
        <p:spPr>
          <a:xfrm>
            <a:off x="457200" y="2664248"/>
            <a:ext cx="81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Prior mean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B9106-7B93-0449-9A28-D9088F9EF2E1}"/>
              </a:ext>
            </a:extLst>
          </p:cNvPr>
          <p:cNvSpPr txBox="1"/>
          <p:nvPr/>
        </p:nvSpPr>
        <p:spPr>
          <a:xfrm>
            <a:off x="4731477" y="2664247"/>
            <a:ext cx="125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Posterior mean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102D05-EF9D-F544-8A2F-7ACE0DCE8E32}"/>
              </a:ext>
            </a:extLst>
          </p:cNvPr>
          <p:cNvSpPr txBox="1"/>
          <p:nvPr/>
        </p:nvSpPr>
        <p:spPr>
          <a:xfrm>
            <a:off x="4935392" y="5163234"/>
            <a:ext cx="125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Posterior </a:t>
            </a:r>
            <a:r>
              <a:rPr lang="en-US" dirty="0" err="1"/>
              <a:t>Stdev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7F97B7-B727-9643-AC75-1CA648EA8E96}"/>
              </a:ext>
            </a:extLst>
          </p:cNvPr>
          <p:cNvSpPr txBox="1"/>
          <p:nvPr/>
        </p:nvSpPr>
        <p:spPr>
          <a:xfrm>
            <a:off x="546808" y="5163234"/>
            <a:ext cx="125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Prior </a:t>
            </a:r>
          </a:p>
          <a:p>
            <a:r>
              <a:rPr lang="en-US" dirty="0" err="1"/>
              <a:t>Stdev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8E140-D3D7-2947-B638-238F52AE4A4D}"/>
              </a:ext>
            </a:extLst>
          </p:cNvPr>
          <p:cNvSpPr txBox="1"/>
          <p:nvPr/>
        </p:nvSpPr>
        <p:spPr>
          <a:xfrm>
            <a:off x="240198" y="594292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Calibrated PDF (</a:t>
            </a:r>
            <a:r>
              <a:rPr lang="en-US" dirty="0" err="1"/>
              <a:t>flnr</a:t>
            </a:r>
            <a:r>
              <a:rPr lang="en-US" dirty="0"/>
              <a:t> only) using 28 US sites, used for posterior prediction globally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Accounts for model structural error (see supplementary slide)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Predictions shown for one month (July 2001)</a:t>
            </a:r>
          </a:p>
        </p:txBody>
      </p:sp>
    </p:spTree>
    <p:extLst>
      <p:ext uri="{BB962C8B-B14F-4D97-AF65-F5344CB8AC3E}">
        <p14:creationId xmlns:p14="http://schemas.microsoft.com/office/powerpoint/2010/main" val="2988884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90457-561A-7440-B847-4D34B1BE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15932"/>
            <a:ext cx="8229600" cy="568161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19043-427F-264D-BF50-DCB9F5171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26" y="874879"/>
            <a:ext cx="8757745" cy="5527188"/>
          </a:xfrm>
        </p:spPr>
        <p:txBody>
          <a:bodyPr>
            <a:noAutofit/>
          </a:bodyPr>
          <a:lstStyle/>
          <a:p>
            <a:r>
              <a:rPr lang="en-US" sz="1700" b="1" dirty="0"/>
              <a:t>Forward UQ (uncertainty propagation): </a:t>
            </a:r>
          </a:p>
          <a:p>
            <a:pPr lvl="1"/>
            <a:r>
              <a:rPr lang="en-US" sz="1700" dirty="0"/>
              <a:t>Surrogate modeling is the key </a:t>
            </a:r>
          </a:p>
          <a:p>
            <a:pPr lvl="2"/>
            <a:r>
              <a:rPr lang="en-US" sz="1700" dirty="0"/>
              <a:t>For point/site simulations, we have well-developed workflows and willing to work with core, NGD and ecosystem projects.</a:t>
            </a:r>
          </a:p>
          <a:p>
            <a:pPr lvl="2"/>
            <a:r>
              <a:rPr lang="en-US" sz="1700" dirty="0"/>
              <a:t>With a combination of approaches, we can achieve high surrogate accuracy </a:t>
            </a:r>
            <a:r>
              <a:rPr lang="en-US" sz="1700" b="1" i="1" dirty="0"/>
              <a:t>with global relevance </a:t>
            </a:r>
            <a:r>
              <a:rPr lang="en-US" sz="1700" dirty="0"/>
              <a:t>using a relatively  small number of simulations.</a:t>
            </a:r>
          </a:p>
          <a:p>
            <a:pPr lvl="1"/>
            <a:r>
              <a:rPr lang="en-US" sz="1700" dirty="0"/>
              <a:t>Global sensitivity analysis or variance decomposition for parameter dimension reduction</a:t>
            </a:r>
          </a:p>
          <a:p>
            <a:pPr lvl="1"/>
            <a:r>
              <a:rPr lang="en-US" sz="1700" dirty="0"/>
              <a:t>Extending global work to BGC:  Possible but computational resources needed</a:t>
            </a:r>
          </a:p>
          <a:p>
            <a:pPr marL="457200" lvl="1" indent="0">
              <a:buNone/>
            </a:pPr>
            <a:endParaRPr lang="en-US" sz="1700" dirty="0"/>
          </a:p>
          <a:p>
            <a:r>
              <a:rPr lang="en-US" sz="1700" b="1" dirty="0"/>
              <a:t>Inverse UQ (parameter calibration):</a:t>
            </a:r>
          </a:p>
          <a:p>
            <a:pPr lvl="1"/>
            <a:r>
              <a:rPr lang="en-US" sz="1700" dirty="0"/>
              <a:t>Bayesian model calibration with Markov chain Monte Carlo (MCMC) sampling</a:t>
            </a:r>
          </a:p>
          <a:p>
            <a:pPr lvl="1"/>
            <a:r>
              <a:rPr lang="en-US" sz="1700" dirty="0"/>
              <a:t>Expense is alleviated by using an accurate surrogate: makes ELM calibration feasible</a:t>
            </a:r>
          </a:p>
          <a:p>
            <a:pPr lvl="1"/>
            <a:r>
              <a:rPr lang="en-US" sz="1700" dirty="0"/>
              <a:t>Key advances: Spatially explicit surrogates, incorporating model structural error</a:t>
            </a:r>
          </a:p>
          <a:p>
            <a:pPr marL="457200" lvl="1" indent="0">
              <a:buNone/>
            </a:pPr>
            <a:endParaRPr lang="en-US" sz="1700" dirty="0"/>
          </a:p>
          <a:p>
            <a:r>
              <a:rPr lang="en-US" sz="1700" b="1" dirty="0"/>
              <a:t>“MODEX” loop enabler</a:t>
            </a:r>
            <a:r>
              <a:rPr lang="en-US" sz="1700" dirty="0"/>
              <a:t>: use attributable model prediction uncertainties to optimally locate new observation locations.</a:t>
            </a:r>
          </a:p>
          <a:p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A0F57-09E4-8849-A347-CA726B1B1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10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5B458B-ACDA-9348-8194-32F9D5BDAE96}"/>
              </a:ext>
            </a:extLst>
          </p:cNvPr>
          <p:cNvCxnSpPr/>
          <p:nvPr/>
        </p:nvCxnSpPr>
        <p:spPr bwMode="auto">
          <a:xfrm>
            <a:off x="1257300" y="796146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37528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C0AAA-614B-C948-846C-BF458179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Supplementary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34EE9-CD7B-6E4F-A780-E153CF728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81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7EF7E2-5FA1-FC4C-9AA9-F27490A5BAF5}"/>
              </a:ext>
            </a:extLst>
          </p:cNvPr>
          <p:cNvSpPr txBox="1">
            <a:spLocks/>
          </p:cNvSpPr>
          <p:nvPr/>
        </p:nvSpPr>
        <p:spPr>
          <a:xfrm>
            <a:off x="546116" y="596356"/>
            <a:ext cx="8229600" cy="5476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000" dirty="0" err="1"/>
              <a:t>Spatio</a:t>
            </a:r>
            <a:r>
              <a:rPr lang="en-US" sz="3000" dirty="0"/>
              <a:t>-temporal surrogate model via </a:t>
            </a:r>
            <a:r>
              <a:rPr lang="en-US" sz="3000" dirty="0" err="1"/>
              <a:t>Karhunen-Loève</a:t>
            </a:r>
            <a:r>
              <a:rPr lang="en-US" sz="3000" dirty="0"/>
              <a:t> expansions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D43F16-681F-574D-A30E-B8FBDB0C2D5D}"/>
              </a:ext>
            </a:extLst>
          </p:cNvPr>
          <p:cNvCxnSpPr/>
          <p:nvPr/>
        </p:nvCxnSpPr>
        <p:spPr bwMode="auto">
          <a:xfrm>
            <a:off x="1136951" y="1152046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844E9AE-2F9B-9649-8FEF-CE7DA9FF5BE9}"/>
              </a:ext>
            </a:extLst>
          </p:cNvPr>
          <p:cNvSpPr txBox="1"/>
          <p:nvPr/>
        </p:nvSpPr>
        <p:spPr>
          <a:xfrm>
            <a:off x="467987" y="1778969"/>
            <a:ext cx="8552341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3183 active land cells over 180 months is &gt; 500,000 outputs</a:t>
            </a:r>
          </a:p>
          <a:p>
            <a:r>
              <a:rPr lang="en-US" sz="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Karhunen-Loève</a:t>
            </a:r>
            <a:r>
              <a:rPr lang="en-US" sz="2200" dirty="0"/>
              <a:t> expansions help reduce dimensionality due to strong </a:t>
            </a:r>
          </a:p>
          <a:p>
            <a:r>
              <a:rPr lang="en-US" sz="2200" dirty="0"/>
              <a:t>      </a:t>
            </a:r>
            <a:r>
              <a:rPr lang="en-US" sz="2200" dirty="0" err="1"/>
              <a:t>spatio</a:t>
            </a:r>
            <a:r>
              <a:rPr lang="en-US" sz="2200" dirty="0"/>
              <a:t>-temporal correlations (think of Principal Component Analysis </a:t>
            </a:r>
          </a:p>
          <a:p>
            <a:r>
              <a:rPr lang="en-US" sz="2200" dirty="0"/>
              <a:t>      in stochastic space) </a:t>
            </a:r>
          </a:p>
          <a:p>
            <a:r>
              <a:rPr lang="en-US" sz="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Instead of 500K surrogates, we build  about 2K surrogates, </a:t>
            </a:r>
          </a:p>
          <a:p>
            <a:r>
              <a:rPr lang="en-US" sz="2200" dirty="0"/>
              <a:t>      one for each eigen-component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End result: a single surrogate, resolved in space and time, </a:t>
            </a:r>
          </a:p>
          <a:p>
            <a:r>
              <a:rPr lang="en-US" sz="2200" dirty="0"/>
              <a:t>      with about 5% relative error compared to true ELM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Surrogate ELM is extremely cheap to evaluate and is being used </a:t>
            </a:r>
          </a:p>
          <a:p>
            <a:r>
              <a:rPr lang="en-US" sz="2200" dirty="0"/>
              <a:t>      online to calibrate the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31599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473" y="337375"/>
            <a:ext cx="9231331" cy="803056"/>
          </a:xfrm>
        </p:spPr>
        <p:txBody>
          <a:bodyPr/>
          <a:lstStyle/>
          <a:p>
            <a:pPr algn="ctr"/>
            <a:r>
              <a:rPr lang="en-US" sz="3200" dirty="0"/>
              <a:t>Calibration with </a:t>
            </a:r>
            <a:r>
              <a:rPr lang="en-US" sz="3200" i="1" dirty="0"/>
              <a:t>Embedded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Model Structural Error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705617-7538-9B46-9354-1FCB67BE6A7B}"/>
              </a:ext>
            </a:extLst>
          </p:cNvPr>
          <p:cNvSpPr/>
          <p:nvPr/>
        </p:nvSpPr>
        <p:spPr>
          <a:xfrm>
            <a:off x="136727" y="1297920"/>
            <a:ext cx="123461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2000" dirty="0"/>
              <a:t>Model structural error embedding approach </a:t>
            </a:r>
            <a:r>
              <a:rPr lang="en-US" sz="2000" b="1" i="1" dirty="0">
                <a:solidFill>
                  <a:schemeClr val="accent1"/>
                </a:solidFill>
              </a:rPr>
              <a:t>[Sargsyan et. al., 2015, 2018] </a:t>
            </a:r>
            <a:endParaRPr lang="en-US" sz="2000" dirty="0"/>
          </a:p>
          <a:p>
            <a:pPr marL="731301" lvl="2" indent="-285664">
              <a:buFont typeface="Arial" panose="020B0604020202020204" pitchFamily="34" charset="0"/>
              <a:buChar char="•"/>
            </a:pPr>
            <a:r>
              <a:rPr lang="en-US" sz="2000" dirty="0"/>
              <a:t>Embedded, but not intrusive, i.e. black-box</a:t>
            </a:r>
          </a:p>
          <a:p>
            <a:pPr marL="731301" lvl="2" indent="-285664">
              <a:buFont typeface="Arial" panose="020B0604020202020204" pitchFamily="34" charset="0"/>
              <a:buChar char="•"/>
            </a:pPr>
            <a:r>
              <a:rPr lang="en-US" sz="2000" dirty="0"/>
              <a:t>Physics-driven model correction</a:t>
            </a:r>
          </a:p>
          <a:p>
            <a:pPr marL="731301" lvl="2" indent="-285664">
              <a:buFont typeface="Arial" panose="020B0604020202020204" pitchFamily="34" charset="0"/>
              <a:buChar char="•"/>
            </a:pPr>
            <a:r>
              <a:rPr lang="en-US" sz="2000" dirty="0"/>
              <a:t>Meaningful extrapolation to full set </a:t>
            </a:r>
          </a:p>
          <a:p>
            <a:pPr marL="445637" lvl="2"/>
            <a:r>
              <a:rPr lang="en-US" sz="2000" dirty="0"/>
              <a:t>     of </a:t>
            </a:r>
            <a:r>
              <a:rPr lang="en-US" sz="2000" dirty="0" err="1"/>
              <a:t>QoI</a:t>
            </a:r>
            <a:r>
              <a:rPr lang="en-US" sz="2000" dirty="0"/>
              <a:t> predictions</a:t>
            </a:r>
          </a:p>
          <a:p>
            <a:pPr marL="731301" lvl="2" indent="-285664">
              <a:buFont typeface="Arial" panose="020B0604020202020204" pitchFamily="34" charset="0"/>
              <a:buChar char="•"/>
            </a:pPr>
            <a:r>
              <a:rPr lang="en-US" sz="2000" dirty="0"/>
              <a:t>Disambiguation between model error and </a:t>
            </a:r>
          </a:p>
          <a:p>
            <a:pPr marL="445637" lvl="2"/>
            <a:r>
              <a:rPr lang="en-US" sz="2000" dirty="0"/>
              <a:t>     data noise</a:t>
            </a:r>
          </a:p>
          <a:p>
            <a:pPr marL="731301" lvl="2" indent="-285664">
              <a:buFont typeface="Arial" panose="020B0604020202020204" pitchFamily="34" charset="0"/>
              <a:buChar char="•"/>
            </a:pPr>
            <a:r>
              <a:rPr lang="en-US" sz="2000" dirty="0"/>
              <a:t>Core </a:t>
            </a:r>
            <a:r>
              <a:rPr lang="en-US" sz="2000" dirty="0" err="1"/>
              <a:t>FASTMath</a:t>
            </a:r>
            <a:r>
              <a:rPr lang="en-US" sz="2000" dirty="0"/>
              <a:t> capability</a:t>
            </a:r>
          </a:p>
          <a:p>
            <a:pPr marL="914126" lvl="2"/>
            <a:endParaRPr lang="en-US" sz="2000" dirty="0"/>
          </a:p>
          <a:p>
            <a:pPr marL="914126" lvl="2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Calibration of </a:t>
            </a:r>
            <a:r>
              <a:rPr lang="en-US" sz="2000" dirty="0" err="1"/>
              <a:t>sELM</a:t>
            </a:r>
            <a:r>
              <a:rPr lang="en-US" sz="2000" dirty="0"/>
              <a:t> with FLUXNET sites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Model error is the dominant uncertainty component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Removes parameter biases and overfitting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Points to </a:t>
            </a:r>
            <a:r>
              <a:rPr lang="en-US" sz="2000" dirty="0" err="1"/>
              <a:t>submodels</a:t>
            </a:r>
            <a:r>
              <a:rPr lang="en-US" sz="2000" dirty="0"/>
              <a:t>/parameters that are the culprit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2E52FAA-8445-5F45-9A0A-F448436A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484" y="1738744"/>
            <a:ext cx="3304321" cy="15892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F3FD68-C9A0-1547-ACFD-D6F3BFF88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227" y="3652410"/>
            <a:ext cx="2961046" cy="22583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73B067-8226-204E-8D78-8BC59FA8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13</a:t>
            </a:fld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E39BB75-5AA0-9B4E-9B85-3B447D8A322E}"/>
              </a:ext>
            </a:extLst>
          </p:cNvPr>
          <p:cNvCxnSpPr/>
          <p:nvPr/>
        </p:nvCxnSpPr>
        <p:spPr bwMode="auto">
          <a:xfrm>
            <a:off x="1196189" y="1165144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265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93" y="178783"/>
            <a:ext cx="8802414" cy="1097280"/>
          </a:xfrm>
        </p:spPr>
        <p:txBody>
          <a:bodyPr/>
          <a:lstStyle/>
          <a:p>
            <a:pPr algn="ctr"/>
            <a:r>
              <a:rPr lang="en-US" dirty="0"/>
              <a:t>Overview and motivation:  </a:t>
            </a:r>
            <a:br>
              <a:rPr lang="en-US" dirty="0"/>
            </a:br>
            <a:r>
              <a:rPr lang="en-US" dirty="0"/>
              <a:t>Land model uncertainty quantification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0684" y="1414255"/>
            <a:ext cx="3593379" cy="4640580"/>
          </a:xfrm>
        </p:spPr>
        <p:txBody>
          <a:bodyPr/>
          <a:lstStyle/>
          <a:p>
            <a:r>
              <a:rPr lang="en-US" sz="2000" dirty="0"/>
              <a:t>ELM is an increasingly complex model with many processes</a:t>
            </a:r>
          </a:p>
          <a:p>
            <a:r>
              <a:rPr lang="en-US" sz="2000" dirty="0"/>
              <a:t>Large ensembles are needed for UQ but computationally infeasible</a:t>
            </a:r>
          </a:p>
          <a:p>
            <a:r>
              <a:rPr lang="en-US" sz="2000" dirty="0"/>
              <a:t>For BGC simulations, </a:t>
            </a:r>
            <a:r>
              <a:rPr lang="en-US" sz="2000" dirty="0" err="1"/>
              <a:t>spinup</a:t>
            </a:r>
            <a:r>
              <a:rPr lang="en-US" sz="2000" dirty="0"/>
              <a:t> limits ensemble size.</a:t>
            </a:r>
          </a:p>
          <a:p>
            <a:r>
              <a:rPr lang="en-US" sz="2000" dirty="0"/>
              <a:t>Surrogate models based on small ELM ensemble increase the efficiency of sensitivity analysis and calibration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4255"/>
            <a:ext cx="5480685" cy="464058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1361090" y="1289200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68A9A4F-EBDD-0A4A-916B-D79D934EA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908" y="1414255"/>
            <a:ext cx="1824246" cy="2315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E90AD6-AE32-DA4B-A0B0-599BB79F125D}"/>
              </a:ext>
            </a:extLst>
          </p:cNvPr>
          <p:cNvSpPr txBox="1"/>
          <p:nvPr/>
        </p:nvSpPr>
        <p:spPr>
          <a:xfrm>
            <a:off x="4234506" y="1338056"/>
            <a:ext cx="1975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Biogeochemistry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F2FDCD-512C-0149-BFEE-49745AD2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57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BE9C1-6723-DB47-B25D-D0265D94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627412"/>
          </a:xfrm>
        </p:spPr>
        <p:txBody>
          <a:bodyPr/>
          <a:lstStyle/>
          <a:p>
            <a:pPr algn="ctr"/>
            <a:r>
              <a:rPr lang="en-US" dirty="0"/>
              <a:t>An ELM model parameter ensemble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61B4F-27D9-F948-8661-996F99588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6642" y="1645920"/>
            <a:ext cx="2890157" cy="4114800"/>
          </a:xfrm>
        </p:spPr>
        <p:txBody>
          <a:bodyPr/>
          <a:lstStyle/>
          <a:p>
            <a:r>
              <a:rPr lang="en-US" dirty="0" err="1"/>
              <a:t>fff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F840D-D9D3-A148-8A33-49B9D0F1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127ACB-71CA-8A4A-A016-C220DB5D0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909575"/>
              </p:ext>
            </p:extLst>
          </p:nvPr>
        </p:nvGraphicFramePr>
        <p:xfrm>
          <a:off x="457200" y="1097280"/>
          <a:ext cx="8392511" cy="388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379">
                  <a:extLst>
                    <a:ext uri="{9D8B030D-6E8A-4147-A177-3AD203B41FA5}">
                      <a16:colId xmlns:a16="http://schemas.microsoft.com/office/drawing/2014/main" val="7694311"/>
                    </a:ext>
                  </a:extLst>
                </a:gridCol>
                <a:gridCol w="2604273">
                  <a:extLst>
                    <a:ext uri="{9D8B030D-6E8A-4147-A177-3AD203B41FA5}">
                      <a16:colId xmlns:a16="http://schemas.microsoft.com/office/drawing/2014/main" val="718570310"/>
                    </a:ext>
                  </a:extLst>
                </a:gridCol>
                <a:gridCol w="922891">
                  <a:extLst>
                    <a:ext uri="{9D8B030D-6E8A-4147-A177-3AD203B41FA5}">
                      <a16:colId xmlns:a16="http://schemas.microsoft.com/office/drawing/2014/main" val="3308101566"/>
                    </a:ext>
                  </a:extLst>
                </a:gridCol>
                <a:gridCol w="997873">
                  <a:extLst>
                    <a:ext uri="{9D8B030D-6E8A-4147-A177-3AD203B41FA5}">
                      <a16:colId xmlns:a16="http://schemas.microsoft.com/office/drawing/2014/main" val="4207192176"/>
                    </a:ext>
                  </a:extLst>
                </a:gridCol>
                <a:gridCol w="1788095">
                  <a:extLst>
                    <a:ext uri="{9D8B030D-6E8A-4147-A177-3AD203B41FA5}">
                      <a16:colId xmlns:a16="http://schemas.microsoft.com/office/drawing/2014/main" val="3392442780"/>
                    </a:ext>
                  </a:extLst>
                </a:gridCol>
              </a:tblGrid>
              <a:tr h="347762">
                <a:tc>
                  <a:txBody>
                    <a:bodyPr/>
                    <a:lstStyle/>
                    <a:p>
                      <a:r>
                        <a:rPr lang="en-US" sz="18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Default range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671816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en-US" sz="1800" dirty="0" err="1"/>
                        <a:t>flnr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Fraction of leaf N in </a:t>
                      </a:r>
                      <a:r>
                        <a:rPr lang="en-US" sz="1400" dirty="0" err="1"/>
                        <a:t>RuBisCO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[0.042,0.176]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342502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en-US" sz="1800" dirty="0" err="1"/>
                        <a:t>mbbopt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Ball-Berry slope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[4,9]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807772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en-US" sz="1800" dirty="0" err="1"/>
                        <a:t>bbbopt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Ball-Berry intercept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[10000,40000]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969040"/>
                  </a:ext>
                </a:extLst>
              </a:tr>
              <a:tr h="492662">
                <a:tc>
                  <a:txBody>
                    <a:bodyPr/>
                    <a:lstStyle/>
                    <a:p>
                      <a:r>
                        <a:rPr lang="en-US" sz="1800" dirty="0" err="1"/>
                        <a:t>roota_par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Rooting depth distribution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[3,10]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859086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en-US" sz="1800" dirty="0" err="1"/>
                        <a:t>vcmaxha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Activation energy for </a:t>
                      </a:r>
                      <a:r>
                        <a:rPr lang="en-US" sz="1400" dirty="0" err="1"/>
                        <a:t>Vcmax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378837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en-US" sz="1800" dirty="0" err="1"/>
                        <a:t>vcmaxse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Entropy for </a:t>
                      </a:r>
                      <a:r>
                        <a:rPr lang="en-US" sz="1400" dirty="0" err="1"/>
                        <a:t>Vcmax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052052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en-US" sz="1800" dirty="0" err="1"/>
                        <a:t>dayl_scaling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Day length scaling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533609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en-US" sz="1800" dirty="0" err="1"/>
                        <a:t>dleaf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Characteristic leaf dimension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634624"/>
                  </a:ext>
                </a:extLst>
              </a:tr>
              <a:tr h="374671">
                <a:tc>
                  <a:txBody>
                    <a:bodyPr/>
                    <a:lstStyle/>
                    <a:p>
                      <a:r>
                        <a:rPr lang="en-US" sz="1800" dirty="0"/>
                        <a:t>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Leaf/stem orientation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[-0.5,0.65]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3104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4FCCA8B-A644-FB46-B28D-0BE6D39E54FF}"/>
              </a:ext>
            </a:extLst>
          </p:cNvPr>
          <p:cNvSpPr txBox="1"/>
          <p:nvPr/>
        </p:nvSpPr>
        <p:spPr>
          <a:xfrm>
            <a:off x="204952" y="4978568"/>
            <a:ext cx="873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 simulations at 1.9x2.5 degree resolution were performed varying parameters randomly over the specified ranges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ELM-SP (satellite phenology) as a demonstration, will later expand to full BGC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for surrogate model construction, sensitivity analysis, and calibration</a:t>
            </a:r>
          </a:p>
        </p:txBody>
      </p:sp>
    </p:spTree>
    <p:extLst>
      <p:ext uri="{BB962C8B-B14F-4D97-AF65-F5344CB8AC3E}">
        <p14:creationId xmlns:p14="http://schemas.microsoft.com/office/powerpoint/2010/main" val="2236144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_stdev" descr="video_stdev">
            <a:hlinkClick r:id="" action="ppaction://media"/>
            <a:extLst>
              <a:ext uri="{FF2B5EF4-FFF2-40B4-BE49-F238E27FC236}">
                <a16:creationId xmlns:a16="http://schemas.microsoft.com/office/drawing/2014/main" id="{C574547E-561E-1F40-92DC-1678FA13FE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714" b="10060"/>
          <a:stretch/>
        </p:blipFill>
        <p:spPr>
          <a:xfrm>
            <a:off x="133246" y="921323"/>
            <a:ext cx="8877508" cy="46634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3DC00-B7AE-C846-B6C2-3DBF54A97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28035B-FAB4-104F-BA6D-767F391936CE}"/>
              </a:ext>
            </a:extLst>
          </p:cNvPr>
          <p:cNvSpPr txBox="1">
            <a:spLocks/>
          </p:cNvSpPr>
          <p:nvPr/>
        </p:nvSpPr>
        <p:spPr>
          <a:xfrm>
            <a:off x="961465" y="-284115"/>
            <a:ext cx="8229600" cy="10972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GPP ensemble standard deviation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2329C0-1DEF-FC43-A003-872A4D94E02A}"/>
              </a:ext>
            </a:extLst>
          </p:cNvPr>
          <p:cNvSpPr txBox="1"/>
          <p:nvPr/>
        </p:nvSpPr>
        <p:spPr>
          <a:xfrm>
            <a:off x="961465" y="5675503"/>
            <a:ext cx="722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Video:  GPP standard deviation (</a:t>
            </a:r>
            <a:r>
              <a:rPr lang="en-US" dirty="0" err="1"/>
              <a:t>gC</a:t>
            </a:r>
            <a:r>
              <a:rPr lang="en-US" dirty="0"/>
              <a:t> m</a:t>
            </a:r>
            <a:r>
              <a:rPr lang="en-US" baseline="30000" dirty="0"/>
              <a:t>-2</a:t>
            </a:r>
            <a:r>
              <a:rPr lang="en-US" dirty="0"/>
              <a:t> day</a:t>
            </a:r>
            <a:r>
              <a:rPr lang="en-US" baseline="30000" dirty="0"/>
              <a:t>-1</a:t>
            </a:r>
            <a:r>
              <a:rPr lang="en-US" dirty="0"/>
              <a:t>) over 200 ensemble members</a:t>
            </a:r>
          </a:p>
        </p:txBody>
      </p:sp>
    </p:spTree>
    <p:extLst>
      <p:ext uri="{BB962C8B-B14F-4D97-AF65-F5344CB8AC3E}">
        <p14:creationId xmlns:p14="http://schemas.microsoft.com/office/powerpoint/2010/main" val="34176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712"/>
            <a:ext cx="8229600" cy="1097280"/>
          </a:xfrm>
        </p:spPr>
        <p:txBody>
          <a:bodyPr/>
          <a:lstStyle/>
          <a:p>
            <a:pPr algn="ctr"/>
            <a:r>
              <a:rPr lang="en-US" dirty="0"/>
              <a:t>Uncertainty Propagation </a:t>
            </a:r>
            <a:br>
              <a:rPr lang="en-US" dirty="0"/>
            </a:br>
            <a:r>
              <a:rPr lang="en-US" dirty="0"/>
              <a:t>is enabled by Surrogate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CFDD9-24BB-544C-A36F-A9BA0B27F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723" y="1636250"/>
            <a:ext cx="2062155" cy="1546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50077-A0D2-4D44-9D4F-A433874B5694}"/>
              </a:ext>
            </a:extLst>
          </p:cNvPr>
          <p:cNvSpPr txBox="1"/>
          <p:nvPr/>
        </p:nvSpPr>
        <p:spPr>
          <a:xfrm>
            <a:off x="5715084" y="1678936"/>
            <a:ext cx="4425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Forward predictions: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surrogate models,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sensitivity analysis,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parametric uncertainty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5C5B37-F9CA-914A-B470-B6E6002F3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42" y="1816702"/>
            <a:ext cx="1049270" cy="85918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A206D93D-CCFA-0346-92D9-B889A86492AA}"/>
              </a:ext>
            </a:extLst>
          </p:cNvPr>
          <p:cNvSpPr/>
          <p:nvPr/>
        </p:nvSpPr>
        <p:spPr>
          <a:xfrm>
            <a:off x="1695821" y="2118290"/>
            <a:ext cx="1691195" cy="42959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E573CD-F5DF-4343-A366-47654ECD7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340" y="2463766"/>
            <a:ext cx="1189156" cy="438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88D70F-CBC1-CB48-AB64-B8DFFEC8CFDD}"/>
              </a:ext>
            </a:extLst>
          </p:cNvPr>
          <p:cNvSpPr txBox="1"/>
          <p:nvPr/>
        </p:nvSpPr>
        <p:spPr>
          <a:xfrm>
            <a:off x="1670141" y="1878346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Comp.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3E74D-9DCF-5C49-BC1B-EC662571F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411" y="2682979"/>
            <a:ext cx="370131" cy="337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9C9C6F-C141-E442-8BA9-43E7EFC76C63}"/>
              </a:ext>
            </a:extLst>
          </p:cNvPr>
          <p:cNvSpPr txBox="1"/>
          <p:nvPr/>
        </p:nvSpPr>
        <p:spPr>
          <a:xfrm>
            <a:off x="208855" y="3013696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Input parameters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F40F84-46C6-544C-B4CD-A9AF08FA27E1}"/>
              </a:ext>
            </a:extLst>
          </p:cNvPr>
          <p:cNvSpPr txBox="1"/>
          <p:nvPr/>
        </p:nvSpPr>
        <p:spPr>
          <a:xfrm>
            <a:off x="3652928" y="3108962"/>
            <a:ext cx="1830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Output prediction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1D517D-2E9E-2B4D-8275-647BE0883947}"/>
              </a:ext>
            </a:extLst>
          </p:cNvPr>
          <p:cNvSpPr/>
          <p:nvPr/>
        </p:nvSpPr>
        <p:spPr>
          <a:xfrm>
            <a:off x="457200" y="3387750"/>
            <a:ext cx="7314183" cy="749929"/>
          </a:xfrm>
          <a:prstGeom prst="roundRect">
            <a:avLst/>
          </a:prstGeom>
          <a:gradFill flip="none" rotWithShape="1">
            <a:gsLst>
              <a:gs pos="96999">
                <a:srgbClr val="CAF8FF"/>
              </a:gs>
              <a:gs pos="0">
                <a:srgbClr val="CAF8FF"/>
              </a:gs>
              <a:gs pos="98000">
                <a:srgbClr val="CAF8FF"/>
              </a:gs>
              <a:gs pos="91000">
                <a:srgbClr val="CAF8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20D7BB-8A63-824B-82F9-7B50067030AB}"/>
              </a:ext>
            </a:extLst>
          </p:cNvPr>
          <p:cNvSpPr txBox="1"/>
          <p:nvPr/>
        </p:nvSpPr>
        <p:spPr>
          <a:xfrm>
            <a:off x="548258" y="3405613"/>
            <a:ext cx="6949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Work with the model as a black-box (</a:t>
            </a:r>
            <a:r>
              <a:rPr lang="en-US" sz="2000" b="1" dirty="0"/>
              <a:t>non-intrusive</a:t>
            </a:r>
            <a:r>
              <a:rPr lang="en-US" sz="2000" dirty="0"/>
              <a:t>): </a:t>
            </a:r>
          </a:p>
          <a:p>
            <a:r>
              <a:rPr lang="en-US" sz="2000" dirty="0"/>
              <a:t>	create an ensemble of simulations with varying/perturbing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1BF867-F3BC-B849-96DE-35AD3CABB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007" y="3795217"/>
            <a:ext cx="297167" cy="271099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55EAEB0-B402-6C48-BFB7-0BA5523D7D2E}"/>
              </a:ext>
            </a:extLst>
          </p:cNvPr>
          <p:cNvSpPr/>
          <p:nvPr/>
        </p:nvSpPr>
        <p:spPr>
          <a:xfrm>
            <a:off x="443752" y="4207728"/>
            <a:ext cx="5782236" cy="1845061"/>
          </a:xfrm>
          <a:prstGeom prst="roundRect">
            <a:avLst/>
          </a:prstGeom>
          <a:gradFill flip="none" rotWithShape="1">
            <a:gsLst>
              <a:gs pos="96999">
                <a:srgbClr val="CAF8FF"/>
              </a:gs>
              <a:gs pos="0">
                <a:srgbClr val="CAF8FF"/>
              </a:gs>
              <a:gs pos="98000">
                <a:srgbClr val="CAF8FF"/>
              </a:gs>
              <a:gs pos="91000">
                <a:srgbClr val="CAF8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21EA01-AF58-C14B-90EC-BFE7C1C0C661}"/>
              </a:ext>
            </a:extLst>
          </p:cNvPr>
          <p:cNvSpPr txBox="1"/>
          <p:nvPr/>
        </p:nvSpPr>
        <p:spPr>
          <a:xfrm>
            <a:off x="569407" y="4173179"/>
            <a:ext cx="5656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never analyze the ensemble directly: </a:t>
            </a:r>
          </a:p>
          <a:p>
            <a:r>
              <a:rPr lang="en-US" sz="2000" dirty="0"/>
              <a:t>build a </a:t>
            </a:r>
            <a:r>
              <a:rPr lang="en-US" sz="2000" b="1" dirty="0"/>
              <a:t>surrogate</a:t>
            </a:r>
            <a:r>
              <a:rPr lang="en-US" sz="2000" dirty="0"/>
              <a:t> first</a:t>
            </a:r>
          </a:p>
          <a:p>
            <a:r>
              <a:rPr lang="en-US" sz="2000" dirty="0"/>
              <a:t>… otherwise called proxy, metamodel, emulator, response surface, supervised ML</a:t>
            </a:r>
          </a:p>
          <a:p>
            <a:r>
              <a:rPr lang="en-US" sz="2000" dirty="0"/>
              <a:t>Method:  </a:t>
            </a:r>
            <a:r>
              <a:rPr lang="en-US" sz="2000" dirty="0" err="1"/>
              <a:t>Karhunen-Loève</a:t>
            </a:r>
            <a:r>
              <a:rPr lang="en-US" sz="2000" dirty="0"/>
              <a:t> expansions (see supplementary slide) – for high-dimensional outputs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E65F56-ABB0-3D4A-87FF-826383697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988" y="4977546"/>
            <a:ext cx="2832100" cy="4318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BB9B61-13C4-9249-A426-6DBAC6841296}"/>
              </a:ext>
            </a:extLst>
          </p:cNvPr>
          <p:cNvCxnSpPr/>
          <p:nvPr/>
        </p:nvCxnSpPr>
        <p:spPr bwMode="auto">
          <a:xfrm>
            <a:off x="1378419" y="1439096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1DBAC-A9A6-B244-AEB5-FF6B2B05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90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AFF8-5BFA-C942-A8BD-48021E02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94" y="-413432"/>
            <a:ext cx="8229600" cy="1097280"/>
          </a:xfrm>
        </p:spPr>
        <p:txBody>
          <a:bodyPr/>
          <a:lstStyle/>
          <a:p>
            <a:r>
              <a:rPr lang="en-US" dirty="0"/>
              <a:t>Globally mapped sensitivities</a:t>
            </a:r>
          </a:p>
        </p:txBody>
      </p:sp>
      <p:pic>
        <p:nvPicPr>
          <p:cNvPr id="5" name="sens_flnr" descr="sens_flnr">
            <a:hlinkClick r:id="" action="ppaction://media"/>
            <a:extLst>
              <a:ext uri="{FF2B5EF4-FFF2-40B4-BE49-F238E27FC236}">
                <a16:creationId xmlns:a16="http://schemas.microsoft.com/office/drawing/2014/main" id="{6F7A3CCC-318C-0043-987B-8CB818EBAA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958345"/>
            <a:ext cx="9029700" cy="52158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F15A1-5E4F-D84D-9430-095135D0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25EB0E-1EC6-AA4A-909B-444401A2B87A}"/>
              </a:ext>
            </a:extLst>
          </p:cNvPr>
          <p:cNvSpPr txBox="1"/>
          <p:nvPr/>
        </p:nvSpPr>
        <p:spPr>
          <a:xfrm>
            <a:off x="322730" y="645272"/>
            <a:ext cx="8619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Video:  Sensitivity of GPP to fraction of leaf N in </a:t>
            </a:r>
            <a:r>
              <a:rPr lang="en-US" dirty="0" err="1"/>
              <a:t>RuBisCO</a:t>
            </a:r>
            <a:r>
              <a:rPr lang="en-US" dirty="0"/>
              <a:t> (</a:t>
            </a:r>
            <a:r>
              <a:rPr lang="en-US" dirty="0" err="1"/>
              <a:t>flnr</a:t>
            </a:r>
            <a:r>
              <a:rPr lang="en-US" dirty="0"/>
              <a:t>) using surrogate model</a:t>
            </a:r>
          </a:p>
        </p:txBody>
      </p:sp>
    </p:spTree>
    <p:extLst>
      <p:ext uri="{BB962C8B-B14F-4D97-AF65-F5344CB8AC3E}">
        <p14:creationId xmlns:p14="http://schemas.microsoft.com/office/powerpoint/2010/main" val="354648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AFB75-D05D-0D48-910E-B26ED9B3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338"/>
            <a:ext cx="8229600" cy="1097280"/>
          </a:xfrm>
        </p:spPr>
        <p:txBody>
          <a:bodyPr/>
          <a:lstStyle/>
          <a:p>
            <a:pPr algn="ctr"/>
            <a:r>
              <a:rPr lang="en-US" dirty="0"/>
              <a:t>Model calibration enabled using gridded observations/benchmarks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2A158-A92B-C849-B22B-EFEBA379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4651C-197D-E846-A924-619A0B0A391B}"/>
              </a:ext>
            </a:extLst>
          </p:cNvPr>
          <p:cNvSpPr/>
          <p:nvPr/>
        </p:nvSpPr>
        <p:spPr>
          <a:xfrm>
            <a:off x="121024" y="5033080"/>
            <a:ext cx="9022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FLUXNET – based GPP:  Directly comparable with model GPP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be used for single </a:t>
            </a:r>
            <a:r>
              <a:rPr lang="en-US" sz="2400" dirty="0" err="1"/>
              <a:t>gridcell</a:t>
            </a:r>
            <a:r>
              <a:rPr lang="en-US" sz="2400" dirty="0"/>
              <a:t> to global-scale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Methods eventually extensible to other ILAMB products</a:t>
            </a:r>
          </a:p>
        </p:txBody>
      </p:sp>
      <p:pic>
        <p:nvPicPr>
          <p:cNvPr id="10" name="GPPobs" descr="GPPobs">
            <a:hlinkClick r:id="" action="ppaction://media"/>
            <a:extLst>
              <a:ext uri="{FF2B5EF4-FFF2-40B4-BE49-F238E27FC236}">
                <a16:creationId xmlns:a16="http://schemas.microsoft.com/office/drawing/2014/main" id="{FF74808E-1429-B94F-AE05-BFB21F7097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-757" b="3137"/>
          <a:stretch/>
        </p:blipFill>
        <p:spPr>
          <a:xfrm>
            <a:off x="503121" y="1188618"/>
            <a:ext cx="6760029" cy="3749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456489-905F-9B4A-97CD-AD91F0CEE7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61" r="20024"/>
          <a:stretch/>
        </p:blipFill>
        <p:spPr>
          <a:xfrm>
            <a:off x="7328385" y="1656311"/>
            <a:ext cx="1615203" cy="33876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91ADC3-C339-714E-B185-0F93D541F6FB}"/>
              </a:ext>
            </a:extLst>
          </p:cNvPr>
          <p:cNvSpPr txBox="1"/>
          <p:nvPr/>
        </p:nvSpPr>
        <p:spPr>
          <a:xfrm>
            <a:off x="7458855" y="1099299"/>
            <a:ext cx="13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ESM GPP from ILAMB</a:t>
            </a:r>
          </a:p>
        </p:txBody>
      </p:sp>
    </p:spTree>
    <p:extLst>
      <p:ext uri="{BB962C8B-B14F-4D97-AF65-F5344CB8AC3E}">
        <p14:creationId xmlns:p14="http://schemas.microsoft.com/office/powerpoint/2010/main" val="201525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09" y="629324"/>
            <a:ext cx="8229600" cy="547613"/>
          </a:xfrm>
        </p:spPr>
        <p:txBody>
          <a:bodyPr/>
          <a:lstStyle/>
          <a:p>
            <a:pPr algn="ctr"/>
            <a:r>
              <a:rPr lang="en-US" dirty="0"/>
              <a:t>Bayesian approach for </a:t>
            </a:r>
            <a:br>
              <a:rPr lang="en-US" dirty="0"/>
            </a:br>
            <a:r>
              <a:rPr lang="en-US" dirty="0"/>
              <a:t>parameter calibration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14CCC5-D1A4-4548-A6D2-3EAE7DDB3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87" y="1436866"/>
            <a:ext cx="8717622" cy="2530016"/>
          </a:xfrm>
        </p:spPr>
        <p:txBody>
          <a:bodyPr/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Bayesian inference allows incorporation of various sources of uncertainty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Markov chain Monte Carlo (MCMC) for building posterior PDFs of parameters, which can be also used for prediction variables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Requires many online, mostly serial evaluations of the model (&gt; 10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2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This is why surrogate models are handy!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ED4764-50EB-2247-A847-86ED88316CBE}"/>
              </a:ext>
            </a:extLst>
          </p:cNvPr>
          <p:cNvCxnSpPr/>
          <p:nvPr/>
        </p:nvCxnSpPr>
        <p:spPr bwMode="auto">
          <a:xfrm>
            <a:off x="1355726" y="1263579"/>
            <a:ext cx="6629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gradFill flip="none" rotWithShape="1">
              <a:gsLst>
                <a:gs pos="4800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DCE14F-CF5E-1B46-B997-6B11FA80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9C4F5-664B-E843-B846-52C4E3864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87" y="3699215"/>
            <a:ext cx="4309188" cy="239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3BA5BE-4FA2-3E40-BA4A-12F621E6E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14963"/>
            <a:ext cx="4309188" cy="2398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A171D1-42DF-2D46-971B-F0D295323330}"/>
              </a:ext>
            </a:extLst>
          </p:cNvPr>
          <p:cNvSpPr txBox="1"/>
          <p:nvPr/>
        </p:nvSpPr>
        <p:spPr>
          <a:xfrm>
            <a:off x="2756647" y="3429000"/>
            <a:ext cx="467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MCMC calibration at 2 FLUXNET sites</a:t>
            </a:r>
          </a:p>
        </p:txBody>
      </p:sp>
    </p:spTree>
    <p:extLst>
      <p:ext uri="{BB962C8B-B14F-4D97-AF65-F5344CB8AC3E}">
        <p14:creationId xmlns:p14="http://schemas.microsoft.com/office/powerpoint/2010/main" val="2892782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B5688-0949-DA46-AF1A-D5375BC0D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Calibrated parameter values across 96 FLUXNET sites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1F3A42-3474-6440-A459-34C39F9C6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397" y="1371599"/>
            <a:ext cx="8129090" cy="38458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C4B4A-102D-B942-84AA-67C49397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96CD2-FB3A-5340-99F8-A4C5A2774A87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B568F-C2A6-5B4E-A199-164361BD3DDC}"/>
              </a:ext>
            </a:extLst>
          </p:cNvPr>
          <p:cNvSpPr txBox="1"/>
          <p:nvPr/>
        </p:nvSpPr>
        <p:spPr>
          <a:xfrm>
            <a:off x="567951" y="5287651"/>
            <a:ext cx="7489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variability in </a:t>
            </a:r>
            <a:r>
              <a:rPr lang="en-US" dirty="0" err="1"/>
              <a:t>flnr</a:t>
            </a:r>
            <a:r>
              <a:rPr lang="en-US" dirty="0"/>
              <a:t> across sites within and across PFTs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Likely some overfitting:  Incorporating model structural error will likely give more reasonable posterior distributions (ongoing work)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D715E-5290-E34D-84EF-6F155011C8D2}"/>
              </a:ext>
            </a:extLst>
          </p:cNvPr>
          <p:cNvSpPr txBox="1"/>
          <p:nvPr/>
        </p:nvSpPr>
        <p:spPr>
          <a:xfrm>
            <a:off x="2625358" y="4958660"/>
            <a:ext cx="41788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96 sites (grouped by plant functional type)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D708B-FA98-7443-9438-6F575DDD5C11}"/>
              </a:ext>
            </a:extLst>
          </p:cNvPr>
          <p:cNvSpPr txBox="1"/>
          <p:nvPr/>
        </p:nvSpPr>
        <p:spPr>
          <a:xfrm rot="16200000">
            <a:off x="121024" y="3015735"/>
            <a:ext cx="201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</a:t>
            </a:r>
            <a:r>
              <a:rPr lang="en-US" dirty="0"/>
              <a:t>    Prior range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15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10887</TotalTime>
  <Words>893</Words>
  <Application>Microsoft Macintosh PowerPoint</Application>
  <PresentationFormat>On-screen Show (4:3)</PresentationFormat>
  <Paragraphs>171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Quantifying Drivers of Uncertainty in  Land Model Predictions at Global Scales Using Machine Learning</vt:lpstr>
      <vt:lpstr>Overview and motivation:   Land model uncertainty quantification</vt:lpstr>
      <vt:lpstr>An ELM model parameter ensemble</vt:lpstr>
      <vt:lpstr>PowerPoint Presentation</vt:lpstr>
      <vt:lpstr>Uncertainty Propagation  is enabled by Surrogate Models</vt:lpstr>
      <vt:lpstr>Globally mapped sensitivities</vt:lpstr>
      <vt:lpstr>Model calibration enabled using gridded observations/benchmarks</vt:lpstr>
      <vt:lpstr>Bayesian approach for  parameter calibration</vt:lpstr>
      <vt:lpstr>Calibrated parameter values across 96 FLUXNET sites</vt:lpstr>
      <vt:lpstr>Impact of calibration</vt:lpstr>
      <vt:lpstr>Summary</vt:lpstr>
      <vt:lpstr>Supplementary materials</vt:lpstr>
      <vt:lpstr>PowerPoint Presentation</vt:lpstr>
      <vt:lpstr>Calibration with Embedded  Model Structural Error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Ricciuto, Daniel M.</cp:lastModifiedBy>
  <cp:revision>116</cp:revision>
  <dcterms:created xsi:type="dcterms:W3CDTF">2014-12-04T00:15:55Z</dcterms:created>
  <dcterms:modified xsi:type="dcterms:W3CDTF">2020-10-21T16:12:16Z</dcterms:modified>
</cp:coreProperties>
</file>