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sldIdLst>
    <p:sldId id="258" r:id="rId3"/>
    <p:sldId id="257" r:id="rId4"/>
    <p:sldId id="259" r:id="rId5"/>
    <p:sldId id="260" r:id="rId6"/>
    <p:sldId id="267" r:id="rId7"/>
    <p:sldId id="261" r:id="rId8"/>
    <p:sldId id="262" r:id="rId9"/>
    <p:sldId id="268" r:id="rId10"/>
    <p:sldId id="269"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1OtDqA0K6JFPITNOyyJQ==" hashData="skBNxSmiJqz7oS1+gEuIo+/ehNanzhpyFn2VncLwwEoucf2IMT4+xhwB4BKfG/9LTVpyQFjW3BxOMOH830Eu3g=="/>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98989"/>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85"/>
    <p:restoredTop sz="96405"/>
  </p:normalViewPr>
  <p:slideViewPr>
    <p:cSldViewPr snapToGrid="0" snapToObjects="1">
      <p:cViewPr varScale="1">
        <p:scale>
          <a:sx n="173" d="100"/>
          <a:sy n="173" d="100"/>
        </p:scale>
        <p:origin x="192" y="208"/>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7355"/>
            <a:ext cx="7772400" cy="617048"/>
          </a:xfrm>
        </p:spPr>
        <p:txBody>
          <a:bodyPr anchor="b" anchorCtr="0"/>
          <a:lstStyle/>
          <a:p>
            <a:r>
              <a:rPr lang="en-US"/>
              <a:t>Click to edit Master title style</a:t>
            </a:r>
            <a:endParaRPr lang="en-US" dirty="0"/>
          </a:p>
        </p:txBody>
      </p:sp>
      <p:sp>
        <p:nvSpPr>
          <p:cNvPr id="3" name="Subtitle 2"/>
          <p:cNvSpPr>
            <a:spLocks noGrp="1"/>
          </p:cNvSpPr>
          <p:nvPr>
            <p:ph type="subTitle" idx="1"/>
          </p:nvPr>
        </p:nvSpPr>
        <p:spPr>
          <a:xfrm>
            <a:off x="685800" y="3257550"/>
            <a:ext cx="7772400" cy="1314450"/>
          </a:xfrm>
        </p:spPr>
        <p:txBody>
          <a:bodyPr/>
          <a:lstStyle>
            <a:lvl1pPr marL="0" indent="0" algn="l">
              <a:buNone/>
              <a:defRPr sz="1500">
                <a:solidFill>
                  <a:srgbClr val="89898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FE9975-C960-C441-A95D-E879884DDE4A}" type="datetimeFigureOut">
              <a:rPr lang="en-US" smtClean="0"/>
              <a:t>10/23/20</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59D3-F6B5-4C4D-82B2-7F6AD6C6CDAF}"/>
              </a:ext>
            </a:extLst>
          </p:cNvPr>
          <p:cNvSpPr>
            <a:spLocks noGrp="1"/>
          </p:cNvSpPr>
          <p:nvPr>
            <p:ph type="title"/>
          </p:nvPr>
        </p:nvSpPr>
        <p:spPr>
          <a:xfrm>
            <a:off x="628650" y="274638"/>
            <a:ext cx="7886700" cy="993775"/>
          </a:xfrm>
          <a:prstGeom prst="rect">
            <a:avLst/>
          </a:prstGeom>
        </p:spPr>
        <p:txBody>
          <a:bodyPr/>
          <a:lstStyle>
            <a:lvl1pPr>
              <a:defRPr>
                <a:solidFill>
                  <a:srgbClr val="2F559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63E5241-1053-F341-B1FE-EC2247ACC68A}"/>
              </a:ext>
            </a:extLst>
          </p:cNvPr>
          <p:cNvSpPr>
            <a:spLocks noGrp="1"/>
          </p:cNvSpPr>
          <p:nvPr>
            <p:ph idx="1" hasCustomPrompt="1"/>
          </p:nvPr>
        </p:nvSpPr>
        <p:spPr>
          <a:xfrm>
            <a:off x="628650" y="1370013"/>
            <a:ext cx="7886700" cy="3262312"/>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1189D4E-A898-C14C-A486-1256D544DA6B}"/>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8" name="Slide Number Placeholder 5">
            <a:extLst>
              <a:ext uri="{FF2B5EF4-FFF2-40B4-BE49-F238E27FC236}">
                <a16:creationId xmlns:a16="http://schemas.microsoft.com/office/drawing/2014/main" id="{A5E97741-3355-4647-ADE7-5F49D58E1AE8}"/>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0775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C321-AD92-3F4B-B759-FEAD5ED74604}"/>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192D4F-7025-664A-93EA-E58421883A3B}"/>
              </a:ext>
            </a:extLst>
          </p:cNvPr>
          <p:cNvSpPr>
            <a:spLocks noGrp="1"/>
          </p:cNvSpPr>
          <p:nvPr>
            <p:ph sz="half" idx="1"/>
          </p:nvPr>
        </p:nvSpPr>
        <p:spPr>
          <a:xfrm>
            <a:off x="628650" y="1370013"/>
            <a:ext cx="3867150" cy="3262312"/>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13FE143-38B7-6245-BDC0-9271CCD69EEA}"/>
              </a:ext>
            </a:extLst>
          </p:cNvPr>
          <p:cNvSpPr>
            <a:spLocks noGrp="1"/>
          </p:cNvSpPr>
          <p:nvPr>
            <p:ph sz="half" idx="2"/>
          </p:nvPr>
        </p:nvSpPr>
        <p:spPr>
          <a:xfrm>
            <a:off x="4648200" y="1370013"/>
            <a:ext cx="3867150" cy="3262312"/>
          </a:xfrm>
          <a:prstGeom prst="rect">
            <a:avLst/>
          </a:prstGeom>
        </p:spPr>
        <p:txBody>
          <a:bodyPr/>
          <a:lstStyle>
            <a:lvl1pPr marL="457200" indent="-45720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6CFE4A65-438E-CA4E-83CA-049D5968326E}"/>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9" name="Slide Number Placeholder 5">
            <a:extLst>
              <a:ext uri="{FF2B5EF4-FFF2-40B4-BE49-F238E27FC236}">
                <a16:creationId xmlns:a16="http://schemas.microsoft.com/office/drawing/2014/main" id="{F0905EFF-C1A1-0E47-8537-0E43799EB999}"/>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727988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70B0-6463-314C-AD9C-B49D813CE015}"/>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C3D001-9566-514D-B37B-3DAAD3FCC4AC}"/>
              </a:ext>
            </a:extLst>
          </p:cNvPr>
          <p:cNvSpPr>
            <a:spLocks noGrp="1"/>
          </p:cNvSpPr>
          <p:nvPr>
            <p:ph type="body" idx="1"/>
          </p:nvPr>
        </p:nvSpPr>
        <p:spPr>
          <a:xfrm>
            <a:off x="630238" y="1260475"/>
            <a:ext cx="3868737" cy="619125"/>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788DEFF-3AD6-414D-937C-E6A0F587476E}"/>
              </a:ext>
            </a:extLst>
          </p:cNvPr>
          <p:cNvSpPr>
            <a:spLocks noGrp="1"/>
          </p:cNvSpPr>
          <p:nvPr>
            <p:ph sz="half" idx="2"/>
          </p:nvPr>
        </p:nvSpPr>
        <p:spPr>
          <a:xfrm>
            <a:off x="630238" y="1879600"/>
            <a:ext cx="3868737"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0E8CC1C-312B-ED4A-8B60-48FCBA90F6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5366BBE5-AEC0-634C-9137-FF44580DCBC0}"/>
              </a:ext>
            </a:extLst>
          </p:cNvPr>
          <p:cNvSpPr>
            <a:spLocks noGrp="1"/>
          </p:cNvSpPr>
          <p:nvPr>
            <p:ph sz="quarter" idx="4"/>
          </p:nvPr>
        </p:nvSpPr>
        <p:spPr>
          <a:xfrm>
            <a:off x="4629150" y="1879600"/>
            <a:ext cx="3887788"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6B0A63C2-4D5E-CB4E-9E19-BCF23C40A091}"/>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12" name="Slide Number Placeholder 5">
            <a:extLst>
              <a:ext uri="{FF2B5EF4-FFF2-40B4-BE49-F238E27FC236}">
                <a16:creationId xmlns:a16="http://schemas.microsoft.com/office/drawing/2014/main" id="{01763422-3F22-F642-BCEB-2A2F98C9100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80654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0F86-2F15-8241-9C1A-915CE8975BC7}"/>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6" name="Date Placeholder 3">
            <a:extLst>
              <a:ext uri="{FF2B5EF4-FFF2-40B4-BE49-F238E27FC236}">
                <a16:creationId xmlns:a16="http://schemas.microsoft.com/office/drawing/2014/main" id="{0EBA2794-6E86-864A-B28E-33F9D88352F5}"/>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7" name="Slide Number Placeholder 5">
            <a:extLst>
              <a:ext uri="{FF2B5EF4-FFF2-40B4-BE49-F238E27FC236}">
                <a16:creationId xmlns:a16="http://schemas.microsoft.com/office/drawing/2014/main" id="{8D346274-ECAC-EB41-B528-D249E87B8F2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10589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02CD441-6C05-C242-855A-9F8E334926D7}"/>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6" name="Slide Number Placeholder 5">
            <a:extLst>
              <a:ext uri="{FF2B5EF4-FFF2-40B4-BE49-F238E27FC236}">
                <a16:creationId xmlns:a16="http://schemas.microsoft.com/office/drawing/2014/main" id="{7B213475-DE9D-814E-987A-FD103CD5BEAA}"/>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129315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2178-D592-AC41-9731-F26B69C40B50}"/>
              </a:ext>
            </a:extLst>
          </p:cNvPr>
          <p:cNvSpPr>
            <a:spLocks noGrp="1"/>
          </p:cNvSpPr>
          <p:nvPr>
            <p:ph type="title"/>
          </p:nvPr>
        </p:nvSpPr>
        <p:spPr>
          <a:xfrm>
            <a:off x="630238" y="342900"/>
            <a:ext cx="7028721" cy="931797"/>
          </a:xfrm>
          <a:prstGeom prst="rect">
            <a:avLst/>
          </a:prstGeo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BD0C900-D42C-E340-8363-CDCE685670F4}"/>
              </a:ext>
            </a:extLst>
          </p:cNvPr>
          <p:cNvSpPr>
            <a:spLocks noGrp="1"/>
          </p:cNvSpPr>
          <p:nvPr>
            <p:ph type="body" sz="half" idx="2"/>
          </p:nvPr>
        </p:nvSpPr>
        <p:spPr>
          <a:xfrm>
            <a:off x="630238" y="1543050"/>
            <a:ext cx="2949575" cy="2859088"/>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4C622465-8D92-4645-87AA-C6605ECB150F}"/>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9" name="Slide Number Placeholder 5">
            <a:extLst>
              <a:ext uri="{FF2B5EF4-FFF2-40B4-BE49-F238E27FC236}">
                <a16:creationId xmlns:a16="http://schemas.microsoft.com/office/drawing/2014/main" id="{11E9F95F-3B3F-354E-A15A-74A5BC6A9A34}"/>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
        <p:nvSpPr>
          <p:cNvPr id="10" name="Content Placeholder 5">
            <a:extLst>
              <a:ext uri="{FF2B5EF4-FFF2-40B4-BE49-F238E27FC236}">
                <a16:creationId xmlns:a16="http://schemas.microsoft.com/office/drawing/2014/main" id="{59079922-D088-D84B-B0E8-89B73E2221A5}"/>
              </a:ext>
            </a:extLst>
          </p:cNvPr>
          <p:cNvSpPr>
            <a:spLocks noGrp="1"/>
          </p:cNvSpPr>
          <p:nvPr>
            <p:ph sz="quarter" idx="4"/>
          </p:nvPr>
        </p:nvSpPr>
        <p:spPr>
          <a:xfrm>
            <a:off x="4189138" y="1543050"/>
            <a:ext cx="3887788"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334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54B2-1FAA-DF42-9740-9FD2E7E18453}"/>
              </a:ext>
            </a:extLst>
          </p:cNvPr>
          <p:cNvSpPr>
            <a:spLocks noGrp="1"/>
          </p:cNvSpPr>
          <p:nvPr>
            <p:ph type="title"/>
          </p:nvPr>
        </p:nvSpPr>
        <p:spPr>
          <a:xfrm>
            <a:off x="636777" y="3717471"/>
            <a:ext cx="7324354" cy="415519"/>
          </a:xfrm>
          <a:prstGeom prst="rect">
            <a:avLst/>
          </a:prstGeom>
        </p:spPr>
        <p:txBody>
          <a:bodyPr anchor="b"/>
          <a:lstStyle>
            <a:lvl1pPr>
              <a:defRPr sz="1500"/>
            </a:lvl1pPr>
          </a:lstStyle>
          <a:p>
            <a:r>
              <a:rPr lang="en-US" dirty="0"/>
              <a:t>Click to edit Master title style</a:t>
            </a:r>
          </a:p>
        </p:txBody>
      </p:sp>
      <p:sp>
        <p:nvSpPr>
          <p:cNvPr id="3" name="Picture Placeholder 2">
            <a:extLst>
              <a:ext uri="{FF2B5EF4-FFF2-40B4-BE49-F238E27FC236}">
                <a16:creationId xmlns:a16="http://schemas.microsoft.com/office/drawing/2014/main" id="{0C993CD1-3402-0A40-AED9-EDF932E44618}"/>
              </a:ext>
            </a:extLst>
          </p:cNvPr>
          <p:cNvSpPr>
            <a:spLocks noGrp="1"/>
          </p:cNvSpPr>
          <p:nvPr>
            <p:ph type="pic" idx="1"/>
          </p:nvPr>
        </p:nvSpPr>
        <p:spPr>
          <a:xfrm>
            <a:off x="627062" y="1489075"/>
            <a:ext cx="7334069" cy="213475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7A0C63-D8A6-3046-A8BD-B32F469A6469}"/>
              </a:ext>
            </a:extLst>
          </p:cNvPr>
          <p:cNvSpPr>
            <a:spLocks noGrp="1"/>
          </p:cNvSpPr>
          <p:nvPr>
            <p:ph type="body" sz="half" idx="2"/>
          </p:nvPr>
        </p:nvSpPr>
        <p:spPr>
          <a:xfrm>
            <a:off x="628650" y="4226628"/>
            <a:ext cx="7322766" cy="273504"/>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5F451CD2-21FB-A941-9ADD-66ECF736EE50}"/>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9" name="Slide Number Placeholder 5">
            <a:extLst>
              <a:ext uri="{FF2B5EF4-FFF2-40B4-BE49-F238E27FC236}">
                <a16:creationId xmlns:a16="http://schemas.microsoft.com/office/drawing/2014/main" id="{CF9D4259-3321-3143-92D7-0928104B1E9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396753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FE9975-C960-C441-A95D-E879884DDE4A}" type="datetimeFigureOut">
              <a:rPr lang="en-US" smtClean="0"/>
              <a:t>10/23/20</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FE9975-C960-C441-A95D-E879884DDE4A}" type="datetimeFigureOut">
              <a:rPr lang="en-US" smtClean="0"/>
              <a:t>10/23/20</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06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FE9975-C960-C441-A95D-E879884DDE4A}" type="datetimeFigureOut">
              <a:rPr lang="en-US" smtClean="0"/>
              <a:t>10/23/20</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FE9975-C960-C441-A95D-E879884DDE4A}" type="datetimeFigureOut">
              <a:rPr lang="en-US" smtClean="0"/>
              <a:t>10/23/20</a:t>
            </a:fld>
            <a:endParaRPr lang="en-US" dirty="0"/>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10/23/20</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
            <a:ext cx="3200400" cy="1371600"/>
          </a:xfrm>
        </p:spPr>
        <p:txBody>
          <a:bodyPr anchor="t" anchorCtr="0"/>
          <a:lstStyle>
            <a:lvl1pPr algn="l">
              <a:defRPr sz="2700" b="1"/>
            </a:lvl1pPr>
          </a:lstStyle>
          <a:p>
            <a:r>
              <a:rPr lang="en-US"/>
              <a:t>Click to edit Master title style</a:t>
            </a:r>
            <a:endParaRPr lang="en-US" dirty="0"/>
          </a:p>
        </p:txBody>
      </p:sp>
      <p:sp>
        <p:nvSpPr>
          <p:cNvPr id="3" name="Content Placeholder 2"/>
          <p:cNvSpPr>
            <a:spLocks noGrp="1"/>
          </p:cNvSpPr>
          <p:nvPr>
            <p:ph idx="1"/>
          </p:nvPr>
        </p:nvSpPr>
        <p:spPr>
          <a:xfrm>
            <a:off x="3886200" y="617220"/>
            <a:ext cx="4800600" cy="370332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125980"/>
            <a:ext cx="3200400" cy="219456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10/23/20</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445770"/>
          </a:xfrm>
        </p:spPr>
        <p:txBody>
          <a:bodyPr anchor="b"/>
          <a:lstStyle>
            <a:lvl1pPr algn="l">
              <a:defRPr sz="1500" b="1"/>
            </a:lvl1pPr>
          </a:lstStyle>
          <a:p>
            <a:r>
              <a:rPr lang="en-US"/>
              <a:t>Click to edit Master title style</a:t>
            </a:r>
            <a:endParaRPr lang="en-US" dirty="0"/>
          </a:p>
        </p:txBody>
      </p:sp>
      <p:sp>
        <p:nvSpPr>
          <p:cNvPr id="3" name="Picture Placeholder 2"/>
          <p:cNvSpPr>
            <a:spLocks noGrp="1"/>
          </p:cNvSpPr>
          <p:nvPr>
            <p:ph type="pic" idx="1"/>
          </p:nvPr>
        </p:nvSpPr>
        <p:spPr>
          <a:xfrm>
            <a:off x="457200" y="514350"/>
            <a:ext cx="8229600" cy="2743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57200" y="3909060"/>
            <a:ext cx="8229600" cy="5143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10/23/20</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A2FF-7AAC-DC45-B64D-ACC783F388E6}"/>
              </a:ext>
            </a:extLst>
          </p:cNvPr>
          <p:cNvSpPr>
            <a:spLocks noGrp="1"/>
          </p:cNvSpPr>
          <p:nvPr>
            <p:ph type="ctrTitle"/>
          </p:nvPr>
        </p:nvSpPr>
        <p:spPr>
          <a:xfrm>
            <a:off x="476107" y="385010"/>
            <a:ext cx="6858000" cy="679522"/>
          </a:xfrm>
          <a:prstGeom prst="rect">
            <a:avLst/>
          </a:prstGeom>
        </p:spPr>
        <p:txBody>
          <a:bodyPr anchor="b">
            <a:normAutofit/>
          </a:bodyPr>
          <a:lstStyle>
            <a:lvl1pPr algn="l">
              <a:defRPr sz="3000"/>
            </a:lvl1pPr>
          </a:lstStyle>
          <a:p>
            <a:r>
              <a:rPr lang="en-US" dirty="0"/>
              <a:t>Click to edit Master title style</a:t>
            </a:r>
          </a:p>
        </p:txBody>
      </p:sp>
      <p:sp>
        <p:nvSpPr>
          <p:cNvPr id="3" name="Subtitle 2">
            <a:extLst>
              <a:ext uri="{FF2B5EF4-FFF2-40B4-BE49-F238E27FC236}">
                <a16:creationId xmlns:a16="http://schemas.microsoft.com/office/drawing/2014/main" id="{F2F74625-449E-6B48-BD08-72CABD761EF8}"/>
              </a:ext>
            </a:extLst>
          </p:cNvPr>
          <p:cNvSpPr>
            <a:spLocks noGrp="1"/>
          </p:cNvSpPr>
          <p:nvPr>
            <p:ph type="subTitle" idx="1"/>
          </p:nvPr>
        </p:nvSpPr>
        <p:spPr>
          <a:xfrm>
            <a:off x="476107" y="1553769"/>
            <a:ext cx="6858000" cy="1241425"/>
          </a:xfrm>
          <a:prstGeom prst="rect">
            <a:avLst/>
          </a:prstGeom>
        </p:spPr>
        <p:txBody>
          <a:bodyPr>
            <a:normAutofit/>
          </a:bodyPr>
          <a:lstStyle>
            <a:lvl1pPr marL="0" indent="0" algn="l">
              <a:buNone/>
              <a:defRPr sz="1500">
                <a:solidFill>
                  <a:srgbClr val="89898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1C24FE5-AECB-4844-9CBF-3B384C2E331B}"/>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10/23/20</a:t>
            </a:fld>
            <a:endParaRPr lang="en-US" dirty="0"/>
          </a:p>
        </p:txBody>
      </p:sp>
      <p:sp>
        <p:nvSpPr>
          <p:cNvPr id="6" name="Slide Number Placeholder 5">
            <a:extLst>
              <a:ext uri="{FF2B5EF4-FFF2-40B4-BE49-F238E27FC236}">
                <a16:creationId xmlns:a16="http://schemas.microsoft.com/office/drawing/2014/main" id="{F7A6D649-4EBD-4745-9D4E-0A4A11964D2F}"/>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9225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22960"/>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34440"/>
            <a:ext cx="8229600" cy="30861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86200" y="4767756"/>
            <a:ext cx="1371600" cy="102870"/>
          </a:xfrm>
          <a:prstGeom prst="rect">
            <a:avLst/>
          </a:prstGeom>
        </p:spPr>
        <p:txBody>
          <a:bodyPr vert="horz" lIns="0" tIns="0" rIns="0" bIns="0" rtlCol="0" anchor="t" anchorCtr="0"/>
          <a:lstStyle>
            <a:lvl1pPr algn="ctr">
              <a:defRPr sz="525">
                <a:solidFill>
                  <a:schemeClr val="tx1">
                    <a:tint val="75000"/>
                  </a:schemeClr>
                </a:solidFill>
                <a:latin typeface="Arial"/>
                <a:cs typeface="Arial"/>
              </a:defRPr>
            </a:lvl1pPr>
          </a:lstStyle>
          <a:p>
            <a:fld id="{9FFE9975-C960-C441-A95D-E879884DDE4A}" type="datetimeFigureOut">
              <a:rPr lang="en-US" smtClean="0"/>
              <a:pPr/>
              <a:t>10/23/20</a:t>
            </a:fld>
            <a:endParaRPr lang="en-US" dirty="0"/>
          </a:p>
        </p:txBody>
      </p:sp>
      <p:sp>
        <p:nvSpPr>
          <p:cNvPr id="6" name="Slide Number Placeholder 5"/>
          <p:cNvSpPr>
            <a:spLocks noGrp="1"/>
          </p:cNvSpPr>
          <p:nvPr>
            <p:ph type="sldNum" sz="quarter" idx="4"/>
          </p:nvPr>
        </p:nvSpPr>
        <p:spPr>
          <a:xfrm>
            <a:off x="3886200" y="4878681"/>
            <a:ext cx="1371600" cy="102870"/>
          </a:xfrm>
          <a:prstGeom prst="rect">
            <a:avLst/>
          </a:prstGeom>
        </p:spPr>
        <p:txBody>
          <a:bodyPr vert="horz" lIns="0" tIns="0" rIns="0" bIns="0" rtlCol="0" anchor="b" anchorCtr="0"/>
          <a:lstStyle>
            <a:lvl1pPr algn="ctr">
              <a:defRPr sz="6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a:blip r:embed="rId10"/>
          <a:stretch>
            <a:fillRect/>
          </a:stretch>
        </p:blipFill>
        <p:spPr>
          <a:xfrm>
            <a:off x="14287" y="0"/>
            <a:ext cx="9115425" cy="5143500"/>
          </a:xfrm>
          <a:prstGeom prst="rect">
            <a:avLst/>
          </a:prstGeom>
        </p:spPr>
      </p:pic>
      <p:pic>
        <p:nvPicPr>
          <p:cNvPr id="8" name="Picture 7">
            <a:extLst>
              <a:ext uri="{FF2B5EF4-FFF2-40B4-BE49-F238E27FC236}">
                <a16:creationId xmlns:a16="http://schemas.microsoft.com/office/drawing/2014/main" id="{29A57A89-82AA-8748-80E7-2DBD45B26140}"/>
              </a:ext>
            </a:extLst>
          </p:cNvPr>
          <p:cNvPicPr>
            <a:picLocks noChangeAspect="1"/>
          </p:cNvPicPr>
          <p:nvPr userDrawn="1"/>
        </p:nvPicPr>
        <p:blipFill>
          <a:blip r:embed="rId11"/>
          <a:stretch>
            <a:fillRect/>
          </a:stretch>
        </p:blipFill>
        <p:spPr>
          <a:xfrm>
            <a:off x="8247017" y="56098"/>
            <a:ext cx="817153" cy="814991"/>
          </a:xfrm>
          <a:prstGeom prst="ellipse">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92CF50-3C3E-9844-9921-66A1A4381CDD}"/>
              </a:ext>
            </a:extLst>
          </p:cNvPr>
          <p:cNvPicPr>
            <a:picLocks noChangeAspect="1"/>
          </p:cNvPicPr>
          <p:nvPr userDrawn="1"/>
        </p:nvPicPr>
        <p:blipFill>
          <a:blip r:embed="rId10"/>
          <a:stretch>
            <a:fillRect/>
          </a:stretch>
        </p:blipFill>
        <p:spPr>
          <a:xfrm>
            <a:off x="0" y="0"/>
            <a:ext cx="9144000" cy="5143500"/>
          </a:xfrm>
          <a:prstGeom prst="rect">
            <a:avLst/>
          </a:prstGeom>
        </p:spPr>
      </p:pic>
    </p:spTree>
    <p:extLst>
      <p:ext uri="{BB962C8B-B14F-4D97-AF65-F5344CB8AC3E}">
        <p14:creationId xmlns:p14="http://schemas.microsoft.com/office/powerpoint/2010/main" val="28301125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2700"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5.gif"/><Relationship Id="rId10" Type="http://schemas.openxmlformats.org/officeDocument/2006/relationships/image" Target="../media/image10.gif"/><Relationship Id="rId4" Type="http://schemas.openxmlformats.org/officeDocument/2006/relationships/image" Target="../media/image4.jp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g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emf"/><Relationship Id="rId5" Type="http://schemas.openxmlformats.org/officeDocument/2006/relationships/image" Target="../media/image21.jpe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gif"/><Relationship Id="rId10" Type="http://schemas.openxmlformats.org/officeDocument/2006/relationships/image" Target="../media/image10.gif"/><Relationship Id="rId4" Type="http://schemas.openxmlformats.org/officeDocument/2006/relationships/image" Target="../media/image4.jp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7940B-0947-A04B-A687-55D8D6B19815}"/>
              </a:ext>
            </a:extLst>
          </p:cNvPr>
          <p:cNvSpPr>
            <a:spLocks noGrp="1"/>
          </p:cNvSpPr>
          <p:nvPr>
            <p:ph type="ctrTitle"/>
          </p:nvPr>
        </p:nvSpPr>
        <p:spPr/>
        <p:txBody>
          <a:bodyPr>
            <a:normAutofit fontScale="90000"/>
          </a:bodyPr>
          <a:lstStyle/>
          <a:p>
            <a:r>
              <a:rPr lang="en-US" dirty="0"/>
              <a:t>CICE Consortium Progress and Plans</a:t>
            </a:r>
          </a:p>
        </p:txBody>
      </p:sp>
      <p:sp>
        <p:nvSpPr>
          <p:cNvPr id="3" name="Subtitle 2">
            <a:extLst>
              <a:ext uri="{FF2B5EF4-FFF2-40B4-BE49-F238E27FC236}">
                <a16:creationId xmlns:a16="http://schemas.microsoft.com/office/drawing/2014/main" id="{24F341C5-9FA2-A445-B2E1-1B1A2BB2F72D}"/>
              </a:ext>
            </a:extLst>
          </p:cNvPr>
          <p:cNvSpPr>
            <a:spLocks noGrp="1"/>
          </p:cNvSpPr>
          <p:nvPr>
            <p:ph type="subTitle" idx="1"/>
          </p:nvPr>
        </p:nvSpPr>
        <p:spPr/>
        <p:txBody>
          <a:bodyPr/>
          <a:lstStyle/>
          <a:p>
            <a:r>
              <a:rPr lang="en-US" dirty="0"/>
              <a:t>Elizabeth </a:t>
            </a:r>
            <a:r>
              <a:rPr lang="en-US" dirty="0" err="1"/>
              <a:t>Hunke</a:t>
            </a:r>
            <a:r>
              <a:rPr lang="en-US" dirty="0"/>
              <a:t> and Andrew Roberts</a:t>
            </a:r>
          </a:p>
          <a:p>
            <a:r>
              <a:rPr lang="en-US" dirty="0"/>
              <a:t>Los Alamos National Laboratory</a:t>
            </a:r>
          </a:p>
        </p:txBody>
      </p:sp>
      <p:pic>
        <p:nvPicPr>
          <p:cNvPr id="4" name="Picture 3" descr="DOE.jpg">
            <a:extLst>
              <a:ext uri="{FF2B5EF4-FFF2-40B4-BE49-F238E27FC236}">
                <a16:creationId xmlns:a16="http://schemas.microsoft.com/office/drawing/2014/main" id="{5E875C1A-7DFC-9143-B3CF-A6C207AD8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676" y="2759934"/>
            <a:ext cx="1312152" cy="1301397"/>
          </a:xfrm>
          <a:prstGeom prst="rect">
            <a:avLst/>
          </a:prstGeom>
        </p:spPr>
      </p:pic>
      <p:pic>
        <p:nvPicPr>
          <p:cNvPr id="5" name="Picture 4" descr="nsf1.gif">
            <a:extLst>
              <a:ext uri="{FF2B5EF4-FFF2-40B4-BE49-F238E27FC236}">
                <a16:creationId xmlns:a16="http://schemas.microsoft.com/office/drawing/2014/main" id="{7F1B48D5-DF8F-4F4F-BB42-A8A40C8FD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689714"/>
            <a:ext cx="1182313" cy="1189434"/>
          </a:xfrm>
          <a:prstGeom prst="rect">
            <a:avLst/>
          </a:prstGeom>
        </p:spPr>
      </p:pic>
      <p:pic>
        <p:nvPicPr>
          <p:cNvPr id="6" name="Picture 5" descr="NOAA.png">
            <a:extLst>
              <a:ext uri="{FF2B5EF4-FFF2-40B4-BE49-F238E27FC236}">
                <a16:creationId xmlns:a16="http://schemas.microsoft.com/office/drawing/2014/main" id="{868CF438-53C7-544D-9492-DA1CADDF2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1423" y="2699457"/>
            <a:ext cx="1301397" cy="1301397"/>
          </a:xfrm>
          <a:prstGeom prst="rect">
            <a:avLst/>
          </a:prstGeom>
        </p:spPr>
      </p:pic>
      <p:pic>
        <p:nvPicPr>
          <p:cNvPr id="7" name="Picture 6" descr="NRLStennis.png">
            <a:extLst>
              <a:ext uri="{FF2B5EF4-FFF2-40B4-BE49-F238E27FC236}">
                <a16:creationId xmlns:a16="http://schemas.microsoft.com/office/drawing/2014/main" id="{3875CFC7-B137-2B48-B872-EAD800335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1128" y="2575857"/>
            <a:ext cx="1157310" cy="810117"/>
          </a:xfrm>
          <a:prstGeom prst="rect">
            <a:avLst/>
          </a:prstGeom>
        </p:spPr>
      </p:pic>
      <p:pic>
        <p:nvPicPr>
          <p:cNvPr id="8" name="Picture 7">
            <a:extLst>
              <a:ext uri="{FF2B5EF4-FFF2-40B4-BE49-F238E27FC236}">
                <a16:creationId xmlns:a16="http://schemas.microsoft.com/office/drawing/2014/main" id="{AA31B6BE-CA16-684C-993D-0617814D6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5193" y="3549387"/>
            <a:ext cx="1753046" cy="578132"/>
          </a:xfrm>
          <a:prstGeom prst="rect">
            <a:avLst/>
          </a:prstGeom>
          <a:ln>
            <a:solidFill>
              <a:srgbClr val="002060"/>
            </a:solidFill>
          </a:ln>
        </p:spPr>
      </p:pic>
      <p:pic>
        <p:nvPicPr>
          <p:cNvPr id="9" name="Picture 8">
            <a:extLst>
              <a:ext uri="{FF2B5EF4-FFF2-40B4-BE49-F238E27FC236}">
                <a16:creationId xmlns:a16="http://schemas.microsoft.com/office/drawing/2014/main" id="{83A2D1C0-E4FE-6449-BAA0-93D1C5273CBF}"/>
              </a:ext>
            </a:extLst>
          </p:cNvPr>
          <p:cNvPicPr>
            <a:picLocks noChangeAspect="1"/>
          </p:cNvPicPr>
          <p:nvPr/>
        </p:nvPicPr>
        <p:blipFill>
          <a:blip r:embed="rId9"/>
          <a:stretch>
            <a:fillRect/>
          </a:stretch>
        </p:blipFill>
        <p:spPr>
          <a:xfrm>
            <a:off x="4481604" y="3991345"/>
            <a:ext cx="2737930" cy="391133"/>
          </a:xfrm>
          <a:prstGeom prst="rect">
            <a:avLst/>
          </a:prstGeom>
        </p:spPr>
      </p:pic>
      <p:pic>
        <p:nvPicPr>
          <p:cNvPr id="10" name="Picture 9">
            <a:extLst>
              <a:ext uri="{FF2B5EF4-FFF2-40B4-BE49-F238E27FC236}">
                <a16:creationId xmlns:a16="http://schemas.microsoft.com/office/drawing/2014/main" id="{012F2C69-3E4F-7540-9EE6-AA8506711B37}"/>
              </a:ext>
            </a:extLst>
          </p:cNvPr>
          <p:cNvPicPr>
            <a:picLocks noChangeAspect="1"/>
          </p:cNvPicPr>
          <p:nvPr/>
        </p:nvPicPr>
        <p:blipFill>
          <a:blip r:embed="rId10"/>
          <a:stretch>
            <a:fillRect/>
          </a:stretch>
        </p:blipFill>
        <p:spPr>
          <a:xfrm>
            <a:off x="5961568" y="2565112"/>
            <a:ext cx="946293" cy="1190305"/>
          </a:xfrm>
          <a:prstGeom prst="rect">
            <a:avLst/>
          </a:prstGeom>
        </p:spPr>
      </p:pic>
      <p:pic>
        <p:nvPicPr>
          <p:cNvPr id="11" name="Picture 10">
            <a:extLst>
              <a:ext uri="{FF2B5EF4-FFF2-40B4-BE49-F238E27FC236}">
                <a16:creationId xmlns:a16="http://schemas.microsoft.com/office/drawing/2014/main" id="{F1E3E923-CA43-E049-B3F5-66B30CD606B4}"/>
              </a:ext>
            </a:extLst>
          </p:cNvPr>
          <p:cNvPicPr>
            <a:picLocks noChangeAspect="1"/>
          </p:cNvPicPr>
          <p:nvPr/>
        </p:nvPicPr>
        <p:blipFill>
          <a:blip r:embed="rId11"/>
          <a:stretch>
            <a:fillRect/>
          </a:stretch>
        </p:blipFill>
        <p:spPr>
          <a:xfrm>
            <a:off x="5087256" y="1062043"/>
            <a:ext cx="1395435" cy="1391743"/>
          </a:xfrm>
          <a:prstGeom prst="ellipse">
            <a:avLst/>
          </a:prstGeom>
        </p:spPr>
      </p:pic>
      <p:sp>
        <p:nvSpPr>
          <p:cNvPr id="12" name="TextBox 11">
            <a:extLst>
              <a:ext uri="{FF2B5EF4-FFF2-40B4-BE49-F238E27FC236}">
                <a16:creationId xmlns:a16="http://schemas.microsoft.com/office/drawing/2014/main" id="{96575A4B-72EC-9B47-A705-5CB6C4D886F4}"/>
              </a:ext>
            </a:extLst>
          </p:cNvPr>
          <p:cNvSpPr txBox="1"/>
          <p:nvPr/>
        </p:nvSpPr>
        <p:spPr>
          <a:xfrm>
            <a:off x="3784765" y="4613634"/>
            <a:ext cx="1574470" cy="461665"/>
          </a:xfrm>
          <a:prstGeom prst="rect">
            <a:avLst/>
          </a:prstGeom>
          <a:noFill/>
        </p:spPr>
        <p:txBody>
          <a:bodyPr wrap="none" rtlCol="0">
            <a:spAutoFit/>
          </a:bodyPr>
          <a:lstStyle/>
          <a:p>
            <a:pPr algn="ctr"/>
            <a:r>
              <a:rPr lang="en-US" sz="1200" dirty="0"/>
              <a:t>DOI 10.5281/4122287</a:t>
            </a:r>
          </a:p>
          <a:p>
            <a:pPr algn="ctr"/>
            <a:r>
              <a:rPr lang="en-US" sz="1200" dirty="0"/>
              <a:t>LA-UR-20-28461</a:t>
            </a:r>
          </a:p>
        </p:txBody>
      </p:sp>
      <p:pic>
        <p:nvPicPr>
          <p:cNvPr id="16" name="Audio Recording Oct 23, 2020 at 7:51:55 AM" descr="Audio Recording Oct 23, 2020 at 7:51:55 AM">
            <a:hlinkClick r:id="" action="ppaction://media"/>
            <a:extLst>
              <a:ext uri="{FF2B5EF4-FFF2-40B4-BE49-F238E27FC236}">
                <a16:creationId xmlns:a16="http://schemas.microsoft.com/office/drawing/2014/main" id="{110BC84C-F436-0641-9958-5BE14BB4564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071662" y="202054"/>
            <a:ext cx="679521" cy="679521"/>
          </a:xfrm>
          <a:prstGeom prst="rect">
            <a:avLst/>
          </a:prstGeom>
        </p:spPr>
      </p:pic>
    </p:spTree>
    <p:extLst>
      <p:ext uri="{BB962C8B-B14F-4D97-AF65-F5344CB8AC3E}">
        <p14:creationId xmlns:p14="http://schemas.microsoft.com/office/powerpoint/2010/main" val="24615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531"/>
            <a:ext cx="8229600" cy="469900"/>
          </a:xfrm>
        </p:spPr>
        <p:txBody>
          <a:bodyPr/>
          <a:lstStyle/>
          <a:p>
            <a:r>
              <a:rPr lang="en-US" dirty="0"/>
              <a:t>What we do:</a:t>
            </a:r>
          </a:p>
        </p:txBody>
      </p:sp>
      <p:sp>
        <p:nvSpPr>
          <p:cNvPr id="3" name="Content Placeholder 2"/>
          <p:cNvSpPr>
            <a:spLocks noGrp="1"/>
          </p:cNvSpPr>
          <p:nvPr>
            <p:ph idx="1"/>
          </p:nvPr>
        </p:nvSpPr>
        <p:spPr>
          <a:xfrm>
            <a:off x="457200" y="726440"/>
            <a:ext cx="8229600" cy="2561046"/>
          </a:xfrm>
        </p:spPr>
        <p:txBody>
          <a:bodyPr/>
          <a:lstStyle/>
          <a:p>
            <a:pPr marL="0" indent="0">
              <a:buNone/>
            </a:pPr>
            <a:r>
              <a:rPr lang="en-US" sz="1400" dirty="0"/>
              <a:t>The CICE Consortium is a group of stakeholders and primary developers of the Los Alamos </a:t>
            </a:r>
          </a:p>
          <a:p>
            <a:pPr marL="0" indent="0">
              <a:buNone/>
            </a:pPr>
            <a:r>
              <a:rPr lang="en-US" sz="1400" dirty="0"/>
              <a:t>sea ice model (CICE) formed </a:t>
            </a:r>
          </a:p>
          <a:p>
            <a:r>
              <a:rPr lang="en-US" sz="1400" dirty="0"/>
              <a:t>to </a:t>
            </a:r>
            <a:r>
              <a:rPr lang="en-US" sz="1400" b="1" dirty="0"/>
              <a:t>maintain the current CICE model for existing and new users</a:t>
            </a:r>
            <a:r>
              <a:rPr lang="en-US" sz="1400" dirty="0"/>
              <a:t>, </a:t>
            </a:r>
          </a:p>
          <a:p>
            <a:r>
              <a:rPr lang="en-US" sz="1400" dirty="0"/>
              <a:t>to </a:t>
            </a:r>
            <a:r>
              <a:rPr lang="en-US" sz="1400" b="1" dirty="0"/>
              <a:t>incorporate and maintain new research and development</a:t>
            </a:r>
            <a:r>
              <a:rPr lang="en-US" sz="1400" dirty="0"/>
              <a:t>, and </a:t>
            </a:r>
          </a:p>
          <a:p>
            <a:r>
              <a:rPr lang="en-US" sz="1400" dirty="0"/>
              <a:t>to </a:t>
            </a:r>
            <a:r>
              <a:rPr lang="en-US" sz="1400" b="1" dirty="0"/>
              <a:t>accelerate scientific sea ice model development and its transfer into operational use</a:t>
            </a:r>
            <a:r>
              <a:rPr lang="en-US" sz="1400" dirty="0"/>
              <a:t>.  </a:t>
            </a:r>
          </a:p>
          <a:p>
            <a:pPr marL="0" indent="0">
              <a:buNone/>
            </a:pPr>
            <a:r>
              <a:rPr lang="en-US" sz="1400" dirty="0"/>
              <a:t>The CICE model was originally developed and maintained by the Department of Energy as a computationally efficient sea ice component for use in fully coupled, atmosphere-ice-ocean-land global circulation models. Over the past two  decades, a broad community of climate  and weather forecasting groups have adopted and enhanced the code. </a:t>
            </a:r>
            <a:r>
              <a:rPr lang="en-US" sz="1400" b="1" dirty="0">
                <a:solidFill>
                  <a:srgbClr val="C00000"/>
                </a:solidFill>
              </a:rPr>
              <a:t>The CICE Consortium is recognized</a:t>
            </a:r>
            <a:r>
              <a:rPr lang="en-US" sz="1400" b="1" baseline="30000" dirty="0">
                <a:solidFill>
                  <a:srgbClr val="C00000"/>
                </a:solidFill>
              </a:rPr>
              <a:t>*</a:t>
            </a:r>
            <a:r>
              <a:rPr lang="en-US" sz="1400" b="1" dirty="0">
                <a:solidFill>
                  <a:srgbClr val="C00000"/>
                </a:solidFill>
              </a:rPr>
              <a:t> as a vehicle for collaboration in sea ice model support and development as the community continues to use and improve sea ice models.</a:t>
            </a:r>
          </a:p>
        </p:txBody>
      </p:sp>
      <p:sp>
        <p:nvSpPr>
          <p:cNvPr id="4" name="Title 1">
            <a:extLst>
              <a:ext uri="{FF2B5EF4-FFF2-40B4-BE49-F238E27FC236}">
                <a16:creationId xmlns:a16="http://schemas.microsoft.com/office/drawing/2014/main" id="{AFC44F6A-E960-1A4A-A22A-9FB710493413}"/>
              </a:ext>
            </a:extLst>
          </p:cNvPr>
          <p:cNvSpPr txBox="1">
            <a:spLocks/>
          </p:cNvSpPr>
          <p:nvPr/>
        </p:nvSpPr>
        <p:spPr>
          <a:xfrm>
            <a:off x="457200" y="3287486"/>
            <a:ext cx="8229600" cy="443049"/>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dirty="0"/>
              <a:t>What we do for DOE:</a:t>
            </a:r>
          </a:p>
        </p:txBody>
      </p:sp>
      <p:sp>
        <p:nvSpPr>
          <p:cNvPr id="5" name="Content Placeholder 2">
            <a:extLst>
              <a:ext uri="{FF2B5EF4-FFF2-40B4-BE49-F238E27FC236}">
                <a16:creationId xmlns:a16="http://schemas.microsoft.com/office/drawing/2014/main" id="{A0E2FB42-15C3-624D-9D4B-61D3EE529A43}"/>
              </a:ext>
            </a:extLst>
          </p:cNvPr>
          <p:cNvSpPr txBox="1">
            <a:spLocks/>
          </p:cNvSpPr>
          <p:nvPr/>
        </p:nvSpPr>
        <p:spPr>
          <a:xfrm>
            <a:off x="457200" y="3805464"/>
            <a:ext cx="8229600" cy="1702707"/>
          </a:xfrm>
          <a:prstGeom prst="rect">
            <a:avLst/>
          </a:prstGeom>
        </p:spPr>
        <p:txBody>
          <a:bodyPr vert="horz" lIns="0" tIns="0" rIns="0" bIns="0" rtlCol="0">
            <a:noAutofit/>
          </a:bodyPr>
          <a:lst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400" dirty="0"/>
              <a:t>Since DOE moved to the MPAS framework for the sea ice component in E3SM and is also supporting development of a new, discrete element sea ice model, </a:t>
            </a:r>
            <a:r>
              <a:rPr lang="en-US" sz="1400" b="1" dirty="0">
                <a:solidFill>
                  <a:srgbClr val="C00000"/>
                </a:solidFill>
              </a:rPr>
              <a:t>the Consortium provides the sea ice column physics (Icepack)</a:t>
            </a:r>
            <a:r>
              <a:rPr lang="en-US" sz="1400" dirty="0"/>
              <a:t> for these DOE models.  Here we provide an update of new sea ice modeling capabilities incorporated into the Consortium's CICE and Icepack repositories with particular relevance to DOE, and outline expected future developments.</a:t>
            </a:r>
          </a:p>
        </p:txBody>
      </p:sp>
      <p:sp>
        <p:nvSpPr>
          <p:cNvPr id="8" name="TextBox 7">
            <a:extLst>
              <a:ext uri="{FF2B5EF4-FFF2-40B4-BE49-F238E27FC236}">
                <a16:creationId xmlns:a16="http://schemas.microsoft.com/office/drawing/2014/main" id="{18BA606A-C58F-9B4E-8D6B-601AD3C8B8E3}"/>
              </a:ext>
            </a:extLst>
          </p:cNvPr>
          <p:cNvSpPr txBox="1"/>
          <p:nvPr/>
        </p:nvSpPr>
        <p:spPr>
          <a:xfrm>
            <a:off x="1805131" y="4859247"/>
            <a:ext cx="7338869" cy="215444"/>
          </a:xfrm>
          <a:prstGeom prst="rect">
            <a:avLst/>
          </a:prstGeom>
          <a:noFill/>
        </p:spPr>
        <p:txBody>
          <a:bodyPr wrap="none" rtlCol="0">
            <a:spAutoFit/>
          </a:bodyPr>
          <a:lstStyle/>
          <a:p>
            <a:r>
              <a:rPr lang="en-US" sz="800" dirty="0"/>
              <a:t>* Fisher and </a:t>
            </a:r>
            <a:r>
              <a:rPr lang="en-US" sz="800" dirty="0" err="1"/>
              <a:t>Koven</a:t>
            </a:r>
            <a:r>
              <a:rPr lang="en-US" sz="800" dirty="0"/>
              <a:t> (2020).  Perspectives on the future of land surface models and the challenges of representing complex terrestrial systems.  J. Adv. Model. Earth Syst., 12.</a:t>
            </a:r>
          </a:p>
        </p:txBody>
      </p:sp>
      <p:pic>
        <p:nvPicPr>
          <p:cNvPr id="9" name="Audio Recording Oct 23, 2020 at 7:53:49 AM" descr="Audio Recording Oct 23, 2020 at 7:53:49 AM">
            <a:hlinkClick r:id="" action="ppaction://media"/>
            <a:extLst>
              <a:ext uri="{FF2B5EF4-FFF2-40B4-BE49-F238E27FC236}">
                <a16:creationId xmlns:a16="http://schemas.microsoft.com/office/drawing/2014/main" id="{D63186ED-0D26-5146-B887-C639AAA141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36456" y="1"/>
            <a:ext cx="538710" cy="538710"/>
          </a:xfrm>
          <a:prstGeom prst="rect">
            <a:avLst/>
          </a:prstGeom>
        </p:spPr>
      </p:pic>
    </p:spTree>
    <p:extLst>
      <p:ext uri="{BB962C8B-B14F-4D97-AF65-F5344CB8AC3E}">
        <p14:creationId xmlns:p14="http://schemas.microsoft.com/office/powerpoint/2010/main" val="42778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05F46-E3FC-2D48-8467-295B2F6F848E}"/>
              </a:ext>
            </a:extLst>
          </p:cNvPr>
          <p:cNvPicPr>
            <a:picLocks noChangeAspect="1"/>
          </p:cNvPicPr>
          <p:nvPr/>
        </p:nvPicPr>
        <p:blipFill rotWithShape="1">
          <a:blip r:embed="rId4"/>
          <a:srcRect t="12697" b="12480"/>
          <a:stretch/>
        </p:blipFill>
        <p:spPr>
          <a:xfrm>
            <a:off x="-6691" y="1675"/>
            <a:ext cx="4468030" cy="2583334"/>
          </a:xfrm>
          <a:prstGeom prst="rect">
            <a:avLst/>
          </a:prstGeom>
        </p:spPr>
      </p:pic>
      <p:sp>
        <p:nvSpPr>
          <p:cNvPr id="3" name="Rectangle 2">
            <a:extLst>
              <a:ext uri="{FF2B5EF4-FFF2-40B4-BE49-F238E27FC236}">
                <a16:creationId xmlns:a16="http://schemas.microsoft.com/office/drawing/2014/main" id="{B77B2057-7465-0841-A622-355F1BD996AB}"/>
              </a:ext>
            </a:extLst>
          </p:cNvPr>
          <p:cNvSpPr/>
          <p:nvPr/>
        </p:nvSpPr>
        <p:spPr>
          <a:xfrm>
            <a:off x="20784" y="2871609"/>
            <a:ext cx="5282779" cy="2267021"/>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rgbClr val="5DB346"/>
                </a:solidFill>
                <a:latin typeface="Arial" panose="020B0604020202020204" pitchFamily="34" charset="0"/>
              </a:rPr>
              <a:t>Major improvements to Icepack</a:t>
            </a:r>
          </a:p>
          <a:p>
            <a:r>
              <a:rPr lang="en-US" sz="1400" dirty="0">
                <a:solidFill>
                  <a:srgbClr val="000000"/>
                </a:solidFill>
                <a:latin typeface="Calibri" panose="020F0502020204030204" pitchFamily="34" charset="0"/>
              </a:rPr>
              <a:t>Floe size distribution with wave-ice interactions</a:t>
            </a:r>
          </a:p>
          <a:p>
            <a:r>
              <a:rPr lang="en-US" sz="1400" dirty="0">
                <a:solidFill>
                  <a:srgbClr val="000000"/>
                </a:solidFill>
                <a:latin typeface="Calibri" panose="020F0502020204030204" pitchFamily="34" charset="0"/>
              </a:rPr>
              <a:t>Water isotopes</a:t>
            </a:r>
          </a:p>
          <a:p>
            <a:r>
              <a:rPr lang="en-US" sz="1400" dirty="0">
                <a:solidFill>
                  <a:srgbClr val="000000"/>
                </a:solidFill>
                <a:latin typeface="Calibri" panose="020F0502020204030204" pitchFamily="34" charset="0"/>
              </a:rPr>
              <a:t>Mushy thermodynamics improvements</a:t>
            </a:r>
          </a:p>
          <a:p>
            <a:r>
              <a:rPr lang="en-US" sz="1400" dirty="0">
                <a:solidFill>
                  <a:srgbClr val="000000"/>
                </a:solidFill>
                <a:latin typeface="Calibri" panose="020F0502020204030204" pitchFamily="34" charset="0"/>
              </a:rPr>
              <a:t>Improved interfaces between Icepack and host sea ice models</a:t>
            </a:r>
          </a:p>
          <a:p>
            <a:r>
              <a:rPr lang="en-US" sz="1400" i="1" dirty="0">
                <a:solidFill>
                  <a:srgbClr val="000000"/>
                </a:solidFill>
                <a:latin typeface="Calibri" panose="020F0502020204030204" pitchFamily="34" charset="0"/>
              </a:rPr>
              <a:t>Coming:</a:t>
            </a:r>
          </a:p>
          <a:p>
            <a:pPr marL="342900" indent="-342900">
              <a:buFont typeface="Arial" panose="020B0604020202020204" pitchFamily="34" charset="0"/>
              <a:buChar char="•"/>
            </a:pPr>
            <a:r>
              <a:rPr lang="en-US" sz="1400" dirty="0">
                <a:solidFill>
                  <a:srgbClr val="000000"/>
                </a:solidFill>
                <a:latin typeface="Calibri" panose="020F0502020204030204" pitchFamily="34" charset="0"/>
              </a:rPr>
              <a:t>Snow model, radiation upgrades from E3SM</a:t>
            </a:r>
          </a:p>
          <a:p>
            <a:pPr marL="342900" indent="-342900">
              <a:buFont typeface="Arial" panose="020B0604020202020204" pitchFamily="34" charset="0"/>
              <a:buChar char="•"/>
            </a:pPr>
            <a:r>
              <a:rPr lang="en-US" sz="1400" dirty="0">
                <a:solidFill>
                  <a:srgbClr val="000000"/>
                </a:solidFill>
                <a:latin typeface="Calibri" panose="020F0502020204030204" pitchFamily="34" charset="0"/>
              </a:rPr>
              <a:t>Satellite emulator</a:t>
            </a:r>
          </a:p>
          <a:p>
            <a:pPr marL="342900" indent="-342900">
              <a:buFont typeface="Arial" panose="020B0604020202020204" pitchFamily="34" charset="0"/>
              <a:buChar char="•"/>
            </a:pPr>
            <a:r>
              <a:rPr lang="en-US" sz="1400" dirty="0">
                <a:solidFill>
                  <a:srgbClr val="000000"/>
                </a:solidFill>
                <a:latin typeface="Calibri" panose="020F0502020204030204" pitchFamily="34" charset="0"/>
              </a:rPr>
              <a:t>Machine learning for wave-ice interactions</a:t>
            </a:r>
          </a:p>
          <a:p>
            <a:pPr marL="342900" indent="-342900">
              <a:buFont typeface="Arial" panose="020B0604020202020204" pitchFamily="34" charset="0"/>
              <a:buChar char="•"/>
            </a:pPr>
            <a:r>
              <a:rPr lang="en-US" sz="1400" dirty="0">
                <a:solidFill>
                  <a:srgbClr val="000000"/>
                </a:solidFill>
                <a:latin typeface="Calibri" panose="020F0502020204030204" pitchFamily="34" charset="0"/>
              </a:rPr>
              <a:t>Improved radiation using </a:t>
            </a:r>
            <a:r>
              <a:rPr lang="en-US" sz="1400" dirty="0" err="1">
                <a:solidFill>
                  <a:srgbClr val="000000"/>
                </a:solidFill>
                <a:latin typeface="Calibri" panose="020F0502020204030204" pitchFamily="34" charset="0"/>
              </a:rPr>
              <a:t>MOSAiC</a:t>
            </a:r>
            <a:r>
              <a:rPr lang="en-US" sz="1400" dirty="0">
                <a:solidFill>
                  <a:srgbClr val="000000"/>
                </a:solidFill>
                <a:latin typeface="Calibri" panose="020F0502020204030204" pitchFamily="34" charset="0"/>
              </a:rPr>
              <a:t> data</a:t>
            </a:r>
          </a:p>
          <a:p>
            <a:pPr marL="342900" indent="-342900">
              <a:buFont typeface="Arial" panose="020B0604020202020204" pitchFamily="34" charset="0"/>
              <a:buChar char="•"/>
            </a:pPr>
            <a:r>
              <a:rPr lang="en-US" sz="1400" dirty="0">
                <a:solidFill>
                  <a:srgbClr val="000000"/>
                </a:solidFill>
                <a:latin typeface="Calibri" panose="020F0502020204030204" pitchFamily="34" charset="0"/>
              </a:rPr>
              <a:t>Stochastic and variational</a:t>
            </a:r>
            <a:r>
              <a:rPr lang="en-US" sz="1400" baseline="30000" dirty="0">
                <a:solidFill>
                  <a:srgbClr val="000000"/>
                </a:solidFill>
                <a:latin typeface="Calibri" panose="020F0502020204030204" pitchFamily="34" charset="0"/>
              </a:rPr>
              <a:t>2</a:t>
            </a:r>
            <a:r>
              <a:rPr lang="en-US" sz="1400" dirty="0">
                <a:solidFill>
                  <a:srgbClr val="000000"/>
                </a:solidFill>
                <a:latin typeface="Calibri" panose="020F0502020204030204" pitchFamily="34" charset="0"/>
              </a:rPr>
              <a:t> mechanical redistribution schemes</a:t>
            </a:r>
          </a:p>
          <a:p>
            <a:endParaRPr lang="en-US" sz="1400" baseline="30000" dirty="0">
              <a:solidFill>
                <a:srgbClr val="000000"/>
              </a:solidFill>
              <a:latin typeface="Calibri" panose="020F0502020204030204" pitchFamily="34" charset="0"/>
            </a:endParaRPr>
          </a:p>
          <a:p>
            <a:endParaRPr lang="en-US" sz="1400" baseline="30000"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F80EA166-AB5F-7F4A-93A0-91EA3420DFAE}"/>
              </a:ext>
            </a:extLst>
          </p:cNvPr>
          <p:cNvSpPr/>
          <p:nvPr/>
        </p:nvSpPr>
        <p:spPr>
          <a:xfrm>
            <a:off x="4572000" y="1306153"/>
            <a:ext cx="1959259" cy="329943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b="1" dirty="0">
                <a:solidFill>
                  <a:srgbClr val="5DB346"/>
                </a:solidFill>
                <a:latin typeface="Arial" panose="020B0604020202020204" pitchFamily="34" charset="0"/>
              </a:rPr>
              <a:t>Floe size distribution </a:t>
            </a:r>
          </a:p>
          <a:p>
            <a:r>
              <a:rPr lang="en-US" sz="1400" b="1" dirty="0">
                <a:solidFill>
                  <a:srgbClr val="5DB346"/>
                </a:solidFill>
                <a:latin typeface="Arial" panose="020B0604020202020204" pitchFamily="34" charset="0"/>
              </a:rPr>
              <a:t>and wave-ice interactions</a:t>
            </a:r>
            <a:r>
              <a:rPr lang="en-US" sz="1400" dirty="0">
                <a:solidFill>
                  <a:srgbClr val="000000"/>
                </a:solidFill>
                <a:latin typeface="Calibri" panose="020F0502020204030204" pitchFamily="34" charset="0"/>
              </a:rPr>
              <a:t> </a:t>
            </a:r>
            <a:r>
              <a:rPr lang="en-US" sz="1400" baseline="30000" dirty="0">
                <a:solidFill>
                  <a:srgbClr val="000000"/>
                </a:solidFill>
                <a:latin typeface="Calibri" panose="020F0502020204030204" pitchFamily="34" charset="0"/>
              </a:rPr>
              <a:t>1</a:t>
            </a:r>
            <a:endParaRPr lang="en-US" sz="1400" b="1" dirty="0">
              <a:solidFill>
                <a:srgbClr val="5DB346"/>
              </a:solidFill>
              <a:latin typeface="Arial" panose="020B0604020202020204" pitchFamily="34" charset="0"/>
            </a:endParaRPr>
          </a:p>
          <a:p>
            <a:r>
              <a:rPr lang="en-US" sz="1400" dirty="0">
                <a:solidFill>
                  <a:srgbClr val="000000"/>
                </a:solidFill>
                <a:latin typeface="Calibri" panose="020F0502020204030204" pitchFamily="34" charset="0"/>
              </a:rPr>
              <a:t>For DOE’s new focus on coastal regions, waves and tides are important for determining the size distribution of sea ice floes, which affects the behavior of the ice pack.</a:t>
            </a:r>
            <a:endParaRPr lang="en-US" sz="1400" b="1" dirty="0">
              <a:solidFill>
                <a:srgbClr val="5DB346"/>
              </a:solidFill>
              <a:latin typeface="Arial" panose="020B0604020202020204" pitchFamily="34" charset="0"/>
            </a:endParaRPr>
          </a:p>
        </p:txBody>
      </p:sp>
      <p:grpSp>
        <p:nvGrpSpPr>
          <p:cNvPr id="15" name="Group 14">
            <a:extLst>
              <a:ext uri="{FF2B5EF4-FFF2-40B4-BE49-F238E27FC236}">
                <a16:creationId xmlns:a16="http://schemas.microsoft.com/office/drawing/2014/main" id="{B41C8D3D-7816-F243-968E-8BFF223EAC19}"/>
              </a:ext>
            </a:extLst>
          </p:cNvPr>
          <p:cNvGrpSpPr>
            <a:grpSpLocks noChangeAspect="1"/>
          </p:cNvGrpSpPr>
          <p:nvPr/>
        </p:nvGrpSpPr>
        <p:grpSpPr>
          <a:xfrm>
            <a:off x="6564236" y="1306153"/>
            <a:ext cx="2448319" cy="2641792"/>
            <a:chOff x="4790931" y="1943100"/>
            <a:chExt cx="2448319" cy="2641792"/>
          </a:xfrm>
        </p:grpSpPr>
        <p:sp>
          <p:nvSpPr>
            <p:cNvPr id="7" name="Rectangle 6">
              <a:extLst>
                <a:ext uri="{FF2B5EF4-FFF2-40B4-BE49-F238E27FC236}">
                  <a16:creationId xmlns:a16="http://schemas.microsoft.com/office/drawing/2014/main" id="{7904547C-B081-4B4C-9F7C-942BE976ADDC}"/>
                </a:ext>
              </a:extLst>
            </p:cNvPr>
            <p:cNvSpPr/>
            <p:nvPr/>
          </p:nvSpPr>
          <p:spPr>
            <a:xfrm>
              <a:off x="4790931" y="1943100"/>
              <a:ext cx="2448319" cy="240875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a:p>
          </p:txBody>
        </p:sp>
        <p:grpSp>
          <p:nvGrpSpPr>
            <p:cNvPr id="12" name="Group 11">
              <a:extLst>
                <a:ext uri="{FF2B5EF4-FFF2-40B4-BE49-F238E27FC236}">
                  <a16:creationId xmlns:a16="http://schemas.microsoft.com/office/drawing/2014/main" id="{4A780DBC-EFF2-E149-BB46-CEBC0D1CACD4}"/>
                </a:ext>
              </a:extLst>
            </p:cNvPr>
            <p:cNvGrpSpPr/>
            <p:nvPr/>
          </p:nvGrpSpPr>
          <p:grpSpPr>
            <a:xfrm>
              <a:off x="4823907" y="2045527"/>
              <a:ext cx="2382366" cy="2539365"/>
              <a:chOff x="2171346" y="2526030"/>
              <a:chExt cx="2382366" cy="2539365"/>
            </a:xfrm>
          </p:grpSpPr>
          <p:grpSp>
            <p:nvGrpSpPr>
              <p:cNvPr id="8" name="Group 7">
                <a:extLst>
                  <a:ext uri="{FF2B5EF4-FFF2-40B4-BE49-F238E27FC236}">
                    <a16:creationId xmlns:a16="http://schemas.microsoft.com/office/drawing/2014/main" id="{4ABBAABF-DAC7-6D4B-873D-E3085571A9DB}"/>
                  </a:ext>
                </a:extLst>
              </p:cNvPr>
              <p:cNvGrpSpPr/>
              <p:nvPr/>
            </p:nvGrpSpPr>
            <p:grpSpPr>
              <a:xfrm>
                <a:off x="2171346" y="2526030"/>
                <a:ext cx="2382366" cy="1959764"/>
                <a:chOff x="32326635" y="27438886"/>
                <a:chExt cx="4805712" cy="3574497"/>
              </a:xfrm>
            </p:grpSpPr>
            <p:pic>
              <p:nvPicPr>
                <p:cNvPr id="10" name="Picture 9" descr="A picture containing text, map&#10;&#10;Description generated with very high confidence">
                  <a:extLst>
                    <a:ext uri="{FF2B5EF4-FFF2-40B4-BE49-F238E27FC236}">
                      <a16:creationId xmlns:a16="http://schemas.microsoft.com/office/drawing/2014/main" id="{022F8238-1DE9-0C4C-B40C-F15E3EBB9522}"/>
                    </a:ext>
                  </a:extLst>
                </p:cNvPr>
                <p:cNvPicPr>
                  <a:picLocks noChangeAspect="1"/>
                </p:cNvPicPr>
                <p:nvPr/>
              </p:nvPicPr>
              <p:blipFill rotWithShape="1">
                <a:blip r:embed="rId5">
                  <a:extLst>
                    <a:ext uri="{28A0092B-C50C-407E-A947-70E740481C1C}">
                      <a14:useLocalDpi xmlns:a14="http://schemas.microsoft.com/office/drawing/2010/main" val="0"/>
                    </a:ext>
                  </a:extLst>
                </a:blip>
                <a:srcRect t="68517" b="-1"/>
                <a:stretch/>
              </p:blipFill>
              <p:spPr>
                <a:xfrm>
                  <a:off x="32326635" y="27438886"/>
                  <a:ext cx="4805712" cy="3574497"/>
                </a:xfrm>
                <a:prstGeom prst="rect">
                  <a:avLst/>
                </a:prstGeom>
              </p:spPr>
            </p:pic>
            <p:pic>
              <p:nvPicPr>
                <p:cNvPr id="11" name="Picture 10" descr="A picture containing text, map&#10;&#10;Description generated with very high confidence">
                  <a:extLst>
                    <a:ext uri="{FF2B5EF4-FFF2-40B4-BE49-F238E27FC236}">
                      <a16:creationId xmlns:a16="http://schemas.microsoft.com/office/drawing/2014/main" id="{79D4C268-5E01-5146-A6DD-C8B6D3C884F3}"/>
                    </a:ext>
                  </a:extLst>
                </p:cNvPr>
                <p:cNvPicPr>
                  <a:picLocks noChangeAspect="1"/>
                </p:cNvPicPr>
                <p:nvPr/>
              </p:nvPicPr>
              <p:blipFill rotWithShape="1">
                <a:blip r:embed="rId5">
                  <a:extLst>
                    <a:ext uri="{28A0092B-C50C-407E-A947-70E740481C1C}">
                      <a14:useLocalDpi xmlns:a14="http://schemas.microsoft.com/office/drawing/2010/main" val="0"/>
                    </a:ext>
                  </a:extLst>
                </a:blip>
                <a:srcRect l="50626" t="22742" b="53517"/>
                <a:stretch/>
              </p:blipFill>
              <p:spPr>
                <a:xfrm>
                  <a:off x="32403666" y="27478110"/>
                  <a:ext cx="2302829" cy="2615939"/>
                </a:xfrm>
                <a:prstGeom prst="rect">
                  <a:avLst/>
                </a:prstGeom>
              </p:spPr>
            </p:pic>
          </p:grpSp>
          <p:sp>
            <p:nvSpPr>
              <p:cNvPr id="9" name="TextBox 8">
                <a:extLst>
                  <a:ext uri="{FF2B5EF4-FFF2-40B4-BE49-F238E27FC236}">
                    <a16:creationId xmlns:a16="http://schemas.microsoft.com/office/drawing/2014/main" id="{7337CFA5-2792-D74F-B4A5-5AF05F742953}"/>
                  </a:ext>
                </a:extLst>
              </p:cNvPr>
              <p:cNvSpPr txBox="1"/>
              <p:nvPr/>
            </p:nvSpPr>
            <p:spPr>
              <a:xfrm>
                <a:off x="2209533" y="4421465"/>
                <a:ext cx="2315543" cy="643930"/>
              </a:xfrm>
              <a:prstGeom prst="rect">
                <a:avLst/>
              </a:prstGeom>
              <a:noFill/>
            </p:spPr>
            <p:txBody>
              <a:bodyPr wrap="square" rtlCol="0">
                <a:spAutoFit/>
              </a:bodyPr>
              <a:lstStyle/>
              <a:p>
                <a:pPr algn="ctr"/>
                <a:r>
                  <a:rPr lang="en-NZ" sz="1000" dirty="0"/>
                  <a:t>Representative floe radius simulated by the FSD model in CICE v5.</a:t>
                </a:r>
                <a:endParaRPr lang="en-NZ" sz="1000" baseline="30000" dirty="0"/>
              </a:p>
            </p:txBody>
          </p:sp>
        </p:grpSp>
      </p:grpSp>
      <p:sp>
        <p:nvSpPr>
          <p:cNvPr id="16" name="Title 1">
            <a:extLst>
              <a:ext uri="{FF2B5EF4-FFF2-40B4-BE49-F238E27FC236}">
                <a16:creationId xmlns:a16="http://schemas.microsoft.com/office/drawing/2014/main" id="{8694CA9E-05AB-2C46-9C68-D46A51252EDF}"/>
              </a:ext>
            </a:extLst>
          </p:cNvPr>
          <p:cNvSpPr txBox="1">
            <a:spLocks/>
          </p:cNvSpPr>
          <p:nvPr/>
        </p:nvSpPr>
        <p:spPr>
          <a:xfrm>
            <a:off x="4572000" y="370416"/>
            <a:ext cx="4225463" cy="801390"/>
          </a:xfrm>
          <a:prstGeom prst="rect">
            <a:avLst/>
          </a:prstGeom>
        </p:spPr>
        <p:txBody>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dirty="0"/>
              <a:t>Icepack </a:t>
            </a:r>
          </a:p>
          <a:p>
            <a:r>
              <a:rPr lang="en-US" sz="2000" dirty="0"/>
              <a:t>Sea-ice column-physics package</a:t>
            </a:r>
          </a:p>
          <a:p>
            <a:endParaRPr lang="en-US" dirty="0"/>
          </a:p>
        </p:txBody>
      </p:sp>
      <p:sp>
        <p:nvSpPr>
          <p:cNvPr id="17" name="TextBox 16">
            <a:extLst>
              <a:ext uri="{FF2B5EF4-FFF2-40B4-BE49-F238E27FC236}">
                <a16:creationId xmlns:a16="http://schemas.microsoft.com/office/drawing/2014/main" id="{0A329631-A93F-7A47-AF20-A597DEE0625B}"/>
              </a:ext>
            </a:extLst>
          </p:cNvPr>
          <p:cNvSpPr txBox="1"/>
          <p:nvPr/>
        </p:nvSpPr>
        <p:spPr>
          <a:xfrm>
            <a:off x="5303563" y="4123243"/>
            <a:ext cx="3936865" cy="584775"/>
          </a:xfrm>
          <a:prstGeom prst="rect">
            <a:avLst/>
          </a:prstGeom>
          <a:noFill/>
        </p:spPr>
        <p:txBody>
          <a:bodyPr wrap="square" rtlCol="0">
            <a:spAutoFit/>
          </a:bodyPr>
          <a:lstStyle/>
          <a:p>
            <a:r>
              <a:rPr lang="en-US" sz="800" baseline="30000" dirty="0"/>
              <a:t>1 </a:t>
            </a:r>
            <a:r>
              <a:rPr lang="en-US" sz="800" dirty="0"/>
              <a:t>Roach, L. A., et al. (2018). An emergent sea ice floe size distribution in a global coupled ocean--sea ice model. J. </a:t>
            </a:r>
            <a:r>
              <a:rPr lang="en-US" sz="800" dirty="0" err="1"/>
              <a:t>Geophys</a:t>
            </a:r>
            <a:r>
              <a:rPr lang="en-US" sz="800" dirty="0"/>
              <a:t>. Res. Oceans. </a:t>
            </a:r>
          </a:p>
          <a:p>
            <a:r>
              <a:rPr lang="en-US" sz="800" baseline="30000" dirty="0"/>
              <a:t>2</a:t>
            </a:r>
            <a:r>
              <a:rPr lang="en-US" sz="800" dirty="0"/>
              <a:t> Roberts, A., et al. (2019).  A Variational Method for Sea Ice Ridging in Earth System Models, Part I: Theory.  J. Adv. Model. Earth Syst., 11.</a:t>
            </a:r>
          </a:p>
        </p:txBody>
      </p:sp>
      <p:pic>
        <p:nvPicPr>
          <p:cNvPr id="18" name="Audio Recording Oct 23, 2020 at 7:55:02 AM" descr="Audio Recording Oct 23, 2020 at 7:55:02 AM">
            <a:hlinkClick r:id="" action="ppaction://media"/>
            <a:extLst>
              <a:ext uri="{FF2B5EF4-FFF2-40B4-BE49-F238E27FC236}">
                <a16:creationId xmlns:a16="http://schemas.microsoft.com/office/drawing/2014/main" id="{0E130497-16E2-ED49-BEB4-E67C23AF01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8497" y="-815"/>
            <a:ext cx="521676" cy="521676"/>
          </a:xfrm>
          <a:prstGeom prst="rect">
            <a:avLst/>
          </a:prstGeom>
        </p:spPr>
      </p:pic>
    </p:spTree>
    <p:extLst>
      <p:ext uri="{BB962C8B-B14F-4D97-AF65-F5344CB8AC3E}">
        <p14:creationId xmlns:p14="http://schemas.microsoft.com/office/powerpoint/2010/main" val="18590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6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37E-165E-DB4D-9051-2A1D493E9219}"/>
              </a:ext>
            </a:extLst>
          </p:cNvPr>
          <p:cNvSpPr txBox="1">
            <a:spLocks/>
          </p:cNvSpPr>
          <p:nvPr/>
        </p:nvSpPr>
        <p:spPr>
          <a:xfrm>
            <a:off x="156754" y="54249"/>
            <a:ext cx="8229600" cy="469900"/>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dirty="0"/>
              <a:t>Major community contributions</a:t>
            </a:r>
          </a:p>
        </p:txBody>
      </p:sp>
      <p:sp>
        <p:nvSpPr>
          <p:cNvPr id="4" name="Rectangle 3">
            <a:extLst>
              <a:ext uri="{FF2B5EF4-FFF2-40B4-BE49-F238E27FC236}">
                <a16:creationId xmlns:a16="http://schemas.microsoft.com/office/drawing/2014/main" id="{D03256DB-265C-554C-99F2-6874A7B16095}"/>
              </a:ext>
            </a:extLst>
          </p:cNvPr>
          <p:cNvSpPr/>
          <p:nvPr/>
        </p:nvSpPr>
        <p:spPr>
          <a:xfrm>
            <a:off x="4822519" y="874368"/>
            <a:ext cx="4186600" cy="375054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b="1" dirty="0">
                <a:solidFill>
                  <a:srgbClr val="5DB346"/>
                </a:solidFill>
                <a:latin typeface="Arial" panose="020B0604020202020204" pitchFamily="34" charset="0"/>
              </a:rPr>
              <a:t>Improved </a:t>
            </a:r>
            <a:r>
              <a:rPr lang="en-US" sz="1400" b="1" dirty="0" err="1">
                <a:solidFill>
                  <a:srgbClr val="5DB346"/>
                </a:solidFill>
                <a:latin typeface="Arial" panose="020B0604020202020204" pitchFamily="34" charset="0"/>
              </a:rPr>
              <a:t>landfast</a:t>
            </a:r>
            <a:r>
              <a:rPr lang="en-US" sz="1400" b="1" dirty="0">
                <a:solidFill>
                  <a:srgbClr val="5DB346"/>
                </a:solidFill>
                <a:latin typeface="Arial" panose="020B0604020202020204" pitchFamily="34" charset="0"/>
              </a:rPr>
              <a:t>-ice representation</a:t>
            </a:r>
            <a:r>
              <a:rPr lang="en-US" sz="1400" dirty="0">
                <a:solidFill>
                  <a:srgbClr val="000000"/>
                </a:solidFill>
                <a:latin typeface="Calibri" panose="020F0502020204030204" pitchFamily="34" charset="0"/>
              </a:rPr>
              <a:t> </a:t>
            </a:r>
            <a:r>
              <a:rPr lang="en-US" sz="1400" baseline="30000" dirty="0">
                <a:solidFill>
                  <a:srgbClr val="000000"/>
                </a:solidFill>
                <a:latin typeface="Calibri" panose="020F0502020204030204" pitchFamily="34" charset="0"/>
              </a:rPr>
              <a:t>2</a:t>
            </a:r>
            <a:endParaRPr lang="en-US" sz="1400" b="1" dirty="0">
              <a:solidFill>
                <a:srgbClr val="5DB346"/>
              </a:solidFill>
              <a:latin typeface="Arial" panose="020B0604020202020204" pitchFamily="34" charset="0"/>
            </a:endParaRPr>
          </a:p>
          <a:p>
            <a:r>
              <a:rPr lang="en-US" sz="1400" dirty="0">
                <a:solidFill>
                  <a:srgbClr val="000000"/>
                </a:solidFill>
                <a:latin typeface="Calibri" panose="020F0502020204030204" pitchFamily="34" charset="0"/>
              </a:rPr>
              <a:t>Coastal research in the Arctic must account for fast ice,  a new capability implemented in CICE.  The parameterization causes the ice to stop moving when keels reach the sea floor.</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grpSp>
        <p:nvGrpSpPr>
          <p:cNvPr id="26" name="Group 25">
            <a:extLst>
              <a:ext uri="{FF2B5EF4-FFF2-40B4-BE49-F238E27FC236}">
                <a16:creationId xmlns:a16="http://schemas.microsoft.com/office/drawing/2014/main" id="{6AECA64C-ED10-4D47-BE98-5CCAA29FB400}"/>
              </a:ext>
            </a:extLst>
          </p:cNvPr>
          <p:cNvGrpSpPr>
            <a:grpSpLocks noChangeAspect="1"/>
          </p:cNvGrpSpPr>
          <p:nvPr/>
        </p:nvGrpSpPr>
        <p:grpSpPr>
          <a:xfrm>
            <a:off x="4842924" y="2036843"/>
            <a:ext cx="4066780" cy="2483498"/>
            <a:chOff x="12708257" y="1675440"/>
            <a:chExt cx="5679021" cy="3468060"/>
          </a:xfrm>
        </p:grpSpPr>
        <p:grpSp>
          <p:nvGrpSpPr>
            <p:cNvPr id="6" name="Group 5">
              <a:extLst>
                <a:ext uri="{FF2B5EF4-FFF2-40B4-BE49-F238E27FC236}">
                  <a16:creationId xmlns:a16="http://schemas.microsoft.com/office/drawing/2014/main" id="{A5101F7D-3EED-7C4B-A77C-81CA64437409}"/>
                </a:ext>
              </a:extLst>
            </p:cNvPr>
            <p:cNvGrpSpPr/>
            <p:nvPr/>
          </p:nvGrpSpPr>
          <p:grpSpPr>
            <a:xfrm>
              <a:off x="12708257" y="1675440"/>
              <a:ext cx="5679021" cy="3468060"/>
              <a:chOff x="31913164" y="19820796"/>
              <a:chExt cx="5679021" cy="3468060"/>
            </a:xfrm>
          </p:grpSpPr>
          <p:sp>
            <p:nvSpPr>
              <p:cNvPr id="8" name="Rectangle 7">
                <a:extLst>
                  <a:ext uri="{FF2B5EF4-FFF2-40B4-BE49-F238E27FC236}">
                    <a16:creationId xmlns:a16="http://schemas.microsoft.com/office/drawing/2014/main" id="{8D4A8838-00C1-C94D-B617-07BDFF044415}"/>
                  </a:ext>
                </a:extLst>
              </p:cNvPr>
              <p:cNvSpPr/>
              <p:nvPr/>
            </p:nvSpPr>
            <p:spPr>
              <a:xfrm>
                <a:off x="31913164" y="19820796"/>
                <a:ext cx="5679021" cy="34680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1BB5CF5-22B2-4F4C-A34C-0AF9386ACB48}"/>
                  </a:ext>
                </a:extLst>
              </p:cNvPr>
              <p:cNvGrpSpPr>
                <a:grpSpLocks noChangeAspect="1"/>
              </p:cNvGrpSpPr>
              <p:nvPr/>
            </p:nvGrpSpPr>
            <p:grpSpPr>
              <a:xfrm>
                <a:off x="32240936" y="19847025"/>
                <a:ext cx="4988795" cy="3401649"/>
                <a:chOff x="1140032" y="-98373"/>
                <a:chExt cx="6884003" cy="4693911"/>
              </a:xfrm>
              <a:solidFill>
                <a:schemeClr val="bg1"/>
              </a:solidFill>
            </p:grpSpPr>
            <p:pic>
              <p:nvPicPr>
                <p:cNvPr id="10" name="Picture 3" descr="Fig4.pdf">
                  <a:extLst>
                    <a:ext uri="{FF2B5EF4-FFF2-40B4-BE49-F238E27FC236}">
                      <a16:creationId xmlns:a16="http://schemas.microsoft.com/office/drawing/2014/main" id="{FE76B358-C7C5-EF43-81AB-5C16AF0CE248}"/>
                    </a:ext>
                  </a:extLst>
                </p:cNvPr>
                <p:cNvPicPr>
                  <a:picLocks noChangeAspect="1"/>
                </p:cNvPicPr>
                <p:nvPr/>
              </p:nvPicPr>
              <p:blipFill rotWithShape="1">
                <a:blip r:embed="rId4"/>
                <a:srcRect l="7624" r="50079" b="53031"/>
                <a:stretch/>
              </p:blipFill>
              <p:spPr>
                <a:xfrm>
                  <a:off x="1140032" y="159265"/>
                  <a:ext cx="3449251" cy="4039684"/>
                </a:xfrm>
                <a:prstGeom prst="rect">
                  <a:avLst/>
                </a:prstGeom>
                <a:grpFill/>
              </p:spPr>
            </p:pic>
            <p:pic>
              <p:nvPicPr>
                <p:cNvPr id="11" name="Picture 3" descr="Fig4.pdf">
                  <a:extLst>
                    <a:ext uri="{FF2B5EF4-FFF2-40B4-BE49-F238E27FC236}">
                      <a16:creationId xmlns:a16="http://schemas.microsoft.com/office/drawing/2014/main" id="{0EFF785E-3ABB-9149-A013-A307A3431F6D}"/>
                    </a:ext>
                  </a:extLst>
                </p:cNvPr>
                <p:cNvPicPr>
                  <a:picLocks noChangeAspect="1"/>
                </p:cNvPicPr>
                <p:nvPr/>
              </p:nvPicPr>
              <p:blipFill rotWithShape="1">
                <a:blip r:embed="rId4"/>
                <a:srcRect t="91804" r="-1163" b="-2271"/>
                <a:stretch/>
              </p:blipFill>
              <p:spPr>
                <a:xfrm>
                  <a:off x="2518123" y="4137949"/>
                  <a:ext cx="4193469" cy="457589"/>
                </a:xfrm>
                <a:prstGeom prst="rect">
                  <a:avLst/>
                </a:prstGeom>
                <a:grpFill/>
              </p:spPr>
            </p:pic>
            <p:pic>
              <p:nvPicPr>
                <p:cNvPr id="12" name="Picture 10" descr="Fig8.pdf">
                  <a:extLst>
                    <a:ext uri="{FF2B5EF4-FFF2-40B4-BE49-F238E27FC236}">
                      <a16:creationId xmlns:a16="http://schemas.microsoft.com/office/drawing/2014/main" id="{C0738903-5C79-8A45-96F6-ACDB76D47E10}"/>
                    </a:ext>
                  </a:extLst>
                </p:cNvPr>
                <p:cNvPicPr>
                  <a:picLocks noChangeAspect="1"/>
                </p:cNvPicPr>
                <p:nvPr/>
              </p:nvPicPr>
              <p:blipFill rotWithShape="1">
                <a:blip r:embed="rId5"/>
                <a:srcRect l="8061" r="49989" b="54444"/>
                <a:stretch/>
              </p:blipFill>
              <p:spPr>
                <a:xfrm>
                  <a:off x="4605963" y="147881"/>
                  <a:ext cx="3418072" cy="3919667"/>
                </a:xfrm>
                <a:prstGeom prst="rect">
                  <a:avLst/>
                </a:prstGeom>
                <a:grpFill/>
              </p:spPr>
            </p:pic>
            <p:sp>
              <p:nvSpPr>
                <p:cNvPr id="13" name="TextBox 12">
                  <a:extLst>
                    <a:ext uri="{FF2B5EF4-FFF2-40B4-BE49-F238E27FC236}">
                      <a16:creationId xmlns:a16="http://schemas.microsoft.com/office/drawing/2014/main" id="{4C540D1E-7882-F341-936D-002D63EEB8ED}"/>
                    </a:ext>
                  </a:extLst>
                </p:cNvPr>
                <p:cNvSpPr txBox="1"/>
                <p:nvPr/>
              </p:nvSpPr>
              <p:spPr>
                <a:xfrm>
                  <a:off x="1964126" y="-98373"/>
                  <a:ext cx="1582131" cy="474453"/>
                </a:xfrm>
                <a:prstGeom prst="rect">
                  <a:avLst/>
                </a:prstGeom>
                <a:grpFill/>
              </p:spPr>
              <p:txBody>
                <a:bodyPr wrap="none" rtlCol="0">
                  <a:spAutoFit/>
                </a:bodyPr>
                <a:lstStyle/>
                <a:p>
                  <a:r>
                    <a:rPr lang="en-US" sz="1000" dirty="0"/>
                    <a:t>Observation</a:t>
                  </a:r>
                </a:p>
              </p:txBody>
            </p:sp>
            <p:sp>
              <p:nvSpPr>
                <p:cNvPr id="14" name="TextBox 13">
                  <a:extLst>
                    <a:ext uri="{FF2B5EF4-FFF2-40B4-BE49-F238E27FC236}">
                      <a16:creationId xmlns:a16="http://schemas.microsoft.com/office/drawing/2014/main" id="{573F5DBA-041E-6744-817E-DB51915E44B8}"/>
                    </a:ext>
                  </a:extLst>
                </p:cNvPr>
                <p:cNvSpPr txBox="1"/>
                <p:nvPr/>
              </p:nvSpPr>
              <p:spPr>
                <a:xfrm>
                  <a:off x="5734362" y="-98373"/>
                  <a:ext cx="1004508" cy="474453"/>
                </a:xfrm>
                <a:prstGeom prst="rect">
                  <a:avLst/>
                </a:prstGeom>
                <a:grpFill/>
              </p:spPr>
              <p:txBody>
                <a:bodyPr wrap="none" rtlCol="0">
                  <a:spAutoFit/>
                </a:bodyPr>
                <a:lstStyle/>
                <a:p>
                  <a:r>
                    <a:rPr lang="en-US" sz="1000" dirty="0"/>
                    <a:t>Model</a:t>
                  </a:r>
                </a:p>
              </p:txBody>
            </p:sp>
          </p:grpSp>
        </p:grpSp>
        <p:pic>
          <p:nvPicPr>
            <p:cNvPr id="7" name="Picture 6" descr="environment-canada-logo.jpg">
              <a:extLst>
                <a:ext uri="{FF2B5EF4-FFF2-40B4-BE49-F238E27FC236}">
                  <a16:creationId xmlns:a16="http://schemas.microsoft.com/office/drawing/2014/main" id="{69D33172-203E-EA43-ACBB-08412E294A58}"/>
                </a:ext>
              </a:extLst>
            </p:cNvPr>
            <p:cNvPicPr>
              <a:picLocks noChangeAspect="1"/>
            </p:cNvPicPr>
            <p:nvPr/>
          </p:nvPicPr>
          <p:blipFill rotWithShape="1">
            <a:blip r:embed="rId6">
              <a:extLst>
                <a:ext uri="{28A0092B-C50C-407E-A947-70E740481C1C}">
                  <a14:useLocalDpi xmlns:a14="http://schemas.microsoft.com/office/drawing/2010/main" val="0"/>
                </a:ext>
              </a:extLst>
            </a:blip>
            <a:srcRect t="4224" b="7938"/>
            <a:stretch/>
          </p:blipFill>
          <p:spPr>
            <a:xfrm>
              <a:off x="13107995" y="4761091"/>
              <a:ext cx="1176889" cy="297465"/>
            </a:xfrm>
            <a:prstGeom prst="rect">
              <a:avLst/>
            </a:prstGeom>
          </p:spPr>
        </p:pic>
      </p:grpSp>
      <p:sp>
        <p:nvSpPr>
          <p:cNvPr id="20" name="Rectangle 19">
            <a:extLst>
              <a:ext uri="{FF2B5EF4-FFF2-40B4-BE49-F238E27FC236}">
                <a16:creationId xmlns:a16="http://schemas.microsoft.com/office/drawing/2014/main" id="{DD758B2F-C58F-E046-AB68-C8E886AB2BD5}"/>
              </a:ext>
            </a:extLst>
          </p:cNvPr>
          <p:cNvSpPr/>
          <p:nvPr/>
        </p:nvSpPr>
        <p:spPr>
          <a:xfrm>
            <a:off x="6680" y="536619"/>
            <a:ext cx="4827587" cy="462865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t" anchorCtr="0"/>
          <a:lstStyle/>
          <a:p>
            <a:r>
              <a:rPr lang="en-US" sz="1400" b="1" dirty="0">
                <a:solidFill>
                  <a:srgbClr val="5DB346"/>
                </a:solidFill>
                <a:latin typeface="Arial" panose="020B0604020202020204" pitchFamily="34" charset="0"/>
              </a:rPr>
              <a:t>Major additions to Icepack</a:t>
            </a:r>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Floe size distribution with wave forcing</a:t>
            </a:r>
            <a:endParaRPr lang="en-US" sz="1400" baseline="300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Water isotopes </a:t>
            </a:r>
            <a:r>
              <a:rPr lang="en-US" sz="1400" baseline="30000" dirty="0">
                <a:solidFill>
                  <a:srgbClr val="000000"/>
                </a:solidFill>
                <a:latin typeface="Calibri" panose="020F0502020204030204" pitchFamily="34" charset="0"/>
              </a:rPr>
              <a:t>1</a:t>
            </a:r>
          </a:p>
          <a:p>
            <a:r>
              <a:rPr lang="en-US" sz="1400" dirty="0">
                <a:solidFill>
                  <a:srgbClr val="000000"/>
                </a:solidFill>
                <a:latin typeface="Calibri" panose="020F0502020204030204" pitchFamily="34" charset="0"/>
              </a:rPr>
              <a:t>Mushy thermodynamics improvements</a:t>
            </a:r>
          </a:p>
          <a:p>
            <a:r>
              <a:rPr lang="en-US" sz="1400" dirty="0">
                <a:solidFill>
                  <a:srgbClr val="000000"/>
                </a:solidFill>
                <a:latin typeface="Calibri" panose="020F0502020204030204" pitchFamily="34" charset="0"/>
              </a:rPr>
              <a:t>Improved Icepack-host model interfaces</a:t>
            </a:r>
            <a:endParaRPr lang="en-US" sz="1400" b="1" dirty="0">
              <a:solidFill>
                <a:srgbClr val="5DB346"/>
              </a:solidFill>
              <a:latin typeface="Arial" panose="020B0604020202020204" pitchFamily="34" charset="0"/>
            </a:endParaRPr>
          </a:p>
          <a:p>
            <a:r>
              <a:rPr lang="en-US" sz="1400" b="1" dirty="0">
                <a:solidFill>
                  <a:srgbClr val="5DB346"/>
                </a:solidFill>
                <a:latin typeface="Arial" panose="020B0604020202020204" pitchFamily="34" charset="0"/>
              </a:rPr>
              <a:t>Major additions to CICE</a:t>
            </a:r>
          </a:p>
          <a:p>
            <a:r>
              <a:rPr lang="en-US" sz="1400" dirty="0">
                <a:solidFill>
                  <a:srgbClr val="000000"/>
                </a:solidFill>
                <a:latin typeface="Calibri" panose="020F0502020204030204" pitchFamily="34" charset="0"/>
              </a:rPr>
              <a:t>Basal stress / </a:t>
            </a:r>
            <a:r>
              <a:rPr lang="en-US" sz="1400" dirty="0" err="1">
                <a:solidFill>
                  <a:srgbClr val="000000"/>
                </a:solidFill>
                <a:latin typeface="Calibri" panose="020F0502020204030204" pitchFamily="34" charset="0"/>
              </a:rPr>
              <a:t>landfast</a:t>
            </a:r>
            <a:r>
              <a:rPr lang="en-US" sz="1400" dirty="0">
                <a:solidFill>
                  <a:srgbClr val="000000"/>
                </a:solidFill>
                <a:latin typeface="Calibri" panose="020F0502020204030204" pitchFamily="34" charset="0"/>
              </a:rPr>
              <a:t> ice </a:t>
            </a:r>
            <a:r>
              <a:rPr lang="en-US" sz="1400" baseline="30000" dirty="0">
                <a:solidFill>
                  <a:srgbClr val="000000"/>
                </a:solidFill>
                <a:latin typeface="Calibri" panose="020F0502020204030204" pitchFamily="34" charset="0"/>
              </a:rPr>
              <a:t>2</a:t>
            </a:r>
          </a:p>
          <a:p>
            <a:r>
              <a:rPr lang="en-US" sz="1400" dirty="0">
                <a:solidFill>
                  <a:srgbClr val="000000"/>
                </a:solidFill>
                <a:latin typeface="Calibri" panose="020F0502020204030204" pitchFamily="34" charset="0"/>
              </a:rPr>
              <a:t>Vectorized EVP kernel</a:t>
            </a:r>
          </a:p>
          <a:p>
            <a:r>
              <a:rPr lang="en-US" sz="1400" dirty="0">
                <a:solidFill>
                  <a:srgbClr val="000000"/>
                </a:solidFill>
                <a:latin typeface="Calibri" panose="020F0502020204030204" pitchFamily="34" charset="0"/>
              </a:rPr>
              <a:t>Implicit solver for viscous-plastic (VP) dynamics </a:t>
            </a:r>
            <a:r>
              <a:rPr lang="en-US" sz="1400" baseline="30000" dirty="0">
                <a:solidFill>
                  <a:srgbClr val="000000"/>
                </a:solidFill>
                <a:latin typeface="Calibri" panose="020F0502020204030204" pitchFamily="34" charset="0"/>
              </a:rPr>
              <a:t>3</a:t>
            </a:r>
          </a:p>
          <a:p>
            <a:r>
              <a:rPr lang="en-US" sz="1400" dirty="0">
                <a:solidFill>
                  <a:srgbClr val="000000"/>
                </a:solidFill>
                <a:latin typeface="Calibri" panose="020F0502020204030204" pitchFamily="34" charset="0"/>
              </a:rPr>
              <a:t>NUOPC drivers</a:t>
            </a:r>
          </a:p>
          <a:p>
            <a:r>
              <a:rPr lang="en-US" sz="1400" i="1" dirty="0">
                <a:solidFill>
                  <a:srgbClr val="000000"/>
                </a:solidFill>
                <a:latin typeface="Calibri" panose="020F0502020204030204" pitchFamily="34" charset="0"/>
              </a:rPr>
              <a:t>Coming:  </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Mohr-Coulomb rheology</a:t>
            </a:r>
          </a:p>
          <a:p>
            <a:pPr marL="285750" indent="-285750">
              <a:buFont typeface="Arial" panose="020B0604020202020204" pitchFamily="34" charset="0"/>
              <a:buChar char="•"/>
            </a:pPr>
            <a:r>
              <a:rPr lang="en-US" sz="1400" dirty="0" err="1">
                <a:solidFill>
                  <a:srgbClr val="000000"/>
                </a:solidFill>
                <a:latin typeface="Calibri" panose="020F0502020204030204" pitchFamily="34" charset="0"/>
              </a:rPr>
              <a:t>Landfast</a:t>
            </a:r>
            <a:r>
              <a:rPr lang="en-US" sz="1400" dirty="0">
                <a:solidFill>
                  <a:srgbClr val="000000"/>
                </a:solidFill>
                <a:latin typeface="Calibri" panose="020F0502020204030204" pitchFamily="34" charset="0"/>
              </a:rPr>
              <a:t> ice:  </a:t>
            </a:r>
            <a:r>
              <a:rPr lang="en-US" sz="1300" dirty="0">
                <a:solidFill>
                  <a:srgbClr val="000000"/>
                </a:solidFill>
                <a:latin typeface="Calibri" panose="020F0502020204030204" pitchFamily="34" charset="0"/>
              </a:rPr>
              <a:t>probability based grounding, iceberg interactions</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C-grid dynamical core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Debugging and improvements for OpenMP</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New time manager</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Metrics and scripts for comparison with </a:t>
            </a:r>
            <a:r>
              <a:rPr lang="en-US" sz="1400" dirty="0" err="1">
                <a:solidFill>
                  <a:srgbClr val="000000"/>
                </a:solidFill>
                <a:latin typeface="Calibri" panose="020F0502020204030204" pitchFamily="34" charset="0"/>
              </a:rPr>
              <a:t>obs</a:t>
            </a: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dirty="0">
                <a:solidFill>
                  <a:srgbClr val="000000"/>
                </a:solidFill>
                <a:latin typeface="Calibri" panose="020F0502020204030204" pitchFamily="34" charset="0"/>
              </a:rPr>
              <a:t>JRA-55 forcing data</a:t>
            </a:r>
            <a:endParaRPr lang="en-US" sz="1400" b="1" dirty="0">
              <a:solidFill>
                <a:srgbClr val="5DB346"/>
              </a:solidFill>
              <a:latin typeface="Arial" panose="020B0604020202020204" pitchFamily="34" charset="0"/>
            </a:endParaRPr>
          </a:p>
          <a:p>
            <a:r>
              <a:rPr lang="en-US" sz="1400" b="1" dirty="0">
                <a:solidFill>
                  <a:srgbClr val="5DB346"/>
                </a:solidFill>
                <a:latin typeface="Arial" panose="020B0604020202020204" pitchFamily="34" charset="0"/>
              </a:rPr>
              <a:t>Both Icepack and CICE</a:t>
            </a:r>
          </a:p>
          <a:p>
            <a:r>
              <a:rPr lang="en-US" sz="1400" dirty="0">
                <a:solidFill>
                  <a:srgbClr val="000000"/>
                </a:solidFill>
                <a:latin typeface="Calibri" panose="020F0502020204030204" pitchFamily="34" charset="0"/>
              </a:rPr>
              <a:t>Automated testing of code </a:t>
            </a:r>
            <a:r>
              <a:rPr lang="en-US" sz="1400" baseline="30000" dirty="0">
                <a:solidFill>
                  <a:srgbClr val="000000"/>
                </a:solidFill>
                <a:latin typeface="Calibri" panose="020F0502020204030204" pitchFamily="34" charset="0"/>
              </a:rPr>
              <a:t>4</a:t>
            </a:r>
            <a:r>
              <a:rPr lang="en-US" sz="1400" dirty="0">
                <a:solidFill>
                  <a:srgbClr val="000000"/>
                </a:solidFill>
                <a:latin typeface="Calibri" panose="020F0502020204030204" pitchFamily="34" charset="0"/>
              </a:rPr>
              <a:t> and documentation</a:t>
            </a:r>
          </a:p>
          <a:p>
            <a:r>
              <a:rPr lang="en-US" sz="1400" dirty="0">
                <a:solidFill>
                  <a:srgbClr val="000000"/>
                </a:solidFill>
                <a:latin typeface="Calibri" panose="020F0502020204030204" pitchFamily="34" charset="0"/>
              </a:rPr>
              <a:t>CMIP6 history support </a:t>
            </a:r>
            <a:r>
              <a:rPr lang="en-US" sz="1400" baseline="30000" dirty="0">
                <a:solidFill>
                  <a:srgbClr val="000000"/>
                </a:solidFill>
                <a:latin typeface="Calibri" panose="020F0502020204030204" pitchFamily="34" charset="0"/>
              </a:rPr>
              <a:t>5</a:t>
            </a:r>
          </a:p>
          <a:p>
            <a:endParaRPr lang="en-US" sz="1400" b="1" dirty="0">
              <a:solidFill>
                <a:srgbClr val="5DB346"/>
              </a:solidFill>
              <a:latin typeface="Arial" panose="020B0604020202020204" pitchFamily="34" charset="0"/>
            </a:endParaRPr>
          </a:p>
        </p:txBody>
      </p:sp>
      <p:sp>
        <p:nvSpPr>
          <p:cNvPr id="27" name="TextBox 26">
            <a:extLst>
              <a:ext uri="{FF2B5EF4-FFF2-40B4-BE49-F238E27FC236}">
                <a16:creationId xmlns:a16="http://schemas.microsoft.com/office/drawing/2014/main" id="{D0F280D7-EDD8-BE44-99B3-A8C9675F8C59}"/>
              </a:ext>
            </a:extLst>
          </p:cNvPr>
          <p:cNvSpPr txBox="1"/>
          <p:nvPr/>
        </p:nvSpPr>
        <p:spPr>
          <a:xfrm>
            <a:off x="654048" y="5282931"/>
            <a:ext cx="7996100" cy="707886"/>
          </a:xfrm>
          <a:prstGeom prst="rect">
            <a:avLst/>
          </a:prstGeom>
          <a:noFill/>
        </p:spPr>
        <p:txBody>
          <a:bodyPr wrap="none" rtlCol="0">
            <a:spAutoFit/>
          </a:bodyPr>
          <a:lstStyle/>
          <a:p>
            <a:r>
              <a:rPr lang="en-US" sz="800" baseline="30000" dirty="0"/>
              <a:t>13 </a:t>
            </a:r>
            <a:r>
              <a:rPr lang="en-US" sz="800" dirty="0"/>
              <a:t>Brady, E., et al. (2019), The Connected Isotopic Water Cycle in the Community Earth System Model Version 1, J. Adv. Model. Earth Syst., 11, 2547– 2566..</a:t>
            </a:r>
          </a:p>
          <a:p>
            <a:r>
              <a:rPr lang="en-US" sz="800" baseline="30000" dirty="0"/>
              <a:t>14 </a:t>
            </a:r>
            <a:r>
              <a:rPr lang="en-US" sz="800" dirty="0"/>
              <a:t>Lemieux, J.‐F., et al. (2016). Improving the simulation of </a:t>
            </a:r>
            <a:r>
              <a:rPr lang="en-US" sz="800" dirty="0" err="1"/>
              <a:t>landfast</a:t>
            </a:r>
            <a:r>
              <a:rPr lang="en-US" sz="800" dirty="0"/>
              <a:t> ice by combining tensile strength and a parameterization for grounded ridges, J. </a:t>
            </a:r>
            <a:r>
              <a:rPr lang="en-US" sz="800" dirty="0" err="1"/>
              <a:t>Geophys</a:t>
            </a:r>
            <a:r>
              <a:rPr lang="en-US" sz="800" dirty="0"/>
              <a:t>. Res. Oceans, 121, 7354– 7368.</a:t>
            </a:r>
          </a:p>
          <a:p>
            <a:r>
              <a:rPr lang="en-US" sz="800" baseline="30000" dirty="0"/>
              <a:t>15</a:t>
            </a:r>
            <a:r>
              <a:rPr lang="en-US" sz="800" dirty="0"/>
              <a:t> Lemieux, et al. Using the preconditioned Generalized Minimum </a:t>
            </a:r>
            <a:r>
              <a:rPr lang="en-US" sz="800" dirty="0" err="1"/>
              <a:t>RESidual</a:t>
            </a:r>
            <a:r>
              <a:rPr lang="en-US" sz="800" dirty="0"/>
              <a:t> (GMRES) method to solve the sea-ice momentum equation. J. </a:t>
            </a:r>
            <a:r>
              <a:rPr lang="en-US" sz="800" dirty="0" err="1"/>
              <a:t>Geophys</a:t>
            </a:r>
            <a:r>
              <a:rPr lang="en-US" sz="800" dirty="0"/>
              <a:t>. Res. Oceans, 113(C10), 2008.</a:t>
            </a:r>
          </a:p>
          <a:p>
            <a:r>
              <a:rPr lang="en-US" sz="800" baseline="30000" dirty="0"/>
              <a:t>16 </a:t>
            </a:r>
            <a:r>
              <a:rPr lang="en-US" sz="800" dirty="0"/>
              <a:t>Roberts, A. et al. (2018).  Quality Control for Community Based Sea Ice Model Development.  Phil. Trans. Royal Soc. A, 376: 2017.0344.</a:t>
            </a:r>
          </a:p>
          <a:p>
            <a:r>
              <a:rPr lang="en-US" sz="800" baseline="30000" dirty="0"/>
              <a:t>17 </a:t>
            </a:r>
            <a:r>
              <a:rPr lang="en-US" sz="800" dirty="0" err="1"/>
              <a:t>Notz</a:t>
            </a:r>
            <a:r>
              <a:rPr lang="en-US" sz="800" dirty="0"/>
              <a:t>, D., et al. (2016).  Sea ice Model Intercomparison Project (SIMIP): Understanding sea ice through climate-model simulations. </a:t>
            </a:r>
            <a:r>
              <a:rPr lang="en-US" sz="800" dirty="0" err="1"/>
              <a:t>Geosci</a:t>
            </a:r>
            <a:r>
              <a:rPr lang="en-US" sz="800" dirty="0"/>
              <a:t>. Mod. Dev., 9, 3427—3446.</a:t>
            </a:r>
          </a:p>
        </p:txBody>
      </p:sp>
      <p:sp>
        <p:nvSpPr>
          <p:cNvPr id="28" name="TextBox 27">
            <a:extLst>
              <a:ext uri="{FF2B5EF4-FFF2-40B4-BE49-F238E27FC236}">
                <a16:creationId xmlns:a16="http://schemas.microsoft.com/office/drawing/2014/main" id="{A203B80C-7358-D646-83B9-6B9958AD3612}"/>
              </a:ext>
            </a:extLst>
          </p:cNvPr>
          <p:cNvSpPr txBox="1"/>
          <p:nvPr/>
        </p:nvSpPr>
        <p:spPr>
          <a:xfrm>
            <a:off x="7461905" y="4823863"/>
            <a:ext cx="1518364" cy="215444"/>
          </a:xfrm>
          <a:prstGeom prst="rect">
            <a:avLst/>
          </a:prstGeom>
          <a:noFill/>
        </p:spPr>
        <p:txBody>
          <a:bodyPr wrap="none" rtlCol="0">
            <a:spAutoFit/>
          </a:bodyPr>
          <a:lstStyle/>
          <a:p>
            <a:r>
              <a:rPr lang="en-US" sz="800" dirty="0"/>
              <a:t>See references on the next slide</a:t>
            </a:r>
          </a:p>
        </p:txBody>
      </p:sp>
      <p:pic>
        <p:nvPicPr>
          <p:cNvPr id="30" name="Audio Recording Oct 23, 2020 at 8:31:36 AM" descr="Audio Recording Oct 23, 2020 at 8:31:36 AM">
            <a:hlinkClick r:id="" action="ppaction://media"/>
            <a:extLst>
              <a:ext uri="{FF2B5EF4-FFF2-40B4-BE49-F238E27FC236}">
                <a16:creationId xmlns:a16="http://schemas.microsoft.com/office/drawing/2014/main" id="{996EE5F9-7844-B74B-9810-9FFA12802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7742" y="-2089"/>
            <a:ext cx="520681" cy="520681"/>
          </a:xfrm>
          <a:prstGeom prst="rect">
            <a:avLst/>
          </a:prstGeom>
        </p:spPr>
      </p:pic>
    </p:spTree>
    <p:extLst>
      <p:ext uri="{BB962C8B-B14F-4D97-AF65-F5344CB8AC3E}">
        <p14:creationId xmlns:p14="http://schemas.microsoft.com/office/powerpoint/2010/main" val="12699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047A259-6CD2-514C-AB31-26903BBEAC28}"/>
              </a:ext>
            </a:extLst>
          </p:cNvPr>
          <p:cNvGrpSpPr/>
          <p:nvPr/>
        </p:nvGrpSpPr>
        <p:grpSpPr>
          <a:xfrm>
            <a:off x="93297" y="659828"/>
            <a:ext cx="4618041" cy="4153053"/>
            <a:chOff x="4308245" y="892656"/>
            <a:chExt cx="4618041" cy="4153053"/>
          </a:xfrm>
        </p:grpSpPr>
        <p:sp>
          <p:nvSpPr>
            <p:cNvPr id="16" name="Rectangle 15">
              <a:extLst>
                <a:ext uri="{FF2B5EF4-FFF2-40B4-BE49-F238E27FC236}">
                  <a16:creationId xmlns:a16="http://schemas.microsoft.com/office/drawing/2014/main" id="{CDA45D7A-36D2-6143-85FB-332FC1E9C2EF}"/>
                </a:ext>
              </a:extLst>
            </p:cNvPr>
            <p:cNvSpPr/>
            <p:nvPr/>
          </p:nvSpPr>
          <p:spPr>
            <a:xfrm>
              <a:off x="4308245" y="892656"/>
              <a:ext cx="4618041" cy="415305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b="1" dirty="0">
                  <a:solidFill>
                    <a:srgbClr val="5DB346"/>
                  </a:solidFill>
                  <a:latin typeface="Arial" panose="020B0604020202020204" pitchFamily="34" charset="0"/>
                </a:rPr>
                <a:t>Vectorized EVP kernel</a:t>
              </a:r>
            </a:p>
            <a:p>
              <a:r>
                <a:rPr lang="en-US" sz="1400" dirty="0">
                  <a:solidFill>
                    <a:srgbClr val="000000"/>
                  </a:solidFill>
                  <a:latin typeface="Calibri" panose="020F0502020204030204" pitchFamily="34" charset="0"/>
                </a:rPr>
                <a:t>The elastic-viscous-plastic dynamics module was vectorized, enabling the entire stress calculation to be put onto a single processor (or GPU), while keeping the rest of the code parallelized using a domain decomposition.  Performance improved 10X.</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grpSp>
          <p:nvGrpSpPr>
            <p:cNvPr id="17" name="Group 16">
              <a:extLst>
                <a:ext uri="{FF2B5EF4-FFF2-40B4-BE49-F238E27FC236}">
                  <a16:creationId xmlns:a16="http://schemas.microsoft.com/office/drawing/2014/main" id="{11BAF88C-55AE-BA41-800D-E9EAE7C4A8E2}"/>
                </a:ext>
              </a:extLst>
            </p:cNvPr>
            <p:cNvGrpSpPr/>
            <p:nvPr/>
          </p:nvGrpSpPr>
          <p:grpSpPr>
            <a:xfrm>
              <a:off x="4925481" y="2318181"/>
              <a:ext cx="3724667" cy="2589498"/>
              <a:chOff x="29666723" y="23884844"/>
              <a:chExt cx="4712412" cy="3534309"/>
            </a:xfrm>
          </p:grpSpPr>
          <p:pic>
            <p:nvPicPr>
              <p:cNvPr id="18" name="Picture 17">
                <a:extLst>
                  <a:ext uri="{FF2B5EF4-FFF2-40B4-BE49-F238E27FC236}">
                    <a16:creationId xmlns:a16="http://schemas.microsoft.com/office/drawing/2014/main" id="{DAC691BF-BAB9-5044-A4D8-51A94AD42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6723" y="23884844"/>
                <a:ext cx="4712412" cy="3534309"/>
              </a:xfrm>
              <a:prstGeom prst="rect">
                <a:avLst/>
              </a:prstGeom>
              <a:ln>
                <a:solidFill>
                  <a:schemeClr val="accent1"/>
                </a:solidFill>
              </a:ln>
            </p:spPr>
          </p:pic>
          <p:pic>
            <p:nvPicPr>
              <p:cNvPr id="19" name="Picture 18">
                <a:extLst>
                  <a:ext uri="{FF2B5EF4-FFF2-40B4-BE49-F238E27FC236}">
                    <a16:creationId xmlns:a16="http://schemas.microsoft.com/office/drawing/2014/main" id="{54F8085C-C52B-E345-93AF-CD9DDBC36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1315" y="26457522"/>
                <a:ext cx="901251" cy="297221"/>
              </a:xfrm>
              <a:prstGeom prst="rect">
                <a:avLst/>
              </a:prstGeom>
              <a:ln>
                <a:solidFill>
                  <a:srgbClr val="002060"/>
                </a:solidFill>
              </a:ln>
            </p:spPr>
          </p:pic>
        </p:grpSp>
      </p:grpSp>
      <p:sp>
        <p:nvSpPr>
          <p:cNvPr id="22" name="Rectangle 21">
            <a:extLst>
              <a:ext uri="{FF2B5EF4-FFF2-40B4-BE49-F238E27FC236}">
                <a16:creationId xmlns:a16="http://schemas.microsoft.com/office/drawing/2014/main" id="{3CF4D0A8-DB36-E648-AEAA-5BAC19A184F7}"/>
              </a:ext>
            </a:extLst>
          </p:cNvPr>
          <p:cNvSpPr/>
          <p:nvPr/>
        </p:nvSpPr>
        <p:spPr>
          <a:xfrm>
            <a:off x="6827238" y="932317"/>
            <a:ext cx="2137291" cy="260897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1400" b="1" dirty="0">
                <a:solidFill>
                  <a:srgbClr val="5DB346"/>
                </a:solidFill>
                <a:latin typeface="Arial" panose="020B0604020202020204" pitchFamily="34" charset="0"/>
              </a:rPr>
              <a:t>C-grid dynamical core</a:t>
            </a:r>
          </a:p>
          <a:p>
            <a:r>
              <a:rPr lang="en-US" sz="1400" dirty="0">
                <a:solidFill>
                  <a:srgbClr val="000000"/>
                </a:solidFill>
                <a:latin typeface="Calibri" panose="020F0502020204030204" pitchFamily="34" charset="0"/>
              </a:rPr>
              <a:t>A C-grid option for momentum, stress and transport equations will be added to the CICE repository for NOAA/NCAR grids.  LANL is considering how to do this more generally, to include MPAS meshes.</a:t>
            </a:r>
          </a:p>
        </p:txBody>
      </p:sp>
      <p:sp>
        <p:nvSpPr>
          <p:cNvPr id="24" name="Rectangle 23">
            <a:extLst>
              <a:ext uri="{FF2B5EF4-FFF2-40B4-BE49-F238E27FC236}">
                <a16:creationId xmlns:a16="http://schemas.microsoft.com/office/drawing/2014/main" id="{6CC5FFD3-481F-9344-B53D-246BBBBEAFB2}"/>
              </a:ext>
            </a:extLst>
          </p:cNvPr>
          <p:cNvSpPr/>
          <p:nvPr/>
        </p:nvSpPr>
        <p:spPr>
          <a:xfrm>
            <a:off x="4806740" y="666559"/>
            <a:ext cx="2021765" cy="287472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US" sz="2800" dirty="0">
              <a:solidFill>
                <a:srgbClr val="000000"/>
              </a:solidFill>
              <a:latin typeface="Calibri" panose="020F0502020204030204" pitchFamily="34" charset="0"/>
            </a:endParaRPr>
          </a:p>
        </p:txBody>
      </p:sp>
      <p:pic>
        <p:nvPicPr>
          <p:cNvPr id="25" name="Picture 24">
            <a:extLst>
              <a:ext uri="{FF2B5EF4-FFF2-40B4-BE49-F238E27FC236}">
                <a16:creationId xmlns:a16="http://schemas.microsoft.com/office/drawing/2014/main" id="{9BAA3875-DDA9-3942-83EC-FBC1B0BC7E18}"/>
              </a:ext>
            </a:extLst>
          </p:cNvPr>
          <p:cNvPicPr>
            <a:picLocks noChangeAspect="1"/>
          </p:cNvPicPr>
          <p:nvPr/>
        </p:nvPicPr>
        <p:blipFill rotWithShape="1">
          <a:blip r:embed="rId6"/>
          <a:srcRect l="14895" r="34228"/>
          <a:stretch/>
        </p:blipFill>
        <p:spPr>
          <a:xfrm>
            <a:off x="4937396" y="892878"/>
            <a:ext cx="1701600" cy="2567915"/>
          </a:xfrm>
          <a:prstGeom prst="rect">
            <a:avLst/>
          </a:prstGeom>
        </p:spPr>
      </p:pic>
      <p:sp>
        <p:nvSpPr>
          <p:cNvPr id="27" name="TextBox 26">
            <a:extLst>
              <a:ext uri="{FF2B5EF4-FFF2-40B4-BE49-F238E27FC236}">
                <a16:creationId xmlns:a16="http://schemas.microsoft.com/office/drawing/2014/main" id="{D0F280D7-EDD8-BE44-99B3-A8C9675F8C59}"/>
              </a:ext>
            </a:extLst>
          </p:cNvPr>
          <p:cNvSpPr txBox="1"/>
          <p:nvPr/>
        </p:nvSpPr>
        <p:spPr>
          <a:xfrm>
            <a:off x="4708802" y="3676967"/>
            <a:ext cx="4236872" cy="1359017"/>
          </a:xfrm>
          <a:prstGeom prst="rect">
            <a:avLst/>
          </a:prstGeom>
          <a:noFill/>
        </p:spPr>
        <p:txBody>
          <a:bodyPr wrap="square" rtlCol="0">
            <a:spAutoFit/>
          </a:bodyPr>
          <a:lstStyle/>
          <a:p>
            <a:r>
              <a:rPr lang="en-US" sz="800" baseline="30000" dirty="0"/>
              <a:t>1 </a:t>
            </a:r>
            <a:r>
              <a:rPr lang="en-US" sz="800" dirty="0"/>
              <a:t>Brady, E., et al. (2019), The Connected Isotopic Water Cycle in the Community Earth System Model Version 1, J. Adv. Model. Earth Syst., 11, 2547– 2566..</a:t>
            </a:r>
          </a:p>
          <a:p>
            <a:r>
              <a:rPr lang="en-US" sz="800" baseline="30000" dirty="0"/>
              <a:t>2 </a:t>
            </a:r>
            <a:r>
              <a:rPr lang="en-US" sz="800" dirty="0"/>
              <a:t>Lemieux, J.‐F., et al. (2016). Improving the simulation of </a:t>
            </a:r>
            <a:r>
              <a:rPr lang="en-US" sz="800" dirty="0" err="1"/>
              <a:t>landfast</a:t>
            </a:r>
            <a:r>
              <a:rPr lang="en-US" sz="800" dirty="0"/>
              <a:t> ice by combining tensile strength and a parameterization for grounded ridges, J. </a:t>
            </a:r>
            <a:r>
              <a:rPr lang="en-US" sz="800" dirty="0" err="1"/>
              <a:t>Geophys</a:t>
            </a:r>
            <a:r>
              <a:rPr lang="en-US" sz="800" dirty="0"/>
              <a:t>. Res. Oceans, 121, 7354– 7368.</a:t>
            </a:r>
          </a:p>
          <a:p>
            <a:r>
              <a:rPr lang="en-US" sz="800" baseline="30000" dirty="0"/>
              <a:t>3</a:t>
            </a:r>
            <a:r>
              <a:rPr lang="en-US" sz="800" dirty="0"/>
              <a:t> Lemieux, et al. Using the preconditioned Generalized Minimum </a:t>
            </a:r>
            <a:r>
              <a:rPr lang="en-US" sz="800" dirty="0" err="1"/>
              <a:t>RESidual</a:t>
            </a:r>
            <a:r>
              <a:rPr lang="en-US" sz="800" dirty="0"/>
              <a:t> (GMRES) method to solve the sea-ice momentum equation. J. </a:t>
            </a:r>
            <a:r>
              <a:rPr lang="en-US" sz="800" dirty="0" err="1"/>
              <a:t>Geophys</a:t>
            </a:r>
            <a:r>
              <a:rPr lang="en-US" sz="800" dirty="0"/>
              <a:t>. Res. Oceans, 113(C10), 2008.</a:t>
            </a:r>
          </a:p>
          <a:p>
            <a:r>
              <a:rPr lang="en-US" sz="800" baseline="30000" dirty="0"/>
              <a:t>4 </a:t>
            </a:r>
            <a:r>
              <a:rPr lang="en-US" sz="800" dirty="0"/>
              <a:t>Roberts, A. et al. (2018).  Quality Control for Community Based Sea Ice Model Development.  Phil. Trans. Royal Soc. A, 376: 2017.0344.</a:t>
            </a:r>
          </a:p>
          <a:p>
            <a:r>
              <a:rPr lang="en-US" sz="800" baseline="30000" dirty="0"/>
              <a:t>5 </a:t>
            </a:r>
            <a:r>
              <a:rPr lang="en-US" sz="800" dirty="0" err="1"/>
              <a:t>Notz</a:t>
            </a:r>
            <a:r>
              <a:rPr lang="en-US" sz="800" dirty="0"/>
              <a:t>, D., et al. (2016).  Sea ice Model Intercomparison Project (SIMIP): Understanding sea ice through climate-model simulations. </a:t>
            </a:r>
            <a:r>
              <a:rPr lang="en-US" sz="800" dirty="0" err="1"/>
              <a:t>Geosci</a:t>
            </a:r>
            <a:r>
              <a:rPr lang="en-US" sz="800" dirty="0"/>
              <a:t>. Mod. Dev., 9, 3427—3446.</a:t>
            </a:r>
          </a:p>
        </p:txBody>
      </p:sp>
      <p:sp>
        <p:nvSpPr>
          <p:cNvPr id="28" name="Title 1">
            <a:extLst>
              <a:ext uri="{FF2B5EF4-FFF2-40B4-BE49-F238E27FC236}">
                <a16:creationId xmlns:a16="http://schemas.microsoft.com/office/drawing/2014/main" id="{06204C5C-DD1E-F043-9FE9-D76A7E92D650}"/>
              </a:ext>
            </a:extLst>
          </p:cNvPr>
          <p:cNvSpPr txBox="1">
            <a:spLocks/>
          </p:cNvSpPr>
          <p:nvPr/>
        </p:nvSpPr>
        <p:spPr>
          <a:xfrm>
            <a:off x="156754" y="54249"/>
            <a:ext cx="8229600" cy="469900"/>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dirty="0"/>
              <a:t>Major community contributions</a:t>
            </a:r>
          </a:p>
        </p:txBody>
      </p:sp>
      <p:pic>
        <p:nvPicPr>
          <p:cNvPr id="29" name="Picture 28" descr="nsf1.gif">
            <a:extLst>
              <a:ext uri="{FF2B5EF4-FFF2-40B4-BE49-F238E27FC236}">
                <a16:creationId xmlns:a16="http://schemas.microsoft.com/office/drawing/2014/main" id="{423F3316-90B3-DF4A-ABF7-FA778C02C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0615" y="3118017"/>
            <a:ext cx="425739" cy="428303"/>
          </a:xfrm>
          <a:prstGeom prst="rect">
            <a:avLst/>
          </a:prstGeom>
        </p:spPr>
      </p:pic>
      <p:pic>
        <p:nvPicPr>
          <p:cNvPr id="30" name="Picture 29" descr="NOAA.png">
            <a:extLst>
              <a:ext uri="{FF2B5EF4-FFF2-40B4-BE49-F238E27FC236}">
                <a16:creationId xmlns:a16="http://schemas.microsoft.com/office/drawing/2014/main" id="{0B7F2154-F0F4-6747-954F-4647BE92FD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2718" y="3118017"/>
            <a:ext cx="413551" cy="413551"/>
          </a:xfrm>
          <a:prstGeom prst="rect">
            <a:avLst/>
          </a:prstGeom>
        </p:spPr>
      </p:pic>
      <p:pic>
        <p:nvPicPr>
          <p:cNvPr id="21" name="Audio Recording Oct 23, 2020 at 7:59:13 AM" descr="Audio Recording Oct 23, 2020 at 7:59:13 AM">
            <a:hlinkClick r:id="" action="ppaction://media"/>
            <a:extLst>
              <a:ext uri="{FF2B5EF4-FFF2-40B4-BE49-F238E27FC236}">
                <a16:creationId xmlns:a16="http://schemas.microsoft.com/office/drawing/2014/main" id="{08A72620-6349-8948-9C33-32CFD443B7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49335" y="0"/>
            <a:ext cx="524149" cy="524149"/>
          </a:xfrm>
          <a:prstGeom prst="rect">
            <a:avLst/>
          </a:prstGeom>
        </p:spPr>
      </p:pic>
    </p:spTree>
    <p:extLst>
      <p:ext uri="{BB962C8B-B14F-4D97-AF65-F5344CB8AC3E}">
        <p14:creationId xmlns:p14="http://schemas.microsoft.com/office/powerpoint/2010/main" val="30920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6A2BA-4CC0-724E-B38C-80FB106EFEC1}"/>
              </a:ext>
            </a:extLst>
          </p:cNvPr>
          <p:cNvSpPr/>
          <p:nvPr/>
        </p:nvSpPr>
        <p:spPr>
          <a:xfrm>
            <a:off x="69668" y="1079837"/>
            <a:ext cx="5434149" cy="355296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a:solidFill>
                  <a:srgbClr val="000000"/>
                </a:solidFill>
                <a:latin typeface="Calibri" panose="020F0502020204030204" pitchFamily="34" charset="0"/>
              </a:rPr>
              <a:t>February 3-5, 2020, National Center for Atmospheric Research</a:t>
            </a:r>
          </a:p>
          <a:p>
            <a:endParaRPr lang="en-US" sz="2800" dirty="0">
              <a:solidFill>
                <a:srgbClr val="000000"/>
              </a:solidFill>
              <a:latin typeface="Calibri" panose="020F0502020204030204" pitchFamily="34" charset="0"/>
            </a:endParaRPr>
          </a:p>
        </p:txBody>
      </p:sp>
      <p:pic>
        <p:nvPicPr>
          <p:cNvPr id="4" name="Picture 3">
            <a:extLst>
              <a:ext uri="{FF2B5EF4-FFF2-40B4-BE49-F238E27FC236}">
                <a16:creationId xmlns:a16="http://schemas.microsoft.com/office/drawing/2014/main" id="{B815DB7F-53D6-1E47-8C0C-82AC4B4EED16}"/>
              </a:ext>
            </a:extLst>
          </p:cNvPr>
          <p:cNvPicPr>
            <a:picLocks noChangeAspect="1"/>
          </p:cNvPicPr>
          <p:nvPr/>
        </p:nvPicPr>
        <p:blipFill rotWithShape="1">
          <a:blip r:embed="rId4"/>
          <a:srcRect l="10164" t="26455" r="10984" b="9856"/>
          <a:stretch/>
        </p:blipFill>
        <p:spPr>
          <a:xfrm>
            <a:off x="156754" y="1688320"/>
            <a:ext cx="5175431" cy="2786770"/>
          </a:xfrm>
          <a:prstGeom prst="rect">
            <a:avLst/>
          </a:prstGeom>
        </p:spPr>
      </p:pic>
      <p:sp>
        <p:nvSpPr>
          <p:cNvPr id="5" name="Rectangle 4">
            <a:extLst>
              <a:ext uri="{FF2B5EF4-FFF2-40B4-BE49-F238E27FC236}">
                <a16:creationId xmlns:a16="http://schemas.microsoft.com/office/drawing/2014/main" id="{031C9008-67F8-E34F-961A-956496DC1376}"/>
              </a:ext>
            </a:extLst>
          </p:cNvPr>
          <p:cNvSpPr/>
          <p:nvPr/>
        </p:nvSpPr>
        <p:spPr>
          <a:xfrm>
            <a:off x="5503817" y="1079837"/>
            <a:ext cx="3596639" cy="355296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b="1" dirty="0">
                <a:solidFill>
                  <a:srgbClr val="5DB346"/>
                </a:solidFill>
                <a:latin typeface="Arial" panose="020B0604020202020204" pitchFamily="34" charset="0"/>
                <a:cs typeface="Arial" panose="020B0604020202020204" pitchFamily="34" charset="0"/>
              </a:rPr>
              <a:t>Major recommendations:</a:t>
            </a:r>
          </a:p>
          <a:p>
            <a:pPr marL="457200" indent="-457200">
              <a:buFont typeface="Arial" panose="020B0604020202020204" pitchFamily="34" charset="0"/>
              <a:buChar char="•"/>
            </a:pPr>
            <a:r>
              <a:rPr lang="en-US" sz="1400" dirty="0">
                <a:solidFill>
                  <a:schemeClr val="tx1"/>
                </a:solidFill>
              </a:rPr>
              <a:t>Develop a set of observations and metrics (international benchmarking project)</a:t>
            </a:r>
          </a:p>
          <a:p>
            <a:pPr marL="457200" indent="-457200">
              <a:buFont typeface="Arial" panose="020B0604020202020204" pitchFamily="34" charset="0"/>
              <a:buChar char="•"/>
            </a:pPr>
            <a:r>
              <a:rPr lang="en-US" sz="1400" dirty="0">
                <a:solidFill>
                  <a:schemeClr val="tx1"/>
                </a:solidFill>
              </a:rPr>
              <a:t>Set up short-term, topical working groups</a:t>
            </a:r>
          </a:p>
          <a:p>
            <a:r>
              <a:rPr lang="en-US" sz="1400" b="1" dirty="0">
                <a:solidFill>
                  <a:srgbClr val="5DB346"/>
                </a:solidFill>
                <a:latin typeface="Arial" panose="020B0604020202020204" pitchFamily="34" charset="0"/>
                <a:cs typeface="Arial" panose="020B0604020202020204" pitchFamily="34" charset="0"/>
              </a:rPr>
              <a:t>Areas of common interest:</a:t>
            </a:r>
          </a:p>
          <a:p>
            <a:pPr marL="457200" indent="-457200">
              <a:buFont typeface="Arial" panose="020B0604020202020204" pitchFamily="34" charset="0"/>
              <a:buChar char="•"/>
            </a:pPr>
            <a:r>
              <a:rPr lang="en-US" sz="1400" dirty="0">
                <a:solidFill>
                  <a:schemeClr val="tx1"/>
                </a:solidFill>
              </a:rPr>
              <a:t>Snow, waves in sea ice, radiation effects, data assimilation, freshwater ice (lake ice, icebergs)</a:t>
            </a:r>
          </a:p>
          <a:p>
            <a:r>
              <a:rPr lang="en-US" sz="1400" b="1" dirty="0">
                <a:solidFill>
                  <a:srgbClr val="5DB346"/>
                </a:solidFill>
                <a:latin typeface="Arial" panose="020B0604020202020204" pitchFamily="34" charset="0"/>
                <a:cs typeface="Arial" panose="020B0604020202020204" pitchFamily="34" charset="0"/>
              </a:rPr>
              <a:t>Longer-term physics priorities:  </a:t>
            </a:r>
          </a:p>
          <a:p>
            <a:pPr marL="457200" indent="-457200">
              <a:buFont typeface="Arial" panose="020B0604020202020204" pitchFamily="34" charset="0"/>
              <a:buChar char="•"/>
            </a:pPr>
            <a:r>
              <a:rPr lang="en-US" sz="1400" dirty="0">
                <a:solidFill>
                  <a:schemeClr val="tx1"/>
                </a:solidFill>
              </a:rPr>
              <a:t>Dependence of rheology on model resolution</a:t>
            </a:r>
          </a:p>
          <a:p>
            <a:pPr marL="457200" indent="-457200">
              <a:buFont typeface="Arial" panose="020B0604020202020204" pitchFamily="34" charset="0"/>
              <a:buChar char="•"/>
            </a:pPr>
            <a:r>
              <a:rPr lang="en-US" sz="1400" dirty="0">
                <a:solidFill>
                  <a:schemeClr val="tx1"/>
                </a:solidFill>
              </a:rPr>
              <a:t>Validate/improve sea ice hydrology including ocean coupling</a:t>
            </a:r>
          </a:p>
          <a:p>
            <a:pPr marL="457200" indent="-457200">
              <a:buFont typeface="Arial" panose="020B0604020202020204" pitchFamily="34" charset="0"/>
              <a:buChar char="•"/>
            </a:pPr>
            <a:r>
              <a:rPr lang="en-US" sz="1400" dirty="0">
                <a:solidFill>
                  <a:schemeClr val="tx1"/>
                </a:solidFill>
              </a:rPr>
              <a:t>Snow</a:t>
            </a:r>
          </a:p>
          <a:p>
            <a:endParaRPr lang="en-US" sz="1400" dirty="0">
              <a:solidFill>
                <a:srgbClr val="000000"/>
              </a:solidFill>
              <a:latin typeface="Calibri" panose="020F0502020204030204" pitchFamily="34" charset="0"/>
            </a:endParaRPr>
          </a:p>
        </p:txBody>
      </p:sp>
      <p:sp>
        <p:nvSpPr>
          <p:cNvPr id="6" name="Title 1">
            <a:extLst>
              <a:ext uri="{FF2B5EF4-FFF2-40B4-BE49-F238E27FC236}">
                <a16:creationId xmlns:a16="http://schemas.microsoft.com/office/drawing/2014/main" id="{28A21AAC-D01D-7B42-8ED4-731895FC6F5B}"/>
              </a:ext>
            </a:extLst>
          </p:cNvPr>
          <p:cNvSpPr txBox="1">
            <a:spLocks/>
          </p:cNvSpPr>
          <p:nvPr/>
        </p:nvSpPr>
        <p:spPr>
          <a:xfrm>
            <a:off x="156754" y="85923"/>
            <a:ext cx="8229600" cy="849559"/>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dirty="0"/>
              <a:t>Icepack and CICE </a:t>
            </a:r>
          </a:p>
          <a:p>
            <a:r>
              <a:rPr lang="en-US" dirty="0"/>
              <a:t>User workshop and tutorial</a:t>
            </a:r>
          </a:p>
        </p:txBody>
      </p:sp>
      <p:pic>
        <p:nvPicPr>
          <p:cNvPr id="9" name="Audio Recording Oct 23, 2020 at 8:09:36 AM" descr="Audio Recording Oct 23, 2020 at 8:09:36 AM">
            <a:hlinkClick r:id="" action="ppaction://media"/>
            <a:extLst>
              <a:ext uri="{FF2B5EF4-FFF2-40B4-BE49-F238E27FC236}">
                <a16:creationId xmlns:a16="http://schemas.microsoft.com/office/drawing/2014/main" id="{B6DE742B-7F24-3A40-B8BC-EA4396E936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7717" y="-6583"/>
            <a:ext cx="551209" cy="551209"/>
          </a:xfrm>
          <a:prstGeom prst="rect">
            <a:avLst/>
          </a:prstGeom>
        </p:spPr>
      </p:pic>
    </p:spTree>
    <p:extLst>
      <p:ext uri="{BB962C8B-B14F-4D97-AF65-F5344CB8AC3E}">
        <p14:creationId xmlns:p14="http://schemas.microsoft.com/office/powerpoint/2010/main" val="35483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A6EA-1846-BD48-A173-B15C23A8D8CA}"/>
              </a:ext>
            </a:extLst>
          </p:cNvPr>
          <p:cNvSpPr txBox="1">
            <a:spLocks/>
          </p:cNvSpPr>
          <p:nvPr/>
        </p:nvSpPr>
        <p:spPr>
          <a:xfrm>
            <a:off x="156754" y="119497"/>
            <a:ext cx="8229600" cy="817743"/>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dirty="0"/>
              <a:t>The CICE Consortium strengthens </a:t>
            </a:r>
          </a:p>
          <a:p>
            <a:r>
              <a:rPr lang="en-US" dirty="0"/>
              <a:t>scientific research and operational applications</a:t>
            </a:r>
          </a:p>
        </p:txBody>
      </p:sp>
      <p:sp>
        <p:nvSpPr>
          <p:cNvPr id="5" name="TextBox 4">
            <a:extLst>
              <a:ext uri="{FF2B5EF4-FFF2-40B4-BE49-F238E27FC236}">
                <a16:creationId xmlns:a16="http://schemas.microsoft.com/office/drawing/2014/main" id="{5AA567A4-868F-444C-98F0-EDBDA538561F}"/>
              </a:ext>
            </a:extLst>
          </p:cNvPr>
          <p:cNvSpPr txBox="1"/>
          <p:nvPr/>
        </p:nvSpPr>
        <p:spPr>
          <a:xfrm>
            <a:off x="65829" y="937239"/>
            <a:ext cx="6635930" cy="431777"/>
          </a:xfrm>
          <a:prstGeom prst="rect">
            <a:avLst/>
          </a:prstGeom>
          <a:solidFill>
            <a:schemeClr val="bg1">
              <a:alpha val="70000"/>
            </a:schemeClr>
          </a:solidFill>
        </p:spPr>
        <p:txBody>
          <a:bodyPr wrap="none" lIns="400050" tIns="400050" rIns="400050" bIns="400050" rtlCol="0">
            <a:noAutofit/>
          </a:bodyPr>
          <a:lstStyle/>
          <a:p>
            <a:pPr>
              <a:lnSpc>
                <a:spcPct val="110000"/>
              </a:lnSpc>
            </a:pPr>
            <a:r>
              <a:rPr lang="en-US" sz="1400" b="1" dirty="0">
                <a:solidFill>
                  <a:srgbClr val="5DB346"/>
                </a:solidFill>
                <a:latin typeface="Arial"/>
                <a:cs typeface="Arial"/>
              </a:rPr>
              <a:t>U.S. and international operational forecasting</a:t>
            </a:r>
          </a:p>
          <a:p>
            <a:endParaRPr lang="en-US" sz="1400" dirty="0">
              <a:latin typeface="Arial"/>
              <a:cs typeface="Arial"/>
            </a:endParaRPr>
          </a:p>
        </p:txBody>
      </p:sp>
      <p:sp>
        <p:nvSpPr>
          <p:cNvPr id="6" name="TextBox 5">
            <a:extLst>
              <a:ext uri="{FF2B5EF4-FFF2-40B4-BE49-F238E27FC236}">
                <a16:creationId xmlns:a16="http://schemas.microsoft.com/office/drawing/2014/main" id="{D63DAEF2-A6E6-E340-926B-559DEF971902}"/>
              </a:ext>
            </a:extLst>
          </p:cNvPr>
          <p:cNvSpPr txBox="1"/>
          <p:nvPr/>
        </p:nvSpPr>
        <p:spPr>
          <a:xfrm flipH="1">
            <a:off x="2702092" y="1476815"/>
            <a:ext cx="2859357" cy="1600438"/>
          </a:xfrm>
          <a:prstGeom prst="rect">
            <a:avLst/>
          </a:prstGeom>
          <a:noFill/>
        </p:spPr>
        <p:txBody>
          <a:bodyPr wrap="square" rtlCol="0">
            <a:spAutoFit/>
          </a:bodyPr>
          <a:lstStyle/>
          <a:p>
            <a:r>
              <a:rPr lang="en-US" sz="1400" dirty="0"/>
              <a:t>U.S. Navy forecasts of ice concentration, thickness and drift are pushed daily to the U.S. National Ice Center and NOAA.  NOAA uses the data for weather forecasting and  to produce experimental sea ice forecasts. </a:t>
            </a:r>
          </a:p>
        </p:txBody>
      </p:sp>
      <p:pic>
        <p:nvPicPr>
          <p:cNvPr id="7" name="Picture 6">
            <a:extLst>
              <a:ext uri="{FF2B5EF4-FFF2-40B4-BE49-F238E27FC236}">
                <a16:creationId xmlns:a16="http://schemas.microsoft.com/office/drawing/2014/main" id="{6266059C-B182-B04B-B36B-50FFD8FB8CE0}"/>
              </a:ext>
            </a:extLst>
          </p:cNvPr>
          <p:cNvPicPr>
            <a:picLocks noChangeAspect="1"/>
          </p:cNvPicPr>
          <p:nvPr/>
        </p:nvPicPr>
        <p:blipFill rotWithShape="1">
          <a:blip r:embed="rId4"/>
          <a:srcRect t="16632"/>
          <a:stretch/>
        </p:blipFill>
        <p:spPr>
          <a:xfrm>
            <a:off x="156754" y="1369017"/>
            <a:ext cx="2545338" cy="2111656"/>
          </a:xfrm>
          <a:prstGeom prst="rect">
            <a:avLst/>
          </a:prstGeom>
        </p:spPr>
      </p:pic>
      <p:pic>
        <p:nvPicPr>
          <p:cNvPr id="8" name="Billede 14">
            <a:extLst>
              <a:ext uri="{FF2B5EF4-FFF2-40B4-BE49-F238E27FC236}">
                <a16:creationId xmlns:a16="http://schemas.microsoft.com/office/drawing/2014/main" id="{675D9046-283F-2645-A698-1F93FF8F3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3017" y="3135309"/>
            <a:ext cx="3620000" cy="1888029"/>
          </a:xfrm>
          <a:prstGeom prst="rect">
            <a:avLst/>
          </a:prstGeom>
        </p:spPr>
      </p:pic>
      <p:sp>
        <p:nvSpPr>
          <p:cNvPr id="9" name="TextBox 8">
            <a:extLst>
              <a:ext uri="{FF2B5EF4-FFF2-40B4-BE49-F238E27FC236}">
                <a16:creationId xmlns:a16="http://schemas.microsoft.com/office/drawing/2014/main" id="{AEF17FCE-8A9D-274D-994B-8CEC6A3731AB}"/>
              </a:ext>
            </a:extLst>
          </p:cNvPr>
          <p:cNvSpPr txBox="1"/>
          <p:nvPr/>
        </p:nvSpPr>
        <p:spPr>
          <a:xfrm flipH="1">
            <a:off x="138398" y="3504211"/>
            <a:ext cx="2636263" cy="1600438"/>
          </a:xfrm>
          <a:prstGeom prst="rect">
            <a:avLst/>
          </a:prstGeom>
          <a:noFill/>
        </p:spPr>
        <p:txBody>
          <a:bodyPr wrap="square" rtlCol="0">
            <a:spAutoFit/>
          </a:bodyPr>
          <a:lstStyle/>
          <a:p>
            <a:pPr algn="r"/>
            <a:r>
              <a:rPr lang="en-US" sz="1400" dirty="0"/>
              <a:t>DMI provides in-situ observations, ice charts and remotely sensed data for users and model validation, including CICE model products (ice thickness, concentration, convergence, drift, temperature).</a:t>
            </a:r>
          </a:p>
        </p:txBody>
      </p:sp>
      <p:pic>
        <p:nvPicPr>
          <p:cNvPr id="10" name="Picture 9">
            <a:extLst>
              <a:ext uri="{FF2B5EF4-FFF2-40B4-BE49-F238E27FC236}">
                <a16:creationId xmlns:a16="http://schemas.microsoft.com/office/drawing/2014/main" id="{34DFA6D6-3D6A-2E49-8F5C-B57081F24D28}"/>
              </a:ext>
            </a:extLst>
          </p:cNvPr>
          <p:cNvPicPr>
            <a:picLocks noChangeAspect="1"/>
          </p:cNvPicPr>
          <p:nvPr/>
        </p:nvPicPr>
        <p:blipFill rotWithShape="1">
          <a:blip r:embed="rId6">
            <a:extLst>
              <a:ext uri="{28A0092B-C50C-407E-A947-70E740481C1C}">
                <a14:useLocalDpi xmlns:a14="http://schemas.microsoft.com/office/drawing/2010/main"/>
              </a:ext>
            </a:extLst>
          </a:blip>
          <a:srcRect l="37080" t="77915" r="43176" b="3018"/>
          <a:stretch/>
        </p:blipFill>
        <p:spPr>
          <a:xfrm>
            <a:off x="6081486" y="1017067"/>
            <a:ext cx="2910695" cy="2108059"/>
          </a:xfrm>
          <a:prstGeom prst="rect">
            <a:avLst/>
          </a:prstGeom>
        </p:spPr>
      </p:pic>
      <p:sp>
        <p:nvSpPr>
          <p:cNvPr id="11" name="TextBox 10">
            <a:extLst>
              <a:ext uri="{FF2B5EF4-FFF2-40B4-BE49-F238E27FC236}">
                <a16:creationId xmlns:a16="http://schemas.microsoft.com/office/drawing/2014/main" id="{EA1349F1-38E9-8646-86AD-DCD154C34449}"/>
              </a:ext>
            </a:extLst>
          </p:cNvPr>
          <p:cNvSpPr txBox="1"/>
          <p:nvPr/>
        </p:nvSpPr>
        <p:spPr>
          <a:xfrm>
            <a:off x="6696825" y="3077253"/>
            <a:ext cx="2290421" cy="1815882"/>
          </a:xfrm>
          <a:prstGeom prst="rect">
            <a:avLst/>
          </a:prstGeom>
          <a:noFill/>
        </p:spPr>
        <p:txBody>
          <a:bodyPr wrap="square" rtlCol="0">
            <a:spAutoFit/>
          </a:bodyPr>
          <a:lstStyle/>
          <a:p>
            <a:pPr algn="r"/>
            <a:r>
              <a:rPr lang="en-US" sz="1400" dirty="0"/>
              <a:t>Surface temperature in the Gulf of St. Lawrence.  Environment and Climate Change Canada provides forecasts for North American and Arctic regions in a variety of domains and resolutions.</a:t>
            </a:r>
          </a:p>
        </p:txBody>
      </p:sp>
      <p:pic>
        <p:nvPicPr>
          <p:cNvPr id="12" name="Picture 11" descr="NRLStennis.png">
            <a:extLst>
              <a:ext uri="{FF2B5EF4-FFF2-40B4-BE49-F238E27FC236}">
                <a16:creationId xmlns:a16="http://schemas.microsoft.com/office/drawing/2014/main" id="{A7B8ABE1-7B00-FB48-A723-2207908270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651" y="8254412"/>
            <a:ext cx="819656" cy="573760"/>
          </a:xfrm>
          <a:prstGeom prst="rect">
            <a:avLst/>
          </a:prstGeom>
        </p:spPr>
      </p:pic>
      <p:pic>
        <p:nvPicPr>
          <p:cNvPr id="13" name="Picture 12">
            <a:extLst>
              <a:ext uri="{FF2B5EF4-FFF2-40B4-BE49-F238E27FC236}">
                <a16:creationId xmlns:a16="http://schemas.microsoft.com/office/drawing/2014/main" id="{9EB93D77-4B0B-2E48-9141-43A3994E5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7042" y="3144204"/>
            <a:ext cx="1020261" cy="336469"/>
          </a:xfrm>
          <a:prstGeom prst="rect">
            <a:avLst/>
          </a:prstGeom>
          <a:ln>
            <a:solidFill>
              <a:srgbClr val="002060"/>
            </a:solidFill>
          </a:ln>
        </p:spPr>
      </p:pic>
      <p:pic>
        <p:nvPicPr>
          <p:cNvPr id="15" name="Picture 14">
            <a:extLst>
              <a:ext uri="{FF2B5EF4-FFF2-40B4-BE49-F238E27FC236}">
                <a16:creationId xmlns:a16="http://schemas.microsoft.com/office/drawing/2014/main" id="{FAD0F41C-4AE9-934E-9D4C-E3F3956102F9}"/>
              </a:ext>
            </a:extLst>
          </p:cNvPr>
          <p:cNvPicPr>
            <a:picLocks noChangeAspect="1"/>
          </p:cNvPicPr>
          <p:nvPr/>
        </p:nvPicPr>
        <p:blipFill>
          <a:blip r:embed="rId9"/>
          <a:stretch>
            <a:fillRect/>
          </a:stretch>
        </p:blipFill>
        <p:spPr>
          <a:xfrm>
            <a:off x="6433284" y="2677885"/>
            <a:ext cx="1074521" cy="153503"/>
          </a:xfrm>
          <a:prstGeom prst="rect">
            <a:avLst/>
          </a:prstGeom>
        </p:spPr>
      </p:pic>
      <p:pic>
        <p:nvPicPr>
          <p:cNvPr id="16" name="Audio Recording Oct 23, 2020 at 8:00:55 AM" descr="Audio Recording Oct 23, 2020 at 8:00:55 AM">
            <a:hlinkClick r:id="" action="ppaction://media"/>
            <a:extLst>
              <a:ext uri="{FF2B5EF4-FFF2-40B4-BE49-F238E27FC236}">
                <a16:creationId xmlns:a16="http://schemas.microsoft.com/office/drawing/2014/main" id="{05E64453-3AF8-0B42-A80A-5415B20197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55555" y="-6630"/>
            <a:ext cx="539064" cy="539064"/>
          </a:xfrm>
          <a:prstGeom prst="rect">
            <a:avLst/>
          </a:prstGeom>
        </p:spPr>
      </p:pic>
    </p:spTree>
    <p:extLst>
      <p:ext uri="{BB962C8B-B14F-4D97-AF65-F5344CB8AC3E}">
        <p14:creationId xmlns:p14="http://schemas.microsoft.com/office/powerpoint/2010/main" val="425221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F308-7574-D841-9128-0AE604B86BF8}"/>
              </a:ext>
            </a:extLst>
          </p:cNvPr>
          <p:cNvSpPr>
            <a:spLocks noGrp="1"/>
          </p:cNvSpPr>
          <p:nvPr>
            <p:ph type="title"/>
          </p:nvPr>
        </p:nvSpPr>
        <p:spPr>
          <a:xfrm>
            <a:off x="457200" y="205740"/>
            <a:ext cx="8294914" cy="822960"/>
          </a:xfrm>
        </p:spPr>
        <p:txBody>
          <a:bodyPr/>
          <a:lstStyle/>
          <a:p>
            <a:r>
              <a:rPr lang="en-US" sz="2400" dirty="0"/>
              <a:t>Should sea-ice modeling tools designed for climate research be used for short-term forecasting? </a:t>
            </a:r>
          </a:p>
        </p:txBody>
      </p:sp>
      <p:graphicFrame>
        <p:nvGraphicFramePr>
          <p:cNvPr id="5" name="Table 5">
            <a:extLst>
              <a:ext uri="{FF2B5EF4-FFF2-40B4-BE49-F238E27FC236}">
                <a16:creationId xmlns:a16="http://schemas.microsoft.com/office/drawing/2014/main" id="{9FEDED45-488D-2343-B4CF-AEEB5CF692C4}"/>
              </a:ext>
            </a:extLst>
          </p:cNvPr>
          <p:cNvGraphicFramePr>
            <a:graphicFrameLocks noGrp="1"/>
          </p:cNvGraphicFramePr>
          <p:nvPr>
            <p:extLst>
              <p:ext uri="{D42A27DB-BD31-4B8C-83A1-F6EECF244321}">
                <p14:modId xmlns:p14="http://schemas.microsoft.com/office/powerpoint/2010/main" val="3963449256"/>
              </p:ext>
            </p:extLst>
          </p:nvPr>
        </p:nvGraphicFramePr>
        <p:xfrm>
          <a:off x="457200" y="1291772"/>
          <a:ext cx="5116286" cy="2097118"/>
        </p:xfrm>
        <a:graphic>
          <a:graphicData uri="http://schemas.openxmlformats.org/drawingml/2006/table">
            <a:tbl>
              <a:tblPr firstRow="1">
                <a:tableStyleId>{5C22544A-7EE6-4342-B048-85BDC9FD1C3A}</a:tableStyleId>
              </a:tblPr>
              <a:tblGrid>
                <a:gridCol w="1124857">
                  <a:extLst>
                    <a:ext uri="{9D8B030D-6E8A-4147-A177-3AD203B41FA5}">
                      <a16:colId xmlns:a16="http://schemas.microsoft.com/office/drawing/2014/main" val="2102387911"/>
                    </a:ext>
                  </a:extLst>
                </a:gridCol>
                <a:gridCol w="3991429">
                  <a:extLst>
                    <a:ext uri="{9D8B030D-6E8A-4147-A177-3AD203B41FA5}">
                      <a16:colId xmlns:a16="http://schemas.microsoft.com/office/drawing/2014/main" val="1658471143"/>
                    </a:ext>
                  </a:extLst>
                </a:gridCol>
              </a:tblGrid>
              <a:tr h="518707">
                <a:tc>
                  <a:txBody>
                    <a:bodyPr/>
                    <a:lstStyle/>
                    <a:p>
                      <a:pPr algn="l"/>
                      <a:r>
                        <a:rPr lang="en-US" sz="1600" dirty="0"/>
                        <a:t>Yes.</a:t>
                      </a:r>
                    </a:p>
                  </a:txBody>
                  <a:tcPr anchor="ctr">
                    <a:solidFill>
                      <a:schemeClr val="accent1"/>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t>Develop a community modeling framework for staged improvements:</a:t>
                      </a:r>
                    </a:p>
                  </a:txBody>
                  <a:tcPr anchor="ctr">
                    <a:solidFill>
                      <a:schemeClr val="accent1"/>
                    </a:solidFill>
                  </a:tcPr>
                </a:tc>
                <a:extLst>
                  <a:ext uri="{0D108BD9-81ED-4DB2-BD59-A6C34878D82A}">
                    <a16:rowId xmlns:a16="http://schemas.microsoft.com/office/drawing/2014/main" val="2834125998"/>
                  </a:ext>
                </a:extLst>
              </a:tr>
              <a:tr h="424350">
                <a:tc>
                  <a:txBody>
                    <a:bodyPr/>
                    <a:lstStyle/>
                    <a:p>
                      <a:pPr algn="r"/>
                      <a:r>
                        <a:rPr lang="en-US" sz="1600" b="1" dirty="0">
                          <a:solidFill>
                            <a:schemeClr val="accent1">
                              <a:lumMod val="75000"/>
                            </a:schemeClr>
                          </a:solidFill>
                        </a:rPr>
                        <a:t>Status quo </a:t>
                      </a:r>
                      <a:endParaRPr lang="en-US" sz="1600" dirty="0"/>
                    </a:p>
                  </a:txBody>
                  <a:tcPr anchor="ctr">
                    <a:noFill/>
                  </a:tcPr>
                </a:tc>
                <a:tc>
                  <a:txBody>
                    <a:bodyPr/>
                    <a:lstStyle/>
                    <a:p>
                      <a:r>
                        <a:rPr lang="en-US" sz="1400" dirty="0"/>
                        <a:t>Continue using existing models</a:t>
                      </a:r>
                    </a:p>
                  </a:txBody>
                  <a:tcPr anchor="ctr">
                    <a:noFill/>
                  </a:tcPr>
                </a:tc>
                <a:extLst>
                  <a:ext uri="{0D108BD9-81ED-4DB2-BD59-A6C34878D82A}">
                    <a16:rowId xmlns:a16="http://schemas.microsoft.com/office/drawing/2014/main" val="37957552"/>
                  </a:ext>
                </a:extLst>
              </a:tr>
              <a:tr h="575488">
                <a:tc>
                  <a:txBody>
                    <a:bodyPr/>
                    <a:lstStyle/>
                    <a:p>
                      <a:pPr algn="r"/>
                      <a:r>
                        <a:rPr lang="en-US" sz="1600" b="1" dirty="0">
                          <a:solidFill>
                            <a:schemeClr val="accent1">
                              <a:lumMod val="75000"/>
                            </a:schemeClr>
                          </a:solidFill>
                        </a:rPr>
                        <a:t>Evolution</a:t>
                      </a:r>
                      <a:endParaRPr lang="en-US" sz="1600" dirty="0"/>
                    </a:p>
                  </a:txBody>
                  <a:tcPr anchor="ctr">
                    <a:noFill/>
                  </a:tcPr>
                </a:tc>
                <a:tc>
                  <a:txBody>
                    <a:bodyPr/>
                    <a:lstStyle/>
                    <a:p>
                      <a:r>
                        <a:rPr lang="en-US" sz="1400" dirty="0"/>
                        <a:t>Continue improving existing models, porting new advancements into operational modeling systems</a:t>
                      </a:r>
                    </a:p>
                  </a:txBody>
                  <a:tcPr anchor="ctr">
                    <a:noFill/>
                  </a:tcPr>
                </a:tc>
                <a:extLst>
                  <a:ext uri="{0D108BD9-81ED-4DB2-BD59-A6C34878D82A}">
                    <a16:rowId xmlns:a16="http://schemas.microsoft.com/office/drawing/2014/main" val="3201230921"/>
                  </a:ext>
                </a:extLst>
              </a:tr>
              <a:tr h="464107">
                <a:tc>
                  <a:txBody>
                    <a:bodyPr/>
                    <a:lstStyle/>
                    <a:p>
                      <a:pPr algn="r"/>
                      <a:r>
                        <a:rPr lang="en-US" sz="1600" b="1" dirty="0">
                          <a:solidFill>
                            <a:schemeClr val="accent1">
                              <a:lumMod val="75000"/>
                            </a:schemeClr>
                          </a:solidFill>
                        </a:rPr>
                        <a:t>Revolution</a:t>
                      </a:r>
                      <a:endParaRPr lang="en-US" sz="1600" dirty="0"/>
                    </a:p>
                  </a:txBody>
                  <a:tcPr anchor="ctr">
                    <a:noFill/>
                  </a:tcPr>
                </a:tc>
                <a:tc>
                  <a:txBody>
                    <a:bodyPr/>
                    <a:lstStyle/>
                    <a:p>
                      <a:r>
                        <a:rPr lang="en-US" sz="1400" dirty="0"/>
                        <a:t>Develop new modeling strategies such as Discrete Element Models and </a:t>
                      </a:r>
                      <a:r>
                        <a:rPr lang="en-US" sz="1400" dirty="0" err="1"/>
                        <a:t>superparameterizations</a:t>
                      </a:r>
                      <a:endParaRPr lang="en-US" sz="1400" dirty="0"/>
                    </a:p>
                  </a:txBody>
                  <a:tcPr anchor="ctr">
                    <a:noFill/>
                  </a:tcPr>
                </a:tc>
                <a:extLst>
                  <a:ext uri="{0D108BD9-81ED-4DB2-BD59-A6C34878D82A}">
                    <a16:rowId xmlns:a16="http://schemas.microsoft.com/office/drawing/2014/main" val="2328708551"/>
                  </a:ext>
                </a:extLst>
              </a:tr>
            </a:tbl>
          </a:graphicData>
        </a:graphic>
      </p:graphicFrame>
      <p:pic>
        <p:nvPicPr>
          <p:cNvPr id="9" name="Picture 8">
            <a:extLst>
              <a:ext uri="{FF2B5EF4-FFF2-40B4-BE49-F238E27FC236}">
                <a16:creationId xmlns:a16="http://schemas.microsoft.com/office/drawing/2014/main" id="{BB244E98-6ED7-904A-B579-34FA27AF1A87}"/>
              </a:ext>
            </a:extLst>
          </p:cNvPr>
          <p:cNvPicPr>
            <a:picLocks noChangeAspect="1"/>
          </p:cNvPicPr>
          <p:nvPr/>
        </p:nvPicPr>
        <p:blipFill>
          <a:blip r:embed="rId4"/>
          <a:stretch>
            <a:fillRect/>
          </a:stretch>
        </p:blipFill>
        <p:spPr>
          <a:xfrm>
            <a:off x="5623448" y="1028700"/>
            <a:ext cx="3303270" cy="4114800"/>
          </a:xfrm>
          <a:prstGeom prst="rect">
            <a:avLst/>
          </a:prstGeom>
        </p:spPr>
      </p:pic>
      <p:sp>
        <p:nvSpPr>
          <p:cNvPr id="10" name="TextBox 9">
            <a:extLst>
              <a:ext uri="{FF2B5EF4-FFF2-40B4-BE49-F238E27FC236}">
                <a16:creationId xmlns:a16="http://schemas.microsoft.com/office/drawing/2014/main" id="{E1360342-EED9-4743-9ABD-C607FD39FE87}"/>
              </a:ext>
            </a:extLst>
          </p:cNvPr>
          <p:cNvSpPr txBox="1"/>
          <p:nvPr/>
        </p:nvSpPr>
        <p:spPr>
          <a:xfrm>
            <a:off x="113211" y="3528228"/>
            <a:ext cx="5485256" cy="1538883"/>
          </a:xfrm>
          <a:prstGeom prst="rect">
            <a:avLst/>
          </a:prstGeom>
          <a:noFill/>
        </p:spPr>
        <p:txBody>
          <a:bodyPr wrap="square" rtlCol="0">
            <a:spAutoFit/>
          </a:bodyPr>
          <a:lstStyle/>
          <a:p>
            <a:r>
              <a:rPr lang="en-US" sz="1000" dirty="0"/>
              <a:t>(a) Sea-ice drift forecast from GOFS 3.1 (green vectors) in support of the ICEX joint exercise “Camp </a:t>
            </a:r>
            <a:r>
              <a:rPr lang="en-US" sz="1000" dirty="0" err="1"/>
              <a:t>Seadragon</a:t>
            </a:r>
            <a:r>
              <a:rPr lang="en-US" sz="1000" dirty="0"/>
              <a:t>” in March 2020, overlain on VIIRS and RADARSAT2 (red rectangle) sea-ice imagery (National Ice Center, 2020). Colored dots show buoys rotating in inertial motion.  (b) GOFS sea-ice compressive strength (104 N/m). The ice is weak where it is moving away from the shore and along the shore lead, visible as a white line in the satellite image in (a). The ice has slowed under compressive conditions in the eastern area of the NIC domain (black box). (c) Sea-ice opening rates (%/day) associated with divergence and shear. Linear kinematic features appear in response to shifting winds. </a:t>
            </a:r>
          </a:p>
          <a:p>
            <a:pPr marL="228600" indent="-228600">
              <a:buAutoNum type="alphaLcParenBoth"/>
            </a:pPr>
            <a:endParaRPr lang="en-US" sz="800" dirty="0"/>
          </a:p>
          <a:p>
            <a:r>
              <a:rPr lang="en-US" sz="800" dirty="0" err="1"/>
              <a:t>Hunke</a:t>
            </a:r>
            <a:r>
              <a:rPr lang="en-US" sz="800" dirty="0"/>
              <a:t>, E. et al (2020). Should Sea-Ice Modeling Tools Designed for Climate Research Be Used for Short-Term Forecasting? </a:t>
            </a:r>
            <a:r>
              <a:rPr lang="en-US" sz="800" dirty="0" err="1"/>
              <a:t>Curr</a:t>
            </a:r>
            <a:r>
              <a:rPr lang="en-US" sz="800" dirty="0"/>
              <a:t>. </a:t>
            </a:r>
            <a:r>
              <a:rPr lang="en-US" sz="800" dirty="0" err="1"/>
              <a:t>Clim</a:t>
            </a:r>
            <a:r>
              <a:rPr lang="en-US" sz="800" dirty="0"/>
              <a:t>. Change Rep., 2020.  DOI 10.1007/s40641-020-00162-y</a:t>
            </a:r>
          </a:p>
        </p:txBody>
      </p:sp>
      <p:pic>
        <p:nvPicPr>
          <p:cNvPr id="11" name="Audio Recording Oct 23, 2020 at 8:01:49 AM" descr="Audio Recording Oct 23, 2020 at 8:01:49 AM">
            <a:hlinkClick r:id="" action="ppaction://media"/>
            <a:extLst>
              <a:ext uri="{FF2B5EF4-FFF2-40B4-BE49-F238E27FC236}">
                <a16:creationId xmlns:a16="http://schemas.microsoft.com/office/drawing/2014/main" id="{652AC905-EE49-4947-B4C1-0D6D80C75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8004" y="-25212"/>
            <a:ext cx="548096" cy="548096"/>
          </a:xfrm>
          <a:prstGeom prst="rect">
            <a:avLst/>
          </a:prstGeom>
        </p:spPr>
      </p:pic>
    </p:spTree>
    <p:extLst>
      <p:ext uri="{BB962C8B-B14F-4D97-AF65-F5344CB8AC3E}">
        <p14:creationId xmlns:p14="http://schemas.microsoft.com/office/powerpoint/2010/main" val="302554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6B25-85E2-CE4D-AE79-A3F949EE991F}"/>
              </a:ext>
            </a:extLst>
          </p:cNvPr>
          <p:cNvSpPr>
            <a:spLocks noGrp="1"/>
          </p:cNvSpPr>
          <p:nvPr>
            <p:ph type="title"/>
          </p:nvPr>
        </p:nvSpPr>
        <p:spPr/>
        <p:txBody>
          <a:bodyPr/>
          <a:lstStyle/>
          <a:p>
            <a:r>
              <a:rPr lang="en-US" dirty="0"/>
              <a:t>Team Members and Code Contributors, FY20</a:t>
            </a:r>
          </a:p>
        </p:txBody>
      </p:sp>
      <p:sp>
        <p:nvSpPr>
          <p:cNvPr id="3" name="Content Placeholder 2">
            <a:extLst>
              <a:ext uri="{FF2B5EF4-FFF2-40B4-BE49-F238E27FC236}">
                <a16:creationId xmlns:a16="http://schemas.microsoft.com/office/drawing/2014/main" id="{1E0DBED0-F5CE-EC4B-81C4-552B50146FEE}"/>
              </a:ext>
            </a:extLst>
          </p:cNvPr>
          <p:cNvSpPr>
            <a:spLocks noGrp="1"/>
          </p:cNvSpPr>
          <p:nvPr>
            <p:ph idx="1"/>
          </p:nvPr>
        </p:nvSpPr>
        <p:spPr>
          <a:xfrm>
            <a:off x="457200" y="1234439"/>
            <a:ext cx="8229600" cy="3823789"/>
          </a:xfrm>
        </p:spPr>
        <p:txBody>
          <a:bodyPr/>
          <a:lstStyle/>
          <a:p>
            <a:pPr marL="0" indent="0">
              <a:buNone/>
            </a:pPr>
            <a:r>
              <a:rPr lang="en-US" dirty="0"/>
              <a:t>Elizabeth </a:t>
            </a:r>
            <a:r>
              <a:rPr lang="en-US" dirty="0" err="1"/>
              <a:t>Hunke</a:t>
            </a:r>
            <a:r>
              <a:rPr lang="en-US" dirty="0"/>
              <a:t> </a:t>
            </a:r>
            <a:r>
              <a:rPr lang="en-US" baseline="30000" dirty="0"/>
              <a:t>1</a:t>
            </a:r>
            <a:r>
              <a:rPr lang="en-US" dirty="0"/>
              <a:t>, Richard Allard </a:t>
            </a:r>
            <a:r>
              <a:rPr lang="en-US" baseline="30000" dirty="0"/>
              <a:t>2</a:t>
            </a:r>
            <a:r>
              <a:rPr lang="en-US" dirty="0"/>
              <a:t>, David A. Bailey </a:t>
            </a:r>
            <a:r>
              <a:rPr lang="en-US" baseline="30000" dirty="0"/>
              <a:t>3</a:t>
            </a:r>
            <a:r>
              <a:rPr lang="en-US" dirty="0"/>
              <a:t>, Philippe Blain </a:t>
            </a:r>
            <a:r>
              <a:rPr lang="en-US" baseline="30000" dirty="0"/>
              <a:t>4</a:t>
            </a:r>
            <a:r>
              <a:rPr lang="en-US" dirty="0"/>
              <a:t>, Amelie </a:t>
            </a:r>
            <a:r>
              <a:rPr lang="en-US" dirty="0" err="1"/>
              <a:t>Bouchat</a:t>
            </a:r>
            <a:r>
              <a:rPr lang="en-US" dirty="0"/>
              <a:t> </a:t>
            </a:r>
            <a:r>
              <a:rPr lang="en-US" baseline="30000" dirty="0"/>
              <a:t>4</a:t>
            </a:r>
            <a:r>
              <a:rPr lang="en-US" dirty="0"/>
              <a:t>, Tony Craig </a:t>
            </a:r>
            <a:r>
              <a:rPr lang="en-US" baseline="30000" dirty="0"/>
              <a:t>5</a:t>
            </a:r>
            <a:r>
              <a:rPr lang="en-US" dirty="0"/>
              <a:t>, Frederic Dupont </a:t>
            </a:r>
            <a:r>
              <a:rPr lang="en-US" baseline="30000" dirty="0"/>
              <a:t>4</a:t>
            </a:r>
            <a:r>
              <a:rPr lang="en-US" dirty="0"/>
              <a:t>, Alice </a:t>
            </a:r>
            <a:r>
              <a:rPr lang="en-US" dirty="0" err="1"/>
              <a:t>DuVivier</a:t>
            </a:r>
            <a:r>
              <a:rPr lang="en-US" dirty="0"/>
              <a:t> </a:t>
            </a:r>
            <a:r>
              <a:rPr lang="en-US" baseline="30000" dirty="0"/>
              <a:t>3</a:t>
            </a:r>
            <a:r>
              <a:rPr lang="en-US" dirty="0"/>
              <a:t>, Robert </a:t>
            </a:r>
            <a:r>
              <a:rPr lang="en-US" dirty="0" err="1"/>
              <a:t>Grumbine</a:t>
            </a:r>
            <a:r>
              <a:rPr lang="en-US" dirty="0"/>
              <a:t> </a:t>
            </a:r>
            <a:r>
              <a:rPr lang="en-US" baseline="30000" dirty="0"/>
              <a:t>5</a:t>
            </a:r>
            <a:r>
              <a:rPr lang="en-US" dirty="0"/>
              <a:t>, David Hebert </a:t>
            </a:r>
            <a:r>
              <a:rPr lang="en-US" baseline="30000" dirty="0"/>
              <a:t>2</a:t>
            </a:r>
            <a:r>
              <a:rPr lang="en-US" dirty="0"/>
              <a:t>, Marika Holland </a:t>
            </a:r>
            <a:r>
              <a:rPr lang="en-US" baseline="30000" dirty="0"/>
              <a:t>3</a:t>
            </a:r>
            <a:r>
              <a:rPr lang="en-US" dirty="0"/>
              <a:t>, Nicole Jeffery </a:t>
            </a:r>
            <a:r>
              <a:rPr lang="en-US" baseline="30000" dirty="0"/>
              <a:t>1</a:t>
            </a:r>
            <a:r>
              <a:rPr lang="en-US" dirty="0"/>
              <a:t>, Jean-Francois Lemieux </a:t>
            </a:r>
            <a:r>
              <a:rPr lang="en-US" baseline="30000" dirty="0"/>
              <a:t>4</a:t>
            </a:r>
            <a:r>
              <a:rPr lang="en-US" dirty="0"/>
              <a:t>, Robert </a:t>
            </a:r>
            <a:r>
              <a:rPr lang="en-US" dirty="0" err="1"/>
              <a:t>Osinski</a:t>
            </a:r>
            <a:r>
              <a:rPr lang="en-US" dirty="0"/>
              <a:t> </a:t>
            </a:r>
            <a:r>
              <a:rPr lang="en-US" baseline="30000" dirty="0"/>
              <a:t>6</a:t>
            </a:r>
            <a:r>
              <a:rPr lang="en-US" dirty="0"/>
              <a:t>, Till Rasmussen </a:t>
            </a:r>
            <a:r>
              <a:rPr lang="en-US" baseline="30000" dirty="0"/>
              <a:t>7</a:t>
            </a:r>
            <a:r>
              <a:rPr lang="en-US" dirty="0"/>
              <a:t>, Mads </a:t>
            </a:r>
            <a:r>
              <a:rPr lang="en-US" dirty="0" err="1"/>
              <a:t>Ribergaard</a:t>
            </a:r>
            <a:r>
              <a:rPr lang="en-US" dirty="0"/>
              <a:t> </a:t>
            </a:r>
            <a:r>
              <a:rPr lang="en-US" baseline="30000" dirty="0"/>
              <a:t>7</a:t>
            </a:r>
            <a:r>
              <a:rPr lang="en-US" dirty="0"/>
              <a:t>, Lettie Roach </a:t>
            </a:r>
            <a:r>
              <a:rPr lang="en-US" baseline="30000" dirty="0"/>
              <a:t>8</a:t>
            </a:r>
            <a:r>
              <a:rPr lang="en-US" dirty="0"/>
              <a:t>, Andrew Roberts </a:t>
            </a:r>
            <a:r>
              <a:rPr lang="en-US" baseline="30000" dirty="0"/>
              <a:t>1</a:t>
            </a:r>
            <a:r>
              <a:rPr lang="en-US" dirty="0"/>
              <a:t>, Matt Turner </a:t>
            </a:r>
            <a:r>
              <a:rPr lang="en-US" baseline="30000" dirty="0"/>
              <a:t>1</a:t>
            </a:r>
            <a:r>
              <a:rPr lang="en-US" dirty="0"/>
              <a:t>, Michael Winton </a:t>
            </a:r>
            <a:r>
              <a:rPr lang="en-US" baseline="30000" dirty="0"/>
              <a:t>9</a:t>
            </a:r>
            <a:r>
              <a:rPr lang="en-US" dirty="0"/>
              <a:t> </a:t>
            </a:r>
          </a:p>
          <a:p>
            <a:pPr marL="300038" lvl="1" indent="0">
              <a:buNone/>
            </a:pPr>
            <a:r>
              <a:rPr lang="en-US" sz="1100" baseline="30000" dirty="0"/>
              <a:t>1 </a:t>
            </a:r>
            <a:r>
              <a:rPr lang="en-US" sz="1100" dirty="0"/>
              <a:t>Los Alamos National Laboratory</a:t>
            </a:r>
          </a:p>
          <a:p>
            <a:pPr marL="300038" lvl="1" indent="0">
              <a:buNone/>
            </a:pPr>
            <a:r>
              <a:rPr lang="en-US" sz="1100" baseline="30000" dirty="0"/>
              <a:t>2 </a:t>
            </a:r>
            <a:r>
              <a:rPr lang="en-US" sz="1100" dirty="0"/>
              <a:t>Naval Research Laboratory Stennis Space Center</a:t>
            </a:r>
          </a:p>
          <a:p>
            <a:pPr marL="300038" lvl="1" indent="0">
              <a:buNone/>
            </a:pPr>
            <a:r>
              <a:rPr lang="en-US" sz="1100" baseline="30000" dirty="0"/>
              <a:t>3 </a:t>
            </a:r>
            <a:r>
              <a:rPr lang="en-US" sz="1100" dirty="0"/>
              <a:t>National Center for Atmospheric Research</a:t>
            </a:r>
            <a:r>
              <a:rPr lang="en-US" sz="1100" baseline="30000" dirty="0"/>
              <a:t>4 </a:t>
            </a:r>
            <a:r>
              <a:rPr lang="en-US" sz="1100" dirty="0"/>
              <a:t>Environment and Climate Change Canada</a:t>
            </a:r>
          </a:p>
          <a:p>
            <a:pPr marL="300038" lvl="1" indent="0">
              <a:buNone/>
            </a:pPr>
            <a:r>
              <a:rPr lang="en-US" sz="1100" baseline="30000" dirty="0"/>
              <a:t>5 </a:t>
            </a:r>
            <a:r>
              <a:rPr lang="en-US" sz="1100" dirty="0"/>
              <a:t>National Oceanic and Atmospheric Administration</a:t>
            </a:r>
          </a:p>
          <a:p>
            <a:pPr marL="300038" lvl="1" indent="0">
              <a:buNone/>
            </a:pPr>
            <a:r>
              <a:rPr lang="en-US" sz="1100" baseline="30000" dirty="0"/>
              <a:t>6 </a:t>
            </a:r>
            <a:r>
              <a:rPr lang="en-US" sz="1100" dirty="0"/>
              <a:t>Institute of Oceanology, Polish Academy of Sciences</a:t>
            </a:r>
          </a:p>
          <a:p>
            <a:pPr marL="300038" lvl="1" indent="0">
              <a:buNone/>
            </a:pPr>
            <a:r>
              <a:rPr lang="en-US" sz="1100" baseline="30000" dirty="0"/>
              <a:t>7 </a:t>
            </a:r>
            <a:r>
              <a:rPr lang="en-US" sz="1100" dirty="0"/>
              <a:t>Danish Meteorological Institute</a:t>
            </a:r>
            <a:endParaRPr lang="en-US" sz="1100" baseline="30000" dirty="0"/>
          </a:p>
          <a:p>
            <a:pPr marL="300038" lvl="1" indent="0">
              <a:buNone/>
            </a:pPr>
            <a:r>
              <a:rPr lang="en-US" sz="1100" baseline="30000" dirty="0"/>
              <a:t>8 </a:t>
            </a:r>
            <a:r>
              <a:rPr lang="en-US" sz="1100" dirty="0"/>
              <a:t>University of Washington</a:t>
            </a:r>
          </a:p>
          <a:p>
            <a:pPr marL="300038" lvl="1" indent="0">
              <a:buNone/>
            </a:pPr>
            <a:r>
              <a:rPr lang="en-US" sz="1100" baseline="30000" dirty="0"/>
              <a:t>9 </a:t>
            </a:r>
            <a:r>
              <a:rPr lang="en-US" sz="1100" dirty="0"/>
              <a:t>NOAA Geophysical Fluid Dynamics Laboratory</a:t>
            </a:r>
          </a:p>
          <a:p>
            <a:pPr marL="300038" lvl="1" indent="0">
              <a:buNone/>
            </a:pPr>
            <a:endParaRPr lang="en-US" sz="1100" dirty="0"/>
          </a:p>
          <a:p>
            <a:pPr marL="300038" lvl="1" indent="0">
              <a:buNone/>
            </a:pPr>
            <a:r>
              <a:rPr lang="en-US" sz="800" dirty="0"/>
              <a:t>Funding sources.  LANL:  Energy </a:t>
            </a:r>
            <a:r>
              <a:rPr lang="en-US" sz="800" dirty="0" err="1"/>
              <a:t>Exascale</a:t>
            </a:r>
            <a:r>
              <a:rPr lang="en-US" sz="800" dirty="0"/>
              <a:t> Earth System Model project in DOE’s Biological and Environmental Research Division.  DMI: National Centre for Climate Research and the ERA4CS/SALIENSEAS project co-funded by Innovation Fund Denmark and Horizon 2020 Framework </a:t>
            </a:r>
            <a:r>
              <a:rPr lang="en-US" sz="800" dirty="0" err="1"/>
              <a:t>Programme</a:t>
            </a:r>
            <a:r>
              <a:rPr lang="en-US" sz="800" dirty="0"/>
              <a:t> of the European Union. ECCC. GFDL. NCAR:  National Science Foundation. IOPAN: Office of Naval Research support for the Regional Arctic System Model. NRL-Stennis:  Office of Naval Research. NOAA:  Oceanic and Atmospheric Research, National Weather Service. </a:t>
            </a:r>
          </a:p>
          <a:p>
            <a:pPr marL="300038" lvl="1" indent="0">
              <a:buNone/>
            </a:pPr>
            <a:endParaRPr lang="en-US" sz="1100" dirty="0"/>
          </a:p>
          <a:p>
            <a:pPr marL="300038" lvl="1" indent="0">
              <a:buNone/>
            </a:pPr>
            <a:endParaRPr lang="en-US" sz="1100" dirty="0"/>
          </a:p>
          <a:p>
            <a:endParaRPr lang="en-US" dirty="0"/>
          </a:p>
        </p:txBody>
      </p:sp>
      <p:pic>
        <p:nvPicPr>
          <p:cNvPr id="4" name="Picture 3" descr="DOE.jpg">
            <a:extLst>
              <a:ext uri="{FF2B5EF4-FFF2-40B4-BE49-F238E27FC236}">
                <a16:creationId xmlns:a16="http://schemas.microsoft.com/office/drawing/2014/main" id="{D01B20FF-331F-2641-A238-FBF718C3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388" y="3393921"/>
            <a:ext cx="721703" cy="715788"/>
          </a:xfrm>
          <a:prstGeom prst="rect">
            <a:avLst/>
          </a:prstGeom>
        </p:spPr>
      </p:pic>
      <p:pic>
        <p:nvPicPr>
          <p:cNvPr id="5" name="Picture 4" descr="nsf1.gif">
            <a:extLst>
              <a:ext uri="{FF2B5EF4-FFF2-40B4-BE49-F238E27FC236}">
                <a16:creationId xmlns:a16="http://schemas.microsoft.com/office/drawing/2014/main" id="{ACF5BD3F-FEC4-8B4B-8D4C-FA39D1649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375" y="3290700"/>
            <a:ext cx="650290" cy="654207"/>
          </a:xfrm>
          <a:prstGeom prst="rect">
            <a:avLst/>
          </a:prstGeom>
        </p:spPr>
      </p:pic>
      <p:pic>
        <p:nvPicPr>
          <p:cNvPr id="6" name="Picture 5" descr="NOAA.png">
            <a:extLst>
              <a:ext uri="{FF2B5EF4-FFF2-40B4-BE49-F238E27FC236}">
                <a16:creationId xmlns:a16="http://schemas.microsoft.com/office/drawing/2014/main" id="{0CE4AB0E-57DF-C941-9713-530887BB5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7032" y="3393921"/>
            <a:ext cx="715788" cy="715788"/>
          </a:xfrm>
          <a:prstGeom prst="rect">
            <a:avLst/>
          </a:prstGeom>
        </p:spPr>
      </p:pic>
      <p:pic>
        <p:nvPicPr>
          <p:cNvPr id="7" name="Picture 6" descr="NRLStennis.png">
            <a:extLst>
              <a:ext uri="{FF2B5EF4-FFF2-40B4-BE49-F238E27FC236}">
                <a16:creationId xmlns:a16="http://schemas.microsoft.com/office/drawing/2014/main" id="{D752AA05-EF62-DB4E-A0BA-8B27A3182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096" y="3395014"/>
            <a:ext cx="636539" cy="445577"/>
          </a:xfrm>
          <a:prstGeom prst="rect">
            <a:avLst/>
          </a:prstGeom>
        </p:spPr>
      </p:pic>
      <p:pic>
        <p:nvPicPr>
          <p:cNvPr id="8" name="Picture 7">
            <a:extLst>
              <a:ext uri="{FF2B5EF4-FFF2-40B4-BE49-F238E27FC236}">
                <a16:creationId xmlns:a16="http://schemas.microsoft.com/office/drawing/2014/main" id="{DCCF9E71-AA2B-4541-B872-7C1FC696B3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7264" y="3968681"/>
            <a:ext cx="964201" cy="317981"/>
          </a:xfrm>
          <a:prstGeom prst="rect">
            <a:avLst/>
          </a:prstGeom>
          <a:ln>
            <a:solidFill>
              <a:srgbClr val="002060"/>
            </a:solidFill>
          </a:ln>
        </p:spPr>
      </p:pic>
      <p:pic>
        <p:nvPicPr>
          <p:cNvPr id="9" name="Picture 8">
            <a:extLst>
              <a:ext uri="{FF2B5EF4-FFF2-40B4-BE49-F238E27FC236}">
                <a16:creationId xmlns:a16="http://schemas.microsoft.com/office/drawing/2014/main" id="{A18723D9-25FA-2547-A5F0-E2A44B7DADCE}"/>
              </a:ext>
            </a:extLst>
          </p:cNvPr>
          <p:cNvPicPr>
            <a:picLocks noChangeAspect="1"/>
          </p:cNvPicPr>
          <p:nvPr/>
        </p:nvPicPr>
        <p:blipFill>
          <a:blip r:embed="rId9"/>
          <a:stretch>
            <a:fillRect/>
          </a:stretch>
        </p:blipFill>
        <p:spPr>
          <a:xfrm>
            <a:off x="6681950" y="4045835"/>
            <a:ext cx="1315082" cy="187869"/>
          </a:xfrm>
          <a:prstGeom prst="rect">
            <a:avLst/>
          </a:prstGeom>
        </p:spPr>
      </p:pic>
      <p:pic>
        <p:nvPicPr>
          <p:cNvPr id="10" name="Picture 9">
            <a:extLst>
              <a:ext uri="{FF2B5EF4-FFF2-40B4-BE49-F238E27FC236}">
                <a16:creationId xmlns:a16="http://schemas.microsoft.com/office/drawing/2014/main" id="{F7BAABC0-5585-A342-AF10-4E58C779E473}"/>
              </a:ext>
            </a:extLst>
          </p:cNvPr>
          <p:cNvPicPr>
            <a:picLocks noChangeAspect="1"/>
          </p:cNvPicPr>
          <p:nvPr/>
        </p:nvPicPr>
        <p:blipFill>
          <a:blip r:embed="rId10"/>
          <a:stretch>
            <a:fillRect/>
          </a:stretch>
        </p:blipFill>
        <p:spPr>
          <a:xfrm>
            <a:off x="7283638" y="3167486"/>
            <a:ext cx="520476" cy="654686"/>
          </a:xfrm>
          <a:prstGeom prst="rect">
            <a:avLst/>
          </a:prstGeom>
        </p:spPr>
      </p:pic>
      <p:pic>
        <p:nvPicPr>
          <p:cNvPr id="11" name="Audio Recording Oct 23, 2020 at 8:02:06 AM" descr="Audio Recording Oct 23, 2020 at 8:02:06 AM">
            <a:hlinkClick r:id="" action="ppaction://media"/>
            <a:extLst>
              <a:ext uri="{FF2B5EF4-FFF2-40B4-BE49-F238E27FC236}">
                <a16:creationId xmlns:a16="http://schemas.microsoft.com/office/drawing/2014/main" id="{07F93857-B0AB-F440-8A39-60B4CADD94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41664" y="79141"/>
            <a:ext cx="571835" cy="571835"/>
          </a:xfrm>
          <a:prstGeom prst="rect">
            <a:avLst/>
          </a:prstGeom>
        </p:spPr>
      </p:pic>
    </p:spTree>
    <p:extLst>
      <p:ext uri="{BB962C8B-B14F-4D97-AF65-F5344CB8AC3E}">
        <p14:creationId xmlns:p14="http://schemas.microsoft.com/office/powerpoint/2010/main" val="72899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3SM-Phase-2-Presentation-wide_16x9-ShadowUnderEarth" id="{61F931A2-CDB1-A645-8998-29ACC2393211}" vid="{20FA2DE9-9E58-754A-8BBF-79A1C7547ED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3SM-Phase-2-Presentation-wide_16x9-ShadowUnderEarth" id="{61F931A2-CDB1-A645-8998-29ACC2393211}" vid="{F825E310-9664-C149-8377-6447410FCC0B}"/>
    </a:ext>
  </a:extLst>
</a:theme>
</file>

<file path=docProps/app.xml><?xml version="1.0" encoding="utf-8"?>
<Properties xmlns="http://schemas.openxmlformats.org/officeDocument/2006/extended-properties" xmlns:vt="http://schemas.openxmlformats.org/officeDocument/2006/docPropsVTypes">
  <Template>Office Theme</Template>
  <TotalTime>1665</TotalTime>
  <Words>1745</Words>
  <Application>Microsoft Macintosh PowerPoint</Application>
  <PresentationFormat>On-screen Show (16:9)</PresentationFormat>
  <Paragraphs>119</Paragraphs>
  <Slides>9</Slides>
  <Notes>0</Notes>
  <HiddenSlides>0</HiddenSlides>
  <MMClips>9</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9</vt:i4>
      </vt:variant>
    </vt:vector>
  </HeadingPairs>
  <TitlesOfParts>
    <vt:vector size="13" baseType="lpstr">
      <vt:lpstr>Arial</vt:lpstr>
      <vt:lpstr>Calibri</vt:lpstr>
      <vt:lpstr>Office Theme</vt:lpstr>
      <vt:lpstr>Custom Design</vt:lpstr>
      <vt:lpstr>CICE Consortium Progress and Plans</vt:lpstr>
      <vt:lpstr>What we do:</vt:lpstr>
      <vt:lpstr>PowerPoint Presentation</vt:lpstr>
      <vt:lpstr>PowerPoint Presentation</vt:lpstr>
      <vt:lpstr>PowerPoint Presentation</vt:lpstr>
      <vt:lpstr>PowerPoint Presentation</vt:lpstr>
      <vt:lpstr>PowerPoint Presentation</vt:lpstr>
      <vt:lpstr>Should sea-ice modeling tools designed for climate research be used for short-term forecasting? </vt:lpstr>
      <vt:lpstr>Team Members and Code Contributors, FY20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CICE Consortium Progress and Plans</dc:title>
  <dc:creator>Microsoft Office User</dc:creator>
  <cp:lastModifiedBy>Elizabeth Hunke</cp:lastModifiedBy>
  <cp:revision>48</cp:revision>
  <dcterms:created xsi:type="dcterms:W3CDTF">2020-10-22T13:02:12Z</dcterms:created>
  <dcterms:modified xsi:type="dcterms:W3CDTF">2020-10-23T18:00:05Z</dcterms:modified>
</cp:coreProperties>
</file>