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95" r:id="rId2"/>
    <p:sldMasterId id="2147484103" r:id="rId3"/>
  </p:sldMasterIdLst>
  <p:sldIdLst>
    <p:sldId id="257" r:id="rId4"/>
    <p:sldId id="283" r:id="rId5"/>
    <p:sldId id="264" r:id="rId6"/>
    <p:sldId id="286" r:id="rId7"/>
    <p:sldId id="300" r:id="rId8"/>
    <p:sldId id="293" r:id="rId9"/>
    <p:sldId id="305" r:id="rId10"/>
    <p:sldId id="260" r:id="rId11"/>
    <p:sldId id="256" r:id="rId12"/>
    <p:sldId id="30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CE8C"/>
    <a:srgbClr val="192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717" autoAdjust="0"/>
  </p:normalViewPr>
  <p:slideViewPr>
    <p:cSldViewPr snapToGrid="0">
      <p:cViewPr varScale="1">
        <p:scale>
          <a:sx n="81" d="100"/>
          <a:sy n="81" d="100"/>
        </p:scale>
        <p:origin x="749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75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2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4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593F3-CCD1-464B-81F0-E5E82DD0D6FA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AE0B-422F-4A69-82E5-6A2FAF8723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482D9-21BF-4182-B0E0-4847D8A863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C005A-A84C-44DF-A68D-891245AA4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FBCC8-8DE0-4C18-82C7-C90525E2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FA147-B37C-470F-B681-D99E36C0D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EB3BE-3C1E-48CC-B9E5-1AE59186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3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3A2A-2ED1-450A-84EA-05DCE0E06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80B7D-6D29-4F3D-B087-DDC390761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9261A-C0A8-4B3D-985A-A513C44AB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8CB7E-7157-406F-B44C-B54FE3F7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EE908-E00E-40EF-917E-AE36DDDF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65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01220-5824-475A-B950-1C39F544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5946F-8E31-47B4-B904-88603D722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55E18-F4AB-4D1E-86D9-95E8DC2A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AFAED-0501-473C-8FAE-56CECD1B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B837C-FC81-4E2D-9986-96AED5FB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1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EAA84-C8B3-4000-8C28-D724A203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8EDE5-666D-4C52-8020-BCC2F17646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29E40-7037-4146-BCD3-B8F4C034F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478BF-6593-496A-BC11-29037F25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75C47-F85A-4663-84AD-33AB4F333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37A66-A535-49DE-ACFC-0EF72591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18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E6FC-158F-4897-819E-D12B2F3E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CB4B5-4F32-41A5-B043-D00E12EA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EEC57-F247-4ED3-9025-C444A216AB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85D0F-10DC-44BA-9B9A-794C69BED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BB5AB-869F-42E7-9BB9-F762B1F193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90593-7F3F-4299-A1D5-2C7DFEAE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BF31C7-E38B-4D2B-86AC-01DE3B9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5CE55-4687-4D5A-95B3-30EB456C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86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B630D-0C61-4180-A77B-BD3680E0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81FE7-8265-4883-95FE-FB184118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8032B-1A7B-44F2-AEA6-0EFBE1BC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A8284-7C31-475C-ACC7-B0E2F124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17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2B653-CF82-498E-BE69-B6EB3F3C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E50B8-98E5-4A78-BD77-33BE095F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187B8-E869-4A5E-8D52-106036371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64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11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269D-4A17-43BF-90D6-E05C14FF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1139C-4246-4E48-A287-2517D0C6D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96B98-90EC-4226-8ABC-2A0465EEF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60D7E-78CF-46F6-9553-553668D0C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A1398-9F01-442A-AC70-4C70FDA7E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7B983-51D0-414C-85F0-833FE10C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69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0C6BF-09FE-4EC3-9835-43A288D2E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E681F1-9514-4667-941A-6F1C93906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E9880-1B6D-4DD5-9BC6-1F8B50D9B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336AF-03A7-42F7-A8F4-32C9AE04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D6843-BF93-43C8-867F-1D2AEC62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BDC538-F84A-4A87-9743-FF7E9C431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99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326CC-0C7C-478F-9838-CCC9F3EFE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5E90A4-ABA6-4C90-B877-3E481500A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11EA8-F262-403B-82DA-3B02C4E37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4456B-33F2-4582-90F7-07665329A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95B9F-D5FC-4179-9908-536DF5C2E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35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EC4AB1-2647-4C5B-81B2-FC09FA215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104285-8089-424D-BD42-48CDB7312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B606B-40B1-434F-9EC8-EEB6CD617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05671-6320-46B3-8066-79D1F6BBC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9A261-1E18-4ACE-9C73-4DF40B71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7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3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20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6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2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2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4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00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AFC14-BF5D-4B31-92B6-A947D4A4B2B3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E4D73-99FB-4C1A-9CB0-CB80A140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36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E8593F3-CCD1-464B-81F0-E5E82DD0D6FA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5EAE0B-422F-4A69-82E5-6A2FAF8723E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2397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2" r:id="rId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E88AA-7915-4D79-87AD-4B9EC6609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510DC-5042-4EEA-B5DB-A77CE58182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1BA1A-A5F1-4F87-8C91-5285434CC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A93EA-7C7F-461E-BB55-4BF36A86BA10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9A443-09C3-4DDA-A663-81CE6979C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E60D5-C918-49DF-8DF1-A0DBCD83C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4DE1B-6196-4F4C-8AB9-86E4E777B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9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sitting, light, lit&#10;&#10;Description automatically generated">
            <a:extLst>
              <a:ext uri="{FF2B5EF4-FFF2-40B4-BE49-F238E27FC236}">
                <a16:creationId xmlns:a16="http://schemas.microsoft.com/office/drawing/2014/main" id="{0DA307C0-49BE-49E5-AA7D-6B39A15D0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104"/>
            <a:ext cx="4848827" cy="6473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2776EB-CB54-47C9-892E-03A50C7BFC7E}"/>
              </a:ext>
            </a:extLst>
          </p:cNvPr>
          <p:cNvSpPr txBox="1"/>
          <p:nvPr/>
        </p:nvSpPr>
        <p:spPr>
          <a:xfrm>
            <a:off x="5002166" y="258104"/>
            <a:ext cx="7130414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Modelling the Ferrous Wheel</a:t>
            </a:r>
          </a:p>
          <a:p>
            <a:pPr algn="ctr"/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 iron cycle) and Anthropocene</a:t>
            </a:r>
          </a:p>
          <a:p>
            <a:pPr algn="ctr"/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changes in ocean BGC</a:t>
            </a:r>
          </a:p>
          <a:p>
            <a:pPr algn="ctr"/>
            <a:endParaRPr lang="en-GB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Douglas S. Hamilton</a:t>
            </a:r>
            <a:endParaRPr lang="en-GB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Rachel Scanza, Natalie Mahowald, Sagar Rathod, </a:t>
            </a:r>
          </a:p>
          <a:p>
            <a:pPr algn="ctr"/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Longlei Li, Keith Moore, Tami Bond,</a:t>
            </a:r>
          </a:p>
          <a:p>
            <a:pPr algn="ctr"/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Jasper Kok, Yan Feng</a:t>
            </a:r>
          </a:p>
          <a:p>
            <a:pPr algn="ctr"/>
            <a:endParaRPr lang="en-GB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3EA9132-37B5-4731-978C-784E443C8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713" y="5266004"/>
            <a:ext cx="1465868" cy="1465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7C921-C0E3-4128-984A-DA0064B0B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504" y="5496667"/>
            <a:ext cx="3140305" cy="112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50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9076A-B3F5-4C2C-973B-51214A746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4"/>
          <a:stretch/>
        </p:blipFill>
        <p:spPr>
          <a:xfrm>
            <a:off x="7060505" y="4277206"/>
            <a:ext cx="5131495" cy="2614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36333-2CFE-433C-84E6-778277F44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142" y="1916721"/>
            <a:ext cx="3810532" cy="2419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61740C-B13F-48C5-9ECE-581CAB2C843F}"/>
              </a:ext>
            </a:extLst>
          </p:cNvPr>
          <p:cNvSpPr txBox="1"/>
          <p:nvPr/>
        </p:nvSpPr>
        <p:spPr>
          <a:xfrm>
            <a:off x="8094142" y="1784568"/>
            <a:ext cx="381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AnthroSolFeDep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* 100 /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TotalSolFeDep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1A40A9-5EB1-41A5-A9D5-7434E0B28C96}"/>
              </a:ext>
            </a:extLst>
          </p:cNvPr>
          <p:cNvSpPr txBox="1"/>
          <p:nvPr/>
        </p:nvSpPr>
        <p:spPr>
          <a:xfrm>
            <a:off x="4635635" y="-63476"/>
            <a:ext cx="2283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Rathod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/>
              </a:rPr>
              <a:t>Talk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824DCC-7B54-493D-8162-2B227DA87116}"/>
              </a:ext>
            </a:extLst>
          </p:cNvPr>
          <p:cNvCxnSpPr>
            <a:cxnSpLocks/>
          </p:cNvCxnSpPr>
          <p:nvPr/>
        </p:nvCxnSpPr>
        <p:spPr>
          <a:xfrm>
            <a:off x="5805182" y="1813483"/>
            <a:ext cx="0" cy="46929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NASA's Animation of Earth's Aerosols [GIF] [800x400] [OS] Source in Comments">
            <a:extLst>
              <a:ext uri="{FF2B5EF4-FFF2-40B4-BE49-F238E27FC236}">
                <a16:creationId xmlns:a16="http://schemas.microsoft.com/office/drawing/2014/main" id="{69207531-46D6-4669-931A-B8F00FDBFE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7" y="2193279"/>
            <a:ext cx="3521524" cy="17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54DC42-FA3F-46D2-A32B-65E2F2741A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82" t="13134" r="4058" b="3489"/>
          <a:stretch/>
        </p:blipFill>
        <p:spPr>
          <a:xfrm>
            <a:off x="183373" y="273737"/>
            <a:ext cx="2994730" cy="1695497"/>
          </a:xfrm>
          <a:prstGeom prst="rect">
            <a:avLst/>
          </a:prstGeom>
        </p:spPr>
      </p:pic>
      <p:pic>
        <p:nvPicPr>
          <p:cNvPr id="1028" name="Picture 4" descr="A simple model of the CO2 greenhouse effect | Clive Best">
            <a:extLst>
              <a:ext uri="{FF2B5EF4-FFF2-40B4-BE49-F238E27FC236}">
                <a16:creationId xmlns:a16="http://schemas.microsoft.com/office/drawing/2014/main" id="{6B4BD152-1BF8-4F65-A41B-E171EBABD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r="13134"/>
          <a:stretch/>
        </p:blipFill>
        <p:spPr bwMode="auto">
          <a:xfrm>
            <a:off x="287326" y="3954040"/>
            <a:ext cx="2823603" cy="29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2177AE-6945-496E-B9C1-F0D6BFB13F37}"/>
              </a:ext>
            </a:extLst>
          </p:cNvPr>
          <p:cNvSpPr txBox="1"/>
          <p:nvPr/>
        </p:nvSpPr>
        <p:spPr>
          <a:xfrm>
            <a:off x="3270910" y="613154"/>
            <a:ext cx="1466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Mineralogy-based Emission inventory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4243BD-9968-4F6C-B1C6-2B97204665D1}"/>
              </a:ext>
            </a:extLst>
          </p:cNvPr>
          <p:cNvSpPr txBox="1"/>
          <p:nvPr/>
        </p:nvSpPr>
        <p:spPr>
          <a:xfrm>
            <a:off x="3876013" y="2750494"/>
            <a:ext cx="146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 system model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6F1F80-2184-4146-AE69-48C0AFFA4A30}"/>
              </a:ext>
            </a:extLst>
          </p:cNvPr>
          <p:cNvSpPr txBox="1"/>
          <p:nvPr/>
        </p:nvSpPr>
        <p:spPr>
          <a:xfrm>
            <a:off x="3299932" y="5177822"/>
            <a:ext cx="2193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Radiative transfer model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57ED18-C42C-4638-A5CF-E1A1998B03EF}"/>
              </a:ext>
            </a:extLst>
          </p:cNvPr>
          <p:cNvSpPr txBox="1"/>
          <p:nvPr/>
        </p:nvSpPr>
        <p:spPr>
          <a:xfrm>
            <a:off x="5984591" y="2413164"/>
            <a:ext cx="186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Anthropogenic soluble iron deposition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77458E-7FF8-4D3C-9771-D1E6FC98A349}"/>
              </a:ext>
            </a:extLst>
          </p:cNvPr>
          <p:cNvSpPr txBox="1"/>
          <p:nvPr/>
        </p:nvSpPr>
        <p:spPr>
          <a:xfrm>
            <a:off x="5745805" y="5166804"/>
            <a:ext cx="158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Surface nitrate concentrations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C57767-DAFA-4456-A0BF-AC7470142076}"/>
              </a:ext>
            </a:extLst>
          </p:cNvPr>
          <p:cNvSpPr txBox="1"/>
          <p:nvPr/>
        </p:nvSpPr>
        <p:spPr>
          <a:xfrm>
            <a:off x="2740970" y="81332"/>
            <a:ext cx="1576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Radiative effects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F7D103-8587-4416-84E6-8E4A0F99B1F7}"/>
              </a:ext>
            </a:extLst>
          </p:cNvPr>
          <p:cNvSpPr txBox="1"/>
          <p:nvPr/>
        </p:nvSpPr>
        <p:spPr>
          <a:xfrm>
            <a:off x="6790206" y="40577"/>
            <a:ext cx="1576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Ocean effects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FDA633-3208-4A54-9467-D66D73186986}"/>
              </a:ext>
            </a:extLst>
          </p:cNvPr>
          <p:cNvSpPr txBox="1"/>
          <p:nvPr/>
        </p:nvSpPr>
        <p:spPr>
          <a:xfrm>
            <a:off x="7892218" y="675334"/>
            <a:ext cx="3962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Fixed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Fedep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= (C/Fe)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phytoplankton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*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dep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in basins with surface NO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&gt; 2, 4, or 8uM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2B8A6D-7F00-45BB-8E2C-398335C4015A}"/>
              </a:ext>
            </a:extLst>
          </p:cNvPr>
          <p:cNvSpPr txBox="1"/>
          <p:nvPr/>
        </p:nvSpPr>
        <p:spPr>
          <a:xfrm>
            <a:off x="8052803" y="1301814"/>
            <a:ext cx="2891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C/Fe: 1.5e5 g/g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4984AE-1A31-4593-B0E4-61C2CA1B308E}"/>
              </a:ext>
            </a:extLst>
          </p:cNvPr>
          <p:cNvSpPr txBox="1"/>
          <p:nvPr/>
        </p:nvSpPr>
        <p:spPr>
          <a:xfrm>
            <a:off x="6170744" y="655483"/>
            <a:ext cx="130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fixed C</a:t>
            </a:r>
          </a:p>
        </p:txBody>
      </p:sp>
    </p:spTree>
    <p:extLst>
      <p:ext uri="{BB962C8B-B14F-4D97-AF65-F5344CB8AC3E}">
        <p14:creationId xmlns:p14="http://schemas.microsoft.com/office/powerpoint/2010/main" val="13734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22" grpId="0"/>
      <p:bldP spid="24" grpId="0"/>
      <p:bldP spid="23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ED17A69-23ED-4138-ACFE-CBE4CF3A3FD1}"/>
              </a:ext>
            </a:extLst>
          </p:cNvPr>
          <p:cNvSpPr txBox="1"/>
          <p:nvPr/>
        </p:nvSpPr>
        <p:spPr>
          <a:xfrm>
            <a:off x="146937" y="226811"/>
            <a:ext cx="1106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Why study iron aerosol?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B6B28EB-006D-464F-BDD7-CB844964F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" t="3908" r="1535" b="1840"/>
          <a:stretch/>
        </p:blipFill>
        <p:spPr>
          <a:xfrm>
            <a:off x="2401971" y="1294263"/>
            <a:ext cx="7080879" cy="48065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37555B-ED01-40C1-A6AA-8F1E9BFE8F9D}"/>
              </a:ext>
            </a:extLst>
          </p:cNvPr>
          <p:cNvSpPr txBox="1"/>
          <p:nvPr/>
        </p:nvSpPr>
        <p:spPr>
          <a:xfrm>
            <a:off x="7615396" y="6432106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adapted from Hamilton et al. (2020a)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65A83A-2987-4B93-8EC6-A4B272854CC0}"/>
              </a:ext>
            </a:extLst>
          </p:cNvPr>
          <p:cNvSpPr/>
          <p:nvPr/>
        </p:nvSpPr>
        <p:spPr>
          <a:xfrm>
            <a:off x="2597285" y="3715966"/>
            <a:ext cx="535021" cy="184825"/>
          </a:xfrm>
          <a:prstGeom prst="rect">
            <a:avLst/>
          </a:prstGeom>
          <a:solidFill>
            <a:srgbClr val="FFCE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51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64F44F-96B8-4047-B254-F54E1A5C92EF}"/>
              </a:ext>
            </a:extLst>
          </p:cNvPr>
          <p:cNvSpPr txBox="1"/>
          <p:nvPr/>
        </p:nvSpPr>
        <p:spPr>
          <a:xfrm>
            <a:off x="233876" y="338699"/>
            <a:ext cx="824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Where is iron-anemia limiting primary productivity?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2024B-CDCB-4ECD-A5D1-5E8D36652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562"/>
            <a:ext cx="12192000" cy="44654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F390EE-6D94-4594-887E-2268D92C11F3}"/>
              </a:ext>
            </a:extLst>
          </p:cNvPr>
          <p:cNvSpPr txBox="1"/>
          <p:nvPr/>
        </p:nvSpPr>
        <p:spPr>
          <a:xfrm>
            <a:off x="1819374" y="5778632"/>
            <a:ext cx="9089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Iron Limitation: </a:t>
            </a:r>
            <a:r>
              <a:rPr lang="en-US" sz="2400" dirty="0">
                <a:solidFill>
                  <a:srgbClr val="FF0000"/>
                </a:solidFill>
              </a:rPr>
              <a:t>Red </a:t>
            </a:r>
            <a:r>
              <a:rPr lang="en-US" sz="2400" dirty="0"/>
              <a:t>circles (high nutrient low chlorophyll regions)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98CCBD-466A-41B8-AA74-604B8B455D2A}"/>
              </a:ext>
            </a:extLst>
          </p:cNvPr>
          <p:cNvSpPr txBox="1"/>
          <p:nvPr/>
        </p:nvSpPr>
        <p:spPr>
          <a:xfrm>
            <a:off x="716436" y="4908751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Nitrogen </a:t>
            </a:r>
            <a:r>
              <a:rPr lang="en-US" dirty="0" err="1">
                <a:solidFill>
                  <a:schemeClr val="bg1"/>
                </a:solidFill>
              </a:rPr>
              <a:t>concs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9D651D3-5F52-45B6-BCDC-D2AECDFC28A7}"/>
              </a:ext>
            </a:extLst>
          </p:cNvPr>
          <p:cNvSpPr txBox="1"/>
          <p:nvPr/>
        </p:nvSpPr>
        <p:spPr>
          <a:xfrm>
            <a:off x="6251541" y="491222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Phosphorus </a:t>
            </a:r>
            <a:r>
              <a:rPr lang="en-US" dirty="0" err="1">
                <a:solidFill>
                  <a:schemeClr val="bg1"/>
                </a:solidFill>
              </a:rPr>
              <a:t>concs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77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3B3EC44-F1EC-4FB3-BFEC-05866D7AE1C5}"/>
              </a:ext>
            </a:extLst>
          </p:cNvPr>
          <p:cNvSpPr txBox="1"/>
          <p:nvPr/>
        </p:nvSpPr>
        <p:spPr>
          <a:xfrm>
            <a:off x="156363" y="128554"/>
            <a:ext cx="11063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Emission sources (1980-2015)</a:t>
            </a:r>
          </a:p>
        </p:txBody>
      </p:sp>
      <p:pic>
        <p:nvPicPr>
          <p:cNvPr id="4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5D0665-A5B6-49E2-A7F1-66E7D17A1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515" y="1019539"/>
            <a:ext cx="7253094" cy="5137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2310F4-5169-4D72-AFA1-807CB952D479}"/>
              </a:ext>
            </a:extLst>
          </p:cNvPr>
          <p:cNvSpPr txBox="1"/>
          <p:nvPr/>
        </p:nvSpPr>
        <p:spPr>
          <a:xfrm>
            <a:off x="8795208" y="1498862"/>
            <a:ext cx="3161443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Difference in soluble to</a:t>
            </a:r>
          </a:p>
          <a:p>
            <a:r>
              <a:rPr lang="en-GB" sz="2000" dirty="0"/>
              <a:t>total  due to solubility diffs.</a:t>
            </a:r>
          </a:p>
          <a:p>
            <a:r>
              <a:rPr lang="en-GB" sz="2000" dirty="0"/>
              <a:t>(soluble/total) at emission:</a:t>
            </a:r>
          </a:p>
          <a:p>
            <a:endParaRPr lang="en-GB" dirty="0"/>
          </a:p>
          <a:p>
            <a:r>
              <a:rPr lang="en-GB" dirty="0"/>
              <a:t>Dust: &lt;1%</a:t>
            </a:r>
          </a:p>
          <a:p>
            <a:endParaRPr lang="en-GB" dirty="0"/>
          </a:p>
          <a:p>
            <a:r>
              <a:rPr lang="en-GB" dirty="0"/>
              <a:t>Fires</a:t>
            </a:r>
            <a:r>
              <a:rPr lang="en-GB" baseline="30000" dirty="0"/>
              <a:t>1</a:t>
            </a:r>
            <a:r>
              <a:rPr lang="en-GB" dirty="0"/>
              <a:t>: 0.4-44%</a:t>
            </a:r>
          </a:p>
          <a:p>
            <a:endParaRPr lang="en-GB" dirty="0"/>
          </a:p>
          <a:p>
            <a:r>
              <a:rPr lang="en-GB" dirty="0"/>
              <a:t>Anthropogenic</a:t>
            </a:r>
            <a:r>
              <a:rPr lang="en-GB" baseline="30000" dirty="0"/>
              <a:t>2</a:t>
            </a:r>
            <a:endParaRPr lang="en-GB" dirty="0"/>
          </a:p>
          <a:p>
            <a:r>
              <a:rPr lang="en-GB" dirty="0"/>
              <a:t>Coal: 0-4%</a:t>
            </a:r>
          </a:p>
          <a:p>
            <a:r>
              <a:rPr lang="en-GB" dirty="0"/>
              <a:t>Wood: 5-15%</a:t>
            </a:r>
          </a:p>
          <a:p>
            <a:r>
              <a:rPr lang="en-GB" dirty="0"/>
              <a:t>Oil: 8-81%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1BE689-7191-4788-9666-118E37D36367}"/>
              </a:ext>
            </a:extLst>
          </p:cNvPr>
          <p:cNvCxnSpPr/>
          <p:nvPr/>
        </p:nvCxnSpPr>
        <p:spPr>
          <a:xfrm>
            <a:off x="2139885" y="1498862"/>
            <a:ext cx="6023727" cy="864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B76D9B-0311-4770-96C6-02F1D0C44464}"/>
              </a:ext>
            </a:extLst>
          </p:cNvPr>
          <p:cNvCxnSpPr/>
          <p:nvPr/>
        </p:nvCxnSpPr>
        <p:spPr>
          <a:xfrm flipV="1">
            <a:off x="2139885" y="2780907"/>
            <a:ext cx="6117995" cy="7541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2F7987-95F8-4ECD-A0CE-E7C8667D6144}"/>
              </a:ext>
            </a:extLst>
          </p:cNvPr>
          <p:cNvCxnSpPr>
            <a:cxnSpLocks/>
          </p:cNvCxnSpPr>
          <p:nvPr/>
        </p:nvCxnSpPr>
        <p:spPr>
          <a:xfrm flipV="1">
            <a:off x="2139885" y="2566258"/>
            <a:ext cx="6117995" cy="15808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1770004-F393-41AC-926B-284780987385}"/>
              </a:ext>
            </a:extLst>
          </p:cNvPr>
          <p:cNvSpPr txBox="1"/>
          <p:nvPr/>
        </p:nvSpPr>
        <p:spPr>
          <a:xfrm>
            <a:off x="5935966" y="6439392"/>
            <a:ext cx="635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Emissions: </a:t>
            </a:r>
            <a:r>
              <a:rPr lang="en-US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Hamilton et al. (2020b) and </a:t>
            </a:r>
            <a:r>
              <a:rPr lang="en-US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Rathod et al (2020)</a:t>
            </a:r>
            <a:endParaRPr lang="en-GB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614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8E04140-9D09-4695-AFB6-6A57203DF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79" y="1228642"/>
            <a:ext cx="8803986" cy="48550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433BA-5A5C-4439-8E93-26F119473D2B}"/>
              </a:ext>
            </a:extLst>
          </p:cNvPr>
          <p:cNvSpPr txBox="1"/>
          <p:nvPr/>
        </p:nvSpPr>
        <p:spPr>
          <a:xfrm>
            <a:off x="133891" y="278274"/>
            <a:ext cx="10879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Lifetime linked to abatement methods for air quality?</a:t>
            </a:r>
          </a:p>
        </p:txBody>
      </p:sp>
    </p:spTree>
    <p:extLst>
      <p:ext uri="{BB962C8B-B14F-4D97-AF65-F5344CB8AC3E}">
        <p14:creationId xmlns:p14="http://schemas.microsoft.com/office/powerpoint/2010/main" val="761678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64F44F-96B8-4047-B254-F54E1A5C92EF}"/>
              </a:ext>
            </a:extLst>
          </p:cNvPr>
          <p:cNvSpPr txBox="1"/>
          <p:nvPr/>
        </p:nvSpPr>
        <p:spPr>
          <a:xfrm>
            <a:off x="233876" y="235002"/>
            <a:ext cx="7568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Anthropocene soluble iron deposition changes</a:t>
            </a:r>
            <a:endParaRPr lang="en-GB" sz="2800" dirty="0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A8FF8CE2-C35A-45FD-86E3-5A5E1197E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4" t="19381" r="42743"/>
          <a:stretch/>
        </p:blipFill>
        <p:spPr>
          <a:xfrm>
            <a:off x="-617483" y="1030806"/>
            <a:ext cx="7272806" cy="5198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376617-F2D2-4FAE-8F81-2ECB5BAC7529}"/>
              </a:ext>
            </a:extLst>
          </p:cNvPr>
          <p:cNvSpPr txBox="1"/>
          <p:nvPr/>
        </p:nvSpPr>
        <p:spPr>
          <a:xfrm>
            <a:off x="8113540" y="235002"/>
            <a:ext cx="2114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	= ca. 1750 CE</a:t>
            </a:r>
          </a:p>
          <a:p>
            <a:r>
              <a:rPr lang="en-US" dirty="0"/>
              <a:t>PD	= ca. 2008 CE</a:t>
            </a:r>
          </a:p>
          <a:p>
            <a:r>
              <a:rPr lang="en-US" dirty="0"/>
              <a:t>FU	= ca. 2100 CE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82CE9-52CF-4427-B0DF-C3CA8282FDDA}"/>
              </a:ext>
            </a:extLst>
          </p:cNvPr>
          <p:cNvSpPr txBox="1"/>
          <p:nvPr/>
        </p:nvSpPr>
        <p:spPr>
          <a:xfrm>
            <a:off x="7187005" y="1399425"/>
            <a:ext cx="39677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Northern Hemisphere</a:t>
            </a:r>
          </a:p>
          <a:p>
            <a:pPr algn="ctr"/>
            <a:r>
              <a:rPr lang="en-US" dirty="0"/>
              <a:t>Anthropogenic combustion increases</a:t>
            </a:r>
          </a:p>
          <a:p>
            <a:pPr algn="ctr"/>
            <a:r>
              <a:rPr lang="en-US" dirty="0"/>
              <a:t>Dust increases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Southern Hemisphere</a:t>
            </a:r>
          </a:p>
          <a:p>
            <a:pPr algn="ctr"/>
            <a:r>
              <a:rPr lang="en-US" dirty="0"/>
              <a:t>Wildfire decreases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C2C26B-1476-4A90-93FD-7A5AB75D6B77}"/>
              </a:ext>
            </a:extLst>
          </p:cNvPr>
          <p:cNvSpPr txBox="1"/>
          <p:nvPr/>
        </p:nvSpPr>
        <p:spPr>
          <a:xfrm>
            <a:off x="7234947" y="3936809"/>
            <a:ext cx="40446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Northern Hemisphere</a:t>
            </a:r>
          </a:p>
          <a:p>
            <a:pPr algn="ctr"/>
            <a:r>
              <a:rPr lang="en-US" dirty="0"/>
              <a:t>Anthropogenic combustion decreases</a:t>
            </a:r>
          </a:p>
          <a:p>
            <a:pPr algn="ctr"/>
            <a:r>
              <a:rPr lang="en-US" dirty="0"/>
              <a:t>  </a:t>
            </a:r>
          </a:p>
          <a:p>
            <a:pPr algn="ctr"/>
            <a:r>
              <a:rPr lang="en-US" dirty="0"/>
              <a:t>Southern Hemisphere</a:t>
            </a:r>
          </a:p>
          <a:p>
            <a:pPr algn="ctr"/>
            <a:r>
              <a:rPr lang="en-US" dirty="0"/>
              <a:t>Wildfire increases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601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64F44F-96B8-4047-B254-F54E1A5C92EF}"/>
              </a:ext>
            </a:extLst>
          </p:cNvPr>
          <p:cNvSpPr txBox="1"/>
          <p:nvPr/>
        </p:nvSpPr>
        <p:spPr>
          <a:xfrm>
            <a:off x="233876" y="206721"/>
            <a:ext cx="57647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Southern Ocean dominates carbon</a:t>
            </a:r>
          </a:p>
          <a:p>
            <a:r>
              <a:rPr lang="en-US" sz="2800" dirty="0"/>
              <a:t>cycle response. Main emission </a:t>
            </a:r>
          </a:p>
          <a:p>
            <a:r>
              <a:rPr lang="en-US" sz="2800" dirty="0"/>
              <a:t>sources:</a:t>
            </a:r>
            <a:endParaRPr lang="en-GB" sz="2800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F44932B-F1CC-4C07-B1E8-55FF55534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" t="15417" r="48474" b="68641"/>
          <a:stretch/>
        </p:blipFill>
        <p:spPr>
          <a:xfrm>
            <a:off x="6200775" y="63846"/>
            <a:ext cx="5031474" cy="2004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AB1346-918B-4A69-94D5-F09D05823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517" y="79486"/>
            <a:ext cx="5035732" cy="6218459"/>
          </a:xfrm>
          <a:prstGeom prst="rect">
            <a:avLst/>
          </a:prstGeom>
        </p:spPr>
      </p:pic>
      <p:pic>
        <p:nvPicPr>
          <p:cNvPr id="12" name="Graphic 11" descr="Africa">
            <a:extLst>
              <a:ext uri="{FF2B5EF4-FFF2-40B4-BE49-F238E27FC236}">
                <a16:creationId xmlns:a16="http://schemas.microsoft.com/office/drawing/2014/main" id="{C1AC7C47-BAD4-4ACD-B917-3A20AEB11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4835" y="1705483"/>
            <a:ext cx="2287268" cy="2287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phic 12" descr="South America">
            <a:extLst>
              <a:ext uri="{FF2B5EF4-FFF2-40B4-BE49-F238E27FC236}">
                <a16:creationId xmlns:a16="http://schemas.microsoft.com/office/drawing/2014/main" id="{E5BF9683-DCA4-4B72-BC79-D3E325A094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1672" y="1705483"/>
            <a:ext cx="2466044" cy="2466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phic 13" descr="Australia">
            <a:extLst>
              <a:ext uri="{FF2B5EF4-FFF2-40B4-BE49-F238E27FC236}">
                <a16:creationId xmlns:a16="http://schemas.microsoft.com/office/drawing/2014/main" id="{BE418A6F-90B3-48BD-8167-88652EEE5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64905" y="3925301"/>
            <a:ext cx="2707124" cy="2707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Plus Sign 14">
            <a:extLst>
              <a:ext uri="{FF2B5EF4-FFF2-40B4-BE49-F238E27FC236}">
                <a16:creationId xmlns:a16="http://schemas.microsoft.com/office/drawing/2014/main" id="{4D2BCAFC-0E69-459F-B1AE-9BD3C281938F}"/>
              </a:ext>
            </a:extLst>
          </p:cNvPr>
          <p:cNvSpPr/>
          <p:nvPr/>
        </p:nvSpPr>
        <p:spPr>
          <a:xfrm>
            <a:off x="1892757" y="3041699"/>
            <a:ext cx="1003230" cy="954107"/>
          </a:xfrm>
          <a:prstGeom prst="mathPlus">
            <a:avLst/>
          </a:prstGeom>
          <a:solidFill>
            <a:srgbClr val="E99947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table, sitting, different, white&#10;&#10;Description automatically generated">
            <a:extLst>
              <a:ext uri="{FF2B5EF4-FFF2-40B4-BE49-F238E27FC236}">
                <a16:creationId xmlns:a16="http://schemas.microsoft.com/office/drawing/2014/main" id="{E5EB640E-3B89-47DC-87E6-1ABEAB68B0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2"/>
          <a:stretch/>
        </p:blipFill>
        <p:spPr>
          <a:xfrm>
            <a:off x="107200" y="1064162"/>
            <a:ext cx="11977599" cy="42639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4E6C35-1D99-4659-96E2-36DB2920AB63}"/>
              </a:ext>
            </a:extLst>
          </p:cNvPr>
          <p:cNvSpPr txBox="1"/>
          <p:nvPr/>
        </p:nvSpPr>
        <p:spPr>
          <a:xfrm>
            <a:off x="5032918" y="6456833"/>
            <a:ext cx="7023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(1) Hamilton et al. (2020) Impact of Changes to the Atmospheric Soluble Iron Deposition Flux on Ocean Biogeochemical Cycles in the Anthropocene</a:t>
            </a:r>
          </a:p>
          <a:p>
            <a:r>
              <a:rPr lang="en-US" sz="9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(2) Barkley et al. (2019) African biomass burning is a substantial source of phosphorus deposition to the Amazon, Tropical Atlantic Ocean, and Southern Ocean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BB1936E-4366-4171-81D4-62581B78795F}"/>
              </a:ext>
            </a:extLst>
          </p:cNvPr>
          <p:cNvCxnSpPr>
            <a:cxnSpLocks/>
          </p:cNvCxnSpPr>
          <p:nvPr/>
        </p:nvCxnSpPr>
        <p:spPr>
          <a:xfrm>
            <a:off x="1465838" y="2870113"/>
            <a:ext cx="0" cy="322779"/>
          </a:xfrm>
          <a:prstGeom prst="line">
            <a:avLst/>
          </a:prstGeom>
          <a:ln w="38100">
            <a:solidFill>
              <a:srgbClr val="05B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C246700-68E3-4B8C-AE0F-7C0C37E31D45}"/>
              </a:ext>
            </a:extLst>
          </p:cNvPr>
          <p:cNvCxnSpPr>
            <a:cxnSpLocks/>
          </p:cNvCxnSpPr>
          <p:nvPr/>
        </p:nvCxnSpPr>
        <p:spPr>
          <a:xfrm>
            <a:off x="10190614" y="2870113"/>
            <a:ext cx="0" cy="351361"/>
          </a:xfrm>
          <a:prstGeom prst="line">
            <a:avLst/>
          </a:prstGeom>
          <a:ln w="38100">
            <a:solidFill>
              <a:srgbClr val="05B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C694D57-9AAC-4FBE-A348-33FBA1A5139A}"/>
              </a:ext>
            </a:extLst>
          </p:cNvPr>
          <p:cNvCxnSpPr>
            <a:cxnSpLocks/>
          </p:cNvCxnSpPr>
          <p:nvPr/>
        </p:nvCxnSpPr>
        <p:spPr>
          <a:xfrm>
            <a:off x="5104392" y="2144250"/>
            <a:ext cx="991606" cy="0"/>
          </a:xfrm>
          <a:prstGeom prst="line">
            <a:avLst/>
          </a:prstGeom>
          <a:ln w="38100">
            <a:solidFill>
              <a:srgbClr val="05B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058EDC0D-EEE9-4002-A81E-42345E68983E}"/>
              </a:ext>
            </a:extLst>
          </p:cNvPr>
          <p:cNvCxnSpPr>
            <a:cxnSpLocks/>
          </p:cNvCxnSpPr>
          <p:nvPr/>
        </p:nvCxnSpPr>
        <p:spPr>
          <a:xfrm>
            <a:off x="6417705" y="2113789"/>
            <a:ext cx="394" cy="2602565"/>
          </a:xfrm>
          <a:prstGeom prst="line">
            <a:avLst/>
          </a:prstGeom>
          <a:ln w="38100">
            <a:solidFill>
              <a:srgbClr val="05B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80A5EF1-4DD1-4085-843C-D5BC192F5F90}"/>
              </a:ext>
            </a:extLst>
          </p:cNvPr>
          <p:cNvCxnSpPr>
            <a:cxnSpLocks/>
          </p:cNvCxnSpPr>
          <p:nvPr/>
        </p:nvCxnSpPr>
        <p:spPr>
          <a:xfrm>
            <a:off x="6092745" y="2144250"/>
            <a:ext cx="0" cy="460207"/>
          </a:xfrm>
          <a:prstGeom prst="line">
            <a:avLst/>
          </a:prstGeom>
          <a:ln w="38100">
            <a:solidFill>
              <a:srgbClr val="05B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E52F508-F8CD-42C5-A9B6-010A73F99CE5}"/>
              </a:ext>
            </a:extLst>
          </p:cNvPr>
          <p:cNvCxnSpPr>
            <a:cxnSpLocks/>
          </p:cNvCxnSpPr>
          <p:nvPr/>
        </p:nvCxnSpPr>
        <p:spPr>
          <a:xfrm>
            <a:off x="6413081" y="2122664"/>
            <a:ext cx="185486" cy="0"/>
          </a:xfrm>
          <a:prstGeom prst="line">
            <a:avLst/>
          </a:prstGeom>
          <a:ln w="38100">
            <a:solidFill>
              <a:srgbClr val="05B2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Graphic 76" descr="Pin">
            <a:extLst>
              <a:ext uri="{FF2B5EF4-FFF2-40B4-BE49-F238E27FC236}">
                <a16:creationId xmlns:a16="http://schemas.microsoft.com/office/drawing/2014/main" id="{9B9429E7-EC62-4815-9BA7-181D585EC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6189509" y="4460586"/>
            <a:ext cx="451509" cy="451509"/>
          </a:xfrm>
          <a:prstGeom prst="rect">
            <a:avLst/>
          </a:prstGeom>
        </p:spPr>
      </p:pic>
      <p:pic>
        <p:nvPicPr>
          <p:cNvPr id="78" name="Graphic 77" descr="Pin">
            <a:extLst>
              <a:ext uri="{FF2B5EF4-FFF2-40B4-BE49-F238E27FC236}">
                <a16:creationId xmlns:a16="http://schemas.microsoft.com/office/drawing/2014/main" id="{66FD9AAB-FEB8-4092-8D3B-D739A3DD3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1240084" y="3029935"/>
            <a:ext cx="451509" cy="451509"/>
          </a:xfrm>
          <a:prstGeom prst="rect">
            <a:avLst/>
          </a:prstGeom>
        </p:spPr>
      </p:pic>
      <p:pic>
        <p:nvPicPr>
          <p:cNvPr id="79" name="Graphic 78" descr="Pin">
            <a:extLst>
              <a:ext uri="{FF2B5EF4-FFF2-40B4-BE49-F238E27FC236}">
                <a16:creationId xmlns:a16="http://schemas.microsoft.com/office/drawing/2014/main" id="{AE077394-6A88-425A-B1C3-3F541C466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9968808" y="2978106"/>
            <a:ext cx="451509" cy="451509"/>
          </a:xfrm>
          <a:prstGeom prst="rect">
            <a:avLst/>
          </a:prstGeom>
        </p:spPr>
      </p:pic>
      <p:pic>
        <p:nvPicPr>
          <p:cNvPr id="82" name="Graphic 81" descr="Pin">
            <a:extLst>
              <a:ext uri="{FF2B5EF4-FFF2-40B4-BE49-F238E27FC236}">
                <a16:creationId xmlns:a16="http://schemas.microsoft.com/office/drawing/2014/main" id="{8900C0ED-F89C-42E7-9C3A-D4C5B9DD1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00000">
            <a:off x="5865319" y="2430089"/>
            <a:ext cx="451509" cy="4515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F7D5E8-D84D-42DD-9E6D-021ACBB240EA}"/>
              </a:ext>
            </a:extLst>
          </p:cNvPr>
          <p:cNvSpPr txBox="1"/>
          <p:nvPr/>
        </p:nvSpPr>
        <p:spPr>
          <a:xfrm>
            <a:off x="9263665" y="165069"/>
            <a:ext cx="2821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05B2A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Roboto Condensed Light" panose="02000000000000000000" pitchFamily="2" charset="0"/>
              </a:rPr>
              <a:t>Selected NASA images of phytoplankton &amp; </a:t>
            </a:r>
          </a:p>
          <a:p>
            <a:pPr algn="r"/>
            <a:r>
              <a:rPr lang="en-US" sz="1200" dirty="0">
                <a:solidFill>
                  <a:srgbClr val="05B2A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Roboto Condensed Light" panose="02000000000000000000" pitchFamily="2" charset="0"/>
              </a:rPr>
              <a:t>fire plumes from MODIS Terra &amp; Aqua</a:t>
            </a:r>
          </a:p>
          <a:p>
            <a:pPr algn="r"/>
            <a:r>
              <a:rPr lang="en-US" sz="1200" dirty="0">
                <a:solidFill>
                  <a:srgbClr val="05B2A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Roboto Condensed Light" panose="02000000000000000000" pitchFamily="2" charset="0"/>
              </a:rPr>
              <a:t>(proviso: correlation ≠ causation)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1D7CF-3C95-4DBD-A155-FEFE6384AFC5}"/>
              </a:ext>
            </a:extLst>
          </p:cNvPr>
          <p:cNvSpPr txBox="1"/>
          <p:nvPr/>
        </p:nvSpPr>
        <p:spPr>
          <a:xfrm>
            <a:off x="463126" y="6394326"/>
            <a:ext cx="4560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Black" panose="02000000000000000000" pitchFamily="2" charset="0"/>
                <a:ea typeface="Roboto Black" panose="02000000000000000000" pitchFamily="2" charset="0"/>
              </a:rPr>
              <a:t>Fires in biogeochemical cycles: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EFC1D91-D1FD-4AFD-958C-139CD3F5D91C}"/>
              </a:ext>
            </a:extLst>
          </p:cNvPr>
          <p:cNvSpPr/>
          <p:nvPr/>
        </p:nvSpPr>
        <p:spPr>
          <a:xfrm>
            <a:off x="3680074" y="5550938"/>
            <a:ext cx="6616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999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Southern Ocean dep. drives global Carbon Cycle response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E5CF0ACA-9591-43D1-B727-1C9F88884D3C}"/>
              </a:ext>
            </a:extLst>
          </p:cNvPr>
          <p:cNvSpPr/>
          <p:nvPr/>
        </p:nvSpPr>
        <p:spPr>
          <a:xfrm>
            <a:off x="114331" y="4384478"/>
            <a:ext cx="6616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7B6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Pacific dep. drives </a:t>
            </a:r>
          </a:p>
          <a:p>
            <a:r>
              <a:rPr lang="en-US" dirty="0">
                <a:solidFill>
                  <a:srgbClr val="E7B61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Nitrogen Cycle response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0B7F340B-0ABD-4CD3-90AE-1CAF691FE916}"/>
              </a:ext>
            </a:extLst>
          </p:cNvPr>
          <p:cNvSpPr/>
          <p:nvPr/>
        </p:nvSpPr>
        <p:spPr>
          <a:xfrm rot="16200000">
            <a:off x="4851995" y="3212773"/>
            <a:ext cx="119694" cy="218768"/>
          </a:xfrm>
          <a:prstGeom prst="triangle">
            <a:avLst/>
          </a:prstGeom>
          <a:solidFill>
            <a:srgbClr val="B62016"/>
          </a:solidFill>
          <a:ln>
            <a:solidFill>
              <a:srgbClr val="B62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B37B1-4D42-47A5-9B34-BB6D63725B12}"/>
              </a:ext>
            </a:extLst>
          </p:cNvPr>
          <p:cNvSpPr txBox="1"/>
          <p:nvPr/>
        </p:nvSpPr>
        <p:spPr>
          <a:xfrm>
            <a:off x="4280013" y="3404413"/>
            <a:ext cx="13401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Phosphorus</a:t>
            </a:r>
            <a:endParaRPr lang="en-US" dirty="0"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27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088720-5714-4F8E-ABE7-E2EB3B0992EB}"/>
              </a:ext>
            </a:extLst>
          </p:cNvPr>
          <p:cNvSpPr txBox="1"/>
          <p:nvPr/>
        </p:nvSpPr>
        <p:spPr>
          <a:xfrm>
            <a:off x="467233" y="326878"/>
            <a:ext cx="11115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Mechanism of Intermediate complexity for Modelling Iron (MIMI v1.0)</a:t>
            </a:r>
          </a:p>
          <a:p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430863-725B-4F1D-9F8F-EF7657C61132}"/>
              </a:ext>
            </a:extLst>
          </p:cNvPr>
          <p:cNvSpPr txBox="1"/>
          <p:nvPr/>
        </p:nvSpPr>
        <p:spPr>
          <a:xfrm>
            <a:off x="244614" y="1157875"/>
            <a:ext cx="1183715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Iron is an essential component of the Earth system which requires more study on climate, health, and biogeochemistry impacts. 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Aerosol soluble iron is a new source to marine ecosystems and fuels primary productivity where it is the limiting micronutrient.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957D08-38E1-40FA-9F14-2EAC7559A10F}"/>
              </a:ext>
            </a:extLst>
          </p:cNvPr>
          <p:cNvSpPr txBox="1"/>
          <p:nvPr/>
        </p:nvSpPr>
        <p:spPr>
          <a:xfrm>
            <a:off x="4486305" y="2244007"/>
            <a:ext cx="746108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MIMI does this: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 iron emissions with dust and fires: both of which are coupled/online;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Anthropogenic activity iron emissions: offline from inventory;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dissolution of iron to a soluble (bioaccessible) form during transport;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Acid processing of interstitial aerosol;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Organic-ligand (oxalate) processing of cloud-borne aerosol;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requires minimal core-cores to run for CAM6.</a:t>
            </a:r>
          </a:p>
          <a:p>
            <a:endParaRPr lang="en-US" sz="1600" dirty="0">
              <a:solidFill>
                <a:schemeClr val="accent4">
                  <a:lumMod val="40000"/>
                  <a:lumOff val="6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as to better quantify the marine </a:t>
            </a: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biogeochemical response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13323D8-D61B-42DF-874E-70EE2B56C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9" y="2143466"/>
            <a:ext cx="4066384" cy="2755631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AAD669C7-98E7-42EC-A739-5A78580CB9E2}"/>
              </a:ext>
            </a:extLst>
          </p:cNvPr>
          <p:cNvSpPr/>
          <p:nvPr/>
        </p:nvSpPr>
        <p:spPr>
          <a:xfrm>
            <a:off x="2349381" y="3521280"/>
            <a:ext cx="1986643" cy="1337199"/>
          </a:xfrm>
          <a:prstGeom prst="rect">
            <a:avLst/>
          </a:prstGeom>
          <a:noFill/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C5D622-7C7D-4006-88C1-BF4E522DCD96}"/>
              </a:ext>
            </a:extLst>
          </p:cNvPr>
          <p:cNvSpPr txBox="1"/>
          <p:nvPr/>
        </p:nvSpPr>
        <p:spPr>
          <a:xfrm>
            <a:off x="789515" y="5477655"/>
            <a:ext cx="10798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MIMI is an intermediate complexity iron aerosol module, designed for MAM4 and being coupled to E3SM by Yan Feng</a:t>
            </a:r>
          </a:p>
          <a:p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MIMI has been tested against observations and an initial study on the ocean BGC response have been undertaken</a:t>
            </a:r>
          </a:p>
        </p:txBody>
      </p:sp>
    </p:spTree>
    <p:extLst>
      <p:ext uri="{BB962C8B-B14F-4D97-AF65-F5344CB8AC3E}">
        <p14:creationId xmlns:p14="http://schemas.microsoft.com/office/powerpoint/2010/main" val="2620379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3436</TotalTime>
  <Words>544</Words>
  <Application>Microsoft Office PowerPoint</Application>
  <PresentationFormat>Widescreen</PresentationFormat>
  <Paragraphs>94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Roboto Black</vt:lpstr>
      <vt:lpstr>Roboto Condensed Light</vt:lpstr>
      <vt:lpstr>Tahoma</vt:lpstr>
      <vt:lpstr>Times New Roman</vt:lpstr>
      <vt:lpstr>Office Theme</vt:lpstr>
      <vt:lpstr>Retrospect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</dc:creator>
  <cp:lastModifiedBy>Douglas Stephen Hamilton</cp:lastModifiedBy>
  <cp:revision>144</cp:revision>
  <dcterms:created xsi:type="dcterms:W3CDTF">2020-06-10T12:56:29Z</dcterms:created>
  <dcterms:modified xsi:type="dcterms:W3CDTF">2020-10-21T16:48:14Z</dcterms:modified>
</cp:coreProperties>
</file>