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278" r:id="rId4"/>
    <p:sldId id="283" r:id="rId5"/>
    <p:sldId id="272" r:id="rId6"/>
    <p:sldId id="258" r:id="rId7"/>
    <p:sldId id="274" r:id="rId8"/>
    <p:sldId id="282" r:id="rId9"/>
    <p:sldId id="260" r:id="rId10"/>
    <p:sldId id="262" r:id="rId11"/>
    <p:sldId id="263" r:id="rId12"/>
    <p:sldId id="264" r:id="rId13"/>
    <p:sldId id="261" r:id="rId14"/>
    <p:sldId id="271" r:id="rId15"/>
    <p:sldId id="277" r:id="rId16"/>
    <p:sldId id="279" r:id="rId17"/>
    <p:sldId id="281" r:id="rId18"/>
    <p:sldId id="280" r:id="rId19"/>
    <p:sldId id="269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F87C"/>
    <a:srgbClr val="EAB16D"/>
    <a:srgbClr val="63E3EC"/>
    <a:srgbClr val="8FC591"/>
    <a:srgbClr val="B1BEA8"/>
    <a:srgbClr val="EBA257"/>
    <a:srgbClr val="D881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33"/>
    <p:restoredTop sz="79565"/>
  </p:normalViewPr>
  <p:slideViewPr>
    <p:cSldViewPr snapToGrid="0" snapToObjects="1">
      <p:cViewPr>
        <p:scale>
          <a:sx n="100" d="100"/>
          <a:sy n="100" d="100"/>
        </p:scale>
        <p:origin x="176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8AE42-00D5-CE4B-806E-E85965C8689F}" type="datetimeFigureOut">
              <a:rPr lang="en-US" smtClean="0"/>
              <a:t>9/23/20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50102-65A3-0A4B-BFB0-1665C18FE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48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0102-65A3-0A4B-BFB0-1665C18FE8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53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0102-65A3-0A4B-BFB0-1665C18FE8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04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0102-65A3-0A4B-BFB0-1665C18FE8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46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0102-65A3-0A4B-BFB0-1665C18FE8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55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0102-65A3-0A4B-BFB0-1665C18FE8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0102-65A3-0A4B-BFB0-1665C18FE8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2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0102-65A3-0A4B-BFB0-1665C18FE8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071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0102-65A3-0A4B-BFB0-1665C18FE8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01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0102-65A3-0A4B-BFB0-1665C18FE8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769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0102-65A3-0A4B-BFB0-1665C18FE8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438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0102-65A3-0A4B-BFB0-1665C18FE8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9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0102-65A3-0A4B-BFB0-1665C18FE8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16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0102-65A3-0A4B-BFB0-1665C18FE8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43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0102-65A3-0A4B-BFB0-1665C18FE8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80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0102-65A3-0A4B-BFB0-1665C18FE8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22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0102-65A3-0A4B-BFB0-1665C18FE8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90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0102-65A3-0A4B-BFB0-1665C18FE8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31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0102-65A3-0A4B-BFB0-1665C18FE8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26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0102-65A3-0A4B-BFB0-1665C18FE8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64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3200"/>
            <a:ext cx="7772400" cy="1371600"/>
          </a:xfrm>
        </p:spPr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343400"/>
            <a:ext cx="7772400" cy="17526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9/23/20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49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9/23/20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9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388620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45920"/>
            <a:ext cx="388620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9/23/20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1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45920"/>
            <a:ext cx="3886200" cy="4572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31720"/>
            <a:ext cx="3886200" cy="3429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45920"/>
            <a:ext cx="3886200" cy="4572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331720"/>
            <a:ext cx="3886200" cy="3429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9/23/20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19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10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9/23/20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2960"/>
            <a:ext cx="3200400" cy="1828800"/>
          </a:xfrm>
        </p:spPr>
        <p:txBody>
          <a:bodyPr anchor="t" anchorCtr="0"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822960"/>
            <a:ext cx="4800600" cy="49377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34640"/>
            <a:ext cx="3200400" cy="29260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9/23/20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7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0"/>
            <a:ext cx="8229600" cy="59436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685800"/>
            <a:ext cx="822960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12080"/>
            <a:ext cx="8229600" cy="685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9/23/20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8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0972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45920"/>
            <a:ext cx="8229600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0" y="6357008"/>
            <a:ext cx="1371600" cy="13716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9FFE9975-C960-C441-A95D-E879884DDE4A}" type="datetimeFigureOut">
              <a:rPr lang="en-US" smtClean="0"/>
              <a:pPr/>
              <a:t>9/23/20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86200" y="6504908"/>
            <a:ext cx="1371600" cy="1371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6896CD2-FB3A-5340-99F8-A4C5A2774A8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73BB62-E7BD-394F-AF02-0A171ED3ACC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4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accent1">
              <a:lumMod val="75000"/>
            </a:schemeClr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17/06/relationships/model3d" Target="../media/model3d1.glb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17/06/relationships/model3d" Target="../media/model3d2.glb"/><Relationship Id="rId11" Type="http://schemas.openxmlformats.org/officeDocument/2006/relationships/image" Target="../media/image9.png"/><Relationship Id="rId5" Type="http://schemas.openxmlformats.org/officeDocument/2006/relationships/image" Target="../media/image4.tiff"/><Relationship Id="rId10" Type="http://schemas.openxmlformats.org/officeDocument/2006/relationships/image" Target="../media/image8.sv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Creation of an SST variability metric for E3SM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LeAnn Conlon, Luke Van Roekel</a:t>
            </a:r>
          </a:p>
        </p:txBody>
      </p:sp>
    </p:spTree>
    <p:extLst>
      <p:ext uri="{BB962C8B-B14F-4D97-AF65-F5344CB8AC3E}">
        <p14:creationId xmlns:p14="http://schemas.microsoft.com/office/powerpoint/2010/main" val="235425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B91B4-7B8D-404E-A530-DAD05C113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67" y="-456392"/>
            <a:ext cx="8229600" cy="1097280"/>
          </a:xfrm>
        </p:spPr>
        <p:txBody>
          <a:bodyPr/>
          <a:lstStyle/>
          <a:p>
            <a:r>
              <a:rPr lang="en-US" dirty="0"/>
              <a:t>SST/SPI correlations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7ED819-C3BC-A44C-BD09-F770DD84C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786" t="4066" r="3031" b="4281"/>
          <a:stretch/>
        </p:blipFill>
        <p:spPr>
          <a:xfrm>
            <a:off x="0" y="1964267"/>
            <a:ext cx="9138086" cy="3601156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82EDBB-DC70-4740-A306-5DBFD7686BC9}"/>
              </a:ext>
            </a:extLst>
          </p:cNvPr>
          <p:cNvSpPr/>
          <p:nvPr/>
        </p:nvSpPr>
        <p:spPr>
          <a:xfrm>
            <a:off x="135467" y="-67058"/>
            <a:ext cx="8696483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Correlated SST pointwise over much of the global ocean with SPI in each HUC02 watershed</a:t>
            </a:r>
          </a:p>
          <a:p>
            <a:endParaRPr lang="en-US" dirty="0"/>
          </a:p>
          <a:p>
            <a:r>
              <a:rPr lang="en-US" dirty="0"/>
              <a:t>Low resolution, de-seasoned SST (50 years)</a:t>
            </a:r>
          </a:p>
          <a:p>
            <a:r>
              <a:rPr lang="en-US" dirty="0"/>
              <a:t>Shading indicates significance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D954CA-ACA2-AA44-944B-3B3000789684}"/>
              </a:ext>
            </a:extLst>
          </p:cNvPr>
          <p:cNvSpPr/>
          <p:nvPr/>
        </p:nvSpPr>
        <p:spPr>
          <a:xfrm>
            <a:off x="592666" y="5565423"/>
            <a:ext cx="80941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 positive correlation indicates that SST increases with SPI (a + SPI indicates more precipitation, a - indicates less). Overall, this means that warmer temperatures along the equator (e.g. an El Nino event) tended to produce significant increases in precipitation in many watersheds; PDO and NAO produce similar results.</a:t>
            </a:r>
          </a:p>
        </p:txBody>
      </p:sp>
    </p:spTree>
    <p:extLst>
      <p:ext uri="{BB962C8B-B14F-4D97-AF65-F5344CB8AC3E}">
        <p14:creationId xmlns:p14="http://schemas.microsoft.com/office/powerpoint/2010/main" val="792161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D85B807-62CD-6D4F-B983-B11C211E8D1C}"/>
              </a:ext>
            </a:extLst>
          </p:cNvPr>
          <p:cNvSpPr txBox="1">
            <a:spLocks/>
          </p:cNvSpPr>
          <p:nvPr/>
        </p:nvSpPr>
        <p:spPr>
          <a:xfrm>
            <a:off x="389467" y="-102509"/>
            <a:ext cx="8229600" cy="10972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SST/SPI correlations: Seasonal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1ABB71-8D71-C248-B672-7565501625A6}"/>
              </a:ext>
            </a:extLst>
          </p:cNvPr>
          <p:cNvSpPr/>
          <p:nvPr/>
        </p:nvSpPr>
        <p:spPr>
          <a:xfrm>
            <a:off x="524933" y="994771"/>
            <a:ext cx="37164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Low resolution, March only (50 years)</a:t>
            </a:r>
          </a:p>
          <a:p>
            <a:r>
              <a:rPr lang="en-US" dirty="0"/>
              <a:t>Shading indicates significance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76200C-8FE3-374D-B9D6-8539A3948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" y="1720850"/>
            <a:ext cx="87757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40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F309BD-AD6E-1C4F-A5B7-EA63E8AAA27D}"/>
              </a:ext>
            </a:extLst>
          </p:cNvPr>
          <p:cNvSpPr/>
          <p:nvPr/>
        </p:nvSpPr>
        <p:spPr>
          <a:xfrm>
            <a:off x="524933" y="994771"/>
            <a:ext cx="41458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Low resolution, September only (50 years)</a:t>
            </a:r>
          </a:p>
          <a:p>
            <a:r>
              <a:rPr lang="en-US" dirty="0"/>
              <a:t>Shading indicates significance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0614A9A-7DAD-2A48-9272-AC91D87DBFBC}"/>
              </a:ext>
            </a:extLst>
          </p:cNvPr>
          <p:cNvSpPr txBox="1">
            <a:spLocks/>
          </p:cNvSpPr>
          <p:nvPr/>
        </p:nvSpPr>
        <p:spPr>
          <a:xfrm>
            <a:off x="389467" y="-102509"/>
            <a:ext cx="8229600" cy="10972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SST/SPI correlations: Seasonal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FAA79-6FA8-8D41-8F14-3AB24A948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" y="1789995"/>
            <a:ext cx="89662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75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49235-038A-1B46-92DA-B72F21F9E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 of timeseries at 3 points, by watershed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F926B4-6E1B-0C49-AE1C-1280AD5999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58561" y="1371600"/>
            <a:ext cx="5607500" cy="4114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09B99F-05C1-8E47-9E6D-24E760097BA0}"/>
              </a:ext>
            </a:extLst>
          </p:cNvPr>
          <p:cNvSpPr txBox="1"/>
          <p:nvPr/>
        </p:nvSpPr>
        <p:spPr>
          <a:xfrm>
            <a:off x="1154522" y="1865869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PDO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88BD32-FE44-E84B-A45B-92E89AE4AB47}"/>
              </a:ext>
            </a:extLst>
          </p:cNvPr>
          <p:cNvSpPr txBox="1"/>
          <p:nvPr/>
        </p:nvSpPr>
        <p:spPr>
          <a:xfrm>
            <a:off x="1207421" y="3089492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ENSO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79C498-51ED-9A43-8639-9AD43E01360C}"/>
              </a:ext>
            </a:extLst>
          </p:cNvPr>
          <p:cNvSpPr txBox="1"/>
          <p:nvPr/>
        </p:nvSpPr>
        <p:spPr>
          <a:xfrm>
            <a:off x="1316204" y="4556104"/>
            <a:ext cx="616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NAO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E71364A-7C57-F745-B8F5-6F4220ACB502}"/>
              </a:ext>
            </a:extLst>
          </p:cNvPr>
          <p:cNvSpPr/>
          <p:nvPr/>
        </p:nvSpPr>
        <p:spPr>
          <a:xfrm>
            <a:off x="3285067" y="2009422"/>
            <a:ext cx="112889" cy="1128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64121B-28FA-D341-AD68-57F2C4CED213}"/>
              </a:ext>
            </a:extLst>
          </p:cNvPr>
          <p:cNvSpPr/>
          <p:nvPr/>
        </p:nvSpPr>
        <p:spPr>
          <a:xfrm>
            <a:off x="3618089" y="3753561"/>
            <a:ext cx="112889" cy="1128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81858C-4E09-2144-9079-713270A504FA}"/>
              </a:ext>
            </a:extLst>
          </p:cNvPr>
          <p:cNvSpPr/>
          <p:nvPr/>
        </p:nvSpPr>
        <p:spPr>
          <a:xfrm>
            <a:off x="4775200" y="4443215"/>
            <a:ext cx="112889" cy="1128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13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4E4EC-B163-9D43-A5A3-43BD5ABC7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455" y="-309788"/>
            <a:ext cx="8229600" cy="1097280"/>
          </a:xfrm>
        </p:spPr>
        <p:txBody>
          <a:bodyPr/>
          <a:lstStyle/>
          <a:p>
            <a:r>
              <a:rPr lang="en-US" dirty="0"/>
              <a:t>ENSO Comparison with NOAA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6EF9E3-76A6-2A43-A7E4-F5A128D9E6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19" t="5672" b="46562"/>
          <a:stretch/>
        </p:blipFill>
        <p:spPr>
          <a:xfrm>
            <a:off x="5393989" y="3168883"/>
            <a:ext cx="3279422" cy="2244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6D0190-306D-FF48-B367-043625F61C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175" b="17039"/>
          <a:stretch/>
        </p:blipFill>
        <p:spPr>
          <a:xfrm>
            <a:off x="5207402" y="5371154"/>
            <a:ext cx="3936598" cy="874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BF49E7-C9E3-E244-AEB5-436AE7333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35" y="3997388"/>
            <a:ext cx="5208908" cy="2088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B9D852-FAA3-4F4A-8973-404101BA6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41" y="6023058"/>
            <a:ext cx="5208908" cy="6343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840E6A-1426-0644-B2D5-D980D44FF386}"/>
              </a:ext>
            </a:extLst>
          </p:cNvPr>
          <p:cNvSpPr txBox="1"/>
          <p:nvPr/>
        </p:nvSpPr>
        <p:spPr>
          <a:xfrm>
            <a:off x="185834" y="1114981"/>
            <a:ext cx="5898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Instead of examining precipitation where it looks like ENSO is occurring, we can calculated ENSO itself and see how it relates to precipitation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D7F613-6197-764D-AFF7-BC3214B01AA7}"/>
              </a:ext>
            </a:extLst>
          </p:cNvPr>
          <p:cNvSpPr txBox="1"/>
          <p:nvPr/>
        </p:nvSpPr>
        <p:spPr>
          <a:xfrm>
            <a:off x="6715142" y="952892"/>
            <a:ext cx="1578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ENSO index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628925-EC3C-C24C-8F7F-177F39EF3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9990" y="1250960"/>
            <a:ext cx="2317312" cy="15904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FA5CA9-8474-CE48-B15F-7E404223995C}"/>
              </a:ext>
            </a:extLst>
          </p:cNvPr>
          <p:cNvSpPr txBox="1"/>
          <p:nvPr/>
        </p:nvSpPr>
        <p:spPr>
          <a:xfrm>
            <a:off x="7030571" y="2717280"/>
            <a:ext cx="1466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month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61DEB03-E66B-4448-A04E-AA83ABC1A8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0301" y="1949974"/>
            <a:ext cx="3974410" cy="181835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004F2C1-15EC-344F-AB25-B34FB42C3415}"/>
              </a:ext>
            </a:extLst>
          </p:cNvPr>
          <p:cNvSpPr/>
          <p:nvPr/>
        </p:nvSpPr>
        <p:spPr>
          <a:xfrm>
            <a:off x="0" y="2079569"/>
            <a:ext cx="21103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ENSO is calculated based on the NOAA Oceanic Nino Index= surface temperature anomaly for Nino 3.4 (5N to 5S, 170W to 120W)</a:t>
            </a:r>
          </a:p>
        </p:txBody>
      </p:sp>
    </p:spTree>
    <p:extLst>
      <p:ext uri="{BB962C8B-B14F-4D97-AF65-F5344CB8AC3E}">
        <p14:creationId xmlns:p14="http://schemas.microsoft.com/office/powerpoint/2010/main" val="3809795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48350-4A2A-0049-978F-1B4B91695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0574E0-FFF3-9646-80F6-9102F6134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07557" y="462264"/>
            <a:ext cx="4679244" cy="580677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413E49-CAAE-3A48-A5F2-584426E37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5" y="1469234"/>
            <a:ext cx="3894667" cy="1761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8FB9C6-DDE5-5147-9D34-8B9B55A00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85519"/>
            <a:ext cx="3951112" cy="5347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A27458-E05C-5047-A418-6D1C664D8DFC}"/>
              </a:ext>
            </a:extLst>
          </p:cNvPr>
          <p:cNvSpPr txBox="1"/>
          <p:nvPr/>
        </p:nvSpPr>
        <p:spPr>
          <a:xfrm>
            <a:off x="1464913" y="2528710"/>
            <a:ext cx="538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F490B6-B308-4247-A34A-8898A47A2909}"/>
              </a:ext>
            </a:extLst>
          </p:cNvPr>
          <p:cNvSpPr txBox="1"/>
          <p:nvPr/>
        </p:nvSpPr>
        <p:spPr>
          <a:xfrm>
            <a:off x="1590807" y="2268988"/>
            <a:ext cx="49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dry</a:t>
            </a:r>
          </a:p>
        </p:txBody>
      </p:sp>
    </p:spTree>
    <p:extLst>
      <p:ext uri="{BB962C8B-B14F-4D97-AF65-F5344CB8AC3E}">
        <p14:creationId xmlns:p14="http://schemas.microsoft.com/office/powerpoint/2010/main" val="2418359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BB3D7-B09B-1B48-85B3-D73ED35B6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66" y="-275343"/>
            <a:ext cx="8229600" cy="1097280"/>
          </a:xfrm>
        </p:spPr>
        <p:txBody>
          <a:bodyPr/>
          <a:lstStyle/>
          <a:p>
            <a:r>
              <a:rPr lang="en-US" dirty="0"/>
              <a:t>NAO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713EA-B4A1-A143-B360-14690A55D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68" y="859707"/>
            <a:ext cx="4114799" cy="4114800"/>
          </a:xfrm>
        </p:spPr>
        <p:txBody>
          <a:bodyPr/>
          <a:lstStyle/>
          <a:p>
            <a:r>
              <a:rPr lang="en-US" dirty="0"/>
              <a:t>NAO can be calculated as the normalized sea level pressure difference between Reykjavik and Lisbon</a:t>
            </a:r>
          </a:p>
          <a:p>
            <a:pPr lvl="1"/>
            <a:r>
              <a:rPr lang="en-US" dirty="0"/>
              <a:t>+ NAO=strengthening of the Icelandic low and the Azores high</a:t>
            </a:r>
          </a:p>
          <a:p>
            <a:pPr lvl="1"/>
            <a:r>
              <a:rPr lang="en-US" dirty="0"/>
              <a:t>-NAO= weakening of both the Icelandic low and Azores high</a:t>
            </a:r>
          </a:p>
          <a:p>
            <a:endParaRPr lang="en-US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4A6A3AE6-C1FE-E246-8AAA-B7FAD5E26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933" y="3170814"/>
            <a:ext cx="4770967" cy="25899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FF3709-5BE3-B24E-928C-6B43B40FB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435" y="5798490"/>
            <a:ext cx="6309565" cy="752906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FAAC7BC-9B2A-084A-9361-A333A0F48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034" y="425569"/>
            <a:ext cx="3893500" cy="24407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17DB1B-1E46-0040-8D27-D01537206D0E}"/>
              </a:ext>
            </a:extLst>
          </p:cNvPr>
          <p:cNvSpPr txBox="1"/>
          <p:nvPr/>
        </p:nvSpPr>
        <p:spPr>
          <a:xfrm>
            <a:off x="6502401" y="2719374"/>
            <a:ext cx="1272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F60B9D-574E-714C-A3F5-706F016BF2EF}"/>
              </a:ext>
            </a:extLst>
          </p:cNvPr>
          <p:cNvSpPr txBox="1"/>
          <p:nvPr/>
        </p:nvSpPr>
        <p:spPr>
          <a:xfrm>
            <a:off x="6380960" y="121938"/>
            <a:ext cx="23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NAO index</a:t>
            </a:r>
          </a:p>
        </p:txBody>
      </p:sp>
    </p:spTree>
    <p:extLst>
      <p:ext uri="{BB962C8B-B14F-4D97-AF65-F5344CB8AC3E}">
        <p14:creationId xmlns:p14="http://schemas.microsoft.com/office/powerpoint/2010/main" val="4187800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C08466-189B-044B-B9C7-CE85EF162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945" y="0"/>
            <a:ext cx="7000110" cy="673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20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3B882-DB69-D740-AA5D-CB810021F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67" y="-369147"/>
            <a:ext cx="8229600" cy="109728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D1062-7B3C-E54B-B19C-DD6D9B570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912706"/>
            <a:ext cx="8472487" cy="5032587"/>
          </a:xfrm>
        </p:spPr>
        <p:txBody>
          <a:bodyPr/>
          <a:lstStyle/>
          <a:p>
            <a:r>
              <a:rPr lang="en-US" dirty="0"/>
              <a:t>We can now pinpoint specific locations where SST affects drought/wetness across the U.S. in E3SM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Most watersheds across the U.S. are influenced primarily by variability in decadal oscillations, especially ENSO and NAO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NAO and ENSO affect precipitation patterns as expected across the U.S.</a:t>
            </a:r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F0E99DA-DE69-D745-8FC4-FBE2ECAA4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4" t="9432" r="74875" b="70239"/>
          <a:stretch/>
        </p:blipFill>
        <p:spPr>
          <a:xfrm>
            <a:off x="2514069" y="1704771"/>
            <a:ext cx="3538700" cy="1388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1FF15F-1A5F-2C43-BE25-1181E00F7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190" y="3771383"/>
            <a:ext cx="4560135" cy="18288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9D308B-AFE9-4A46-9F35-628F61331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6803" y="5452643"/>
            <a:ext cx="5208908" cy="6343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2006B7-6569-7145-9C39-8C54500EC27E}"/>
              </a:ext>
            </a:extLst>
          </p:cNvPr>
          <p:cNvSpPr/>
          <p:nvPr/>
        </p:nvSpPr>
        <p:spPr>
          <a:xfrm>
            <a:off x="0" y="725276"/>
            <a:ext cx="9144000" cy="45719"/>
          </a:xfrm>
          <a:prstGeom prst="rect">
            <a:avLst/>
          </a:prstGeom>
          <a:gradFill flip="none" rotWithShape="1">
            <a:gsLst>
              <a:gs pos="57980">
                <a:srgbClr val="EAB16D"/>
              </a:gs>
              <a:gs pos="39972">
                <a:srgbClr val="63E3EC"/>
              </a:gs>
              <a:gs pos="14000">
                <a:srgbClr val="8FC591"/>
              </a:gs>
              <a:gs pos="0">
                <a:srgbClr val="B1BEA8"/>
              </a:gs>
              <a:gs pos="71000">
                <a:srgbClr val="E7E979"/>
              </a:gs>
              <a:gs pos="100000">
                <a:srgbClr val="E6F87C">
                  <a:alpha val="0"/>
                </a:srgbClr>
              </a:gs>
            </a:gsLst>
            <a:lin ang="21594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25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F8357E-2835-6347-A588-51569E8D461D}"/>
              </a:ext>
            </a:extLst>
          </p:cNvPr>
          <p:cNvSpPr txBox="1">
            <a:spLocks/>
          </p:cNvSpPr>
          <p:nvPr/>
        </p:nvSpPr>
        <p:spPr>
          <a:xfrm>
            <a:off x="300037" y="1685502"/>
            <a:ext cx="5100638" cy="20776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Projection, high resolution run correlations</a:t>
            </a:r>
          </a:p>
          <a:p>
            <a:r>
              <a:rPr lang="en-US" dirty="0"/>
              <a:t>Chlorophyll</a:t>
            </a:r>
          </a:p>
          <a:p>
            <a:r>
              <a:rPr lang="en-US" dirty="0"/>
              <a:t>Other ideas?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2284797-9AA5-DA42-90F0-570C5B95C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progress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A76034-927E-844E-9EC4-A2B064B27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875" y="472726"/>
            <a:ext cx="3586162" cy="622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55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0355A-2E44-C64F-8283-10E6E376D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19" y="780534"/>
            <a:ext cx="8229600" cy="1097280"/>
          </a:xfrm>
        </p:spPr>
        <p:txBody>
          <a:bodyPr/>
          <a:lstStyle/>
          <a:p>
            <a:r>
              <a:rPr lang="en-US" dirty="0"/>
              <a:t>Can we use sea surface temperature to predict patterns on land in E3SM?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1C1BC-D31E-4D47-93A6-FA7301638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38329"/>
            <a:ext cx="82296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Goal: create an SST variability metric for E3SM that tells us something about patterns on land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49B76F7-0BA3-E64C-82E9-760DF32C67DB}"/>
              </a:ext>
            </a:extLst>
          </p:cNvPr>
          <p:cNvGrpSpPr/>
          <p:nvPr/>
        </p:nvGrpSpPr>
        <p:grpSpPr>
          <a:xfrm>
            <a:off x="1586410" y="610729"/>
            <a:ext cx="6685509" cy="6111804"/>
            <a:chOff x="-1727199" y="1159369"/>
            <a:chExt cx="7122648" cy="651143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B135478-E676-C340-8E75-D252D251BB7E}"/>
                </a:ext>
              </a:extLst>
            </p:cNvPr>
            <p:cNvGrpSpPr/>
            <p:nvPr/>
          </p:nvGrpSpPr>
          <p:grpSpPr>
            <a:xfrm>
              <a:off x="-1727199" y="1159369"/>
              <a:ext cx="7122648" cy="6511431"/>
              <a:chOff x="-2499849" y="884069"/>
              <a:chExt cx="5914097" cy="5354127"/>
            </a:xfrm>
          </p:grpSpPr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15" name="3D Model 14" descr="Ocean current">
                    <a:extLst>
                      <a:ext uri="{FF2B5EF4-FFF2-40B4-BE49-F238E27FC236}">
                        <a16:creationId xmlns:a16="http://schemas.microsoft.com/office/drawing/2014/main" id="{522BB73D-328F-354C-8C2E-5234AF2B160A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068632393"/>
                      </p:ext>
                    </p:extLst>
                  </p:nvPr>
                </p:nvGraphicFramePr>
                <p:xfrm>
                  <a:off x="-2499849" y="884069"/>
                  <a:ext cx="5914097" cy="5354127"/>
                </p:xfrm>
                <a:graphic>
                  <a:graphicData uri="http://schemas.microsoft.com/office/drawing/2017/model3d">
                    <am3d:model3d r:embed="rId3">
                      <am3d:spPr>
                        <a:xfrm>
                          <a:off x="0" y="0"/>
                          <a:ext cx="6685509" cy="6111804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58922428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3087744" d="1000000"/>
                        <am3d:preTrans dx="-6" dy="-6156525" dz="-56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x="2276069" ay="2212067" az="1503763"/>
                        <am3d:postTrans dx="0" dy="0" dz="0"/>
                      </am3d:trans>
                      <am3d:raster rName="Office3DRenderer" rVer="16.0.8326">
                        <am3d:blip r:embed="rId4"/>
                      </am3d:raster>
                      <am3d:objViewport viewportSz="6915054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15" name="3D Model 14" descr="Ocean current">
                    <a:extLst>
                      <a:ext uri="{FF2B5EF4-FFF2-40B4-BE49-F238E27FC236}">
                        <a16:creationId xmlns:a16="http://schemas.microsoft.com/office/drawing/2014/main" id="{522BB73D-328F-354C-8C2E-5234AF2B160A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586410" y="610729"/>
                    <a:ext cx="6685509" cy="6111804"/>
                  </a:xfrm>
                  <a:prstGeom prst="rect">
                    <a:avLst/>
                  </a:prstGeom>
                </p:spPr>
              </p:pic>
            </mc:Fallback>
          </mc:AlternateContent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3CA1F387-8645-8D44-B002-E26FD9F8F846}"/>
                  </a:ext>
                </a:extLst>
              </p:cNvPr>
              <p:cNvSpPr/>
              <p:nvPr/>
            </p:nvSpPr>
            <p:spPr>
              <a:xfrm flipV="1">
                <a:off x="-2005031" y="2484006"/>
                <a:ext cx="5046133" cy="2460529"/>
              </a:xfrm>
              <a:custGeom>
                <a:avLst/>
                <a:gdLst>
                  <a:gd name="connsiteX0" fmla="*/ 0 w 2929466"/>
                  <a:gd name="connsiteY0" fmla="*/ 745067 h 745067"/>
                  <a:gd name="connsiteX1" fmla="*/ 728133 w 2929466"/>
                  <a:gd name="connsiteY1" fmla="*/ 0 h 745067"/>
                  <a:gd name="connsiteX2" fmla="*/ 2929466 w 2929466"/>
                  <a:gd name="connsiteY2" fmla="*/ 0 h 745067"/>
                  <a:gd name="connsiteX3" fmla="*/ 2201333 w 2929466"/>
                  <a:gd name="connsiteY3" fmla="*/ 728133 h 745067"/>
                  <a:gd name="connsiteX4" fmla="*/ 0 w 2929466"/>
                  <a:gd name="connsiteY4" fmla="*/ 745067 h 745067"/>
                  <a:gd name="connsiteX0" fmla="*/ 0 w 2946400"/>
                  <a:gd name="connsiteY0" fmla="*/ 716683 h 728133"/>
                  <a:gd name="connsiteX1" fmla="*/ 745067 w 2946400"/>
                  <a:gd name="connsiteY1" fmla="*/ 0 h 728133"/>
                  <a:gd name="connsiteX2" fmla="*/ 2946400 w 2946400"/>
                  <a:gd name="connsiteY2" fmla="*/ 0 h 728133"/>
                  <a:gd name="connsiteX3" fmla="*/ 2218267 w 2946400"/>
                  <a:gd name="connsiteY3" fmla="*/ 728133 h 728133"/>
                  <a:gd name="connsiteX4" fmla="*/ 0 w 2946400"/>
                  <a:gd name="connsiteY4" fmla="*/ 716683 h 728133"/>
                  <a:gd name="connsiteX0" fmla="*/ 0 w 2946400"/>
                  <a:gd name="connsiteY0" fmla="*/ 1000518 h 1011968"/>
                  <a:gd name="connsiteX1" fmla="*/ 1524001 w 2946400"/>
                  <a:gd name="connsiteY1" fmla="*/ 0 h 1011968"/>
                  <a:gd name="connsiteX2" fmla="*/ 2946400 w 2946400"/>
                  <a:gd name="connsiteY2" fmla="*/ 283835 h 1011968"/>
                  <a:gd name="connsiteX3" fmla="*/ 2218267 w 2946400"/>
                  <a:gd name="connsiteY3" fmla="*/ 1011968 h 1011968"/>
                  <a:gd name="connsiteX4" fmla="*/ 0 w 2946400"/>
                  <a:gd name="connsiteY4" fmla="*/ 1000518 h 1011968"/>
                  <a:gd name="connsiteX0" fmla="*/ 0 w 5046133"/>
                  <a:gd name="connsiteY0" fmla="*/ 1000518 h 1603666"/>
                  <a:gd name="connsiteX1" fmla="*/ 1524001 w 5046133"/>
                  <a:gd name="connsiteY1" fmla="*/ 0 h 1603666"/>
                  <a:gd name="connsiteX2" fmla="*/ 5046133 w 5046133"/>
                  <a:gd name="connsiteY2" fmla="*/ 1603666 h 1603666"/>
                  <a:gd name="connsiteX3" fmla="*/ 2218267 w 5046133"/>
                  <a:gd name="connsiteY3" fmla="*/ 1011968 h 1603666"/>
                  <a:gd name="connsiteX4" fmla="*/ 0 w 5046133"/>
                  <a:gd name="connsiteY4" fmla="*/ 1000518 h 1603666"/>
                  <a:gd name="connsiteX0" fmla="*/ 0 w 5046133"/>
                  <a:gd name="connsiteY0" fmla="*/ 1000518 h 2062156"/>
                  <a:gd name="connsiteX1" fmla="*/ 1524001 w 5046133"/>
                  <a:gd name="connsiteY1" fmla="*/ 0 h 2062156"/>
                  <a:gd name="connsiteX2" fmla="*/ 5046133 w 5046133"/>
                  <a:gd name="connsiteY2" fmla="*/ 1603666 h 2062156"/>
                  <a:gd name="connsiteX3" fmla="*/ 3420533 w 5046133"/>
                  <a:gd name="connsiteY3" fmla="*/ 2062156 h 2062156"/>
                  <a:gd name="connsiteX4" fmla="*/ 0 w 5046133"/>
                  <a:gd name="connsiteY4" fmla="*/ 1000518 h 2062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6133" h="2062156">
                    <a:moveTo>
                      <a:pt x="0" y="1000518"/>
                    </a:moveTo>
                    <a:lnTo>
                      <a:pt x="1524001" y="0"/>
                    </a:lnTo>
                    <a:lnTo>
                      <a:pt x="5046133" y="1603666"/>
                    </a:lnTo>
                    <a:lnTo>
                      <a:pt x="3420533" y="2062156"/>
                    </a:lnTo>
                    <a:lnTo>
                      <a:pt x="0" y="1000518"/>
                    </a:lnTo>
                    <a:close/>
                  </a:path>
                </a:pathLst>
              </a:custGeom>
              <a:blipFill dpi="0" rotWithShape="1">
                <a:blip r:embed="rId5">
                  <a:alphaModFix amt="74000"/>
                </a:blip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sx="104000" sy="104000" algn="tl" rotWithShape="0">
                  <a:prstClr val="black">
                    <a:alpha val="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7" name="3D Model 16" descr="Red Straight arrow">
                  <a:extLst>
                    <a:ext uri="{FF2B5EF4-FFF2-40B4-BE49-F238E27FC236}">
                      <a16:creationId xmlns:a16="http://schemas.microsoft.com/office/drawing/2014/main" id="{FC75F365-68BA-9E4A-A06F-E4803F0ED06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33294570"/>
                    </p:ext>
                  </p:extLst>
                </p:nvPr>
              </p:nvGraphicFramePr>
              <p:xfrm rot="1395296">
                <a:off x="286106" y="3422602"/>
                <a:ext cx="1764063" cy="757722"/>
              </p:xfrm>
              <a:graphic>
                <a:graphicData uri="http://schemas.microsoft.com/office/drawing/2017/model3d">
                  <am3d:model3d r:embed="rId6">
                    <am3d:spPr>
                      <a:xfrm rot="1395296">
                        <a:off x="0" y="0"/>
                        <a:ext cx="1655797" cy="711218"/>
                      </a:xfrm>
                      <a:prstGeom prst="rect">
                        <a:avLst/>
                      </a:prstGeom>
                    </am3d:spPr>
                    <am3d:camera>
                      <am3d:pos x="0" y="0" z="49265132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106943" d="1000000"/>
                      <am3d:preTrans dx="0" dy="-9860495" dz="-1482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422896" ay="1787226" az="-10061346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151726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7" name="3D Model 16" descr="Red Straight arrow">
                  <a:extLst>
                    <a:ext uri="{FF2B5EF4-FFF2-40B4-BE49-F238E27FC236}">
                      <a16:creationId xmlns:a16="http://schemas.microsoft.com/office/drawing/2014/main" id="{FC75F365-68BA-9E4A-A06F-E4803F0ED06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1395296">
                  <a:off x="3476152" y="2735060"/>
                  <a:ext cx="1655797" cy="71121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7F9259F-572B-8240-8C57-E94F5BB40FD7}"/>
                </a:ext>
              </a:extLst>
            </p:cNvPr>
            <p:cNvSpPr/>
            <p:nvPr/>
          </p:nvSpPr>
          <p:spPr>
            <a:xfrm>
              <a:off x="711200" y="4233333"/>
              <a:ext cx="4080933" cy="3166534"/>
            </a:xfrm>
            <a:custGeom>
              <a:avLst/>
              <a:gdLst>
                <a:gd name="connsiteX0" fmla="*/ 0 w 4080933"/>
                <a:gd name="connsiteY0" fmla="*/ 1862667 h 3166534"/>
                <a:gd name="connsiteX1" fmla="*/ 152400 w 4080933"/>
                <a:gd name="connsiteY1" fmla="*/ 3166534 h 3166534"/>
                <a:gd name="connsiteX2" fmla="*/ 4080933 w 4080933"/>
                <a:gd name="connsiteY2" fmla="*/ 474134 h 3166534"/>
                <a:gd name="connsiteX3" fmla="*/ 3437467 w 4080933"/>
                <a:gd name="connsiteY3" fmla="*/ 0 h 3166534"/>
                <a:gd name="connsiteX4" fmla="*/ 0 w 4080933"/>
                <a:gd name="connsiteY4" fmla="*/ 1862667 h 3166534"/>
                <a:gd name="connsiteX0" fmla="*/ 0 w 4080933"/>
                <a:gd name="connsiteY0" fmla="*/ 1862667 h 3166534"/>
                <a:gd name="connsiteX1" fmla="*/ 152400 w 4080933"/>
                <a:gd name="connsiteY1" fmla="*/ 3166534 h 3166534"/>
                <a:gd name="connsiteX2" fmla="*/ 4080933 w 4080933"/>
                <a:gd name="connsiteY2" fmla="*/ 474134 h 3166534"/>
                <a:gd name="connsiteX3" fmla="*/ 3403600 w 4080933"/>
                <a:gd name="connsiteY3" fmla="*/ 0 h 3166534"/>
                <a:gd name="connsiteX4" fmla="*/ 0 w 4080933"/>
                <a:gd name="connsiteY4" fmla="*/ 1862667 h 316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0933" h="3166534">
                  <a:moveTo>
                    <a:pt x="0" y="1862667"/>
                  </a:moveTo>
                  <a:lnTo>
                    <a:pt x="152400" y="3166534"/>
                  </a:lnTo>
                  <a:lnTo>
                    <a:pt x="4080933" y="474134"/>
                  </a:lnTo>
                  <a:lnTo>
                    <a:pt x="3403600" y="0"/>
                  </a:lnTo>
                  <a:lnTo>
                    <a:pt x="0" y="1862667"/>
                  </a:lnTo>
                  <a:close/>
                </a:path>
              </a:pathLst>
            </a:custGeom>
            <a:blipFill>
              <a:blip r:embed="rId8"/>
              <a:tile tx="0" ty="0" sx="100000" sy="100000" flip="none" algn="tl"/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Freeform 20">
            <a:extLst>
              <a:ext uri="{FF2B5EF4-FFF2-40B4-BE49-F238E27FC236}">
                <a16:creationId xmlns:a16="http://schemas.microsoft.com/office/drawing/2014/main" id="{33FD6775-B447-3F4C-83A1-85C9380B59AA}"/>
              </a:ext>
            </a:extLst>
          </p:cNvPr>
          <p:cNvSpPr/>
          <p:nvPr/>
        </p:nvSpPr>
        <p:spPr>
          <a:xfrm>
            <a:off x="3877733" y="3064933"/>
            <a:ext cx="3979334" cy="3403600"/>
          </a:xfrm>
          <a:custGeom>
            <a:avLst/>
            <a:gdLst>
              <a:gd name="connsiteX0" fmla="*/ 0 w 3979334"/>
              <a:gd name="connsiteY0" fmla="*/ 2167467 h 3403600"/>
              <a:gd name="connsiteX1" fmla="*/ 135467 w 3979334"/>
              <a:gd name="connsiteY1" fmla="*/ 3403600 h 3403600"/>
              <a:gd name="connsiteX2" fmla="*/ 3810000 w 3979334"/>
              <a:gd name="connsiteY2" fmla="*/ 897467 h 3403600"/>
              <a:gd name="connsiteX3" fmla="*/ 3979334 w 3979334"/>
              <a:gd name="connsiteY3" fmla="*/ 0 h 3403600"/>
              <a:gd name="connsiteX4" fmla="*/ 0 w 3979334"/>
              <a:gd name="connsiteY4" fmla="*/ 2167467 h 340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9334" h="3403600">
                <a:moveTo>
                  <a:pt x="0" y="2167467"/>
                </a:moveTo>
                <a:lnTo>
                  <a:pt x="135467" y="3403600"/>
                </a:lnTo>
                <a:lnTo>
                  <a:pt x="3810000" y="897467"/>
                </a:lnTo>
                <a:lnTo>
                  <a:pt x="3979334" y="0"/>
                </a:lnTo>
                <a:lnTo>
                  <a:pt x="0" y="216746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5">
                  <a:lumMod val="40000"/>
                  <a:lumOff val="60000"/>
                  <a:alpha val="36000"/>
                </a:schemeClr>
              </a:gs>
            </a:gsLst>
            <a:lin ang="15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39759A98-1472-3148-B542-D5DF48A4854F}"/>
              </a:ext>
            </a:extLst>
          </p:cNvPr>
          <p:cNvSpPr/>
          <p:nvPr/>
        </p:nvSpPr>
        <p:spPr>
          <a:xfrm>
            <a:off x="2235200" y="3928533"/>
            <a:ext cx="1794933" cy="2523067"/>
          </a:xfrm>
          <a:custGeom>
            <a:avLst/>
            <a:gdLst>
              <a:gd name="connsiteX0" fmla="*/ 1794933 w 1794933"/>
              <a:gd name="connsiteY0" fmla="*/ 2523067 h 2523067"/>
              <a:gd name="connsiteX1" fmla="*/ 1608667 w 1794933"/>
              <a:gd name="connsiteY1" fmla="*/ 1303867 h 2523067"/>
              <a:gd name="connsiteX2" fmla="*/ 0 w 1794933"/>
              <a:gd name="connsiteY2" fmla="*/ 0 h 2523067"/>
              <a:gd name="connsiteX3" fmla="*/ 0 w 1794933"/>
              <a:gd name="connsiteY3" fmla="*/ 0 h 2523067"/>
              <a:gd name="connsiteX4" fmla="*/ 203200 w 1794933"/>
              <a:gd name="connsiteY4" fmla="*/ 321734 h 2523067"/>
              <a:gd name="connsiteX5" fmla="*/ 440267 w 1794933"/>
              <a:gd name="connsiteY5" fmla="*/ 745067 h 2523067"/>
              <a:gd name="connsiteX6" fmla="*/ 660400 w 1794933"/>
              <a:gd name="connsiteY6" fmla="*/ 1134534 h 2523067"/>
              <a:gd name="connsiteX7" fmla="*/ 999067 w 1794933"/>
              <a:gd name="connsiteY7" fmla="*/ 1642534 h 2523067"/>
              <a:gd name="connsiteX8" fmla="*/ 1388533 w 1794933"/>
              <a:gd name="connsiteY8" fmla="*/ 2116667 h 2523067"/>
              <a:gd name="connsiteX9" fmla="*/ 1794933 w 1794933"/>
              <a:gd name="connsiteY9" fmla="*/ 2523067 h 2523067"/>
              <a:gd name="connsiteX0" fmla="*/ 1794933 w 1794933"/>
              <a:gd name="connsiteY0" fmla="*/ 2523067 h 2523067"/>
              <a:gd name="connsiteX1" fmla="*/ 1642534 w 1794933"/>
              <a:gd name="connsiteY1" fmla="*/ 1337734 h 2523067"/>
              <a:gd name="connsiteX2" fmla="*/ 0 w 1794933"/>
              <a:gd name="connsiteY2" fmla="*/ 0 h 2523067"/>
              <a:gd name="connsiteX3" fmla="*/ 0 w 1794933"/>
              <a:gd name="connsiteY3" fmla="*/ 0 h 2523067"/>
              <a:gd name="connsiteX4" fmla="*/ 203200 w 1794933"/>
              <a:gd name="connsiteY4" fmla="*/ 321734 h 2523067"/>
              <a:gd name="connsiteX5" fmla="*/ 440267 w 1794933"/>
              <a:gd name="connsiteY5" fmla="*/ 745067 h 2523067"/>
              <a:gd name="connsiteX6" fmla="*/ 660400 w 1794933"/>
              <a:gd name="connsiteY6" fmla="*/ 1134534 h 2523067"/>
              <a:gd name="connsiteX7" fmla="*/ 999067 w 1794933"/>
              <a:gd name="connsiteY7" fmla="*/ 1642534 h 2523067"/>
              <a:gd name="connsiteX8" fmla="*/ 1388533 w 1794933"/>
              <a:gd name="connsiteY8" fmla="*/ 2116667 h 2523067"/>
              <a:gd name="connsiteX9" fmla="*/ 1794933 w 1794933"/>
              <a:gd name="connsiteY9" fmla="*/ 2523067 h 2523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94933" h="2523067">
                <a:moveTo>
                  <a:pt x="1794933" y="2523067"/>
                </a:moveTo>
                <a:lnTo>
                  <a:pt x="1642534" y="1337734"/>
                </a:lnTo>
                <a:lnTo>
                  <a:pt x="0" y="0"/>
                </a:lnTo>
                <a:lnTo>
                  <a:pt x="0" y="0"/>
                </a:lnTo>
                <a:lnTo>
                  <a:pt x="203200" y="321734"/>
                </a:lnTo>
                <a:lnTo>
                  <a:pt x="440267" y="745067"/>
                </a:lnTo>
                <a:lnTo>
                  <a:pt x="660400" y="1134534"/>
                </a:lnTo>
                <a:lnTo>
                  <a:pt x="999067" y="1642534"/>
                </a:lnTo>
                <a:lnTo>
                  <a:pt x="1388533" y="2116667"/>
                </a:lnTo>
                <a:lnTo>
                  <a:pt x="1794933" y="2523067"/>
                </a:lnTo>
                <a:close/>
              </a:path>
            </a:pathLst>
          </a:custGeom>
          <a:gradFill flip="none" rotWithShape="1">
            <a:gsLst>
              <a:gs pos="99609">
                <a:schemeClr val="accent5">
                  <a:alpha val="0"/>
                  <a:lumMod val="0"/>
                  <a:lumOff val="100000"/>
                </a:schemeClr>
              </a:gs>
              <a:gs pos="0">
                <a:schemeClr val="accent1">
                  <a:tint val="100000"/>
                  <a:shade val="100000"/>
                  <a:satMod val="13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 descr="Rain">
            <a:extLst>
              <a:ext uri="{FF2B5EF4-FFF2-40B4-BE49-F238E27FC236}">
                <a16:creationId xmlns:a16="http://schemas.microsoft.com/office/drawing/2014/main" id="{BBE3F151-9F19-FE43-97DA-2445DD21EF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1521" y="1438329"/>
            <a:ext cx="282129" cy="282129"/>
          </a:xfrm>
          <a:prstGeom prst="rect">
            <a:avLst/>
          </a:prstGeom>
        </p:spPr>
      </p:pic>
      <p:pic>
        <p:nvPicPr>
          <p:cNvPr id="29" name="Graphic 28" descr="Wave">
            <a:extLst>
              <a:ext uri="{FF2B5EF4-FFF2-40B4-BE49-F238E27FC236}">
                <a16:creationId xmlns:a16="http://schemas.microsoft.com/office/drawing/2014/main" id="{7EAE30FC-40D7-154A-AF23-2C5B8F5FB0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5741" y="1602036"/>
            <a:ext cx="282129" cy="28212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3" name="3D Model 32" descr="Red Straight arrow">
                <a:extLst>
                  <a:ext uri="{FF2B5EF4-FFF2-40B4-BE49-F238E27FC236}">
                    <a16:creationId xmlns:a16="http://schemas.microsoft.com/office/drawing/2014/main" id="{16708672-BBCA-384C-84D7-7E1A2831CF2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37759389"/>
                  </p:ext>
                </p:extLst>
              </p:nvPr>
            </p:nvGraphicFramePr>
            <p:xfrm rot="1395296">
              <a:off x="2373429" y="3225130"/>
              <a:ext cx="1655797" cy="711218"/>
            </p:xfrm>
            <a:graphic>
              <a:graphicData uri="http://schemas.microsoft.com/office/drawing/2017/model3d">
                <am3d:model3d r:embed="rId6">
                  <am3d:spPr>
                    <a:xfrm rot="1395296">
                      <a:off x="0" y="0"/>
                      <a:ext cx="1655797" cy="711218"/>
                    </a:xfrm>
                    <a:prstGeom prst="rect">
                      <a:avLst/>
                    </a:prstGeom>
                  </am3d:spPr>
                  <am3d:camera>
                    <am3d:pos x="0" y="0" z="4926513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06943" d="1000000"/>
                    <am3d:preTrans dx="0" dy="-9860495" dz="-1482"/>
                    <am3d:scale>
                      <am3d:sx n="1000000" d="1000000"/>
                      <am3d:sy n="1000000" d="1000000"/>
                      <am3d:sz n="1000000" d="1000000"/>
                    </am3d:scale>
                    <am3d:rot ax="1422896" ay="1787226" az="-10061346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172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3" name="3D Model 32" descr="Red Straight arrow">
                <a:extLst>
                  <a:ext uri="{FF2B5EF4-FFF2-40B4-BE49-F238E27FC236}">
                    <a16:creationId xmlns:a16="http://schemas.microsoft.com/office/drawing/2014/main" id="{16708672-BBCA-384C-84D7-7E1A2831CF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395296">
                <a:off x="2373429" y="3225130"/>
                <a:ext cx="1655797" cy="7112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4" name="3D Model 33" descr="Red Straight arrow">
                <a:extLst>
                  <a:ext uri="{FF2B5EF4-FFF2-40B4-BE49-F238E27FC236}">
                    <a16:creationId xmlns:a16="http://schemas.microsoft.com/office/drawing/2014/main" id="{4637B4F3-E5BE-2D47-8D21-B6C2D44ED93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34182494"/>
                  </p:ext>
                </p:extLst>
              </p:nvPr>
            </p:nvGraphicFramePr>
            <p:xfrm rot="1395296">
              <a:off x="4578875" y="2228119"/>
              <a:ext cx="1655797" cy="711218"/>
            </p:xfrm>
            <a:graphic>
              <a:graphicData uri="http://schemas.microsoft.com/office/drawing/2017/model3d">
                <am3d:model3d r:embed="rId6">
                  <am3d:spPr>
                    <a:xfrm rot="1395296">
                      <a:off x="0" y="0"/>
                      <a:ext cx="1655797" cy="711218"/>
                    </a:xfrm>
                    <a:prstGeom prst="rect">
                      <a:avLst/>
                    </a:prstGeom>
                  </am3d:spPr>
                  <am3d:camera>
                    <am3d:pos x="0" y="0" z="4926513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06943" d="1000000"/>
                    <am3d:preTrans dx="0" dy="-9860495" dz="-1482"/>
                    <am3d:scale>
                      <am3d:sx n="1000000" d="1000000"/>
                      <am3d:sy n="1000000" d="1000000"/>
                      <am3d:sz n="1000000" d="1000000"/>
                    </am3d:scale>
                    <am3d:rot ax="1422896" ay="1787226" az="-10061346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172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4" name="3D Model 33" descr="Red Straight arrow">
                <a:extLst>
                  <a:ext uri="{FF2B5EF4-FFF2-40B4-BE49-F238E27FC236}">
                    <a16:creationId xmlns:a16="http://schemas.microsoft.com/office/drawing/2014/main" id="{4637B4F3-E5BE-2D47-8D21-B6C2D44ED9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395296">
                <a:off x="4578875" y="2228119"/>
                <a:ext cx="1655797" cy="71121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7951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68133-DEEC-A34A-9ACC-449DB8B9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79" y="-247102"/>
            <a:ext cx="8229600" cy="1097280"/>
          </a:xfrm>
        </p:spPr>
        <p:txBody>
          <a:bodyPr/>
          <a:lstStyle/>
          <a:p>
            <a:r>
              <a:rPr lang="en-US" dirty="0"/>
              <a:t>SST variability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B2C0AB-0328-D844-BFC8-B430C6B90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3767"/>
          <a:stretch/>
        </p:blipFill>
        <p:spPr>
          <a:xfrm>
            <a:off x="4699390" y="2562438"/>
            <a:ext cx="4221105" cy="1970307"/>
          </a:xfrm>
          <a:effectLst>
            <a:outerShdw blurRad="342900" dist="38100" dir="8100000" sx="103000" sy="103000" algn="tr" rotWithShape="0">
              <a:prstClr val="black">
                <a:alpha val="19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FF5B95-BE22-914A-A577-C213AF14966D}"/>
              </a:ext>
            </a:extLst>
          </p:cNvPr>
          <p:cNvSpPr txBox="1"/>
          <p:nvPr/>
        </p:nvSpPr>
        <p:spPr>
          <a:xfrm>
            <a:off x="192458" y="768901"/>
            <a:ext cx="101736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Variability is mostly seasonal</a:t>
            </a:r>
          </a:p>
          <a:p>
            <a:r>
              <a:rPr lang="en-US" sz="2400" dirty="0"/>
              <a:t>De-seasoned: dominated by ENSO processes</a:t>
            </a:r>
          </a:p>
          <a:p>
            <a:r>
              <a:rPr lang="en-US" sz="2400" dirty="0"/>
              <a:t>Other important oscillations: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NAO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PDO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50DC80-56D8-3C40-AE1E-5E69FE237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94" y="2649708"/>
            <a:ext cx="3965456" cy="1754326"/>
          </a:xfrm>
          <a:prstGeom prst="rect">
            <a:avLst/>
          </a:prstGeom>
          <a:effectLst>
            <a:outerShdw blurRad="355600" dist="38100" dir="8100000" sx="103000" sy="103000" algn="tr" rotWithShape="0">
              <a:prstClr val="black">
                <a:alpha val="15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F445FD-19AE-4944-8499-EA091DF1A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3108" y="4865685"/>
            <a:ext cx="4261620" cy="1375415"/>
          </a:xfrm>
          <a:prstGeom prst="rect">
            <a:avLst/>
          </a:prstGeom>
          <a:effectLst>
            <a:outerShdw blurRad="482600" dist="38100" dir="8100000" sx="104000" sy="104000" algn="tr" rotWithShape="0">
              <a:prstClr val="black">
                <a:alpha val="11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037C44-C407-0247-B2D9-29C57E0F4025}"/>
              </a:ext>
            </a:extLst>
          </p:cNvPr>
          <p:cNvSpPr txBox="1"/>
          <p:nvPr/>
        </p:nvSpPr>
        <p:spPr>
          <a:xfrm>
            <a:off x="7140222" y="6241100"/>
            <a:ext cx="1736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O’Brien et al. 2019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AD6AA2-5DD6-DB4A-93F0-AF2F00064ACE}"/>
              </a:ext>
            </a:extLst>
          </p:cNvPr>
          <p:cNvSpPr txBox="1"/>
          <p:nvPr/>
        </p:nvSpPr>
        <p:spPr>
          <a:xfrm>
            <a:off x="2601139" y="4250146"/>
            <a:ext cx="1591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Deser</a:t>
            </a:r>
            <a:r>
              <a:rPr lang="en-US" sz="1600" dirty="0"/>
              <a:t> et al. 2010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610058-8ACA-8C44-9CD9-E8CB6386D264}"/>
              </a:ext>
            </a:extLst>
          </p:cNvPr>
          <p:cNvSpPr txBox="1"/>
          <p:nvPr/>
        </p:nvSpPr>
        <p:spPr>
          <a:xfrm>
            <a:off x="7328469" y="4478341"/>
            <a:ext cx="1623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Bulgin</a:t>
            </a:r>
            <a:r>
              <a:rPr lang="en-US" sz="1600" dirty="0"/>
              <a:t> et al. 2020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410584C-45CF-DA42-9F41-6DE76A792E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479" y="4529358"/>
            <a:ext cx="4486024" cy="20810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E718AF-FEF7-F340-9DBC-706CE314756D}"/>
              </a:ext>
            </a:extLst>
          </p:cNvPr>
          <p:cNvSpPr txBox="1"/>
          <p:nvPr/>
        </p:nvSpPr>
        <p:spPr>
          <a:xfrm>
            <a:off x="234479" y="6566479"/>
            <a:ext cx="1602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Dittus</a:t>
            </a:r>
            <a:r>
              <a:rPr lang="en-US" sz="1600" dirty="0"/>
              <a:t> et al. 2018</a:t>
            </a:r>
          </a:p>
        </p:txBody>
      </p:sp>
    </p:spTree>
    <p:extLst>
      <p:ext uri="{BB962C8B-B14F-4D97-AF65-F5344CB8AC3E}">
        <p14:creationId xmlns:p14="http://schemas.microsoft.com/office/powerpoint/2010/main" val="985319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5604FD-88D2-8648-ADB7-7C7B75E82E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8534"/>
          <a:stretch/>
        </p:blipFill>
        <p:spPr>
          <a:xfrm>
            <a:off x="1397000" y="2950047"/>
            <a:ext cx="6401818" cy="3639727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9E40ABC-335B-6743-85F9-6A0AAEAD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-371793"/>
            <a:ext cx="8229600" cy="1097280"/>
          </a:xfrm>
        </p:spPr>
        <p:txBody>
          <a:bodyPr/>
          <a:lstStyle/>
          <a:p>
            <a:r>
              <a:rPr lang="en-US" dirty="0"/>
              <a:t>Ocean/ Land relationships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72EA11-280E-774A-93B3-57DE3BB093F2}"/>
              </a:ext>
            </a:extLst>
          </p:cNvPr>
          <p:cNvSpPr txBox="1"/>
          <p:nvPr/>
        </p:nvSpPr>
        <p:spPr>
          <a:xfrm>
            <a:off x="114551" y="6238520"/>
            <a:ext cx="1602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Dittus</a:t>
            </a:r>
            <a:r>
              <a:rPr lang="en-US" sz="1600" dirty="0"/>
              <a:t> et al. 2018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B51EAF-287B-1041-BF9F-D9DEF0EF7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963" y="889954"/>
            <a:ext cx="4486024" cy="208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12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EB69A-6466-F748-A6E0-5BCF347D4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578" y="-253009"/>
            <a:ext cx="8229600" cy="1097280"/>
          </a:xfrm>
        </p:spPr>
        <p:txBody>
          <a:bodyPr/>
          <a:lstStyle/>
          <a:p>
            <a:r>
              <a:rPr lang="en-US" dirty="0"/>
              <a:t>Ocean/ Land relationships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F29B26-391D-A04E-B348-997C61657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7758"/>
          <a:stretch/>
        </p:blipFill>
        <p:spPr>
          <a:xfrm>
            <a:off x="135466" y="1253066"/>
            <a:ext cx="5192889" cy="136688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168E1B-2DD9-4941-84E8-6880B36D0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34" y="2681038"/>
            <a:ext cx="5147734" cy="39869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C0B134-30F8-A14B-8FA9-0CCE6BC45308}"/>
              </a:ext>
            </a:extLst>
          </p:cNvPr>
          <p:cNvSpPr txBox="1"/>
          <p:nvPr/>
        </p:nvSpPr>
        <p:spPr>
          <a:xfrm>
            <a:off x="5508978" y="953910"/>
            <a:ext cx="336408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Li et al (2016) looked at the relationship between salinity and precipitation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SSS over the northwestern subtropical Atlantic coincides with a local increase in moisture. The moisture is then directed toward and converges over the southern United States, which experiences increased precipitation and soil moisture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266219-E64D-B748-B964-261EFBE738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39"/>
          <a:stretch/>
        </p:blipFill>
        <p:spPr>
          <a:xfrm>
            <a:off x="5418667" y="4568973"/>
            <a:ext cx="3725333" cy="21600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DDEB892-423E-F94F-A07B-223189F920C7}"/>
              </a:ext>
            </a:extLst>
          </p:cNvPr>
          <p:cNvSpPr/>
          <p:nvPr/>
        </p:nvSpPr>
        <p:spPr>
          <a:xfrm>
            <a:off x="5627688" y="4828308"/>
            <a:ext cx="16536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Approach: do something similar for the U.S. in E3SM using SST</a:t>
            </a:r>
          </a:p>
        </p:txBody>
      </p:sp>
    </p:spTree>
    <p:extLst>
      <p:ext uri="{BB962C8B-B14F-4D97-AF65-F5344CB8AC3E}">
        <p14:creationId xmlns:p14="http://schemas.microsoft.com/office/powerpoint/2010/main" val="2130873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06A03-111D-C843-BC08-86FFEFBA3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46" y="-359892"/>
            <a:ext cx="8229600" cy="1097280"/>
          </a:xfrm>
        </p:spPr>
        <p:txBody>
          <a:bodyPr/>
          <a:lstStyle/>
          <a:p>
            <a:r>
              <a:rPr lang="en-US" dirty="0"/>
              <a:t>Data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8EC58-8558-F34E-B48E-BCB6AA0D6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646" y="238905"/>
            <a:ext cx="3858601" cy="41148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Start with low res PI run, SST and precipitation </a:t>
            </a:r>
          </a:p>
          <a:p>
            <a:r>
              <a:rPr lang="en-US" dirty="0"/>
              <a:t>Precipitation</a:t>
            </a:r>
          </a:p>
          <a:p>
            <a:pPr lvl="1"/>
            <a:r>
              <a:rPr lang="en-US" dirty="0"/>
              <a:t>Standardized precipitation index (SPI) </a:t>
            </a:r>
          </a:p>
          <a:p>
            <a:pPr lvl="2"/>
            <a:r>
              <a:rPr lang="en-US" dirty="0"/>
              <a:t>a widely used index to characterize meteorological drought on a range of timescales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/>
              <a:t>Averaged over each HUC02 watershed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454734-B52F-1A48-BA1C-D670BBEEF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247" y="280920"/>
            <a:ext cx="3725283" cy="27003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EDC9F1-4D56-A14F-BA05-67FDCFD209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376"/>
          <a:stretch/>
        </p:blipFill>
        <p:spPr>
          <a:xfrm>
            <a:off x="4290118" y="3367848"/>
            <a:ext cx="4499128" cy="27003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76A426-3A9A-FB48-9DE0-4C4D2734CA48}"/>
              </a:ext>
            </a:extLst>
          </p:cNvPr>
          <p:cNvSpPr txBox="1"/>
          <p:nvPr/>
        </p:nvSpPr>
        <p:spPr>
          <a:xfrm>
            <a:off x="8168440" y="482838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NCAR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62D2E6-E867-E34A-8E7B-543C38BC3752}"/>
              </a:ext>
            </a:extLst>
          </p:cNvPr>
          <p:cNvSpPr txBox="1"/>
          <p:nvPr/>
        </p:nvSpPr>
        <p:spPr>
          <a:xfrm>
            <a:off x="8168440" y="6005830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USGS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BAAF772-F24E-3446-B1BE-119A8DC03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6521" y="3909205"/>
            <a:ext cx="1828800" cy="44450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E5171A9-899A-E14F-B0DD-573C7CB86C26}"/>
              </a:ext>
            </a:extLst>
          </p:cNvPr>
          <p:cNvCxnSpPr/>
          <p:nvPr/>
        </p:nvCxnSpPr>
        <p:spPr>
          <a:xfrm flipH="1">
            <a:off x="1311127" y="4292321"/>
            <a:ext cx="749075" cy="2822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EB2AC3D-4420-A14B-AFF8-110229B8E3BA}"/>
              </a:ext>
            </a:extLst>
          </p:cNvPr>
          <p:cNvCxnSpPr>
            <a:cxnSpLocks/>
          </p:cNvCxnSpPr>
          <p:nvPr/>
        </p:nvCxnSpPr>
        <p:spPr>
          <a:xfrm flipH="1">
            <a:off x="2497292" y="4292321"/>
            <a:ext cx="1" cy="3725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04F0D27-AEE2-A04E-A777-6631C6A8621C}"/>
              </a:ext>
            </a:extLst>
          </p:cNvPr>
          <p:cNvCxnSpPr>
            <a:cxnSpLocks/>
          </p:cNvCxnSpPr>
          <p:nvPr/>
        </p:nvCxnSpPr>
        <p:spPr>
          <a:xfrm>
            <a:off x="2871831" y="4218942"/>
            <a:ext cx="343990" cy="3556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CA44561-55E8-A14F-9DB0-B008513F1149}"/>
              </a:ext>
            </a:extLst>
          </p:cNvPr>
          <p:cNvSpPr txBox="1"/>
          <p:nvPr/>
        </p:nvSpPr>
        <p:spPr>
          <a:xfrm>
            <a:off x="185354" y="4526413"/>
            <a:ext cx="137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Precipitation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BB2E70-0978-C546-AC67-753C37565D8A}"/>
              </a:ext>
            </a:extLst>
          </p:cNvPr>
          <p:cNvSpPr txBox="1"/>
          <p:nvPr/>
        </p:nvSpPr>
        <p:spPr>
          <a:xfrm>
            <a:off x="1666461" y="4634493"/>
            <a:ext cx="1377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Mean</a:t>
            </a:r>
          </a:p>
          <a:p>
            <a:pPr algn="ctr"/>
            <a:r>
              <a:rPr lang="en-US" dirty="0"/>
              <a:t>Precipitation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86ED35-669C-0C46-B098-A6E7DFAC255D}"/>
              </a:ext>
            </a:extLst>
          </p:cNvPr>
          <p:cNvSpPr txBox="1"/>
          <p:nvPr/>
        </p:nvSpPr>
        <p:spPr>
          <a:xfrm>
            <a:off x="2809007" y="4470252"/>
            <a:ext cx="1481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Standard Dev.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11AA19-7031-684A-8311-A2C0C019C93E}"/>
              </a:ext>
            </a:extLst>
          </p:cNvPr>
          <p:cNvSpPr txBox="1"/>
          <p:nvPr/>
        </p:nvSpPr>
        <p:spPr>
          <a:xfrm>
            <a:off x="5122247" y="2876267"/>
            <a:ext cx="49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7ECFB1-868E-9547-ABC8-A1D8ABB52234}"/>
              </a:ext>
            </a:extLst>
          </p:cNvPr>
          <p:cNvSpPr txBox="1"/>
          <p:nvPr/>
        </p:nvSpPr>
        <p:spPr>
          <a:xfrm>
            <a:off x="8267249" y="2918901"/>
            <a:ext cx="538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wet</a:t>
            </a:r>
          </a:p>
        </p:txBody>
      </p:sp>
    </p:spTree>
    <p:extLst>
      <p:ext uri="{BB962C8B-B14F-4D97-AF65-F5344CB8AC3E}">
        <p14:creationId xmlns:p14="http://schemas.microsoft.com/office/powerpoint/2010/main" val="897414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EBC8-1B47-EC48-A6AB-39763C44A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4969"/>
            <a:ext cx="8229600" cy="1097280"/>
          </a:xfrm>
        </p:spPr>
        <p:txBody>
          <a:bodyPr/>
          <a:lstStyle/>
          <a:p>
            <a:r>
              <a:rPr lang="en-US" dirty="0"/>
              <a:t>Standardized Precipitation Index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400EB4-2741-B44E-B746-47BA9A2CEF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368" r="2323" b="2714"/>
          <a:stretch/>
        </p:blipFill>
        <p:spPr>
          <a:xfrm>
            <a:off x="0" y="1033659"/>
            <a:ext cx="9144000" cy="536232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BB531B-4673-7246-9A5A-833882BA2748}"/>
              </a:ext>
            </a:extLst>
          </p:cNvPr>
          <p:cNvSpPr/>
          <p:nvPr/>
        </p:nvSpPr>
        <p:spPr>
          <a:xfrm>
            <a:off x="1759752" y="852311"/>
            <a:ext cx="5218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SPI for a typical year for each of the HU02 watersheds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5E2D97-190D-2749-8956-07B21820D956}"/>
              </a:ext>
            </a:extLst>
          </p:cNvPr>
          <p:cNvSpPr/>
          <p:nvPr/>
        </p:nvSpPr>
        <p:spPr>
          <a:xfrm>
            <a:off x="0" y="6165147"/>
            <a:ext cx="2421467" cy="46166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  <a:alpha val="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en-US" sz="2400" dirty="0"/>
              <a:t>What about SST?</a:t>
            </a:r>
          </a:p>
        </p:txBody>
      </p:sp>
    </p:spTree>
    <p:extLst>
      <p:ext uri="{BB962C8B-B14F-4D97-AF65-F5344CB8AC3E}">
        <p14:creationId xmlns:p14="http://schemas.microsoft.com/office/powerpoint/2010/main" val="3435038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808EB-9126-DF47-9102-69955091B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301413"/>
            <a:ext cx="8229600" cy="1097280"/>
          </a:xfrm>
        </p:spPr>
        <p:txBody>
          <a:bodyPr/>
          <a:lstStyle/>
          <a:p>
            <a:r>
              <a:rPr lang="en-US" dirty="0"/>
              <a:t>SST variability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D6D20C-1DB8-1B4C-B840-83FB08EBF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1141393"/>
            <a:ext cx="9144000" cy="531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57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9C37A-A009-6C47-BE1F-E68BE6DC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C8ABB-BB06-3949-B8B4-7517270C9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174" y="2118169"/>
            <a:ext cx="4453467" cy="4114800"/>
          </a:xfrm>
        </p:spPr>
        <p:txBody>
          <a:bodyPr/>
          <a:lstStyle/>
          <a:p>
            <a:r>
              <a:rPr lang="en-US" dirty="0"/>
              <a:t>SST (continued)</a:t>
            </a:r>
          </a:p>
          <a:p>
            <a:pPr lvl="1"/>
            <a:r>
              <a:rPr lang="en-US" dirty="0"/>
              <a:t>Seasonal cycles give spurious correlations (basically relating a seasonal cycle to itself)</a:t>
            </a:r>
          </a:p>
          <a:p>
            <a:pPr lvl="1"/>
            <a:r>
              <a:rPr lang="en-US" dirty="0"/>
              <a:t>Holtz-Winters decomposition avoids this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C719C7-DA09-064C-8512-17AEE3A7F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790" y="2668578"/>
            <a:ext cx="2439032" cy="23204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7EDEFA-67D7-DF4B-B812-C2CB8588AA76}"/>
              </a:ext>
            </a:extLst>
          </p:cNvPr>
          <p:cNvSpPr txBox="1"/>
          <p:nvPr/>
        </p:nvSpPr>
        <p:spPr>
          <a:xfrm>
            <a:off x="5327756" y="1656504"/>
            <a:ext cx="3359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Holt-Winters decomposition on SST: </a:t>
            </a:r>
            <a:r>
              <a:rPr lang="en-US" dirty="0">
                <a:solidFill>
                  <a:schemeClr val="accent6"/>
                </a:solidFill>
              </a:rPr>
              <a:t>seasonal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trend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residual, </a:t>
            </a:r>
            <a:r>
              <a:rPr lang="en-US" dirty="0">
                <a:solidFill>
                  <a:srgbClr val="00B050"/>
                </a:solidFill>
              </a:rPr>
              <a:t>raw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71BF14-CEE0-9847-AF47-2F79F449E508}"/>
              </a:ext>
            </a:extLst>
          </p:cNvPr>
          <p:cNvSpPr txBox="1"/>
          <p:nvPr/>
        </p:nvSpPr>
        <p:spPr>
          <a:xfrm>
            <a:off x="6644668" y="4988994"/>
            <a:ext cx="179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024893-607F-2346-A38E-F7950554CBDA}"/>
              </a:ext>
            </a:extLst>
          </p:cNvPr>
          <p:cNvSpPr txBox="1"/>
          <p:nvPr/>
        </p:nvSpPr>
        <p:spPr>
          <a:xfrm rot="16200000">
            <a:off x="4596021" y="3315687"/>
            <a:ext cx="1463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SST</a:t>
            </a:r>
          </a:p>
        </p:txBody>
      </p:sp>
    </p:spTree>
    <p:extLst>
      <p:ext uri="{BB962C8B-B14F-4D97-AF65-F5344CB8AC3E}">
        <p14:creationId xmlns:p14="http://schemas.microsoft.com/office/powerpoint/2010/main" val="19945569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11853</TotalTime>
  <Words>597</Words>
  <Application>Microsoft Macintosh PowerPoint</Application>
  <PresentationFormat>On-screen Show (4:3)</PresentationFormat>
  <Paragraphs>120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Creation of an SST variability metric for E3SM</vt:lpstr>
      <vt:lpstr>Can we use sea surface temperature to predict patterns on land in E3SM? </vt:lpstr>
      <vt:lpstr>SST variability</vt:lpstr>
      <vt:lpstr>Ocean/ Land relationships</vt:lpstr>
      <vt:lpstr>Ocean/ Land relationships</vt:lpstr>
      <vt:lpstr>Data Analysis</vt:lpstr>
      <vt:lpstr>Standardized Precipitation Index</vt:lpstr>
      <vt:lpstr>SST variability</vt:lpstr>
      <vt:lpstr>Data Analysis </vt:lpstr>
      <vt:lpstr>SST/SPI correlations</vt:lpstr>
      <vt:lpstr>PowerPoint Presentation</vt:lpstr>
      <vt:lpstr>PowerPoint Presentation</vt:lpstr>
      <vt:lpstr>Correlation of timeseries at 3 points, by watershed</vt:lpstr>
      <vt:lpstr>ENSO Comparison with NOAA</vt:lpstr>
      <vt:lpstr>ENSO</vt:lpstr>
      <vt:lpstr>NAO</vt:lpstr>
      <vt:lpstr>PowerPoint Presentation</vt:lpstr>
      <vt:lpstr>Summary</vt:lpstr>
      <vt:lpstr>In progress</vt:lpstr>
    </vt:vector>
  </TitlesOfParts>
  <Company>Pacific Northwest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DeGraaf</dc:creator>
  <cp:lastModifiedBy>Microsoft Office User</cp:lastModifiedBy>
  <cp:revision>97</cp:revision>
  <dcterms:created xsi:type="dcterms:W3CDTF">2014-12-04T00:15:55Z</dcterms:created>
  <dcterms:modified xsi:type="dcterms:W3CDTF">2020-10-01T20:37:23Z</dcterms:modified>
</cp:coreProperties>
</file>