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8" r:id="rId3"/>
  </p:sldMasterIdLst>
  <p:notesMasterIdLst>
    <p:notesMasterId r:id="rId19"/>
  </p:notesMasterIdLst>
  <p:sldIdLst>
    <p:sldId id="258" r:id="rId4"/>
    <p:sldId id="262" r:id="rId5"/>
    <p:sldId id="257" r:id="rId6"/>
    <p:sldId id="263" r:id="rId7"/>
    <p:sldId id="264" r:id="rId8"/>
    <p:sldId id="259" r:id="rId9"/>
    <p:sldId id="265" r:id="rId10"/>
    <p:sldId id="260" r:id="rId11"/>
    <p:sldId id="266" r:id="rId12"/>
    <p:sldId id="267" r:id="rId13"/>
    <p:sldId id="270" r:id="rId14"/>
    <p:sldId id="256" r:id="rId15"/>
    <p:sldId id="268" r:id="rId16"/>
    <p:sldId id="269" r:id="rId17"/>
    <p:sldId id="27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7EB"/>
    <a:srgbClr val="898989"/>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8"/>
    <p:restoredTop sz="94646"/>
  </p:normalViewPr>
  <p:slideViewPr>
    <p:cSldViewPr snapToGrid="0" snapToObjects="1">
      <p:cViewPr varScale="1">
        <p:scale>
          <a:sx n="139" d="100"/>
          <a:sy n="139" d="100"/>
        </p:scale>
        <p:origin x="79" y="333"/>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57D67-9C13-4509-AF0F-274F2F489204}" type="datetimeFigureOut">
              <a:rPr lang="en-US" smtClean="0"/>
              <a:t>7/23/2020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C2421-21D2-4520-86F3-4F6204696E04}" type="slidenum">
              <a:rPr lang="en-US" smtClean="0"/>
              <a:t>‹#›</a:t>
            </a:fld>
            <a:endParaRPr lang="en-US"/>
          </a:p>
        </p:txBody>
      </p:sp>
    </p:spTree>
    <p:extLst>
      <p:ext uri="{BB962C8B-B14F-4D97-AF65-F5344CB8AC3E}">
        <p14:creationId xmlns:p14="http://schemas.microsoft.com/office/powerpoint/2010/main" val="423620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images for annual total precipitation and annual average </a:t>
            </a:r>
            <a:r>
              <a:rPr lang="en-US" dirty="0" err="1"/>
              <a:t>Tmax</a:t>
            </a:r>
            <a:r>
              <a:rPr lang="en-US" dirty="0"/>
              <a:t> are used to show what a 1km N. Am. grid looks like, for some of the typical offline land </a:t>
            </a:r>
            <a:r>
              <a:rPr lang="en-US" dirty="0" err="1"/>
              <a:t>forcings</a:t>
            </a:r>
            <a:r>
              <a:rPr lang="en-US" dirty="0"/>
              <a:t>. These summary images are from the </a:t>
            </a:r>
            <a:r>
              <a:rPr lang="en-US" dirty="0" err="1"/>
              <a:t>Daymet</a:t>
            </a:r>
            <a:r>
              <a:rPr lang="en-US" dirty="0"/>
              <a:t> dataset, which is being amended with temporal downscaling and used to force the offline simulations. The inset shows an example of the current global offline land grid at 0.5 degrees resolution (CRY air temperature model driver), for comparison. In case anyone asks, we will also be running Puerto Rico and Hawaii.</a:t>
            </a:r>
          </a:p>
        </p:txBody>
      </p:sp>
      <p:sp>
        <p:nvSpPr>
          <p:cNvPr id="4" name="Slide Number Placeholder 3"/>
          <p:cNvSpPr>
            <a:spLocks noGrp="1"/>
          </p:cNvSpPr>
          <p:nvPr>
            <p:ph type="sldNum" sz="quarter" idx="5"/>
          </p:nvPr>
        </p:nvSpPr>
        <p:spPr/>
        <p:txBody>
          <a:bodyPr/>
          <a:lstStyle/>
          <a:p>
            <a:fld id="{0BCC2421-21D2-4520-86F3-4F6204696E04}" type="slidenum">
              <a:rPr lang="en-US" smtClean="0"/>
              <a:t>3</a:t>
            </a:fld>
            <a:endParaRPr lang="en-US"/>
          </a:p>
        </p:txBody>
      </p:sp>
    </p:spTree>
    <p:extLst>
      <p:ext uri="{BB962C8B-B14F-4D97-AF65-F5344CB8AC3E}">
        <p14:creationId xmlns:p14="http://schemas.microsoft.com/office/powerpoint/2010/main" val="225608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what the GPU computational resource looks like on Summit, and how we are making use of an existing parallelism in the model to move computation onto </a:t>
            </a:r>
            <a:r>
              <a:rPr lang="en-US"/>
              <a:t>the GPU</a:t>
            </a:r>
            <a:endParaRPr lang="en-US" dirty="0"/>
          </a:p>
        </p:txBody>
      </p:sp>
      <p:sp>
        <p:nvSpPr>
          <p:cNvPr id="4" name="Slide Number Placeholder 3"/>
          <p:cNvSpPr>
            <a:spLocks noGrp="1"/>
          </p:cNvSpPr>
          <p:nvPr>
            <p:ph type="sldNum" sz="quarter" idx="5"/>
          </p:nvPr>
        </p:nvSpPr>
        <p:spPr/>
        <p:txBody>
          <a:bodyPr/>
          <a:lstStyle/>
          <a:p>
            <a:fld id="{0BCC2421-21D2-4520-86F3-4F6204696E04}" type="slidenum">
              <a:rPr lang="en-US" smtClean="0"/>
              <a:t>6</a:t>
            </a:fld>
            <a:endParaRPr lang="en-US"/>
          </a:p>
        </p:txBody>
      </p:sp>
    </p:spTree>
    <p:extLst>
      <p:ext uri="{BB962C8B-B14F-4D97-AF65-F5344CB8AC3E}">
        <p14:creationId xmlns:p14="http://schemas.microsoft.com/office/powerpoint/2010/main" val="90695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Near-ideal scaling of compute time means that we can go from 1 to 2200 clumps (</a:t>
            </a:r>
            <a:r>
              <a:rPr lang="en-US" dirty="0" err="1"/>
              <a:t>gridcells</a:t>
            </a:r>
            <a:r>
              <a:rPr lang="en-US" dirty="0"/>
              <a:t>) of work on one GPU, and the compute time for one model time step is the same. We are testing other configurations that allow us to put more than 2200 clumps on one GPU.</a:t>
            </a:r>
          </a:p>
          <a:p>
            <a:r>
              <a:rPr lang="en-US" dirty="0"/>
              <a:t>“Data transfer time scales with number of clumps per GPU” means that, as we put more </a:t>
            </a:r>
            <a:r>
              <a:rPr lang="en-US" dirty="0" err="1"/>
              <a:t>gridcells</a:t>
            </a:r>
            <a:r>
              <a:rPr lang="en-US" dirty="0"/>
              <a:t> on the GPU, it takes more time to initialize the data structures on the device. After that initial overhead, the actual computation goes equally fast if we are running one </a:t>
            </a:r>
            <a:r>
              <a:rPr lang="en-US" dirty="0" err="1"/>
              <a:t>gridcell</a:t>
            </a:r>
            <a:r>
              <a:rPr lang="en-US" dirty="0"/>
              <a:t> (one clump) or 2200 </a:t>
            </a:r>
            <a:r>
              <a:rPr lang="en-US" dirty="0" err="1"/>
              <a:t>gridcells</a:t>
            </a:r>
            <a:r>
              <a:rPr lang="en-US" dirty="0"/>
              <a:t>. In other words, this looks like it is working exceptionally well.</a:t>
            </a:r>
          </a:p>
          <a:p>
            <a:r>
              <a:rPr lang="en-US" dirty="0"/>
              <a:t>Note that this is a very different computational paradigm than is usually pursued for a GPU port. We’re not trying to find the slowest parts of the code and customizing parallelization for those parts. Instead, we’re taking advantage of the deep copy and other nice features of </a:t>
            </a:r>
            <a:r>
              <a:rPr lang="en-US" dirty="0" err="1"/>
              <a:t>OpenACC</a:t>
            </a:r>
            <a:r>
              <a:rPr lang="en-US" dirty="0"/>
              <a:t> to just push large amounts of rather routine computation out to the GPUs. Our approach requires very little rewriting at the driver and subroutine level.</a:t>
            </a:r>
          </a:p>
        </p:txBody>
      </p:sp>
      <p:sp>
        <p:nvSpPr>
          <p:cNvPr id="4" name="Slide Number Placeholder 3"/>
          <p:cNvSpPr>
            <a:spLocks noGrp="1"/>
          </p:cNvSpPr>
          <p:nvPr>
            <p:ph type="sldNum" sz="quarter" idx="5"/>
          </p:nvPr>
        </p:nvSpPr>
        <p:spPr/>
        <p:txBody>
          <a:bodyPr/>
          <a:lstStyle/>
          <a:p>
            <a:fld id="{0BCC2421-21D2-4520-86F3-4F6204696E04}" type="slidenum">
              <a:rPr lang="en-US" smtClean="0"/>
              <a:t>8</a:t>
            </a:fld>
            <a:endParaRPr lang="en-US"/>
          </a:p>
        </p:txBody>
      </p:sp>
    </p:spTree>
    <p:extLst>
      <p:ext uri="{BB962C8B-B14F-4D97-AF65-F5344CB8AC3E}">
        <p14:creationId xmlns:p14="http://schemas.microsoft.com/office/powerpoint/2010/main" val="2373803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c91498a9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c91498a9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Customs</a:t>
            </a:r>
            <a:r>
              <a:rPr lang="en-US" baseline="0" dirty="0"/>
              <a:t> functions that are removed include ones like  </a:t>
            </a:r>
            <a:r>
              <a:rPr lang="en-US" baseline="0" dirty="0" err="1"/>
              <a:t>shr_sys_log</a:t>
            </a:r>
            <a:r>
              <a:rPr lang="en-US" baseline="0" dirty="0"/>
              <a:t>,  </a:t>
            </a:r>
            <a:r>
              <a:rPr lang="en-US" baseline="0" dirty="0" err="1"/>
              <a:t>endrun</a:t>
            </a:r>
            <a:r>
              <a:rPr lang="en-US" baseline="0" dirty="0"/>
              <a:t>, write(</a:t>
            </a:r>
            <a:r>
              <a:rPr lang="en-US" baseline="0" dirty="0" err="1"/>
              <a:t>iulog</a:t>
            </a:r>
            <a:r>
              <a:rPr lang="en-US" baseline="0" dirty="0"/>
              <a:t>,*), SHR_ASSERT, etc…</a:t>
            </a:r>
            <a:endParaRPr lang="en-US" dirty="0"/>
          </a:p>
          <a:p>
            <a:pPr marL="0" lvl="0" indent="0" algn="l" rtl="0">
              <a:spcBef>
                <a:spcPts val="0"/>
              </a:spcBef>
              <a:spcAft>
                <a:spcPts val="0"/>
              </a:spcAft>
              <a:buNone/>
            </a:pPr>
            <a:r>
              <a:rPr lang="en-US" dirty="0"/>
              <a:t>Array</a:t>
            </a:r>
            <a:r>
              <a:rPr lang="en-US" baseline="0" dirty="0"/>
              <a:t> Slicing Example:   </a:t>
            </a:r>
          </a:p>
          <a:p>
            <a:pPr marL="0" lvl="0" indent="0" algn="l" rtl="0">
              <a:spcBef>
                <a:spcPts val="0"/>
              </a:spcBef>
              <a:spcAft>
                <a:spcPts val="0"/>
              </a:spcAft>
              <a:buNone/>
            </a:pPr>
            <a:r>
              <a:rPr lang="en-US" baseline="0" dirty="0"/>
              <a:t>	PGI only supports a few </a:t>
            </a:r>
            <a:r>
              <a:rPr lang="en-US" baseline="0" dirty="0" err="1"/>
              <a:t>intrinsics</a:t>
            </a:r>
            <a:r>
              <a:rPr lang="en-US" baseline="0" dirty="0"/>
              <a:t>, primarily math related, so the one implicit in this example has no device code and cannot be used in a device region.</a:t>
            </a:r>
          </a:p>
          <a:p>
            <a:pPr marL="0" lvl="0" indent="0" algn="l" rtl="0">
              <a:spcBef>
                <a:spcPts val="0"/>
              </a:spcBef>
              <a:spcAft>
                <a:spcPts val="0"/>
              </a:spcAft>
              <a:buNone/>
            </a:pPr>
            <a:r>
              <a:rPr lang="en-US" baseline="0" dirty="0"/>
              <a:t>	nee and </a:t>
            </a:r>
            <a:r>
              <a:rPr lang="en-US" baseline="0" dirty="0" err="1"/>
              <a:t>nee_grc</a:t>
            </a:r>
            <a:r>
              <a:rPr lang="en-US" baseline="0" dirty="0"/>
              <a:t> are pointers associated with the corresponding derived type components </a:t>
            </a:r>
            <a:r>
              <a:rPr lang="en-US" baseline="0" dirty="0" err="1"/>
              <a:t>col_cf%nee</a:t>
            </a:r>
            <a:r>
              <a:rPr lang="en-US" baseline="0" dirty="0"/>
              <a:t> and lnd2atm_vars%nee_grc.  </a:t>
            </a:r>
          </a:p>
          <a:p>
            <a:pPr marL="0" lvl="0" indent="0" algn="l" rtl="0">
              <a:spcBef>
                <a:spcPts val="0"/>
              </a:spcBef>
              <a:spcAft>
                <a:spcPts val="0"/>
              </a:spcAft>
              <a:buNone/>
            </a:pPr>
            <a:r>
              <a:rPr lang="en-US" baseline="0" dirty="0"/>
              <a:t>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4673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CC2421-21D2-4520-86F3-4F6204696E04}" type="slidenum">
              <a:rPr lang="en-US" smtClean="0"/>
              <a:t>15</a:t>
            </a:fld>
            <a:endParaRPr lang="en-US"/>
          </a:p>
        </p:txBody>
      </p:sp>
    </p:spTree>
    <p:extLst>
      <p:ext uri="{BB962C8B-B14F-4D97-AF65-F5344CB8AC3E}">
        <p14:creationId xmlns:p14="http://schemas.microsoft.com/office/powerpoint/2010/main" val="3280722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7355"/>
            <a:ext cx="7772400" cy="617048"/>
          </a:xfrm>
        </p:spPr>
        <p:txBody>
          <a:bodyPr anchor="b" anchorCtr="0"/>
          <a:lstStyle/>
          <a:p>
            <a:r>
              <a:rPr lang="en-US" dirty="0"/>
              <a:t>Click to edit Master title style</a:t>
            </a:r>
          </a:p>
        </p:txBody>
      </p:sp>
      <p:sp>
        <p:nvSpPr>
          <p:cNvPr id="3" name="Subtitle 2"/>
          <p:cNvSpPr>
            <a:spLocks noGrp="1"/>
          </p:cNvSpPr>
          <p:nvPr>
            <p:ph type="subTitle" idx="1"/>
          </p:nvPr>
        </p:nvSpPr>
        <p:spPr>
          <a:xfrm>
            <a:off x="685800" y="3257550"/>
            <a:ext cx="7772400" cy="1314450"/>
          </a:xfrm>
        </p:spPr>
        <p:txBody>
          <a:bodyPr/>
          <a:lstStyle>
            <a:lvl1pPr marL="0" indent="0" algn="l">
              <a:buNone/>
              <a:defRPr sz="1500">
                <a:solidFill>
                  <a:srgbClr val="898989"/>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FFE9975-C960-C441-A95D-E879884DDE4A}" type="datetimeFigureOut">
              <a:rPr lang="en-US" smtClean="0"/>
              <a:t>7/23/2020</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343049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A2FF-7AAC-DC45-B64D-ACC783F388E6}"/>
              </a:ext>
            </a:extLst>
          </p:cNvPr>
          <p:cNvSpPr>
            <a:spLocks noGrp="1"/>
          </p:cNvSpPr>
          <p:nvPr>
            <p:ph type="ctrTitle"/>
          </p:nvPr>
        </p:nvSpPr>
        <p:spPr>
          <a:xfrm>
            <a:off x="476107" y="385010"/>
            <a:ext cx="6858000" cy="679522"/>
          </a:xfrm>
          <a:prstGeom prst="rect">
            <a:avLst/>
          </a:prstGeom>
        </p:spPr>
        <p:txBody>
          <a:bodyPr anchor="b">
            <a:normAutofit/>
          </a:bodyPr>
          <a:lstStyle>
            <a:lvl1pPr algn="l">
              <a:defRPr sz="3000"/>
            </a:lvl1pPr>
          </a:lstStyle>
          <a:p>
            <a:r>
              <a:rPr lang="en-US" dirty="0"/>
              <a:t>Click to edit Master title style</a:t>
            </a:r>
          </a:p>
        </p:txBody>
      </p:sp>
      <p:sp>
        <p:nvSpPr>
          <p:cNvPr id="3" name="Subtitle 2">
            <a:extLst>
              <a:ext uri="{FF2B5EF4-FFF2-40B4-BE49-F238E27FC236}">
                <a16:creationId xmlns:a16="http://schemas.microsoft.com/office/drawing/2014/main" id="{F2F74625-449E-6B48-BD08-72CABD761EF8}"/>
              </a:ext>
            </a:extLst>
          </p:cNvPr>
          <p:cNvSpPr>
            <a:spLocks noGrp="1"/>
          </p:cNvSpPr>
          <p:nvPr>
            <p:ph type="subTitle" idx="1"/>
          </p:nvPr>
        </p:nvSpPr>
        <p:spPr>
          <a:xfrm>
            <a:off x="476107" y="1553769"/>
            <a:ext cx="6858000" cy="1241425"/>
          </a:xfrm>
          <a:prstGeom prst="rect">
            <a:avLst/>
          </a:prstGeom>
        </p:spPr>
        <p:txBody>
          <a:bodyPr>
            <a:normAutofit/>
          </a:bodyPr>
          <a:lstStyle>
            <a:lvl1pPr marL="0" indent="0" algn="l">
              <a:buNone/>
              <a:defRPr sz="1500">
                <a:solidFill>
                  <a:srgbClr val="89898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1C24FE5-AECB-4844-9CBF-3B384C2E331B}"/>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7/23/2020</a:t>
            </a:fld>
            <a:endParaRPr lang="en-US" dirty="0"/>
          </a:p>
        </p:txBody>
      </p:sp>
      <p:sp>
        <p:nvSpPr>
          <p:cNvPr id="6" name="Slide Number Placeholder 5">
            <a:extLst>
              <a:ext uri="{FF2B5EF4-FFF2-40B4-BE49-F238E27FC236}">
                <a16:creationId xmlns:a16="http://schemas.microsoft.com/office/drawing/2014/main" id="{F7A6D649-4EBD-4745-9D4E-0A4A11964D2F}"/>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9225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59D3-F6B5-4C4D-82B2-7F6AD6C6CDAF}"/>
              </a:ext>
            </a:extLst>
          </p:cNvPr>
          <p:cNvSpPr>
            <a:spLocks noGrp="1"/>
          </p:cNvSpPr>
          <p:nvPr>
            <p:ph type="title"/>
          </p:nvPr>
        </p:nvSpPr>
        <p:spPr>
          <a:xfrm>
            <a:off x="628650" y="274638"/>
            <a:ext cx="7886700" cy="993775"/>
          </a:xfrm>
          <a:prstGeom prst="rect">
            <a:avLst/>
          </a:prstGeom>
        </p:spPr>
        <p:txBody>
          <a:bodyPr/>
          <a:lstStyle>
            <a:lvl1pPr>
              <a:defRPr>
                <a:solidFill>
                  <a:srgbClr val="2F559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63E5241-1053-F341-B1FE-EC2247ACC68A}"/>
              </a:ext>
            </a:extLst>
          </p:cNvPr>
          <p:cNvSpPr>
            <a:spLocks noGrp="1"/>
          </p:cNvSpPr>
          <p:nvPr>
            <p:ph idx="1" hasCustomPrompt="1"/>
          </p:nvPr>
        </p:nvSpPr>
        <p:spPr>
          <a:xfrm>
            <a:off x="628650" y="1370013"/>
            <a:ext cx="7886700" cy="3262312"/>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F1189D4E-A898-C14C-A486-1256D544DA6B}"/>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7/23/2020</a:t>
            </a:fld>
            <a:endParaRPr lang="en-US" dirty="0"/>
          </a:p>
        </p:txBody>
      </p:sp>
      <p:sp>
        <p:nvSpPr>
          <p:cNvPr id="8" name="Slide Number Placeholder 5">
            <a:extLst>
              <a:ext uri="{FF2B5EF4-FFF2-40B4-BE49-F238E27FC236}">
                <a16:creationId xmlns:a16="http://schemas.microsoft.com/office/drawing/2014/main" id="{A5E97741-3355-4647-ADE7-5F49D58E1AE8}"/>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07755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C321-AD92-3F4B-B759-FEAD5ED74604}"/>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3192D4F-7025-664A-93EA-E58421883A3B}"/>
              </a:ext>
            </a:extLst>
          </p:cNvPr>
          <p:cNvSpPr>
            <a:spLocks noGrp="1"/>
          </p:cNvSpPr>
          <p:nvPr>
            <p:ph sz="half" idx="1"/>
          </p:nvPr>
        </p:nvSpPr>
        <p:spPr>
          <a:xfrm>
            <a:off x="628650" y="1370013"/>
            <a:ext cx="3867150" cy="3262312"/>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13FE143-38B7-6245-BDC0-9271CCD69EEA}"/>
              </a:ext>
            </a:extLst>
          </p:cNvPr>
          <p:cNvSpPr>
            <a:spLocks noGrp="1"/>
          </p:cNvSpPr>
          <p:nvPr>
            <p:ph sz="half" idx="2"/>
          </p:nvPr>
        </p:nvSpPr>
        <p:spPr>
          <a:xfrm>
            <a:off x="4648200" y="1370013"/>
            <a:ext cx="3867150" cy="3262312"/>
          </a:xfrm>
          <a:prstGeom prst="rect">
            <a:avLst/>
          </a:prstGeom>
        </p:spPr>
        <p:txBody>
          <a:bodyPr/>
          <a:lstStyle>
            <a:lvl1pPr marL="457200" indent="-45720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6CFE4A65-438E-CA4E-83CA-049D5968326E}"/>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7/23/2020</a:t>
            </a:fld>
            <a:endParaRPr lang="en-US" dirty="0"/>
          </a:p>
        </p:txBody>
      </p:sp>
      <p:sp>
        <p:nvSpPr>
          <p:cNvPr id="9" name="Slide Number Placeholder 5">
            <a:extLst>
              <a:ext uri="{FF2B5EF4-FFF2-40B4-BE49-F238E27FC236}">
                <a16:creationId xmlns:a16="http://schemas.microsoft.com/office/drawing/2014/main" id="{F0905EFF-C1A1-0E47-8537-0E43799EB999}"/>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727988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70B0-6463-314C-AD9C-B49D813CE015}"/>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0C3D001-9566-514D-B37B-3DAAD3FCC4AC}"/>
              </a:ext>
            </a:extLst>
          </p:cNvPr>
          <p:cNvSpPr>
            <a:spLocks noGrp="1"/>
          </p:cNvSpPr>
          <p:nvPr>
            <p:ph type="body" idx="1"/>
          </p:nvPr>
        </p:nvSpPr>
        <p:spPr>
          <a:xfrm>
            <a:off x="630238" y="1260475"/>
            <a:ext cx="3868737" cy="619125"/>
          </a:xfrm>
          <a:prstGeom prst="rect">
            <a:avLst/>
          </a:prstGeom>
        </p:spPr>
        <p:txBody>
          <a:bodyPr anchor="b"/>
          <a:lstStyle>
            <a:lvl1pPr marL="0" indent="0">
              <a:buNone/>
              <a:defRPr sz="15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788DEFF-3AD6-414D-937C-E6A0F587476E}"/>
              </a:ext>
            </a:extLst>
          </p:cNvPr>
          <p:cNvSpPr>
            <a:spLocks noGrp="1"/>
          </p:cNvSpPr>
          <p:nvPr>
            <p:ph sz="half" idx="2"/>
          </p:nvPr>
        </p:nvSpPr>
        <p:spPr>
          <a:xfrm>
            <a:off x="630238" y="1879600"/>
            <a:ext cx="3868737" cy="2762250"/>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0E8CC1C-312B-ED4A-8B60-48FCBA90F69E}"/>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15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5366BBE5-AEC0-634C-9137-FF44580DCBC0}"/>
              </a:ext>
            </a:extLst>
          </p:cNvPr>
          <p:cNvSpPr>
            <a:spLocks noGrp="1"/>
          </p:cNvSpPr>
          <p:nvPr>
            <p:ph sz="quarter" idx="4"/>
          </p:nvPr>
        </p:nvSpPr>
        <p:spPr>
          <a:xfrm>
            <a:off x="4629150" y="1879600"/>
            <a:ext cx="3887788" cy="2762250"/>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6B0A63C2-4D5E-CB4E-9E19-BCF23C40A091}"/>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7/23/2020</a:t>
            </a:fld>
            <a:endParaRPr lang="en-US" dirty="0"/>
          </a:p>
        </p:txBody>
      </p:sp>
      <p:sp>
        <p:nvSpPr>
          <p:cNvPr id="12" name="Slide Number Placeholder 5">
            <a:extLst>
              <a:ext uri="{FF2B5EF4-FFF2-40B4-BE49-F238E27FC236}">
                <a16:creationId xmlns:a16="http://schemas.microsoft.com/office/drawing/2014/main" id="{01763422-3F22-F642-BCEB-2A2F98C91007}"/>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806542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0F86-2F15-8241-9C1A-915CE8975BC7}"/>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6" name="Date Placeholder 3">
            <a:extLst>
              <a:ext uri="{FF2B5EF4-FFF2-40B4-BE49-F238E27FC236}">
                <a16:creationId xmlns:a16="http://schemas.microsoft.com/office/drawing/2014/main" id="{0EBA2794-6E86-864A-B28E-33F9D88352F5}"/>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7/23/2020</a:t>
            </a:fld>
            <a:endParaRPr lang="en-US" dirty="0"/>
          </a:p>
        </p:txBody>
      </p:sp>
      <p:sp>
        <p:nvSpPr>
          <p:cNvPr id="7" name="Slide Number Placeholder 5">
            <a:extLst>
              <a:ext uri="{FF2B5EF4-FFF2-40B4-BE49-F238E27FC236}">
                <a16:creationId xmlns:a16="http://schemas.microsoft.com/office/drawing/2014/main" id="{8D346274-ECAC-EB41-B528-D249E87B8F27}"/>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10589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02CD441-6C05-C242-855A-9F8E334926D7}"/>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7/23/2020</a:t>
            </a:fld>
            <a:endParaRPr lang="en-US" dirty="0"/>
          </a:p>
        </p:txBody>
      </p:sp>
      <p:sp>
        <p:nvSpPr>
          <p:cNvPr id="6" name="Slide Number Placeholder 5">
            <a:extLst>
              <a:ext uri="{FF2B5EF4-FFF2-40B4-BE49-F238E27FC236}">
                <a16:creationId xmlns:a16="http://schemas.microsoft.com/office/drawing/2014/main" id="{7B213475-DE9D-814E-987A-FD103CD5BEAA}"/>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1293155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2178-D592-AC41-9731-F26B69C40B50}"/>
              </a:ext>
            </a:extLst>
          </p:cNvPr>
          <p:cNvSpPr>
            <a:spLocks noGrp="1"/>
          </p:cNvSpPr>
          <p:nvPr>
            <p:ph type="title"/>
          </p:nvPr>
        </p:nvSpPr>
        <p:spPr>
          <a:xfrm>
            <a:off x="630238" y="342900"/>
            <a:ext cx="7028721" cy="931797"/>
          </a:xfrm>
          <a:prstGeom prst="rect">
            <a:avLst/>
          </a:prstGeo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BD0C900-D42C-E340-8363-CDCE685670F4}"/>
              </a:ext>
            </a:extLst>
          </p:cNvPr>
          <p:cNvSpPr>
            <a:spLocks noGrp="1"/>
          </p:cNvSpPr>
          <p:nvPr>
            <p:ph type="body" sz="half" idx="2"/>
          </p:nvPr>
        </p:nvSpPr>
        <p:spPr>
          <a:xfrm>
            <a:off x="630238" y="1543050"/>
            <a:ext cx="2949575" cy="2859088"/>
          </a:xfrm>
          <a:prstGeom prst="rect">
            <a:avLst/>
          </a:prstGeom>
        </p:spPr>
        <p:txBody>
          <a:bodyPr/>
          <a:lstStyle>
            <a:lvl1pPr marL="0" indent="0">
              <a:buNone/>
              <a:defRPr sz="105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a:extLst>
              <a:ext uri="{FF2B5EF4-FFF2-40B4-BE49-F238E27FC236}">
                <a16:creationId xmlns:a16="http://schemas.microsoft.com/office/drawing/2014/main" id="{4C622465-8D92-4645-87AA-C6605ECB150F}"/>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7/23/2020</a:t>
            </a:fld>
            <a:endParaRPr lang="en-US" dirty="0"/>
          </a:p>
        </p:txBody>
      </p:sp>
      <p:sp>
        <p:nvSpPr>
          <p:cNvPr id="9" name="Slide Number Placeholder 5">
            <a:extLst>
              <a:ext uri="{FF2B5EF4-FFF2-40B4-BE49-F238E27FC236}">
                <a16:creationId xmlns:a16="http://schemas.microsoft.com/office/drawing/2014/main" id="{11E9F95F-3B3F-354E-A15A-74A5BC6A9A34}"/>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
        <p:nvSpPr>
          <p:cNvPr id="10" name="Content Placeholder 5">
            <a:extLst>
              <a:ext uri="{FF2B5EF4-FFF2-40B4-BE49-F238E27FC236}">
                <a16:creationId xmlns:a16="http://schemas.microsoft.com/office/drawing/2014/main" id="{59079922-D088-D84B-B0E8-89B73E2221A5}"/>
              </a:ext>
            </a:extLst>
          </p:cNvPr>
          <p:cNvSpPr>
            <a:spLocks noGrp="1"/>
          </p:cNvSpPr>
          <p:nvPr>
            <p:ph sz="quarter" idx="4"/>
          </p:nvPr>
        </p:nvSpPr>
        <p:spPr>
          <a:xfrm>
            <a:off x="4189138" y="1543050"/>
            <a:ext cx="3887788" cy="2762250"/>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3340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54B2-1FAA-DF42-9740-9FD2E7E18453}"/>
              </a:ext>
            </a:extLst>
          </p:cNvPr>
          <p:cNvSpPr>
            <a:spLocks noGrp="1"/>
          </p:cNvSpPr>
          <p:nvPr>
            <p:ph type="title"/>
          </p:nvPr>
        </p:nvSpPr>
        <p:spPr>
          <a:xfrm>
            <a:off x="636777" y="3717471"/>
            <a:ext cx="7324354" cy="415519"/>
          </a:xfrm>
          <a:prstGeom prst="rect">
            <a:avLst/>
          </a:prstGeom>
        </p:spPr>
        <p:txBody>
          <a:bodyPr anchor="b"/>
          <a:lstStyle>
            <a:lvl1pPr>
              <a:defRPr sz="1500"/>
            </a:lvl1pPr>
          </a:lstStyle>
          <a:p>
            <a:r>
              <a:rPr lang="en-US" dirty="0"/>
              <a:t>Click to edit Master title style</a:t>
            </a:r>
          </a:p>
        </p:txBody>
      </p:sp>
      <p:sp>
        <p:nvSpPr>
          <p:cNvPr id="3" name="Picture Placeholder 2">
            <a:extLst>
              <a:ext uri="{FF2B5EF4-FFF2-40B4-BE49-F238E27FC236}">
                <a16:creationId xmlns:a16="http://schemas.microsoft.com/office/drawing/2014/main" id="{0C993CD1-3402-0A40-AED9-EDF932E44618}"/>
              </a:ext>
            </a:extLst>
          </p:cNvPr>
          <p:cNvSpPr>
            <a:spLocks noGrp="1"/>
          </p:cNvSpPr>
          <p:nvPr>
            <p:ph type="pic" idx="1"/>
          </p:nvPr>
        </p:nvSpPr>
        <p:spPr>
          <a:xfrm>
            <a:off x="627062" y="1489075"/>
            <a:ext cx="7334069" cy="213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7A0C63-D8A6-3046-A8BD-B32F469A6469}"/>
              </a:ext>
            </a:extLst>
          </p:cNvPr>
          <p:cNvSpPr>
            <a:spLocks noGrp="1"/>
          </p:cNvSpPr>
          <p:nvPr>
            <p:ph type="body" sz="half" idx="2"/>
          </p:nvPr>
        </p:nvSpPr>
        <p:spPr>
          <a:xfrm>
            <a:off x="628650" y="4226628"/>
            <a:ext cx="7322766" cy="273504"/>
          </a:xfrm>
          <a:prstGeom prst="rect">
            <a:avLst/>
          </a:prstGeom>
        </p:spPr>
        <p:txBody>
          <a:bodyPr/>
          <a:lstStyle>
            <a:lvl1pPr marL="0" indent="0">
              <a:buNone/>
              <a:defRPr sz="105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a:extLst>
              <a:ext uri="{FF2B5EF4-FFF2-40B4-BE49-F238E27FC236}">
                <a16:creationId xmlns:a16="http://schemas.microsoft.com/office/drawing/2014/main" id="{5F451CD2-21FB-A941-9ADD-66ECF736EE50}"/>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7/23/2020</a:t>
            </a:fld>
            <a:endParaRPr lang="en-US" dirty="0"/>
          </a:p>
        </p:txBody>
      </p:sp>
      <p:sp>
        <p:nvSpPr>
          <p:cNvPr id="9" name="Slide Number Placeholder 5">
            <a:extLst>
              <a:ext uri="{FF2B5EF4-FFF2-40B4-BE49-F238E27FC236}">
                <a16:creationId xmlns:a16="http://schemas.microsoft.com/office/drawing/2014/main" id="{CF9D4259-3321-3143-92D7-0928104B1E97}"/>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396753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2262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0891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FFE9975-C960-C441-A95D-E879884DDE4A}" type="datetimeFigureOut">
              <a:rPr lang="en-US" smtClean="0"/>
              <a:t>7/23/2020</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50290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77535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09453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92069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72408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56801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92513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38161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2260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34440"/>
            <a:ext cx="3886200" cy="308610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234440"/>
            <a:ext cx="3886200" cy="308610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FFE9975-C960-C441-A95D-E879884DDE4A}" type="datetimeFigureOut">
              <a:rPr lang="en-US" smtClean="0"/>
              <a:t>7/23/2020</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125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34440"/>
            <a:ext cx="3886200" cy="342900"/>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748790"/>
            <a:ext cx="3886200" cy="2571750"/>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0600" y="1234440"/>
            <a:ext cx="3886200" cy="342900"/>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800600" y="1748790"/>
            <a:ext cx="3886200" cy="2571750"/>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FFE9975-C960-C441-A95D-E879884DDE4A}" type="datetimeFigureOut">
              <a:rPr lang="en-US" smtClean="0"/>
              <a:t>7/23/2020</a:t>
            </a:fld>
            <a:endParaRPr lang="en-US"/>
          </a:p>
        </p:txBody>
      </p:sp>
      <p:sp>
        <p:nvSpPr>
          <p:cNvPr id="9" name="Slide Number Placeholder 8"/>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89961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FFE9975-C960-C441-A95D-E879884DDE4A}" type="datetimeFigureOut">
              <a:rPr lang="en-US" smtClean="0"/>
              <a:t>7/23/2020</a:t>
            </a:fld>
            <a:endParaRPr lang="en-US" dirty="0"/>
          </a:p>
        </p:txBody>
      </p:sp>
      <p:sp>
        <p:nvSpPr>
          <p:cNvPr id="5" name="Slide Number Placeholder 4"/>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27021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E9975-C960-C441-A95D-E879884DDE4A}" type="datetimeFigureOut">
              <a:rPr lang="en-US" smtClean="0"/>
              <a:t>7/23/2020</a:t>
            </a:fld>
            <a:endParaRPr lang="en-US"/>
          </a:p>
        </p:txBody>
      </p:sp>
      <p:sp>
        <p:nvSpPr>
          <p:cNvPr id="4" name="Slide Number Placeholder 3"/>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9387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17220"/>
            <a:ext cx="3200400" cy="1371600"/>
          </a:xfrm>
        </p:spPr>
        <p:txBody>
          <a:bodyPr anchor="t" anchorCtr="0"/>
          <a:lstStyle>
            <a:lvl1pPr algn="l">
              <a:defRPr sz="2700" b="1"/>
            </a:lvl1pPr>
          </a:lstStyle>
          <a:p>
            <a:r>
              <a:rPr lang="en-US" dirty="0"/>
              <a:t>Click to edit Master title style</a:t>
            </a:r>
          </a:p>
        </p:txBody>
      </p:sp>
      <p:sp>
        <p:nvSpPr>
          <p:cNvPr id="3" name="Content Placeholder 2"/>
          <p:cNvSpPr>
            <a:spLocks noGrp="1"/>
          </p:cNvSpPr>
          <p:nvPr>
            <p:ph idx="1"/>
          </p:nvPr>
        </p:nvSpPr>
        <p:spPr>
          <a:xfrm>
            <a:off x="3886200" y="617220"/>
            <a:ext cx="4800600" cy="3703320"/>
          </a:xfrm>
        </p:spPr>
        <p:txBody>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125980"/>
            <a:ext cx="3200400" cy="219456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7/23/2020</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05907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0"/>
            <a:ext cx="8229600" cy="445770"/>
          </a:xfr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457200" y="514350"/>
            <a:ext cx="8229600" cy="27432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457200" y="3909060"/>
            <a:ext cx="8229600" cy="51435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7/23/2020</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5432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2009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jp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740"/>
            <a:ext cx="8229600" cy="82296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457200" y="1234440"/>
            <a:ext cx="8229600" cy="30861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6200" y="4767756"/>
            <a:ext cx="1371600" cy="102870"/>
          </a:xfrm>
          <a:prstGeom prst="rect">
            <a:avLst/>
          </a:prstGeom>
        </p:spPr>
        <p:txBody>
          <a:bodyPr vert="horz" lIns="0" tIns="0" rIns="0" bIns="0" rtlCol="0" anchor="t" anchorCtr="0"/>
          <a:lstStyle>
            <a:lvl1pPr algn="ctr">
              <a:defRPr sz="525">
                <a:solidFill>
                  <a:schemeClr val="tx1">
                    <a:tint val="75000"/>
                  </a:schemeClr>
                </a:solidFill>
                <a:latin typeface="Arial"/>
                <a:cs typeface="Arial"/>
              </a:defRPr>
            </a:lvl1pPr>
          </a:lstStyle>
          <a:p>
            <a:fld id="{9FFE9975-C960-C441-A95D-E879884DDE4A}" type="datetimeFigureOut">
              <a:rPr lang="en-US" smtClean="0"/>
              <a:pPr/>
              <a:t>7/23/2020</a:t>
            </a:fld>
            <a:endParaRPr lang="en-US" dirty="0"/>
          </a:p>
        </p:txBody>
      </p:sp>
      <p:sp>
        <p:nvSpPr>
          <p:cNvPr id="6" name="Slide Number Placeholder 5"/>
          <p:cNvSpPr>
            <a:spLocks noGrp="1"/>
          </p:cNvSpPr>
          <p:nvPr>
            <p:ph type="sldNum" sz="quarter" idx="4"/>
          </p:nvPr>
        </p:nvSpPr>
        <p:spPr>
          <a:xfrm>
            <a:off x="3886200" y="4878681"/>
            <a:ext cx="1371600" cy="102870"/>
          </a:xfrm>
          <a:prstGeom prst="rect">
            <a:avLst/>
          </a:prstGeom>
        </p:spPr>
        <p:txBody>
          <a:bodyPr vert="horz" lIns="0" tIns="0" rIns="0" bIns="0" rtlCol="0" anchor="b" anchorCtr="0"/>
          <a:lstStyle>
            <a:lvl1pPr algn="ctr">
              <a:defRPr sz="600">
                <a:solidFill>
                  <a:schemeClr val="tx1">
                    <a:tint val="75000"/>
                  </a:schemeClr>
                </a:solidFill>
                <a:latin typeface="Arial"/>
                <a:cs typeface="Arial"/>
              </a:defRPr>
            </a:lvl1pPr>
          </a:lstStyle>
          <a:p>
            <a:fld id="{06896CD2-FB3A-5340-99F8-A4C5A2774A87}" type="slidenum">
              <a:rPr lang="en-US" smtClean="0"/>
              <a:pPr/>
              <a:t>‹#›</a:t>
            </a:fld>
            <a:endParaRPr lang="en-US" dirty="0"/>
          </a:p>
        </p:txBody>
      </p:sp>
      <p:pic>
        <p:nvPicPr>
          <p:cNvPr id="7" name="Picture 6">
            <a:extLst>
              <a:ext uri="{FF2B5EF4-FFF2-40B4-BE49-F238E27FC236}">
                <a16:creationId xmlns:a16="http://schemas.microsoft.com/office/drawing/2014/main" id="{EC73BB62-E7BD-394F-AF02-0A171ED3ACC6}"/>
              </a:ext>
            </a:extLst>
          </p:cNvPr>
          <p:cNvPicPr>
            <a:picLocks noChangeAspect="1"/>
          </p:cNvPicPr>
          <p:nvPr userDrawn="1"/>
        </p:nvPicPr>
        <p:blipFill>
          <a:blip r:embed="rId11"/>
          <a:stretch>
            <a:fillRect/>
          </a:stretch>
        </p:blipFill>
        <p:spPr>
          <a:xfrm>
            <a:off x="14287" y="0"/>
            <a:ext cx="9115425" cy="5143500"/>
          </a:xfrm>
          <a:prstGeom prst="rect">
            <a:avLst/>
          </a:prstGeom>
        </p:spPr>
      </p:pic>
    </p:spTree>
    <p:extLst>
      <p:ext uri="{BB962C8B-B14F-4D97-AF65-F5344CB8AC3E}">
        <p14:creationId xmlns:p14="http://schemas.microsoft.com/office/powerpoint/2010/main" val="310164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79" r:id="rId9"/>
  </p:sldLayoutIdLst>
  <p:txStyles>
    <p:titleStyle>
      <a:lvl1pPr algn="l" defTabSz="342900" rtl="0" eaLnBrk="1" latinLnBrk="0" hangingPunct="1">
        <a:spcBef>
          <a:spcPct val="0"/>
        </a:spcBef>
        <a:buNone/>
        <a:defRPr sz="2700" b="1" kern="1200">
          <a:solidFill>
            <a:schemeClr val="accent1">
              <a:lumMod val="75000"/>
            </a:schemeClr>
          </a:solidFill>
          <a:latin typeface="Arial"/>
          <a:ea typeface="+mj-ea"/>
          <a:cs typeface="Arial"/>
        </a:defRPr>
      </a:lvl1pPr>
    </p:titleStyle>
    <p:bodyStyle>
      <a:lvl1pPr marL="257175" indent="-257175" algn="l" defTabSz="342900"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1pPr>
      <a:lvl2pPr marL="557213" indent="-214313" algn="l" defTabSz="342900" rtl="0" eaLnBrk="1" latinLnBrk="0" hangingPunct="1">
        <a:spcBef>
          <a:spcPct val="20000"/>
        </a:spcBef>
        <a:buClr>
          <a:schemeClr val="accent1">
            <a:lumMod val="75000"/>
          </a:schemeClr>
        </a:buClr>
        <a:buFont typeface="Arial"/>
        <a:buChar char="–"/>
        <a:defRPr sz="1500" kern="1200">
          <a:solidFill>
            <a:schemeClr val="tx1"/>
          </a:solidFill>
          <a:latin typeface="Arial"/>
          <a:ea typeface="+mn-ea"/>
          <a:cs typeface="Arial"/>
        </a:defRPr>
      </a:lvl2pPr>
      <a:lvl3pPr marL="857250" indent="-171450" algn="l" defTabSz="342900" rtl="0" eaLnBrk="1" latinLnBrk="0" hangingPunct="1">
        <a:spcBef>
          <a:spcPct val="20000"/>
        </a:spcBef>
        <a:buClr>
          <a:schemeClr val="accent1">
            <a:lumMod val="75000"/>
          </a:schemeClr>
        </a:buClr>
        <a:buFont typeface="Arial"/>
        <a:buChar char="•"/>
        <a:defRPr sz="1350" kern="1200">
          <a:solidFill>
            <a:schemeClr val="tx1"/>
          </a:solidFill>
          <a:latin typeface="Arial"/>
          <a:ea typeface="+mn-ea"/>
          <a:cs typeface="Arial"/>
        </a:defRPr>
      </a:lvl3pPr>
      <a:lvl4pPr marL="1200150" indent="-171450" algn="l" defTabSz="342900" rtl="0" eaLnBrk="1" latinLnBrk="0" hangingPunct="1">
        <a:spcBef>
          <a:spcPct val="20000"/>
        </a:spcBef>
        <a:buClr>
          <a:schemeClr val="accent1">
            <a:lumMod val="75000"/>
          </a:schemeClr>
        </a:buClr>
        <a:buFont typeface="Arial"/>
        <a:buChar char="–"/>
        <a:defRPr sz="1200" kern="1200">
          <a:solidFill>
            <a:schemeClr val="tx1"/>
          </a:solidFill>
          <a:latin typeface="Arial"/>
          <a:ea typeface="+mn-ea"/>
          <a:cs typeface="Arial"/>
        </a:defRPr>
      </a:lvl4pPr>
      <a:lvl5pPr marL="1543050" indent="-171450" algn="l" defTabSz="342900" rtl="0" eaLnBrk="1" latinLnBrk="0" hangingPunct="1">
        <a:spcBef>
          <a:spcPct val="20000"/>
        </a:spcBef>
        <a:buClr>
          <a:schemeClr val="accent1">
            <a:lumMod val="75000"/>
          </a:schemeClr>
        </a:buClr>
        <a:buFont typeface="Arial"/>
        <a:buChar char="»"/>
        <a:defRPr sz="12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92CF50-3C3E-9844-9921-66A1A4381CDD}"/>
              </a:ext>
            </a:extLst>
          </p:cNvPr>
          <p:cNvPicPr>
            <a:picLocks noChangeAspect="1"/>
          </p:cNvPicPr>
          <p:nvPr userDrawn="1"/>
        </p:nvPicPr>
        <p:blipFill>
          <a:blip r:embed="rId10"/>
          <a:stretch>
            <a:fillRect/>
          </a:stretch>
        </p:blipFill>
        <p:spPr>
          <a:xfrm>
            <a:off x="0" y="0"/>
            <a:ext cx="9144000" cy="5143500"/>
          </a:xfrm>
          <a:prstGeom prst="rect">
            <a:avLst/>
          </a:prstGeom>
        </p:spPr>
      </p:pic>
    </p:spTree>
    <p:extLst>
      <p:ext uri="{BB962C8B-B14F-4D97-AF65-F5344CB8AC3E}">
        <p14:creationId xmlns:p14="http://schemas.microsoft.com/office/powerpoint/2010/main" val="2830112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42194068"/>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940B-0947-A04B-A687-55D8D6B19815}"/>
              </a:ext>
            </a:extLst>
          </p:cNvPr>
          <p:cNvSpPr>
            <a:spLocks noGrp="1"/>
          </p:cNvSpPr>
          <p:nvPr>
            <p:ph type="ctrTitle"/>
          </p:nvPr>
        </p:nvSpPr>
        <p:spPr>
          <a:xfrm>
            <a:off x="476106" y="385010"/>
            <a:ext cx="7023543" cy="800178"/>
          </a:xfrm>
        </p:spPr>
        <p:txBody>
          <a:bodyPr>
            <a:normAutofit fontScale="90000"/>
          </a:bodyPr>
          <a:lstStyle/>
          <a:p>
            <a:r>
              <a:rPr lang="en-US" dirty="0"/>
              <a:t>Progress update: High-resolution offline ELM simulation over North America</a:t>
            </a:r>
          </a:p>
        </p:txBody>
      </p:sp>
      <p:sp>
        <p:nvSpPr>
          <p:cNvPr id="3" name="Subtitle 2">
            <a:extLst>
              <a:ext uri="{FF2B5EF4-FFF2-40B4-BE49-F238E27FC236}">
                <a16:creationId xmlns:a16="http://schemas.microsoft.com/office/drawing/2014/main" id="{24F341C5-9FA2-A445-B2E1-1B1A2BB2F72D}"/>
              </a:ext>
            </a:extLst>
          </p:cNvPr>
          <p:cNvSpPr>
            <a:spLocks noGrp="1"/>
          </p:cNvSpPr>
          <p:nvPr>
            <p:ph type="subTitle" idx="1"/>
          </p:nvPr>
        </p:nvSpPr>
        <p:spPr>
          <a:xfrm>
            <a:off x="476106" y="2237104"/>
            <a:ext cx="5649981" cy="1146641"/>
          </a:xfrm>
        </p:spPr>
        <p:txBody>
          <a:bodyPr/>
          <a:lstStyle/>
          <a:p>
            <a:r>
              <a:rPr lang="en-US" dirty="0"/>
              <a:t>Peter Thornton, Peter Schwartz, Dali Wang, Rupesh Shrestha, Michele Thornton, Shih-Chieh Kao, Marcia Branstetter, Fengming Yuan, </a:t>
            </a:r>
          </a:p>
          <a:p>
            <a:r>
              <a:rPr lang="en-US" dirty="0"/>
              <a:t>ORNL</a:t>
            </a:r>
          </a:p>
        </p:txBody>
      </p:sp>
    </p:spTree>
    <p:extLst>
      <p:ext uri="{BB962C8B-B14F-4D97-AF65-F5344CB8AC3E}">
        <p14:creationId xmlns:p14="http://schemas.microsoft.com/office/powerpoint/2010/main" val="2461526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250BFA-F4A4-4735-BBEB-3833409036AC}"/>
              </a:ext>
            </a:extLst>
          </p:cNvPr>
          <p:cNvSpPr txBox="1">
            <a:spLocks/>
          </p:cNvSpPr>
          <p:nvPr/>
        </p:nvSpPr>
        <p:spPr>
          <a:xfrm>
            <a:off x="311700" y="445025"/>
            <a:ext cx="8520600" cy="572700"/>
          </a:xfrm>
          <a:prstGeom prst="rect">
            <a:avLst/>
          </a:prstGeom>
        </p:spPr>
        <p:txBody>
          <a:bodyPr/>
          <a:lstStyle>
            <a:lvl1pPr algn="l" defTabSz="342900" rtl="0" eaLnBrk="1" latinLnBrk="0" hangingPunct="1">
              <a:spcBef>
                <a:spcPct val="0"/>
              </a:spcBef>
              <a:buNone/>
              <a:defRPr sz="2700" b="1" kern="1200">
                <a:solidFill>
                  <a:schemeClr val="accent1">
                    <a:lumMod val="75000"/>
                  </a:schemeClr>
                </a:solidFill>
                <a:latin typeface="Arial"/>
                <a:ea typeface="+mj-ea"/>
                <a:cs typeface="Arial"/>
              </a:defRPr>
            </a:lvl1pPr>
          </a:lstStyle>
          <a:p>
            <a:r>
              <a:rPr lang="en-US"/>
              <a:t>Baseline time profiling</a:t>
            </a:r>
            <a:endParaRPr lang="en-US" dirty="0"/>
          </a:p>
        </p:txBody>
      </p:sp>
      <p:pic>
        <p:nvPicPr>
          <p:cNvPr id="5" name="Picture 11">
            <a:extLst>
              <a:ext uri="{FF2B5EF4-FFF2-40B4-BE49-F238E27FC236}">
                <a16:creationId xmlns:a16="http://schemas.microsoft.com/office/drawing/2014/main" id="{4CD08A0A-DE12-4D90-8AE0-3986DEAA0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901" y="1339850"/>
            <a:ext cx="7426490" cy="22888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5A64F2C-BA50-4E72-8D31-4B78EBF87BEF}"/>
              </a:ext>
            </a:extLst>
          </p:cNvPr>
          <p:cNvSpPr/>
          <p:nvPr/>
        </p:nvSpPr>
        <p:spPr>
          <a:xfrm>
            <a:off x="952900" y="3950849"/>
            <a:ext cx="7584707" cy="646331"/>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The dominance of data transfers and history update decreases with longer compute periods </a:t>
            </a:r>
            <a:endParaRPr lang="en-US" dirty="0"/>
          </a:p>
        </p:txBody>
      </p:sp>
    </p:spTree>
    <p:extLst>
      <p:ext uri="{BB962C8B-B14F-4D97-AF65-F5344CB8AC3E}">
        <p14:creationId xmlns:p14="http://schemas.microsoft.com/office/powerpoint/2010/main" val="304142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6427-DB2C-4EFD-8DEE-D9B0B77578F6}"/>
              </a:ext>
            </a:extLst>
          </p:cNvPr>
          <p:cNvSpPr>
            <a:spLocks noGrp="1"/>
          </p:cNvSpPr>
          <p:nvPr>
            <p:ph type="title"/>
          </p:nvPr>
        </p:nvSpPr>
        <p:spPr/>
        <p:txBody>
          <a:bodyPr/>
          <a:lstStyle/>
          <a:p>
            <a:r>
              <a:rPr lang="en-US" dirty="0"/>
              <a:t>Summary of problem size and timing</a:t>
            </a:r>
          </a:p>
        </p:txBody>
      </p:sp>
      <p:sp>
        <p:nvSpPr>
          <p:cNvPr id="3" name="Content Placeholder 2">
            <a:extLst>
              <a:ext uri="{FF2B5EF4-FFF2-40B4-BE49-F238E27FC236}">
                <a16:creationId xmlns:a16="http://schemas.microsoft.com/office/drawing/2014/main" id="{349CDBFB-1CC4-4DCB-AFC3-DB4DA8A6A79F}"/>
              </a:ext>
            </a:extLst>
          </p:cNvPr>
          <p:cNvSpPr>
            <a:spLocks noGrp="1"/>
          </p:cNvSpPr>
          <p:nvPr>
            <p:ph idx="1"/>
          </p:nvPr>
        </p:nvSpPr>
        <p:spPr/>
        <p:txBody>
          <a:bodyPr/>
          <a:lstStyle/>
          <a:p>
            <a:r>
              <a:rPr lang="en-US" dirty="0"/>
              <a:t>Memory constraints mean that we can get about 2000 </a:t>
            </a:r>
            <a:r>
              <a:rPr lang="en-US" dirty="0" err="1"/>
              <a:t>gridcells</a:t>
            </a:r>
            <a:r>
              <a:rPr lang="en-US" dirty="0"/>
              <a:t> to run in parallel on a single Summit GPU device</a:t>
            </a:r>
          </a:p>
          <a:p>
            <a:r>
              <a:rPr lang="en-US" dirty="0"/>
              <a:t>With 6 devices per node, 12K </a:t>
            </a:r>
            <a:r>
              <a:rPr lang="en-US" dirty="0" err="1"/>
              <a:t>gridcells</a:t>
            </a:r>
            <a:r>
              <a:rPr lang="en-US" dirty="0"/>
              <a:t> per node</a:t>
            </a:r>
          </a:p>
          <a:p>
            <a:r>
              <a:rPr lang="en-US" dirty="0"/>
              <a:t>With 22M </a:t>
            </a:r>
            <a:r>
              <a:rPr lang="en-US" dirty="0" err="1"/>
              <a:t>gridcells</a:t>
            </a:r>
            <a:r>
              <a:rPr lang="en-US" dirty="0"/>
              <a:t>, we could efficiently use about 1800 Summit nodes (out of 4600)</a:t>
            </a:r>
          </a:p>
          <a:p>
            <a:endParaRPr lang="en-US" dirty="0"/>
          </a:p>
          <a:p>
            <a:r>
              <a:rPr lang="en-US" dirty="0"/>
              <a:t>Current GPU timing is 160 seconds per model day, or about 1.5 SYPD</a:t>
            </a:r>
          </a:p>
          <a:p>
            <a:r>
              <a:rPr lang="en-US" dirty="0"/>
              <a:t>Many opportunities for additional optimization (discussed later), but with current timing:</a:t>
            </a:r>
          </a:p>
          <a:p>
            <a:r>
              <a:rPr lang="en-US" dirty="0"/>
              <a:t>200 year </a:t>
            </a:r>
            <a:r>
              <a:rPr lang="en-US" dirty="0" err="1"/>
              <a:t>spinup</a:t>
            </a:r>
            <a:r>
              <a:rPr lang="en-US" dirty="0"/>
              <a:t> simulation on Summit would take about 5 months</a:t>
            </a:r>
          </a:p>
        </p:txBody>
      </p:sp>
    </p:spTree>
    <p:extLst>
      <p:ext uri="{BB962C8B-B14F-4D97-AF65-F5344CB8AC3E}">
        <p14:creationId xmlns:p14="http://schemas.microsoft.com/office/powerpoint/2010/main" val="189732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201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Accelerating ELM with OpenACC(Data)</a:t>
            </a:r>
            <a:endParaRPr/>
          </a:p>
          <a:p>
            <a:pPr marL="0" lvl="0" indent="0" algn="l" rtl="0">
              <a:spcBef>
                <a:spcPts val="0"/>
              </a:spcBef>
              <a:spcAft>
                <a:spcPts val="0"/>
              </a:spcAft>
              <a:buNone/>
            </a:pPr>
            <a:endParaRPr/>
          </a:p>
        </p:txBody>
      </p:sp>
      <p:sp>
        <p:nvSpPr>
          <p:cNvPr id="55" name="Google Shape;55;p13"/>
          <p:cNvSpPr txBox="1">
            <a:spLocks noGrp="1"/>
          </p:cNvSpPr>
          <p:nvPr>
            <p:ph type="body" idx="1"/>
          </p:nvPr>
        </p:nvSpPr>
        <p:spPr>
          <a:xfrm>
            <a:off x="235800" y="1018000"/>
            <a:ext cx="4596600" cy="38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Approach:  1 MPI task controls 1 GPU and use existing clump structure to have each GPU thread compute 1 gridcell.</a:t>
            </a:r>
            <a:endParaRPr dirty="0"/>
          </a:p>
          <a:p>
            <a:pPr marL="457200" lvl="0" indent="-317500" algn="l" rtl="0">
              <a:spcBef>
                <a:spcPts val="1600"/>
              </a:spcBef>
              <a:spcAft>
                <a:spcPts val="0"/>
              </a:spcAft>
              <a:buSzPts val="1400"/>
              <a:buChar char="●"/>
            </a:pPr>
            <a:r>
              <a:rPr lang="en" dirty="0"/>
              <a:t>Module variables must be in !$acc declare directive.</a:t>
            </a:r>
            <a:endParaRPr dirty="0"/>
          </a:p>
          <a:p>
            <a:pPr marL="457200" lvl="0" indent="-317500" algn="l" rtl="0">
              <a:spcBef>
                <a:spcPts val="0"/>
              </a:spcBef>
              <a:spcAft>
                <a:spcPts val="0"/>
              </a:spcAft>
              <a:buSzPts val="1400"/>
              <a:buChar char="●"/>
            </a:pPr>
            <a:r>
              <a:rPr lang="en" dirty="0"/>
              <a:t>Deepcopy enabled via compilation flag</a:t>
            </a:r>
            <a:endParaRPr dirty="0"/>
          </a:p>
          <a:p>
            <a:pPr marL="914400" lvl="1" indent="-304800" algn="l" rtl="0">
              <a:spcBef>
                <a:spcPts val="0"/>
              </a:spcBef>
              <a:spcAft>
                <a:spcPts val="0"/>
              </a:spcAft>
              <a:buSzPts val="1200"/>
              <a:buChar char="○"/>
            </a:pPr>
            <a:r>
              <a:rPr lang="en" dirty="0"/>
              <a:t>Current</a:t>
            </a:r>
            <a:r>
              <a:rPr lang="en-US" dirty="0" err="1"/>
              <a:t>ly</a:t>
            </a:r>
            <a:r>
              <a:rPr lang="en" dirty="0"/>
              <a:t>, PGI couldn’t get correct structure for all derived types — even for types that held parameter</a:t>
            </a:r>
            <a:endParaRPr dirty="0"/>
          </a:p>
          <a:p>
            <a:pPr marL="914400" lvl="1" indent="-304800" algn="l" rtl="0">
              <a:spcBef>
                <a:spcPts val="0"/>
              </a:spcBef>
              <a:spcAft>
                <a:spcPts val="0"/>
              </a:spcAft>
              <a:buSzPts val="1200"/>
              <a:buChar char="○"/>
            </a:pPr>
            <a:r>
              <a:rPr lang="en" dirty="0"/>
              <a:t>Changing to pointer elements works</a:t>
            </a:r>
            <a:endParaRPr dirty="0"/>
          </a:p>
          <a:p>
            <a:pPr marL="457200" lvl="0" indent="-317500" algn="l" rtl="0">
              <a:spcBef>
                <a:spcPts val="0"/>
              </a:spcBef>
              <a:spcAft>
                <a:spcPts val="0"/>
              </a:spcAft>
              <a:buSzPts val="1400"/>
              <a:buChar char="●"/>
            </a:pPr>
            <a:r>
              <a:rPr lang="en" dirty="0"/>
              <a:t>Unstructured Data Regions </a:t>
            </a:r>
            <a:r>
              <a:rPr lang="en"/>
              <a:t>used to </a:t>
            </a:r>
            <a:r>
              <a:rPr lang="en" dirty="0"/>
              <a:t>transfer data only at beginning and end of run and history tapes when needed.</a:t>
            </a:r>
            <a:endParaRPr dirty="0"/>
          </a:p>
        </p:txBody>
      </p:sp>
      <p:sp>
        <p:nvSpPr>
          <p:cNvPr id="5" name="Google Shape;63;p14"/>
          <p:cNvSpPr txBox="1">
            <a:spLocks/>
          </p:cNvSpPr>
          <p:nvPr/>
        </p:nvSpPr>
        <p:spPr>
          <a:xfrm>
            <a:off x="4894544" y="2450269"/>
            <a:ext cx="4118311" cy="1331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0" indent="0">
              <a:lnSpc>
                <a:spcPct val="100000"/>
              </a:lnSpc>
              <a:spcAft>
                <a:spcPts val="600"/>
              </a:spcAft>
              <a:buFont typeface="Arial"/>
              <a:buNone/>
            </a:pPr>
            <a:r>
              <a:rPr lang="en-US" sz="1100" b="1" dirty="0">
                <a:solidFill>
                  <a:srgbClr val="24292E"/>
                </a:solidFill>
                <a:latin typeface="SFMono-Regular"/>
              </a:rPr>
              <a:t>Changing to pointers Example</a:t>
            </a:r>
          </a:p>
          <a:p>
            <a:pPr marL="0" indent="0">
              <a:lnSpc>
                <a:spcPct val="100000"/>
              </a:lnSpc>
              <a:spcAft>
                <a:spcPts val="600"/>
              </a:spcAft>
              <a:buFont typeface="Arial"/>
              <a:buNone/>
            </a:pPr>
            <a:r>
              <a:rPr lang="en-US" sz="1100" dirty="0">
                <a:solidFill>
                  <a:srgbClr val="24292E"/>
                </a:solidFill>
                <a:latin typeface="SFMono-Regular"/>
              </a:rPr>
              <a:t>type, </a:t>
            </a:r>
            <a:r>
              <a:rPr lang="en-US" sz="1100" dirty="0">
                <a:solidFill>
                  <a:srgbClr val="D73A49"/>
                </a:solidFill>
                <a:latin typeface="SFMono-Regular"/>
              </a:rPr>
              <a:t>public</a:t>
            </a:r>
            <a:r>
              <a:rPr lang="en-US" sz="1100" dirty="0">
                <a:solidFill>
                  <a:srgbClr val="24292E"/>
                </a:solidFill>
                <a:latin typeface="SFMono-Regular"/>
              </a:rPr>
              <a:t> </a:t>
            </a:r>
            <a:r>
              <a:rPr lang="en-US" sz="1100" dirty="0">
                <a:solidFill>
                  <a:srgbClr val="D73A49"/>
                </a:solidFill>
                <a:latin typeface="SFMono-Regular"/>
              </a:rPr>
              <a:t>::</a:t>
            </a:r>
            <a:r>
              <a:rPr lang="en-US" sz="1100" dirty="0">
                <a:solidFill>
                  <a:srgbClr val="24292E"/>
                </a:solidFill>
                <a:latin typeface="SFMono-Regular"/>
              </a:rPr>
              <a:t> </a:t>
            </a:r>
            <a:r>
              <a:rPr lang="en-US" sz="1100" dirty="0" err="1">
                <a:solidFill>
                  <a:srgbClr val="24292E"/>
                </a:solidFill>
                <a:latin typeface="SFMono-Regular"/>
              </a:rPr>
              <a:t>DecompCNParamsType</a:t>
            </a:r>
            <a:endParaRPr lang="en-US" sz="1100" dirty="0">
              <a:solidFill>
                <a:srgbClr val="24292E"/>
              </a:solidFill>
              <a:latin typeface="SFMono-Regular"/>
            </a:endParaRPr>
          </a:p>
          <a:p>
            <a:pPr marL="0" indent="0">
              <a:lnSpc>
                <a:spcPct val="100000"/>
              </a:lnSpc>
              <a:spcAft>
                <a:spcPts val="600"/>
              </a:spcAft>
              <a:buFont typeface="Arial"/>
              <a:buNone/>
            </a:pPr>
            <a:r>
              <a:rPr lang="en-US" sz="1100" dirty="0">
                <a:solidFill>
                  <a:srgbClr val="D73A49"/>
                </a:solidFill>
                <a:latin typeface="SFMono-Regular"/>
              </a:rPr>
              <a:t>        	real</a:t>
            </a:r>
            <a:r>
              <a:rPr lang="en-US" sz="1100" dirty="0">
                <a:solidFill>
                  <a:srgbClr val="24292E"/>
                </a:solidFill>
                <a:latin typeface="SFMono-Regular"/>
              </a:rPr>
              <a:t>(</a:t>
            </a:r>
            <a:r>
              <a:rPr lang="en-US" sz="1100" dirty="0">
                <a:solidFill>
                  <a:srgbClr val="005CC5"/>
                </a:solidFill>
                <a:latin typeface="SFMono-Regular"/>
              </a:rPr>
              <a:t>r8</a:t>
            </a:r>
            <a:r>
              <a:rPr lang="en-US" sz="1100" dirty="0">
                <a:solidFill>
                  <a:srgbClr val="24292E"/>
                </a:solidFill>
                <a:latin typeface="SFMono-Regular"/>
              </a:rPr>
              <a:t>), </a:t>
            </a:r>
            <a:r>
              <a:rPr lang="en-US" sz="1100" dirty="0">
                <a:solidFill>
                  <a:srgbClr val="D73A49"/>
                </a:solidFill>
                <a:latin typeface="SFMono-Regular"/>
              </a:rPr>
              <a:t>pointer</a:t>
            </a:r>
            <a:r>
              <a:rPr lang="en-US" sz="1100" dirty="0">
                <a:solidFill>
                  <a:srgbClr val="24292E"/>
                </a:solidFill>
                <a:latin typeface="SFMono-Regular"/>
              </a:rPr>
              <a:t> </a:t>
            </a:r>
            <a:r>
              <a:rPr lang="en-US" sz="1100" dirty="0">
                <a:solidFill>
                  <a:srgbClr val="D73A49"/>
                </a:solidFill>
                <a:latin typeface="SFMono-Regular"/>
              </a:rPr>
              <a:t>::</a:t>
            </a:r>
            <a:r>
              <a:rPr lang="en-US" sz="1100" dirty="0">
                <a:solidFill>
                  <a:srgbClr val="24292E"/>
                </a:solidFill>
                <a:latin typeface="SFMono-Regular"/>
              </a:rPr>
              <a:t> cn_s1_cn </a:t>
            </a:r>
            <a:r>
              <a:rPr lang="en-US" sz="1100" dirty="0">
                <a:solidFill>
                  <a:srgbClr val="D73A49"/>
                </a:solidFill>
                <a:latin typeface="SFMono-Regular"/>
              </a:rPr>
              <a:t>=</a:t>
            </a:r>
            <a:r>
              <a:rPr lang="en-US" sz="1100" dirty="0">
                <a:solidFill>
                  <a:srgbClr val="24292E"/>
                </a:solidFill>
                <a:latin typeface="SFMono-Regular"/>
              </a:rPr>
              <a:t>&gt; </a:t>
            </a:r>
            <a:r>
              <a:rPr lang="en-US" sz="1100" dirty="0">
                <a:solidFill>
                  <a:srgbClr val="D73A49"/>
                </a:solidFill>
                <a:latin typeface="SFMono-Regular"/>
              </a:rPr>
              <a:t>null</a:t>
            </a:r>
            <a:r>
              <a:rPr lang="en-US" sz="1100" dirty="0">
                <a:solidFill>
                  <a:srgbClr val="24292E"/>
                </a:solidFill>
                <a:latin typeface="SFMono-Regular"/>
              </a:rPr>
              <a:t>()</a:t>
            </a:r>
          </a:p>
          <a:p>
            <a:pPr marL="0" indent="0">
              <a:lnSpc>
                <a:spcPct val="100000"/>
              </a:lnSpc>
              <a:spcAft>
                <a:spcPts val="600"/>
              </a:spcAft>
              <a:buFont typeface="Arial"/>
              <a:buNone/>
            </a:pPr>
            <a:r>
              <a:rPr lang="en-US" sz="1100" dirty="0">
                <a:solidFill>
                  <a:srgbClr val="24292E"/>
                </a:solidFill>
                <a:latin typeface="SFMono-Regular"/>
              </a:rPr>
              <a:t>	</a:t>
            </a:r>
            <a:r>
              <a:rPr lang="en-US" sz="1100" dirty="0">
                <a:solidFill>
                  <a:srgbClr val="D73A49"/>
                </a:solidFill>
                <a:latin typeface="SFMono-Regular"/>
              </a:rPr>
              <a:t>real</a:t>
            </a:r>
            <a:r>
              <a:rPr lang="en-US" sz="1100" dirty="0">
                <a:solidFill>
                  <a:srgbClr val="24292E"/>
                </a:solidFill>
                <a:latin typeface="SFMono-Regular"/>
              </a:rPr>
              <a:t>(</a:t>
            </a:r>
            <a:r>
              <a:rPr lang="en-US" sz="1100" dirty="0">
                <a:solidFill>
                  <a:srgbClr val="005CC5"/>
                </a:solidFill>
                <a:latin typeface="SFMono-Regular"/>
              </a:rPr>
              <a:t>r8</a:t>
            </a:r>
            <a:r>
              <a:rPr lang="en-US" sz="1100" dirty="0">
                <a:solidFill>
                  <a:srgbClr val="24292E"/>
                </a:solidFill>
                <a:latin typeface="SFMono-Regular"/>
              </a:rPr>
              <a:t>), </a:t>
            </a:r>
            <a:r>
              <a:rPr lang="en-US" sz="1100" dirty="0">
                <a:solidFill>
                  <a:srgbClr val="D73A49"/>
                </a:solidFill>
                <a:latin typeface="SFMono-Regular"/>
              </a:rPr>
              <a:t>pointer</a:t>
            </a:r>
            <a:r>
              <a:rPr lang="en-US" sz="1100" dirty="0">
                <a:solidFill>
                  <a:srgbClr val="24292E"/>
                </a:solidFill>
                <a:latin typeface="SFMono-Regular"/>
              </a:rPr>
              <a:t> </a:t>
            </a:r>
            <a:r>
              <a:rPr lang="en-US" sz="1100" dirty="0">
                <a:solidFill>
                  <a:srgbClr val="D73A49"/>
                </a:solidFill>
                <a:latin typeface="SFMono-Regular"/>
              </a:rPr>
              <a:t>::</a:t>
            </a:r>
            <a:r>
              <a:rPr lang="en-US" sz="1100" dirty="0">
                <a:solidFill>
                  <a:srgbClr val="24292E"/>
                </a:solidFill>
                <a:latin typeface="SFMono-Regular"/>
              </a:rPr>
              <a:t> cn_s2_cn </a:t>
            </a:r>
            <a:r>
              <a:rPr lang="en-US" sz="1100" dirty="0">
                <a:solidFill>
                  <a:srgbClr val="D73A49"/>
                </a:solidFill>
                <a:latin typeface="SFMono-Regular"/>
              </a:rPr>
              <a:t>=</a:t>
            </a:r>
            <a:r>
              <a:rPr lang="en-US" sz="1100" dirty="0">
                <a:solidFill>
                  <a:srgbClr val="24292E"/>
                </a:solidFill>
                <a:latin typeface="SFMono-Regular"/>
              </a:rPr>
              <a:t>&gt; </a:t>
            </a:r>
            <a:r>
              <a:rPr lang="en-US" sz="1100" dirty="0">
                <a:solidFill>
                  <a:srgbClr val="D73A49"/>
                </a:solidFill>
                <a:latin typeface="SFMono-Regular"/>
              </a:rPr>
              <a:t>null</a:t>
            </a:r>
            <a:r>
              <a:rPr lang="en-US" sz="1100" dirty="0">
                <a:solidFill>
                  <a:srgbClr val="24292E"/>
                </a:solidFill>
                <a:latin typeface="SFMono-Regular"/>
              </a:rPr>
              <a:t>()</a:t>
            </a:r>
            <a:endParaRPr lang="en-US" dirty="0"/>
          </a:p>
        </p:txBody>
      </p:sp>
      <p:sp>
        <p:nvSpPr>
          <p:cNvPr id="2" name="TextBox 1"/>
          <p:cNvSpPr txBox="1"/>
          <p:nvPr/>
        </p:nvSpPr>
        <p:spPr>
          <a:xfrm>
            <a:off x="4894544" y="1542909"/>
            <a:ext cx="4021584" cy="1015663"/>
          </a:xfrm>
          <a:prstGeom prst="rect">
            <a:avLst/>
          </a:prstGeom>
          <a:noFill/>
        </p:spPr>
        <p:txBody>
          <a:bodyPr wrap="square" rtlCol="0">
            <a:spAutoFit/>
          </a:bodyPr>
          <a:lstStyle/>
          <a:p>
            <a:r>
              <a:rPr lang="en-US" sz="1200" b="1" dirty="0">
                <a:solidFill>
                  <a:schemeClr val="tx1"/>
                </a:solidFill>
                <a:latin typeface="SFMono-Regular"/>
              </a:rPr>
              <a:t>Directive must accompany variable declaration</a:t>
            </a:r>
          </a:p>
          <a:p>
            <a:r>
              <a:rPr lang="en-US" sz="1200" dirty="0">
                <a:solidFill>
                  <a:srgbClr val="D73A49"/>
                </a:solidFill>
                <a:latin typeface="SFMono-Regular"/>
              </a:rPr>
              <a:t>type</a:t>
            </a:r>
            <a:r>
              <a:rPr lang="en-US" sz="1200" dirty="0">
                <a:solidFill>
                  <a:srgbClr val="24292E"/>
                </a:solidFill>
                <a:latin typeface="SFMono-Regular"/>
              </a:rPr>
              <a:t>(</a:t>
            </a:r>
            <a:r>
              <a:rPr lang="en-US" sz="1200" dirty="0" err="1">
                <a:solidFill>
                  <a:srgbClr val="24292E"/>
                </a:solidFill>
                <a:latin typeface="SFMono-Regular"/>
              </a:rPr>
              <a:t>DecompCNParamsType</a:t>
            </a:r>
            <a:r>
              <a:rPr lang="en-US" sz="1200" dirty="0">
                <a:solidFill>
                  <a:srgbClr val="24292E"/>
                </a:solidFill>
                <a:latin typeface="SFMono-Regular"/>
              </a:rPr>
              <a:t>) </a:t>
            </a:r>
            <a:r>
              <a:rPr lang="en-US" sz="1200" b="1" dirty="0">
                <a:solidFill>
                  <a:srgbClr val="D73A49"/>
                </a:solidFill>
                <a:latin typeface="SFMono-Regular"/>
              </a:rPr>
              <a:t>::</a:t>
            </a:r>
            <a:r>
              <a:rPr lang="en-US" sz="1200" dirty="0">
                <a:solidFill>
                  <a:srgbClr val="24292E"/>
                </a:solidFill>
                <a:latin typeface="SFMono-Regular"/>
              </a:rPr>
              <a:t> </a:t>
            </a:r>
            <a:r>
              <a:rPr lang="en-US" sz="1200" dirty="0" err="1">
                <a:solidFill>
                  <a:srgbClr val="24292E"/>
                </a:solidFill>
                <a:latin typeface="SFMono-Regular"/>
              </a:rPr>
              <a:t>DecompCNParamsInst</a:t>
            </a:r>
            <a:endParaRPr lang="en-US" sz="1200" dirty="0">
              <a:solidFill>
                <a:srgbClr val="24292E"/>
              </a:solidFill>
              <a:latin typeface="SFMono-Regular"/>
            </a:endParaRPr>
          </a:p>
          <a:p>
            <a:r>
              <a:rPr lang="en-US" sz="1200" dirty="0">
                <a:solidFill>
                  <a:srgbClr val="0070C0"/>
                </a:solidFill>
              </a:rPr>
              <a:t>!$</a:t>
            </a:r>
            <a:r>
              <a:rPr lang="en-US" sz="1200" dirty="0" err="1">
                <a:solidFill>
                  <a:srgbClr val="0070C0"/>
                </a:solidFill>
              </a:rPr>
              <a:t>acc</a:t>
            </a:r>
            <a:r>
              <a:rPr lang="en-US" sz="1200" dirty="0">
                <a:solidFill>
                  <a:srgbClr val="0070C0"/>
                </a:solidFill>
              </a:rPr>
              <a:t> declare create(</a:t>
            </a:r>
            <a:r>
              <a:rPr lang="en-US" sz="1200" dirty="0" err="1">
                <a:solidFill>
                  <a:srgbClr val="0070C0"/>
                </a:solidFill>
              </a:rPr>
              <a:t>DecompCNParamsInst</a:t>
            </a:r>
            <a:r>
              <a:rPr lang="en-US" sz="1200" dirty="0">
                <a:solidFill>
                  <a:srgbClr val="0070C0"/>
                </a:solidFill>
              </a:rPr>
              <a:t>)</a:t>
            </a:r>
            <a:endParaRPr lang="en-US" sz="1200" dirty="0">
              <a:solidFill>
                <a:srgbClr val="0070C0"/>
              </a:solidFill>
              <a:latin typeface="SFMono-Regular"/>
            </a:endParaRPr>
          </a:p>
          <a:p>
            <a:endParaRPr lang="en-US" sz="1200" dirty="0">
              <a:solidFill>
                <a:srgbClr val="24292E"/>
              </a:solidFill>
              <a:latin typeface="SFMono-Regular"/>
            </a:endParaRPr>
          </a:p>
          <a:p>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51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Accelerating ELM with OpenACC(Routines)</a:t>
            </a:r>
            <a:endParaRPr/>
          </a:p>
        </p:txBody>
      </p:sp>
      <p:sp>
        <p:nvSpPr>
          <p:cNvPr id="62" name="Google Shape;62;p14"/>
          <p:cNvSpPr txBox="1">
            <a:spLocks noGrp="1"/>
          </p:cNvSpPr>
          <p:nvPr>
            <p:ph type="body" idx="1"/>
          </p:nvPr>
        </p:nvSpPr>
        <p:spPr>
          <a:xfrm>
            <a:off x="269674" y="927925"/>
            <a:ext cx="4157601" cy="4078251"/>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dirty="0"/>
              <a:t>Every routine used in a GPU region must have GPU code generated — including intrinsic functions</a:t>
            </a:r>
            <a:endParaRPr sz="1200" dirty="0"/>
          </a:p>
          <a:p>
            <a:pPr marL="914400" lvl="1" indent="-292100" algn="l" rtl="0">
              <a:spcBef>
                <a:spcPts val="0"/>
              </a:spcBef>
              <a:spcAft>
                <a:spcPts val="0"/>
              </a:spcAft>
              <a:buSzPts val="1000"/>
              <a:buChar char="○"/>
            </a:pPr>
            <a:r>
              <a:rPr lang="en" sz="1000" dirty="0"/>
              <a:t>Removed custom timing, error checking, and I/O functions.</a:t>
            </a:r>
            <a:endParaRPr sz="1000" dirty="0"/>
          </a:p>
          <a:p>
            <a:pPr marL="914400" lvl="1" indent="-279400" algn="l" rtl="0">
              <a:spcBef>
                <a:spcPts val="0"/>
              </a:spcBef>
              <a:spcAft>
                <a:spcPts val="0"/>
              </a:spcAft>
              <a:buSzPts val="800"/>
              <a:buChar char="○"/>
            </a:pPr>
            <a:r>
              <a:rPr lang="en" sz="1000" dirty="0"/>
              <a:t>Device code for most routines is generated by the !$acc routine seq directive.</a:t>
            </a:r>
            <a:endParaRPr sz="1000" dirty="0"/>
          </a:p>
          <a:p>
            <a:pPr marL="914400" lvl="1" indent="-292100" algn="l" rtl="0">
              <a:spcBef>
                <a:spcPts val="0"/>
              </a:spcBef>
              <a:spcAft>
                <a:spcPts val="0"/>
              </a:spcAft>
              <a:buSzPts val="1000"/>
              <a:buChar char="○"/>
            </a:pPr>
            <a:r>
              <a:rPr lang="en" sz="1000" dirty="0"/>
              <a:t>Slicing arrays of derived types is not supported — must make local pointer first (e.g., associate clause) </a:t>
            </a:r>
            <a:endParaRPr sz="1000" dirty="0"/>
          </a:p>
          <a:p>
            <a:pPr marL="914400" lvl="1" indent="-292100" algn="l" rtl="0">
              <a:spcBef>
                <a:spcPts val="0"/>
              </a:spcBef>
              <a:spcAft>
                <a:spcPts val="0"/>
              </a:spcAft>
              <a:buSzPts val="1000"/>
              <a:buChar char="○"/>
            </a:pPr>
            <a:r>
              <a:rPr lang="en" sz="1000" dirty="0"/>
              <a:t>Class methods are not supported — must create separate routine and pass variable as argument.</a:t>
            </a:r>
          </a:p>
          <a:p>
            <a:pPr marL="914400" lvl="1" indent="-292100" algn="l" rtl="0">
              <a:spcBef>
                <a:spcPts val="0"/>
              </a:spcBef>
              <a:spcAft>
                <a:spcPts val="0"/>
              </a:spcAft>
              <a:buSzPts val="1000"/>
              <a:buChar char="○"/>
            </a:pPr>
            <a:endParaRPr sz="1000" dirty="0"/>
          </a:p>
          <a:p>
            <a:pPr marL="457200" lvl="0" indent="-304800" algn="l" rtl="0">
              <a:spcBef>
                <a:spcPts val="0"/>
              </a:spcBef>
              <a:spcAft>
                <a:spcPts val="0"/>
              </a:spcAft>
              <a:buSzPts val="1200"/>
              <a:buChar char="●"/>
            </a:pPr>
            <a:r>
              <a:rPr lang="en" sz="1200" dirty="0"/>
              <a:t>Developed python script to recursively parse routines to add acc directives, make consistent changes and identify class methods to streamline adding new modules/developments</a:t>
            </a:r>
            <a:endParaRPr sz="1200" dirty="0"/>
          </a:p>
          <a:p>
            <a:pPr marL="457200" lvl="0" indent="-304800" algn="l" rtl="0">
              <a:spcBef>
                <a:spcPts val="0"/>
              </a:spcBef>
              <a:spcAft>
                <a:spcPts val="0"/>
              </a:spcAft>
              <a:buSzPts val="1200"/>
              <a:buChar char="●"/>
            </a:pPr>
            <a:r>
              <a:rPr lang="en" sz="1200" dirty="0"/>
              <a:t>Introduced clump parallelism to code that didn’t support it, such as history and accumulation buffer update.</a:t>
            </a:r>
          </a:p>
        </p:txBody>
      </p:sp>
      <p:sp>
        <p:nvSpPr>
          <p:cNvPr id="4" name="Text Placeholder 3"/>
          <p:cNvSpPr>
            <a:spLocks noGrp="1"/>
          </p:cNvSpPr>
          <p:nvPr>
            <p:ph type="body" idx="2"/>
          </p:nvPr>
        </p:nvSpPr>
        <p:spPr>
          <a:xfrm>
            <a:off x="4354912" y="1159053"/>
            <a:ext cx="4477388" cy="2748526"/>
          </a:xfrm>
        </p:spPr>
        <p:txBody>
          <a:bodyPr/>
          <a:lstStyle/>
          <a:p>
            <a:pPr marL="139700" indent="0">
              <a:buNone/>
            </a:pPr>
            <a:r>
              <a:rPr lang="en-US" sz="1200" b="1" dirty="0">
                <a:solidFill>
                  <a:schemeClr val="tx1"/>
                </a:solidFill>
                <a:latin typeface="SFMono-Regular"/>
              </a:rPr>
              <a:t>Class Method example</a:t>
            </a:r>
          </a:p>
          <a:p>
            <a:pPr marL="139700" indent="0">
              <a:buNone/>
            </a:pPr>
            <a:r>
              <a:rPr lang="en-US" sz="1200" dirty="0">
                <a:solidFill>
                  <a:srgbClr val="0070C0"/>
                </a:solidFill>
                <a:latin typeface="SFMono-Regular"/>
              </a:rPr>
              <a:t>!</a:t>
            </a:r>
            <a:r>
              <a:rPr lang="en-US" sz="1200" b="1" dirty="0">
                <a:solidFill>
                  <a:srgbClr val="0070C0"/>
                </a:solidFill>
                <a:latin typeface="SFMono-Regular"/>
              </a:rPr>
              <a:t>call</a:t>
            </a:r>
            <a:r>
              <a:rPr lang="en-US" sz="1200" dirty="0">
                <a:solidFill>
                  <a:srgbClr val="0070C0"/>
                </a:solidFill>
                <a:latin typeface="SFMono-Regular"/>
              </a:rPr>
              <a:t> </a:t>
            </a:r>
            <a:r>
              <a:rPr lang="en-US" sz="1200" dirty="0" err="1">
                <a:solidFill>
                  <a:srgbClr val="0070C0"/>
                </a:solidFill>
                <a:latin typeface="SFMono-Regular"/>
              </a:rPr>
              <a:t>col_nf%Summary</a:t>
            </a:r>
            <a:r>
              <a:rPr lang="en-US" sz="1200" dirty="0">
                <a:solidFill>
                  <a:srgbClr val="0070C0"/>
                </a:solidFill>
                <a:latin typeface="SFMono-Regular"/>
              </a:rPr>
              <a:t>(bounds, </a:t>
            </a:r>
            <a:r>
              <a:rPr lang="en-US" sz="1200" dirty="0" err="1">
                <a:solidFill>
                  <a:srgbClr val="0070C0"/>
                </a:solidFill>
                <a:latin typeface="SFMono-Regular"/>
              </a:rPr>
              <a:t>num_soilc</a:t>
            </a:r>
            <a:r>
              <a:rPr lang="en-US" sz="1200" dirty="0">
                <a:solidFill>
                  <a:srgbClr val="0070C0"/>
                </a:solidFill>
                <a:latin typeface="SFMono-Regular"/>
              </a:rPr>
              <a:t>, </a:t>
            </a:r>
            <a:r>
              <a:rPr lang="en-US" sz="1200" dirty="0" err="1">
                <a:solidFill>
                  <a:srgbClr val="0070C0"/>
                </a:solidFill>
                <a:latin typeface="SFMono-Regular"/>
              </a:rPr>
              <a:t>filter_soilc</a:t>
            </a:r>
            <a:r>
              <a:rPr lang="en-US" sz="1200" dirty="0">
                <a:solidFill>
                  <a:srgbClr val="0070C0"/>
                </a:solidFill>
                <a:latin typeface="SFMono-Regular"/>
              </a:rPr>
              <a:t>)</a:t>
            </a:r>
            <a:endParaRPr lang="en-US" sz="1200" b="1" dirty="0">
              <a:solidFill>
                <a:srgbClr val="0070C0"/>
              </a:solidFill>
              <a:latin typeface="SFMono-Regular"/>
            </a:endParaRPr>
          </a:p>
          <a:p>
            <a:pPr marL="139700" indent="0">
              <a:buNone/>
            </a:pPr>
            <a:r>
              <a:rPr lang="en-US" sz="1200" b="1" dirty="0">
                <a:solidFill>
                  <a:srgbClr val="D73A49"/>
                </a:solidFill>
                <a:latin typeface="SFMono-Regular"/>
              </a:rPr>
              <a:t>call</a:t>
            </a:r>
            <a:r>
              <a:rPr lang="en-US" sz="1200" dirty="0">
                <a:solidFill>
                  <a:srgbClr val="24292E"/>
                </a:solidFill>
                <a:latin typeface="SFMono-Regular"/>
              </a:rPr>
              <a:t> </a:t>
            </a:r>
            <a:r>
              <a:rPr lang="en-US" sz="1200" dirty="0" err="1">
                <a:solidFill>
                  <a:srgbClr val="24292E"/>
                </a:solidFill>
                <a:latin typeface="SFMono-Regular"/>
              </a:rPr>
              <a:t>colnf_summary_acc</a:t>
            </a:r>
            <a:r>
              <a:rPr lang="en-US" sz="1200" dirty="0">
                <a:solidFill>
                  <a:srgbClr val="24292E"/>
                </a:solidFill>
                <a:latin typeface="SFMono-Regular"/>
              </a:rPr>
              <a:t>(</a:t>
            </a:r>
            <a:r>
              <a:rPr lang="en-US" sz="1200" dirty="0" err="1">
                <a:solidFill>
                  <a:srgbClr val="24292E"/>
                </a:solidFill>
                <a:latin typeface="SFMono-Regular"/>
              </a:rPr>
              <a:t>col_nf,bounds</a:t>
            </a:r>
            <a:r>
              <a:rPr lang="en-US" sz="1200" dirty="0">
                <a:solidFill>
                  <a:srgbClr val="24292E"/>
                </a:solidFill>
                <a:latin typeface="SFMono-Regular"/>
              </a:rPr>
              <a:t>, </a:t>
            </a:r>
            <a:r>
              <a:rPr lang="en-US" sz="1200" dirty="0" err="1">
                <a:solidFill>
                  <a:srgbClr val="24292E"/>
                </a:solidFill>
                <a:latin typeface="SFMono-Regular"/>
              </a:rPr>
              <a:t>num_soilc</a:t>
            </a:r>
            <a:r>
              <a:rPr lang="en-US" sz="1200" dirty="0">
                <a:solidFill>
                  <a:srgbClr val="24292E"/>
                </a:solidFill>
                <a:latin typeface="SFMono-Regular"/>
              </a:rPr>
              <a:t>, 	</a:t>
            </a:r>
            <a:r>
              <a:rPr lang="en-US" sz="1200" dirty="0" err="1">
                <a:solidFill>
                  <a:srgbClr val="24292E"/>
                </a:solidFill>
                <a:latin typeface="SFMono-Regular"/>
              </a:rPr>
              <a:t>filter_soilc</a:t>
            </a:r>
            <a:r>
              <a:rPr lang="en-US" sz="1200" dirty="0">
                <a:solidFill>
                  <a:srgbClr val="24292E"/>
                </a:solidFill>
                <a:latin typeface="SFMono-Regular"/>
              </a:rPr>
              <a:t>, </a:t>
            </a:r>
            <a:r>
              <a:rPr lang="en-US" sz="1200" dirty="0" err="1">
                <a:solidFill>
                  <a:srgbClr val="24292E"/>
                </a:solidFill>
                <a:latin typeface="SFMono-Regular"/>
              </a:rPr>
              <a:t>dt</a:t>
            </a:r>
            <a:r>
              <a:rPr lang="en-US" sz="1200" dirty="0">
                <a:solidFill>
                  <a:srgbClr val="24292E"/>
                </a:solidFill>
                <a:latin typeface="SFMono-Regular"/>
              </a:rPr>
              <a:t>)</a:t>
            </a:r>
          </a:p>
          <a:p>
            <a:pPr marL="139700" indent="0">
              <a:buNone/>
            </a:pPr>
            <a:endParaRPr lang="en-US" sz="1200" dirty="0">
              <a:solidFill>
                <a:srgbClr val="24292E"/>
              </a:solidFill>
              <a:latin typeface="SFMono-Regular"/>
            </a:endParaRPr>
          </a:p>
          <a:p>
            <a:pPr marL="139700" indent="0">
              <a:buNone/>
            </a:pPr>
            <a:r>
              <a:rPr lang="en-US" sz="1200" b="1" dirty="0">
                <a:solidFill>
                  <a:srgbClr val="24292E"/>
                </a:solidFill>
                <a:latin typeface="SFMono-Regular"/>
              </a:rPr>
              <a:t>Array slicing (error due to implicit intrinsic)</a:t>
            </a:r>
          </a:p>
          <a:p>
            <a:pPr marL="139700" indent="0">
              <a:buNone/>
            </a:pPr>
            <a:r>
              <a:rPr lang="en-US" sz="1200" dirty="0">
                <a:solidFill>
                  <a:srgbClr val="0070C0"/>
                </a:solidFill>
                <a:latin typeface="SFMono-Regular"/>
              </a:rPr>
              <a:t>!</a:t>
            </a:r>
            <a:r>
              <a:rPr lang="en-US" sz="1200" b="1" dirty="0">
                <a:solidFill>
                  <a:srgbClr val="0070C0"/>
                </a:solidFill>
                <a:latin typeface="SFMono-Regular"/>
              </a:rPr>
              <a:t>call</a:t>
            </a:r>
            <a:r>
              <a:rPr lang="en-US" sz="1200" dirty="0">
                <a:solidFill>
                  <a:srgbClr val="0070C0"/>
                </a:solidFill>
                <a:latin typeface="SFMono-Regular"/>
              </a:rPr>
              <a:t> c2g(bounds,  </a:t>
            </a:r>
            <a:r>
              <a:rPr lang="en-US" sz="1200" dirty="0" err="1">
                <a:solidFill>
                  <a:srgbClr val="0070C0"/>
                </a:solidFill>
                <a:latin typeface="SFMono-Regular"/>
              </a:rPr>
              <a:t>col_cf%nee</a:t>
            </a:r>
            <a:r>
              <a:rPr lang="en-US" sz="1200" dirty="0">
                <a:solidFill>
                  <a:srgbClr val="0070C0"/>
                </a:solidFill>
                <a:latin typeface="SFMono-Regular"/>
              </a:rPr>
              <a:t>(</a:t>
            </a:r>
            <a:r>
              <a:rPr lang="en-US" sz="1200" dirty="0" err="1">
                <a:solidFill>
                  <a:srgbClr val="0070C0"/>
                </a:solidFill>
                <a:latin typeface="SFMono-Regular"/>
              </a:rPr>
              <a:t>begc:endc</a:t>
            </a:r>
            <a:r>
              <a:rPr lang="en-US" sz="1200" dirty="0">
                <a:solidFill>
                  <a:srgbClr val="0070C0"/>
                </a:solidFill>
                <a:latin typeface="SFMono-Regular"/>
              </a:rPr>
              <a:t>), &amp;</a:t>
            </a:r>
          </a:p>
          <a:p>
            <a:pPr marL="139700" indent="0">
              <a:buNone/>
            </a:pPr>
            <a:r>
              <a:rPr lang="en-US" sz="1200" dirty="0">
                <a:solidFill>
                  <a:srgbClr val="0070C0"/>
                </a:solidFill>
                <a:latin typeface="SFMono-Regular"/>
              </a:rPr>
              <a:t>!	lnd2atm_vars%nee_grc(</a:t>
            </a:r>
            <a:r>
              <a:rPr lang="en-US" sz="1200" dirty="0" err="1">
                <a:solidFill>
                  <a:srgbClr val="0070C0"/>
                </a:solidFill>
                <a:latin typeface="SFMono-Regular"/>
              </a:rPr>
              <a:t>begg:endg</a:t>
            </a:r>
            <a:r>
              <a:rPr lang="en-US" sz="1200" dirty="0">
                <a:solidFill>
                  <a:srgbClr val="0070C0"/>
                </a:solidFill>
                <a:latin typeface="SFMono-Regular"/>
              </a:rPr>
              <a:t>), &amp;</a:t>
            </a:r>
          </a:p>
          <a:p>
            <a:pPr marL="139700" indent="0">
              <a:buNone/>
            </a:pPr>
            <a:r>
              <a:rPr lang="en-US" sz="1200" dirty="0">
                <a:solidFill>
                  <a:srgbClr val="0070C0"/>
                </a:solidFill>
                <a:latin typeface="SFMono-Regular"/>
              </a:rPr>
              <a:t>!	c2l_scale_type= unity, l2g_scale_type=unity)</a:t>
            </a:r>
            <a:endParaRPr lang="en-US" sz="1200" dirty="0">
              <a:solidFill>
                <a:srgbClr val="24292E"/>
              </a:solidFill>
              <a:latin typeface="SFMono-Regular"/>
            </a:endParaRPr>
          </a:p>
          <a:p>
            <a:pPr marL="139700" indent="0">
              <a:buNone/>
            </a:pPr>
            <a:r>
              <a:rPr lang="en-US" sz="1200" b="1" dirty="0">
                <a:solidFill>
                  <a:srgbClr val="D73A49"/>
                </a:solidFill>
                <a:latin typeface="SFMono-Regular"/>
              </a:rPr>
              <a:t>call</a:t>
            </a:r>
            <a:r>
              <a:rPr lang="en-US" sz="1200" dirty="0">
                <a:solidFill>
                  <a:srgbClr val="24292E"/>
                </a:solidFill>
                <a:latin typeface="SFMono-Regular"/>
              </a:rPr>
              <a:t> c2g(bounds, nee(</a:t>
            </a:r>
            <a:r>
              <a:rPr lang="en-US" sz="1200" dirty="0" err="1">
                <a:solidFill>
                  <a:srgbClr val="24292E"/>
                </a:solidFill>
                <a:latin typeface="SFMono-Regular"/>
              </a:rPr>
              <a:t>begc:endc</a:t>
            </a:r>
            <a:r>
              <a:rPr lang="en-US" sz="1200" dirty="0">
                <a:solidFill>
                  <a:srgbClr val="24292E"/>
                </a:solidFill>
                <a:latin typeface="SFMono-Regular"/>
              </a:rPr>
              <a:t>) , </a:t>
            </a:r>
            <a:r>
              <a:rPr lang="en-US" sz="1200" dirty="0" err="1">
                <a:solidFill>
                  <a:srgbClr val="24292E"/>
                </a:solidFill>
                <a:latin typeface="SFMono-Regular"/>
              </a:rPr>
              <a:t>nee_grc</a:t>
            </a:r>
            <a:r>
              <a:rPr lang="en-US" sz="1200" dirty="0">
                <a:solidFill>
                  <a:srgbClr val="24292E"/>
                </a:solidFill>
                <a:latin typeface="SFMono-Regular"/>
              </a:rPr>
              <a:t>(</a:t>
            </a:r>
            <a:r>
              <a:rPr lang="en-US" sz="1200" dirty="0" err="1">
                <a:solidFill>
                  <a:srgbClr val="24292E"/>
                </a:solidFill>
                <a:latin typeface="SFMono-Regular"/>
              </a:rPr>
              <a:t>begg:endg</a:t>
            </a:r>
            <a:r>
              <a:rPr lang="en-US" sz="1200" dirty="0">
                <a:solidFill>
                  <a:srgbClr val="24292E"/>
                </a:solidFill>
                <a:latin typeface="SFMono-Regular"/>
              </a:rPr>
              <a:t>) , &amp;</a:t>
            </a:r>
          </a:p>
          <a:p>
            <a:pPr marL="139700" indent="0">
              <a:buNone/>
            </a:pPr>
            <a:r>
              <a:rPr lang="en-US" sz="1200" dirty="0">
                <a:solidFill>
                  <a:srgbClr val="24292E"/>
                </a:solidFill>
                <a:latin typeface="SFMono-Regular"/>
              </a:rPr>
              <a:t>	c2l_scale_type</a:t>
            </a:r>
            <a:r>
              <a:rPr lang="en-US" sz="1200" dirty="0">
                <a:solidFill>
                  <a:srgbClr val="D73A49"/>
                </a:solidFill>
                <a:latin typeface="SFMono-Regular"/>
              </a:rPr>
              <a:t>=</a:t>
            </a:r>
            <a:r>
              <a:rPr lang="en-US" sz="1200" dirty="0">
                <a:solidFill>
                  <a:srgbClr val="24292E"/>
                </a:solidFill>
                <a:latin typeface="SFMono-Regular"/>
              </a:rPr>
              <a:t> unity, l2g_scale_type</a:t>
            </a:r>
            <a:r>
              <a:rPr lang="en-US" sz="1200" dirty="0">
                <a:solidFill>
                  <a:srgbClr val="D73A49"/>
                </a:solidFill>
                <a:latin typeface="SFMono-Regular"/>
              </a:rPr>
              <a:t>=</a:t>
            </a:r>
            <a:r>
              <a:rPr lang="en-US" sz="1200" dirty="0">
                <a:solidFill>
                  <a:srgbClr val="24292E"/>
                </a:solidFill>
                <a:latin typeface="SFMono-Regular"/>
              </a:rPr>
              <a:t>unity)</a:t>
            </a:r>
          </a:p>
          <a:p>
            <a:pPr marL="139700" indent="0">
              <a:buNone/>
            </a:pPr>
            <a:endParaRPr lang="en-US" sz="1200" dirty="0">
              <a:solidFill>
                <a:srgbClr val="24292E"/>
              </a:solidFill>
              <a:latin typeface="SFMono-Regular"/>
            </a:endParaRPr>
          </a:p>
          <a:p>
            <a:pPr marL="139700" indent="0">
              <a:buNone/>
            </a:pPr>
            <a:endParaRPr lang="en-US" sz="1200" dirty="0">
              <a:solidFill>
                <a:srgbClr val="24292E"/>
              </a:solidFill>
              <a:latin typeface="SFMono-Regular"/>
            </a:endParaRPr>
          </a:p>
          <a:p>
            <a:pPr marL="139700" indent="0">
              <a:buNone/>
            </a:pPr>
            <a:endParaRPr lang="en-US" sz="1200" dirty="0">
              <a:solidFill>
                <a:srgbClr val="24292E"/>
              </a:solidFill>
              <a:latin typeface="SFMono-Regular"/>
            </a:endParaRPr>
          </a:p>
          <a:p>
            <a:pPr marL="139700" indent="0">
              <a:buNone/>
            </a:pP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Optimization</a:t>
            </a:r>
          </a:p>
        </p:txBody>
      </p:sp>
      <p:sp>
        <p:nvSpPr>
          <p:cNvPr id="3" name="Text Placeholder 2"/>
          <p:cNvSpPr>
            <a:spLocks noGrp="1"/>
          </p:cNvSpPr>
          <p:nvPr>
            <p:ph type="body" idx="1"/>
          </p:nvPr>
        </p:nvSpPr>
        <p:spPr>
          <a:xfrm>
            <a:off x="311700" y="782832"/>
            <a:ext cx="4010320" cy="4236500"/>
          </a:xfrm>
        </p:spPr>
        <p:txBody>
          <a:bodyPr/>
          <a:lstStyle/>
          <a:p>
            <a:pPr>
              <a:lnSpc>
                <a:spcPct val="100000"/>
              </a:lnSpc>
              <a:spcBef>
                <a:spcPts val="600"/>
              </a:spcBef>
            </a:pPr>
            <a:r>
              <a:rPr lang="en-US" sz="1100" dirty="0"/>
              <a:t>Allocating dynamic memory is slower on GPU than CPU.</a:t>
            </a:r>
          </a:p>
          <a:p>
            <a:pPr>
              <a:lnSpc>
                <a:spcPct val="100000"/>
              </a:lnSpc>
              <a:spcBef>
                <a:spcPts val="600"/>
              </a:spcBef>
            </a:pPr>
            <a:r>
              <a:rPr lang="en-US" sz="1100" dirty="0"/>
              <a:t>Highest priority optimization is slight refactoring to replace local arrays with scalars</a:t>
            </a:r>
          </a:p>
          <a:p>
            <a:pPr lvl="1">
              <a:lnSpc>
                <a:spcPct val="100000"/>
              </a:lnSpc>
              <a:spcBef>
                <a:spcPts val="600"/>
              </a:spcBef>
            </a:pPr>
            <a:r>
              <a:rPr lang="en-US" sz="1100" dirty="0"/>
              <a:t>If can’t, then allocate based on relevant filter and not entire clump.</a:t>
            </a:r>
          </a:p>
          <a:p>
            <a:pPr lvl="1">
              <a:lnSpc>
                <a:spcPct val="100000"/>
              </a:lnSpc>
              <a:spcBef>
                <a:spcPts val="600"/>
              </a:spcBef>
            </a:pPr>
            <a:r>
              <a:rPr lang="en-US" sz="1100" dirty="0"/>
              <a:t>Has greatly increased performance in routines done so far –many more to go.</a:t>
            </a:r>
          </a:p>
          <a:p>
            <a:pPr>
              <a:lnSpc>
                <a:spcPct val="100000"/>
              </a:lnSpc>
              <a:spcBef>
                <a:spcPts val="600"/>
              </a:spcBef>
            </a:pPr>
            <a:r>
              <a:rPr lang="en-US" sz="1100" dirty="0"/>
              <a:t>Next steps:</a:t>
            </a:r>
          </a:p>
          <a:p>
            <a:pPr lvl="1">
              <a:lnSpc>
                <a:spcPct val="100000"/>
              </a:lnSpc>
              <a:spcBef>
                <a:spcPts val="600"/>
              </a:spcBef>
            </a:pPr>
            <a:r>
              <a:rPr lang="en-US" sz="1100" dirty="0"/>
              <a:t>Enable compiler optimizations such as in-lining, unrolling, etc.. (-OX flags crash)</a:t>
            </a:r>
          </a:p>
          <a:p>
            <a:pPr lvl="1">
              <a:lnSpc>
                <a:spcPct val="100000"/>
              </a:lnSpc>
              <a:spcBef>
                <a:spcPts val="600"/>
              </a:spcBef>
            </a:pPr>
            <a:r>
              <a:rPr lang="en-US" sz="1100" dirty="0"/>
              <a:t>Increase parallelism for routines that are most compute intensive (e.g., history buffer is parallelized across fields as well as </a:t>
            </a:r>
            <a:r>
              <a:rPr lang="en-US" sz="1100" dirty="0" err="1"/>
              <a:t>gridcells</a:t>
            </a:r>
            <a:r>
              <a:rPr lang="en-US" sz="1100" dirty="0"/>
              <a:t>)</a:t>
            </a:r>
          </a:p>
          <a:p>
            <a:pPr lvl="1">
              <a:lnSpc>
                <a:spcPct val="100000"/>
              </a:lnSpc>
              <a:spcBef>
                <a:spcPts val="600"/>
              </a:spcBef>
            </a:pPr>
            <a:r>
              <a:rPr lang="en-US" sz="1100" dirty="0"/>
              <a:t>Task parallelism and better data locality for routines that aren’t compute heavy but with hundreds of global memory accesses.</a:t>
            </a:r>
          </a:p>
          <a:p>
            <a:pPr lvl="1">
              <a:lnSpc>
                <a:spcPct val="100000"/>
              </a:lnSpc>
              <a:spcBef>
                <a:spcPts val="600"/>
              </a:spcBef>
            </a:pPr>
            <a:r>
              <a:rPr lang="en-US" sz="1100" dirty="0"/>
              <a:t>Fine tuning of </a:t>
            </a:r>
            <a:r>
              <a:rPr lang="en-US" sz="1100" dirty="0" err="1"/>
              <a:t>OpenACC</a:t>
            </a:r>
            <a:r>
              <a:rPr lang="en-US" sz="1100" dirty="0"/>
              <a:t> parameters:  gangs, registers, etc.. </a:t>
            </a:r>
          </a:p>
          <a:p>
            <a:pPr lvl="1">
              <a:lnSpc>
                <a:spcPct val="100000"/>
              </a:lnSpc>
              <a:spcBef>
                <a:spcPts val="600"/>
              </a:spcBef>
            </a:pPr>
            <a:endParaRPr lang="en-US" sz="1100" dirty="0"/>
          </a:p>
          <a:p>
            <a:endParaRPr lang="en-US" sz="1100" dirty="0"/>
          </a:p>
        </p:txBody>
      </p:sp>
      <p:sp>
        <p:nvSpPr>
          <p:cNvPr id="12" name="Rectangle 5"/>
          <p:cNvSpPr>
            <a:spLocks noChangeArrowheads="1"/>
          </p:cNvSpPr>
          <p:nvPr/>
        </p:nvSpPr>
        <p:spPr bwMode="auto">
          <a:xfrm>
            <a:off x="4789088" y="445025"/>
            <a:ext cx="3951723"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buClrTx/>
            </a:pPr>
            <a:r>
              <a:rPr lang="en-US" altLang="en-US" sz="900" dirty="0">
                <a:solidFill>
                  <a:srgbClr val="222222"/>
                </a:solidFill>
                <a:cs typeface="Arial" panose="020B0604020202020204" pitchFamily="34" charset="0"/>
              </a:rPr>
              <a:t>real(r8) :: </a:t>
            </a:r>
            <a:r>
              <a:rPr lang="en-US" altLang="en-US" sz="900" dirty="0" err="1">
                <a:solidFill>
                  <a:srgbClr val="222222"/>
                </a:solidFill>
                <a:cs typeface="Arial" panose="020B0604020202020204" pitchFamily="34" charset="0"/>
              </a:rPr>
              <a:t>diffus</a:t>
            </a:r>
            <a:r>
              <a:rPr lang="en-US" altLang="en-US" sz="900" dirty="0">
                <a:solidFill>
                  <a:srgbClr val="222222"/>
                </a:solidFill>
                <a:cs typeface="Arial" panose="020B0604020202020204" pitchFamily="34" charset="0"/>
              </a:rPr>
              <a:t> (bounds%begc:bounds%endc,1:nlevdecomp+1)</a:t>
            </a:r>
            <a:r>
              <a:rPr lang="en-US" altLang="en-US" sz="900" dirty="0"/>
              <a:t> </a:t>
            </a:r>
            <a:endParaRPr kumimoji="0" lang="en-US" altLang="en-US" sz="900" b="0"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222222"/>
                </a:solidFill>
                <a:effectLst/>
                <a:cs typeface="Arial" panose="020B0604020202020204" pitchFamily="34" charset="0"/>
              </a:rPr>
              <a:t>real(r8) :: </a:t>
            </a:r>
            <a:r>
              <a:rPr kumimoji="0" lang="en-US" altLang="en-US" sz="900" b="0" i="0" u="none" strike="noStrike" cap="none" normalizeH="0" baseline="0" dirty="0" err="1">
                <a:ln>
                  <a:noFill/>
                </a:ln>
                <a:solidFill>
                  <a:srgbClr val="222222"/>
                </a:solidFill>
                <a:effectLst/>
                <a:cs typeface="Arial" panose="020B0604020202020204" pitchFamily="34" charset="0"/>
              </a:rPr>
              <a:t>adv_flux</a:t>
            </a:r>
            <a:r>
              <a:rPr kumimoji="0" lang="en-US" altLang="en-US" sz="900" b="0" i="0" u="none" strike="noStrike" cap="none" normalizeH="0" baseline="0" dirty="0">
                <a:ln>
                  <a:noFill/>
                </a:ln>
                <a:solidFill>
                  <a:srgbClr val="222222"/>
                </a:solidFill>
                <a:effectLst/>
                <a:cs typeface="Arial" panose="020B0604020202020204" pitchFamily="34" charset="0"/>
              </a:rPr>
              <a:t>(bounds%begc:bounds%endc,1:nlevdecomp+1)            </a:t>
            </a:r>
            <a:br>
              <a:rPr kumimoji="0" lang="en-US" altLang="en-US" sz="900" b="0" i="0" u="none" strike="noStrike" cap="none" normalizeH="0" baseline="0" dirty="0">
                <a:ln>
                  <a:noFill/>
                </a:ln>
                <a:solidFill>
                  <a:schemeClr val="tx1"/>
                </a:solidFill>
                <a:effectLst/>
              </a:rPr>
            </a:br>
            <a:r>
              <a:rPr kumimoji="0" lang="en-US" altLang="en-US" sz="900" b="0" i="0" u="none" strike="noStrike" cap="none" normalizeH="0" baseline="0" dirty="0">
                <a:ln>
                  <a:noFill/>
                </a:ln>
                <a:solidFill>
                  <a:srgbClr val="222222"/>
                </a:solidFill>
                <a:effectLst/>
                <a:cs typeface="Arial" panose="020B0604020202020204" pitchFamily="34" charset="0"/>
              </a:rPr>
              <a:t>real(r8) :: </a:t>
            </a:r>
            <a:r>
              <a:rPr kumimoji="0" lang="en-US" altLang="en-US" sz="900" b="0" i="0" u="none" strike="noStrike" cap="none" normalizeH="0" baseline="0" dirty="0" err="1">
                <a:ln>
                  <a:noFill/>
                </a:ln>
                <a:solidFill>
                  <a:srgbClr val="222222"/>
                </a:solidFill>
                <a:effectLst/>
                <a:cs typeface="Arial" panose="020B0604020202020204" pitchFamily="34" charset="0"/>
              </a:rPr>
              <a:t>a_tri</a:t>
            </a:r>
            <a:r>
              <a:rPr kumimoji="0" lang="en-US" altLang="en-US" sz="900" b="0" i="0" u="none" strike="noStrike" cap="none" normalizeH="0" baseline="0" dirty="0">
                <a:ln>
                  <a:noFill/>
                </a:ln>
                <a:solidFill>
                  <a:srgbClr val="222222"/>
                </a:solidFill>
                <a:effectLst/>
                <a:cs typeface="Arial" panose="020B0604020202020204" pitchFamily="34" charset="0"/>
              </a:rPr>
              <a:t>(bounds%begc:bounds%endc,0:nlevdecomp+1)    </a:t>
            </a:r>
            <a:br>
              <a:rPr kumimoji="0" lang="en-US" altLang="en-US" sz="900" b="0" i="0" u="none" strike="noStrike" cap="none" normalizeH="0" baseline="0" dirty="0">
                <a:ln>
                  <a:noFill/>
                </a:ln>
                <a:solidFill>
                  <a:schemeClr val="tx1"/>
                </a:solidFill>
                <a:effectLst/>
              </a:rPr>
            </a:br>
            <a:r>
              <a:rPr kumimoji="0" lang="en-US" altLang="en-US" sz="900" b="0" i="0" u="none" strike="noStrike" cap="none" normalizeH="0" baseline="0" dirty="0">
                <a:ln>
                  <a:noFill/>
                </a:ln>
                <a:solidFill>
                  <a:srgbClr val="222222"/>
                </a:solidFill>
                <a:effectLst/>
                <a:cs typeface="Arial" panose="020B0604020202020204" pitchFamily="34" charset="0"/>
              </a:rPr>
              <a:t>real(r8) :: </a:t>
            </a:r>
            <a:r>
              <a:rPr kumimoji="0" lang="en-US" altLang="en-US" sz="900" b="0" i="0" u="none" strike="noStrike" cap="none" normalizeH="0" baseline="0" dirty="0" err="1">
                <a:ln>
                  <a:noFill/>
                </a:ln>
                <a:solidFill>
                  <a:srgbClr val="222222"/>
                </a:solidFill>
                <a:effectLst/>
                <a:cs typeface="Arial" panose="020B0604020202020204" pitchFamily="34" charset="0"/>
              </a:rPr>
              <a:t>b_tri</a:t>
            </a:r>
            <a:r>
              <a:rPr kumimoji="0" lang="en-US" altLang="en-US" sz="900" b="0" i="0" u="none" strike="noStrike" cap="none" normalizeH="0" baseline="0" dirty="0">
                <a:ln>
                  <a:noFill/>
                </a:ln>
                <a:solidFill>
                  <a:srgbClr val="222222"/>
                </a:solidFill>
                <a:effectLst/>
                <a:cs typeface="Arial" panose="020B0604020202020204" pitchFamily="34" charset="0"/>
              </a:rPr>
              <a:t>(bounds%begc:bounds%endc,0:nlevdecomp+1)      </a:t>
            </a:r>
            <a:br>
              <a:rPr kumimoji="0" lang="en-US" altLang="en-US" sz="900" b="0" i="0" u="none" strike="noStrike" cap="none" normalizeH="0" baseline="0" dirty="0">
                <a:ln>
                  <a:noFill/>
                </a:ln>
                <a:solidFill>
                  <a:schemeClr val="tx1"/>
                </a:solidFill>
                <a:effectLst/>
              </a:rPr>
            </a:br>
            <a:r>
              <a:rPr kumimoji="0" lang="en-US" altLang="en-US" sz="900" b="0" i="0" u="none" strike="noStrike" cap="none" normalizeH="0" baseline="0" dirty="0">
                <a:ln>
                  <a:noFill/>
                </a:ln>
                <a:solidFill>
                  <a:srgbClr val="222222"/>
                </a:solidFill>
                <a:effectLst/>
                <a:cs typeface="Arial" panose="020B0604020202020204" pitchFamily="34" charset="0"/>
              </a:rPr>
              <a:t>real(r8) :: </a:t>
            </a:r>
            <a:r>
              <a:rPr kumimoji="0" lang="en-US" altLang="en-US" sz="900" b="0" i="0" u="none" strike="noStrike" cap="none" normalizeH="0" baseline="0" dirty="0" err="1">
                <a:ln>
                  <a:noFill/>
                </a:ln>
                <a:solidFill>
                  <a:srgbClr val="222222"/>
                </a:solidFill>
                <a:effectLst/>
                <a:cs typeface="Arial" panose="020B0604020202020204" pitchFamily="34" charset="0"/>
              </a:rPr>
              <a:t>c_tri</a:t>
            </a:r>
            <a:r>
              <a:rPr kumimoji="0" lang="en-US" altLang="en-US" sz="900" b="0" i="0" u="none" strike="noStrike" cap="none" normalizeH="0" baseline="0" dirty="0">
                <a:ln>
                  <a:noFill/>
                </a:ln>
                <a:solidFill>
                  <a:srgbClr val="222222"/>
                </a:solidFill>
                <a:effectLst/>
                <a:cs typeface="Arial" panose="020B0604020202020204" pitchFamily="34" charset="0"/>
              </a:rPr>
              <a:t>(bounds%begc:bounds%endc,0:nlevdecomp+1)     </a:t>
            </a:r>
            <a:br>
              <a:rPr kumimoji="0" lang="en-US" altLang="en-US" sz="900" b="0" i="0" u="none" strike="noStrike" cap="none" normalizeH="0" baseline="0" dirty="0">
                <a:ln>
                  <a:noFill/>
                </a:ln>
                <a:solidFill>
                  <a:schemeClr val="tx1"/>
                </a:solidFill>
                <a:effectLst/>
              </a:rPr>
            </a:br>
            <a:r>
              <a:rPr kumimoji="0" lang="en-US" altLang="en-US" sz="900" b="0" i="0" u="none" strike="noStrike" cap="none" normalizeH="0" baseline="0" dirty="0">
                <a:ln>
                  <a:noFill/>
                </a:ln>
                <a:solidFill>
                  <a:srgbClr val="222222"/>
                </a:solidFill>
                <a:effectLst/>
                <a:cs typeface="Arial" panose="020B0604020202020204" pitchFamily="34" charset="0"/>
              </a:rPr>
              <a:t>real(r8) :: </a:t>
            </a:r>
            <a:r>
              <a:rPr kumimoji="0" lang="en-US" altLang="en-US" sz="900" b="0" i="0" u="none" strike="noStrike" cap="none" normalizeH="0" baseline="0" dirty="0" err="1">
                <a:ln>
                  <a:noFill/>
                </a:ln>
                <a:solidFill>
                  <a:srgbClr val="222222"/>
                </a:solidFill>
                <a:effectLst/>
                <a:cs typeface="Arial" panose="020B0604020202020204" pitchFamily="34" charset="0"/>
              </a:rPr>
              <a:t>r_tri</a:t>
            </a:r>
            <a:r>
              <a:rPr kumimoji="0" lang="en-US" altLang="en-US" sz="900" b="0" i="0" u="none" strike="noStrike" cap="none" normalizeH="0" baseline="0" dirty="0">
                <a:ln>
                  <a:noFill/>
                </a:ln>
                <a:solidFill>
                  <a:srgbClr val="222222"/>
                </a:solidFill>
                <a:effectLst/>
                <a:cs typeface="Arial" panose="020B0604020202020204" pitchFamily="34" charset="0"/>
              </a:rPr>
              <a:t>(bounds%begc:bounds%endc,0:nlevdecomp+1)    </a:t>
            </a:r>
            <a:br>
              <a:rPr kumimoji="0" lang="en-US" altLang="en-US" sz="900" b="0" i="0" u="none" strike="noStrike" cap="none" normalizeH="0" baseline="0" dirty="0">
                <a:ln>
                  <a:noFill/>
                </a:ln>
                <a:solidFill>
                  <a:schemeClr val="tx1"/>
                </a:solidFill>
                <a:effectLst/>
              </a:rPr>
            </a:br>
            <a:r>
              <a:rPr kumimoji="0" lang="en-US" altLang="en-US" sz="900" b="0" i="0" u="none" strike="noStrike" cap="none" normalizeH="0" baseline="0" dirty="0">
                <a:ln>
                  <a:noFill/>
                </a:ln>
                <a:solidFill>
                  <a:srgbClr val="222222"/>
                </a:solidFill>
                <a:effectLst/>
                <a:cs typeface="Arial" panose="020B0604020202020204" pitchFamily="34" charset="0"/>
              </a:rPr>
              <a:t>real(r8) :: d_p1_zp1(bounds%begc:bounds%endc,1:nlevdecomp+1) </a:t>
            </a:r>
            <a:br>
              <a:rPr kumimoji="0" lang="en-US" altLang="en-US" sz="900" b="0" i="0" u="none" strike="noStrike" cap="none" normalizeH="0" baseline="0" dirty="0">
                <a:ln>
                  <a:noFill/>
                </a:ln>
                <a:solidFill>
                  <a:schemeClr val="tx1"/>
                </a:solidFill>
                <a:effectLst/>
              </a:rPr>
            </a:br>
            <a:r>
              <a:rPr kumimoji="0" lang="en-US" altLang="en-US" sz="900" b="0" i="0" u="none" strike="noStrike" cap="none" normalizeH="0" baseline="0" dirty="0">
                <a:ln>
                  <a:noFill/>
                </a:ln>
                <a:solidFill>
                  <a:srgbClr val="222222"/>
                </a:solidFill>
                <a:effectLst/>
                <a:cs typeface="Arial" panose="020B0604020202020204" pitchFamily="34" charset="0"/>
              </a:rPr>
              <a:t>real(r8) :: d_m1_zm1(bounds%begc:bounds%endc,1:nlevdecomp+1) </a:t>
            </a:r>
            <a:br>
              <a:rPr kumimoji="0" lang="en-US" altLang="en-US" sz="900" b="0" i="0" u="none" strike="noStrike" cap="none" normalizeH="0" baseline="0" dirty="0">
                <a:ln>
                  <a:noFill/>
                </a:ln>
                <a:solidFill>
                  <a:schemeClr val="tx1"/>
                </a:solidFill>
                <a:effectLst/>
              </a:rPr>
            </a:br>
            <a:r>
              <a:rPr kumimoji="0" lang="en-US" altLang="en-US" sz="900" b="0" i="0" u="none" strike="noStrike" cap="none" normalizeH="0" baseline="0" dirty="0">
                <a:ln>
                  <a:noFill/>
                </a:ln>
                <a:solidFill>
                  <a:srgbClr val="222222"/>
                </a:solidFill>
                <a:effectLst/>
                <a:cs typeface="Arial" panose="020B0604020202020204" pitchFamily="34" charset="0"/>
              </a:rPr>
              <a:t>real(r8) :: f_p1(bounds%begc:bounds%endc,1:nlevdecomp+1)      </a:t>
            </a:r>
            <a:br>
              <a:rPr kumimoji="0" lang="en-US" altLang="en-US" sz="900" b="0" i="0" u="none" strike="noStrike" cap="none" normalizeH="0" baseline="0" dirty="0">
                <a:ln>
                  <a:noFill/>
                </a:ln>
                <a:solidFill>
                  <a:schemeClr val="tx1"/>
                </a:solidFill>
                <a:effectLst/>
              </a:rPr>
            </a:br>
            <a:r>
              <a:rPr kumimoji="0" lang="en-US" altLang="en-US" sz="900" b="0" i="0" u="none" strike="noStrike" cap="none" normalizeH="0" baseline="0" dirty="0">
                <a:ln>
                  <a:noFill/>
                </a:ln>
                <a:solidFill>
                  <a:srgbClr val="222222"/>
                </a:solidFill>
                <a:effectLst/>
                <a:cs typeface="Arial" panose="020B0604020202020204" pitchFamily="34" charset="0"/>
              </a:rPr>
              <a:t>real(r8) :: f_m1(bounds%begc:bounds%endc,1:nlevdecomp+1)      </a:t>
            </a:r>
            <a:br>
              <a:rPr kumimoji="0" lang="en-US" altLang="en-US" sz="900" b="0" i="0" u="none" strike="noStrike" cap="none" normalizeH="0" baseline="0" dirty="0">
                <a:ln>
                  <a:noFill/>
                </a:ln>
                <a:solidFill>
                  <a:schemeClr val="tx1"/>
                </a:solidFill>
                <a:effectLst/>
              </a:rPr>
            </a:br>
            <a:r>
              <a:rPr kumimoji="0" lang="en-US" altLang="en-US" sz="900" b="0" i="0" u="none" strike="noStrike" cap="none" normalizeH="0" baseline="0" dirty="0">
                <a:ln>
                  <a:noFill/>
                </a:ln>
                <a:solidFill>
                  <a:srgbClr val="222222"/>
                </a:solidFill>
                <a:effectLst/>
                <a:cs typeface="Arial" panose="020B0604020202020204" pitchFamily="34" charset="0"/>
              </a:rPr>
              <a:t>real(r8) :: pe_p1(bounds%begc:bounds%endc,1:nlevdecomp+1)     </a:t>
            </a:r>
            <a:br>
              <a:rPr kumimoji="0" lang="en-US" altLang="en-US" sz="900" b="0" i="0" u="none" strike="noStrike" cap="none" normalizeH="0" baseline="0" dirty="0">
                <a:ln>
                  <a:noFill/>
                </a:ln>
                <a:solidFill>
                  <a:schemeClr val="tx1"/>
                </a:solidFill>
                <a:effectLst/>
              </a:rPr>
            </a:br>
            <a:r>
              <a:rPr kumimoji="0" lang="en-US" altLang="en-US" sz="900" b="0" i="0" u="none" strike="noStrike" cap="none" normalizeH="0" baseline="0" dirty="0">
                <a:ln>
                  <a:noFill/>
                </a:ln>
                <a:solidFill>
                  <a:srgbClr val="222222"/>
                </a:solidFill>
                <a:effectLst/>
                <a:cs typeface="Arial" panose="020B0604020202020204" pitchFamily="34" charset="0"/>
              </a:rPr>
              <a:t>real(r8) :: pe_m1(bounds%begc:bounds%endc,1:nlevdecomp+1)     </a:t>
            </a:r>
            <a:br>
              <a:rPr kumimoji="0" lang="en-US" altLang="en-US" sz="900" b="0" i="0" u="none" strike="noStrike" cap="none" normalizeH="0" baseline="0" dirty="0">
                <a:ln>
                  <a:noFill/>
                </a:ln>
                <a:solidFill>
                  <a:schemeClr val="tx1"/>
                </a:solidFill>
                <a:effectLst/>
              </a:rPr>
            </a:br>
            <a:r>
              <a:rPr kumimoji="0" lang="en-US" altLang="en-US" sz="900" b="0" i="0" u="none" strike="noStrike" cap="none" normalizeH="0" baseline="0" dirty="0">
                <a:ln>
                  <a:noFill/>
                </a:ln>
                <a:solidFill>
                  <a:srgbClr val="222222"/>
                </a:solidFill>
                <a:effectLst/>
                <a:cs typeface="Arial" panose="020B0604020202020204" pitchFamily="34" charset="0"/>
              </a:rPr>
              <a:t>real(r8) :: </a:t>
            </a:r>
            <a:r>
              <a:rPr kumimoji="0" lang="en-US" altLang="en-US" sz="900" b="0" i="0" u="none" strike="noStrike" cap="none" normalizeH="0" baseline="0" dirty="0" err="1">
                <a:ln>
                  <a:noFill/>
                </a:ln>
                <a:solidFill>
                  <a:srgbClr val="222222"/>
                </a:solidFill>
                <a:effectLst/>
                <a:cs typeface="Arial" panose="020B0604020202020204" pitchFamily="34" charset="0"/>
              </a:rPr>
              <a:t>dz_node</a:t>
            </a:r>
            <a:r>
              <a:rPr kumimoji="0" lang="en-US" altLang="en-US" sz="900" b="0" i="0" u="none" strike="noStrike" cap="none" normalizeH="0" baseline="0" dirty="0">
                <a:ln>
                  <a:noFill/>
                </a:ln>
                <a:solidFill>
                  <a:srgbClr val="222222"/>
                </a:solidFill>
                <a:effectLst/>
                <a:cs typeface="Arial" panose="020B0604020202020204" pitchFamily="34" charset="0"/>
              </a:rPr>
              <a:t>(1:nlevdecomp+1)                       </a:t>
            </a:r>
            <a:br>
              <a:rPr kumimoji="0" lang="en-US" altLang="en-US" sz="900" b="0" i="0" u="none" strike="noStrike" cap="none" normalizeH="0" baseline="0" dirty="0">
                <a:ln>
                  <a:noFill/>
                </a:ln>
                <a:solidFill>
                  <a:schemeClr val="tx1"/>
                </a:solidFill>
                <a:effectLst/>
              </a:rPr>
            </a:br>
            <a:r>
              <a:rPr kumimoji="0" lang="en-US" altLang="en-US" sz="900" b="0" i="0" u="none" strike="noStrike" cap="none" normalizeH="0" baseline="0" dirty="0">
                <a:ln>
                  <a:noFill/>
                </a:ln>
                <a:solidFill>
                  <a:srgbClr val="222222"/>
                </a:solidFill>
                <a:effectLst/>
                <a:cs typeface="Arial" panose="020B0604020202020204" pitchFamily="34" charset="0"/>
              </a:rPr>
              <a:t>real(r8) :: </a:t>
            </a:r>
            <a:r>
              <a:rPr kumimoji="0" lang="en-US" altLang="en-US" sz="900" b="0" i="0" u="none" strike="noStrike" cap="none" normalizeH="0" baseline="0" dirty="0" err="1">
                <a:ln>
                  <a:noFill/>
                </a:ln>
                <a:solidFill>
                  <a:srgbClr val="222222"/>
                </a:solidFill>
                <a:effectLst/>
                <a:cs typeface="Arial" panose="020B0604020202020204" pitchFamily="34" charset="0"/>
              </a:rPr>
              <a:t>conc_trcr</a:t>
            </a:r>
            <a:r>
              <a:rPr kumimoji="0" lang="en-US" altLang="en-US" sz="900" b="0" i="0" u="none" strike="noStrike" cap="none" normalizeH="0" baseline="0" dirty="0">
                <a:ln>
                  <a:noFill/>
                </a:ln>
                <a:solidFill>
                  <a:srgbClr val="222222"/>
                </a:solidFill>
                <a:effectLst/>
                <a:cs typeface="Arial" panose="020B0604020202020204" pitchFamily="34" charset="0"/>
              </a:rPr>
              <a:t>(bounds%begc:bounds%endc,0:nlevdecomp+1)</a:t>
            </a:r>
            <a:r>
              <a:rPr kumimoji="0" lang="en-US" altLang="en-US" sz="9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b="1" dirty="0"/>
              <a:t>After:</a:t>
            </a:r>
          </a:p>
          <a:p>
            <a:r>
              <a:rPr lang="en-US" sz="900" dirty="0"/>
              <a:t>real(r8) :: </a:t>
            </a:r>
            <a:r>
              <a:rPr lang="en-US" sz="900" dirty="0" err="1"/>
              <a:t>diffus_j</a:t>
            </a:r>
            <a:r>
              <a:rPr lang="en-US" sz="900" dirty="0"/>
              <a:t>, diffus_jm1, diffus_jp1 </a:t>
            </a:r>
            <a:br>
              <a:rPr lang="en-US" sz="900" dirty="0"/>
            </a:br>
            <a:r>
              <a:rPr lang="en-US" sz="900" dirty="0"/>
              <a:t>real(r8) :: adv_flux_j,adv_flux_jm1, </a:t>
            </a:r>
            <a:r>
              <a:rPr lang="en-US" sz="900" dirty="0" err="1"/>
              <a:t>adv_flux_jp</a:t>
            </a:r>
            <a:br>
              <a:rPr lang="en-US" sz="900" dirty="0"/>
            </a:br>
            <a:r>
              <a:rPr lang="en-US" sz="900" dirty="0"/>
              <a:t>real(r8) :: </a:t>
            </a:r>
            <a:r>
              <a:rPr lang="en-US" sz="900" dirty="0" err="1"/>
              <a:t>a_tri</a:t>
            </a:r>
            <a:r>
              <a:rPr lang="en-US" sz="900" dirty="0"/>
              <a:t>(num_soilc,0:nlevdecomp+1)  </a:t>
            </a:r>
            <a:br>
              <a:rPr lang="en-US" sz="900" dirty="0"/>
            </a:br>
            <a:r>
              <a:rPr lang="en-US" sz="900" dirty="0"/>
              <a:t>real(r8) :: </a:t>
            </a:r>
            <a:r>
              <a:rPr lang="en-US" sz="900" dirty="0" err="1"/>
              <a:t>b_tri</a:t>
            </a:r>
            <a:r>
              <a:rPr lang="en-US" sz="900" dirty="0"/>
              <a:t>(num_soilc,0:nlevdecomp+1)  </a:t>
            </a:r>
            <a:br>
              <a:rPr lang="en-US" sz="900" dirty="0"/>
            </a:br>
            <a:r>
              <a:rPr lang="en-US" sz="900" dirty="0"/>
              <a:t>real(r8) :: </a:t>
            </a:r>
            <a:r>
              <a:rPr lang="en-US" sz="900" dirty="0" err="1"/>
              <a:t>c_tri</a:t>
            </a:r>
            <a:r>
              <a:rPr lang="en-US" sz="900" dirty="0"/>
              <a:t>(num_soilc,0:nlevdecomp+1)  </a:t>
            </a:r>
            <a:br>
              <a:rPr lang="en-US" sz="900" dirty="0"/>
            </a:br>
            <a:r>
              <a:rPr lang="en-US" sz="900" dirty="0"/>
              <a:t>real(r8) :: </a:t>
            </a:r>
            <a:r>
              <a:rPr lang="en-US" sz="900" dirty="0" err="1"/>
              <a:t>r_tri</a:t>
            </a:r>
            <a:r>
              <a:rPr lang="en-US" sz="900" dirty="0"/>
              <a:t>(num_soilc,0:nlevdecomp+1)  </a:t>
            </a:r>
            <a:br>
              <a:rPr lang="en-US" sz="900" dirty="0"/>
            </a:br>
            <a:r>
              <a:rPr lang="en-US" sz="900" dirty="0"/>
              <a:t>real(r8) :: d_p1_zp1   </a:t>
            </a:r>
            <a:br>
              <a:rPr lang="en-US" sz="900" dirty="0"/>
            </a:br>
            <a:r>
              <a:rPr lang="en-US" sz="900" dirty="0"/>
              <a:t>real(r8) :: d_m1_zm1   </a:t>
            </a:r>
            <a:br>
              <a:rPr lang="en-US" sz="900" dirty="0"/>
            </a:br>
            <a:r>
              <a:rPr lang="en-US" sz="900" dirty="0"/>
              <a:t>real(r8) :: pe_p1      </a:t>
            </a:r>
            <a:br>
              <a:rPr lang="en-US" sz="900" dirty="0"/>
            </a:br>
            <a:r>
              <a:rPr lang="en-US" sz="900" dirty="0"/>
              <a:t>real(r8) :: pe_m1  </a:t>
            </a:r>
            <a:br>
              <a:rPr lang="en-US" sz="900" dirty="0"/>
            </a:br>
            <a:r>
              <a:rPr lang="en-US" sz="900" dirty="0"/>
              <a:t>real(r8) :: </a:t>
            </a:r>
            <a:r>
              <a:rPr lang="en-US" sz="900" dirty="0" err="1"/>
              <a:t>dz_node</a:t>
            </a:r>
            <a:r>
              <a:rPr lang="en-US" sz="900" dirty="0"/>
              <a:t> </a:t>
            </a:r>
          </a:p>
          <a:p>
            <a:r>
              <a:rPr lang="en-US" sz="900" dirty="0"/>
              <a:t>real(r8) :: </a:t>
            </a:r>
            <a:r>
              <a:rPr lang="en-US" sz="900" dirty="0" err="1"/>
              <a:t>conc_trcr</a:t>
            </a:r>
            <a:r>
              <a:rPr lang="en-US" sz="900" dirty="0"/>
              <a:t>(num_soilc,0:nlevdecomp+1)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3446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CFA2-6A2B-4C81-8EC9-F44F2A482727}"/>
              </a:ext>
            </a:extLst>
          </p:cNvPr>
          <p:cNvSpPr>
            <a:spLocks noGrp="1"/>
          </p:cNvSpPr>
          <p:nvPr>
            <p:ph type="title"/>
          </p:nvPr>
        </p:nvSpPr>
        <p:spPr/>
        <p:txBody>
          <a:bodyPr/>
          <a:lstStyle/>
          <a:p>
            <a:r>
              <a:rPr lang="en-US" dirty="0"/>
              <a:t>Underway now:</a:t>
            </a:r>
          </a:p>
        </p:txBody>
      </p:sp>
      <p:sp>
        <p:nvSpPr>
          <p:cNvPr id="3" name="Text Placeholder 2">
            <a:extLst>
              <a:ext uri="{FF2B5EF4-FFF2-40B4-BE49-F238E27FC236}">
                <a16:creationId xmlns:a16="http://schemas.microsoft.com/office/drawing/2014/main" id="{CAFBD19E-66E8-44D7-B92D-93AD42C727AF}"/>
              </a:ext>
            </a:extLst>
          </p:cNvPr>
          <p:cNvSpPr>
            <a:spLocks noGrp="1"/>
          </p:cNvSpPr>
          <p:nvPr>
            <p:ph idx="1"/>
          </p:nvPr>
        </p:nvSpPr>
        <p:spPr/>
        <p:txBody>
          <a:bodyPr/>
          <a:lstStyle/>
          <a:p>
            <a:r>
              <a:rPr lang="en-US" dirty="0"/>
              <a:t>40,000 </a:t>
            </a:r>
            <a:r>
              <a:rPr lang="en-US" dirty="0" err="1"/>
              <a:t>gridcell</a:t>
            </a:r>
            <a:r>
              <a:rPr lang="en-US" dirty="0"/>
              <a:t> (subset) simulations on Summit using production datasets to evaluate input data staging</a:t>
            </a:r>
          </a:p>
          <a:p>
            <a:r>
              <a:rPr lang="en-US" dirty="0"/>
              <a:t>Continued </a:t>
            </a:r>
            <a:r>
              <a:rPr lang="en-US" dirty="0" err="1"/>
              <a:t>OpenACC</a:t>
            </a:r>
            <a:r>
              <a:rPr lang="en-US" dirty="0"/>
              <a:t> optimization at subroutine level</a:t>
            </a:r>
          </a:p>
          <a:p>
            <a:endParaRPr lang="en-US" dirty="0"/>
          </a:p>
        </p:txBody>
      </p:sp>
    </p:spTree>
    <p:extLst>
      <p:ext uri="{BB962C8B-B14F-4D97-AF65-F5344CB8AC3E}">
        <p14:creationId xmlns:p14="http://schemas.microsoft.com/office/powerpoint/2010/main" val="33895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AAEA-E268-4F37-88D6-D0476AEBE611}"/>
              </a:ext>
            </a:extLst>
          </p:cNvPr>
          <p:cNvSpPr>
            <a:spLocks noGrp="1"/>
          </p:cNvSpPr>
          <p:nvPr>
            <p:ph type="title"/>
          </p:nvPr>
        </p:nvSpPr>
        <p:spPr/>
        <p:txBody>
          <a:bodyPr/>
          <a:lstStyle/>
          <a:p>
            <a:r>
              <a:rPr lang="en-US" dirty="0"/>
              <a:t>Project tasks and schedule </a:t>
            </a:r>
          </a:p>
        </p:txBody>
      </p:sp>
      <p:graphicFrame>
        <p:nvGraphicFramePr>
          <p:cNvPr id="3" name="Table 2">
            <a:extLst>
              <a:ext uri="{FF2B5EF4-FFF2-40B4-BE49-F238E27FC236}">
                <a16:creationId xmlns:a16="http://schemas.microsoft.com/office/drawing/2014/main" id="{BEBD73B9-5C05-4877-978A-0062CE087D11}"/>
              </a:ext>
            </a:extLst>
          </p:cNvPr>
          <p:cNvGraphicFramePr>
            <a:graphicFrameLocks noGrp="1"/>
          </p:cNvGraphicFramePr>
          <p:nvPr>
            <p:extLst>
              <p:ext uri="{D42A27DB-BD31-4B8C-83A1-F6EECF244321}">
                <p14:modId xmlns:p14="http://schemas.microsoft.com/office/powerpoint/2010/main" val="2755896374"/>
              </p:ext>
            </p:extLst>
          </p:nvPr>
        </p:nvGraphicFramePr>
        <p:xfrm>
          <a:off x="1884640" y="1284732"/>
          <a:ext cx="5374720" cy="3182114"/>
        </p:xfrm>
        <a:graphic>
          <a:graphicData uri="http://schemas.openxmlformats.org/drawingml/2006/table">
            <a:tbl>
              <a:tblPr firstRow="1" firstCol="1" bandRow="1">
                <a:tableStyleId>{5C22544A-7EE6-4342-B048-85BDC9FD1C3A}</a:tableStyleId>
              </a:tblPr>
              <a:tblGrid>
                <a:gridCol w="778098">
                  <a:extLst>
                    <a:ext uri="{9D8B030D-6E8A-4147-A177-3AD203B41FA5}">
                      <a16:colId xmlns:a16="http://schemas.microsoft.com/office/drawing/2014/main" val="2074292190"/>
                    </a:ext>
                  </a:extLst>
                </a:gridCol>
                <a:gridCol w="702387">
                  <a:extLst>
                    <a:ext uri="{9D8B030D-6E8A-4147-A177-3AD203B41FA5}">
                      <a16:colId xmlns:a16="http://schemas.microsoft.com/office/drawing/2014/main" val="3235766696"/>
                    </a:ext>
                  </a:extLst>
                </a:gridCol>
                <a:gridCol w="778847">
                  <a:extLst>
                    <a:ext uri="{9D8B030D-6E8A-4147-A177-3AD203B41FA5}">
                      <a16:colId xmlns:a16="http://schemas.microsoft.com/office/drawing/2014/main" val="1168812078"/>
                    </a:ext>
                  </a:extLst>
                </a:gridCol>
                <a:gridCol w="778847">
                  <a:extLst>
                    <a:ext uri="{9D8B030D-6E8A-4147-A177-3AD203B41FA5}">
                      <a16:colId xmlns:a16="http://schemas.microsoft.com/office/drawing/2014/main" val="2320270378"/>
                    </a:ext>
                  </a:extLst>
                </a:gridCol>
                <a:gridCol w="778847">
                  <a:extLst>
                    <a:ext uri="{9D8B030D-6E8A-4147-A177-3AD203B41FA5}">
                      <a16:colId xmlns:a16="http://schemas.microsoft.com/office/drawing/2014/main" val="2723253649"/>
                    </a:ext>
                  </a:extLst>
                </a:gridCol>
                <a:gridCol w="778847">
                  <a:extLst>
                    <a:ext uri="{9D8B030D-6E8A-4147-A177-3AD203B41FA5}">
                      <a16:colId xmlns:a16="http://schemas.microsoft.com/office/drawing/2014/main" val="942429904"/>
                    </a:ext>
                  </a:extLst>
                </a:gridCol>
                <a:gridCol w="778847">
                  <a:extLst>
                    <a:ext uri="{9D8B030D-6E8A-4147-A177-3AD203B41FA5}">
                      <a16:colId xmlns:a16="http://schemas.microsoft.com/office/drawing/2014/main" val="716499004"/>
                    </a:ext>
                  </a:extLst>
                </a:gridCol>
              </a:tblGrid>
              <a:tr h="244778">
                <a:tc>
                  <a:txBody>
                    <a:bodyPr/>
                    <a:lstStyle/>
                    <a:p>
                      <a:pPr marL="0" marR="0">
                        <a:lnSpc>
                          <a:spcPct val="107000"/>
                        </a:lnSpc>
                        <a:spcBef>
                          <a:spcPts val="0"/>
                        </a:spcBef>
                        <a:spcAft>
                          <a:spcPts val="0"/>
                        </a:spcAft>
                      </a:pPr>
                      <a:r>
                        <a:rPr lang="en-US" sz="1100">
                          <a:effectLst/>
                        </a:rPr>
                        <a:t>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Task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Task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Task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Task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Task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1180098"/>
                  </a:ext>
                </a:extLst>
              </a:tr>
              <a:tr h="244778">
                <a:tc>
                  <a:txBody>
                    <a:bodyPr/>
                    <a:lstStyle/>
                    <a:p>
                      <a:pPr marL="0" marR="0">
                        <a:lnSpc>
                          <a:spcPct val="107000"/>
                        </a:lnSpc>
                        <a:spcBef>
                          <a:spcPts val="0"/>
                        </a:spcBef>
                        <a:spcAft>
                          <a:spcPts val="0"/>
                        </a:spcAft>
                      </a:pPr>
                      <a:r>
                        <a:rPr lang="en-US" sz="11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Jun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12">
                  <a:txBody>
                    <a:bodyPr/>
                    <a:lstStyle/>
                    <a:p>
                      <a:pPr marL="0" marR="0" algn="ctr">
                        <a:lnSpc>
                          <a:spcPct val="107000"/>
                        </a:lnSpc>
                        <a:spcBef>
                          <a:spcPts val="0"/>
                        </a:spcBef>
                        <a:spcAft>
                          <a:spcPts val="0"/>
                        </a:spcAft>
                      </a:pPr>
                      <a:r>
                        <a:rPr lang="en-US" sz="1050" dirty="0">
                          <a:effectLst/>
                        </a:rPr>
                        <a:t>Construct hi-res surface weather </a:t>
                      </a:r>
                      <a:r>
                        <a:rPr lang="en-US" sz="1050" dirty="0" err="1">
                          <a:effectLst/>
                        </a:rPr>
                        <a:t>forcings</a:t>
                      </a:r>
                      <a:r>
                        <a:rPr lang="en-US" sz="1050" dirty="0">
                          <a:effectLst/>
                        </a:rPr>
                        <a:t>, including sub-daily down-scaling</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rowSpan="12">
                  <a:txBody>
                    <a:bodyPr/>
                    <a:lstStyle/>
                    <a:p>
                      <a:pPr marL="0" marR="0" algn="ctr">
                        <a:lnSpc>
                          <a:spcPct val="107000"/>
                        </a:lnSpc>
                        <a:spcBef>
                          <a:spcPts val="0"/>
                        </a:spcBef>
                        <a:spcAft>
                          <a:spcPts val="0"/>
                        </a:spcAft>
                      </a:pPr>
                      <a:r>
                        <a:rPr lang="en-US" sz="1050" dirty="0">
                          <a:effectLst/>
                        </a:rPr>
                        <a:t>Assemble other hi-res surface data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1831928"/>
                  </a:ext>
                </a:extLst>
              </a:tr>
              <a:tr h="244778">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Jul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942111"/>
                  </a:ext>
                </a:extLst>
              </a:tr>
              <a:tr h="244778">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Aug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rowSpan="10">
                  <a:txBody>
                    <a:bodyPr/>
                    <a:lstStyle/>
                    <a:p>
                      <a:pPr marL="0" marR="0" algn="ctr">
                        <a:lnSpc>
                          <a:spcPct val="107000"/>
                        </a:lnSpc>
                        <a:spcBef>
                          <a:spcPts val="0"/>
                        </a:spcBef>
                        <a:spcAft>
                          <a:spcPts val="0"/>
                        </a:spcAft>
                      </a:pPr>
                      <a:r>
                        <a:rPr lang="en-US" sz="1050" dirty="0">
                          <a:effectLst/>
                        </a:rPr>
                        <a:t>Adapt ELM with coupler bypass method for GPU system (Summit)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080262"/>
                  </a:ext>
                </a:extLst>
              </a:tr>
              <a:tr h="244778">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Sep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4185568"/>
                  </a:ext>
                </a:extLst>
              </a:tr>
              <a:tr h="244778">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Oct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4681144"/>
                  </a:ext>
                </a:extLst>
              </a:tr>
              <a:tr h="244778">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Nov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rowSpan="7">
                  <a:txBody>
                    <a:bodyPr/>
                    <a:lstStyle/>
                    <a:p>
                      <a:pPr marL="0" marR="0" algn="ctr">
                        <a:lnSpc>
                          <a:spcPct val="107000"/>
                        </a:lnSpc>
                        <a:spcBef>
                          <a:spcPts val="0"/>
                        </a:spcBef>
                        <a:spcAft>
                          <a:spcPts val="0"/>
                        </a:spcAft>
                      </a:pPr>
                      <a:r>
                        <a:rPr lang="en-US" sz="1050" dirty="0" err="1">
                          <a:effectLst/>
                        </a:rPr>
                        <a:t>Apadpt</a:t>
                      </a:r>
                      <a:r>
                        <a:rPr lang="en-US" sz="1050" dirty="0">
                          <a:effectLst/>
                        </a:rPr>
                        <a:t> ELM I/O methods for GPU system (</a:t>
                      </a:r>
                      <a:r>
                        <a:rPr lang="en-US" sz="1050" dirty="0" err="1">
                          <a:effectLst/>
                        </a:rPr>
                        <a:t>init</a:t>
                      </a:r>
                      <a:r>
                        <a:rPr lang="en-US" sz="1050" dirty="0">
                          <a:effectLst/>
                        </a:rPr>
                        <a:t>, history and restart)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6516790"/>
                  </a:ext>
                </a:extLst>
              </a:tr>
              <a:tr h="244778">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2687900"/>
                  </a:ext>
                </a:extLst>
              </a:tr>
              <a:tr h="244778">
                <a:tc>
                  <a:txBody>
                    <a:bodyPr/>
                    <a:lstStyle/>
                    <a:p>
                      <a:pPr marL="0" marR="0">
                        <a:lnSpc>
                          <a:spcPct val="107000"/>
                        </a:lnSpc>
                        <a:spcBef>
                          <a:spcPts val="0"/>
                        </a:spcBef>
                        <a:spcAft>
                          <a:spcPts val="0"/>
                        </a:spcAft>
                      </a:pPr>
                      <a:r>
                        <a:rPr lang="en-US" sz="11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Jan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1184969"/>
                  </a:ext>
                </a:extLst>
              </a:tr>
              <a:tr h="244778">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Feb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rowSpan="4">
                  <a:txBody>
                    <a:bodyPr/>
                    <a:lstStyle/>
                    <a:p>
                      <a:pPr marL="0" marR="0" algn="ctr">
                        <a:lnSpc>
                          <a:spcPct val="107000"/>
                        </a:lnSpc>
                        <a:spcBef>
                          <a:spcPts val="0"/>
                        </a:spcBef>
                        <a:spcAft>
                          <a:spcPts val="0"/>
                        </a:spcAft>
                      </a:pPr>
                      <a:r>
                        <a:rPr lang="en-US" sz="1050" dirty="0">
                          <a:effectLst/>
                        </a:rPr>
                        <a:t>Execute NA </a:t>
                      </a:r>
                      <a:r>
                        <a:rPr lang="en-US" sz="1050" dirty="0" err="1">
                          <a:effectLst/>
                        </a:rPr>
                        <a:t>spinup</a:t>
                      </a:r>
                      <a:r>
                        <a:rPr lang="en-US" sz="1050" dirty="0">
                          <a:effectLst/>
                        </a:rPr>
                        <a:t> runs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4137312898"/>
                  </a:ext>
                </a:extLst>
              </a:tr>
              <a:tr h="244778">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382524967"/>
                  </a:ext>
                </a:extLst>
              </a:tr>
              <a:tr h="244778">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Apr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369099191"/>
                  </a:ext>
                </a:extLst>
              </a:tr>
              <a:tr h="244778">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May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814742041"/>
                  </a:ext>
                </a:extLst>
              </a:tr>
            </a:tbl>
          </a:graphicData>
        </a:graphic>
      </p:graphicFrame>
    </p:spTree>
    <p:extLst>
      <p:ext uri="{BB962C8B-B14F-4D97-AF65-F5344CB8AC3E}">
        <p14:creationId xmlns:p14="http://schemas.microsoft.com/office/powerpoint/2010/main" val="180538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E3DE88-1F20-4517-8A0A-A6E024E02253}"/>
              </a:ext>
            </a:extLst>
          </p:cNvPr>
          <p:cNvSpPr>
            <a:spLocks noGrp="1"/>
          </p:cNvSpPr>
          <p:nvPr>
            <p:ph type="title"/>
          </p:nvPr>
        </p:nvSpPr>
        <p:spPr>
          <a:xfrm>
            <a:off x="457200" y="205740"/>
            <a:ext cx="8229600" cy="413018"/>
          </a:xfrm>
        </p:spPr>
        <p:txBody>
          <a:bodyPr/>
          <a:lstStyle/>
          <a:p>
            <a:pPr algn="ctr"/>
            <a:r>
              <a:rPr lang="en-US" dirty="0"/>
              <a:t>Target: 1km</a:t>
            </a:r>
            <a:r>
              <a:rPr lang="en-US" baseline="30000" dirty="0"/>
              <a:t>2</a:t>
            </a:r>
            <a:r>
              <a:rPr lang="en-US" dirty="0"/>
              <a:t> grid resolution over N. America</a:t>
            </a:r>
          </a:p>
        </p:txBody>
      </p:sp>
      <p:pic>
        <p:nvPicPr>
          <p:cNvPr id="12" name="Picture 11">
            <a:extLst>
              <a:ext uri="{FF2B5EF4-FFF2-40B4-BE49-F238E27FC236}">
                <a16:creationId xmlns:a16="http://schemas.microsoft.com/office/drawing/2014/main" id="{929FA73C-961E-4E0F-BA60-2C62524BDBBD}"/>
              </a:ext>
            </a:extLst>
          </p:cNvPr>
          <p:cNvPicPr>
            <a:picLocks noChangeAspect="1"/>
          </p:cNvPicPr>
          <p:nvPr/>
        </p:nvPicPr>
        <p:blipFill>
          <a:blip r:embed="rId3"/>
          <a:stretch>
            <a:fillRect/>
          </a:stretch>
        </p:blipFill>
        <p:spPr>
          <a:xfrm>
            <a:off x="362709" y="717422"/>
            <a:ext cx="8418582" cy="4220338"/>
          </a:xfrm>
          <a:prstGeom prst="rect">
            <a:avLst/>
          </a:prstGeom>
        </p:spPr>
      </p:pic>
      <p:sp>
        <p:nvSpPr>
          <p:cNvPr id="2" name="TextBox 1">
            <a:extLst>
              <a:ext uri="{FF2B5EF4-FFF2-40B4-BE49-F238E27FC236}">
                <a16:creationId xmlns:a16="http://schemas.microsoft.com/office/drawing/2014/main" id="{CA2604DF-8872-4075-8B2F-F638D3B7FE60}"/>
              </a:ext>
            </a:extLst>
          </p:cNvPr>
          <p:cNvSpPr txBox="1"/>
          <p:nvPr/>
        </p:nvSpPr>
        <p:spPr>
          <a:xfrm>
            <a:off x="2692908" y="4315968"/>
            <a:ext cx="3781044" cy="369332"/>
          </a:xfrm>
          <a:prstGeom prst="rect">
            <a:avLst/>
          </a:prstGeom>
          <a:noFill/>
        </p:spPr>
        <p:txBody>
          <a:bodyPr wrap="square" rtlCol="0">
            <a:spAutoFit/>
          </a:bodyPr>
          <a:lstStyle/>
          <a:p>
            <a:pPr algn="ctr"/>
            <a:r>
              <a:rPr lang="en-US" dirty="0"/>
              <a:t>Current ELM offline grid: 0.5°</a:t>
            </a:r>
          </a:p>
        </p:txBody>
      </p:sp>
    </p:spTree>
    <p:extLst>
      <p:ext uri="{BB962C8B-B14F-4D97-AF65-F5344CB8AC3E}">
        <p14:creationId xmlns:p14="http://schemas.microsoft.com/office/powerpoint/2010/main" val="427786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3864D9A7-3ECF-42C4-8170-37181925B15B}"/>
              </a:ext>
            </a:extLst>
          </p:cNvPr>
          <p:cNvSpPr txBox="1">
            <a:spLocks/>
          </p:cNvSpPr>
          <p:nvPr/>
        </p:nvSpPr>
        <p:spPr>
          <a:xfrm>
            <a:off x="457200" y="205740"/>
            <a:ext cx="8229600" cy="413018"/>
          </a:xfrm>
          <a:prstGeom prst="rect">
            <a:avLst/>
          </a:prstGeom>
        </p:spPr>
        <p:txBody>
          <a:bodyPr vert="horz" lIns="0" tIns="0" rIns="0" bIns="0" rtlCol="0" anchor="b" anchorCtr="0">
            <a:noAutofit/>
          </a:bodyPr>
          <a:lstStyle>
            <a:lvl1pPr algn="l" defTabSz="342900" rtl="0" eaLnBrk="1" latinLnBrk="0" hangingPunct="1">
              <a:spcBef>
                <a:spcPct val="0"/>
              </a:spcBef>
              <a:buNone/>
              <a:defRPr sz="2700" b="1" kern="1200">
                <a:solidFill>
                  <a:schemeClr val="accent1">
                    <a:lumMod val="75000"/>
                  </a:schemeClr>
                </a:solidFill>
                <a:latin typeface="Arial"/>
                <a:ea typeface="+mj-ea"/>
                <a:cs typeface="Arial"/>
              </a:defRPr>
            </a:lvl1pPr>
          </a:lstStyle>
          <a:p>
            <a:pPr algn="ctr"/>
            <a:r>
              <a:rPr lang="en-US"/>
              <a:t>Target: 1km</a:t>
            </a:r>
            <a:r>
              <a:rPr lang="en-US" baseline="30000"/>
              <a:t>2</a:t>
            </a:r>
            <a:r>
              <a:rPr lang="en-US"/>
              <a:t> grid resolution over N. America</a:t>
            </a:r>
            <a:endParaRPr lang="en-US" dirty="0"/>
          </a:p>
        </p:txBody>
      </p:sp>
      <p:pic>
        <p:nvPicPr>
          <p:cNvPr id="5" name="Picture 4" descr="A close up of a map&#10;&#10;Description automatically generated">
            <a:extLst>
              <a:ext uri="{FF2B5EF4-FFF2-40B4-BE49-F238E27FC236}">
                <a16:creationId xmlns:a16="http://schemas.microsoft.com/office/drawing/2014/main" id="{FB37D118-A619-43BE-A23C-F8CD28080141}"/>
              </a:ext>
            </a:extLst>
          </p:cNvPr>
          <p:cNvPicPr>
            <a:picLocks noChangeAspect="1"/>
          </p:cNvPicPr>
          <p:nvPr/>
        </p:nvPicPr>
        <p:blipFill>
          <a:blip r:embed="rId2"/>
          <a:stretch>
            <a:fillRect/>
          </a:stretch>
        </p:blipFill>
        <p:spPr>
          <a:xfrm>
            <a:off x="74692" y="618758"/>
            <a:ext cx="4268708" cy="4364722"/>
          </a:xfrm>
          <a:prstGeom prst="rect">
            <a:avLst/>
          </a:prstGeom>
        </p:spPr>
      </p:pic>
      <p:pic>
        <p:nvPicPr>
          <p:cNvPr id="6" name="Picture 5">
            <a:extLst>
              <a:ext uri="{FF2B5EF4-FFF2-40B4-BE49-F238E27FC236}">
                <a16:creationId xmlns:a16="http://schemas.microsoft.com/office/drawing/2014/main" id="{A2CD6719-C58D-4520-82A9-36E7FA47AA4C}"/>
              </a:ext>
            </a:extLst>
          </p:cNvPr>
          <p:cNvPicPr>
            <a:picLocks noChangeAspect="1"/>
          </p:cNvPicPr>
          <p:nvPr/>
        </p:nvPicPr>
        <p:blipFill rotWithShape="1">
          <a:blip r:embed="rId3"/>
          <a:srcRect l="11984" t="3367" r="59775" b="54274"/>
          <a:stretch/>
        </p:blipFill>
        <p:spPr>
          <a:xfrm>
            <a:off x="4343400" y="1031776"/>
            <a:ext cx="4748799" cy="3570732"/>
          </a:xfrm>
          <a:prstGeom prst="rect">
            <a:avLst/>
          </a:prstGeom>
        </p:spPr>
      </p:pic>
      <p:sp>
        <p:nvSpPr>
          <p:cNvPr id="9" name="Rectangle 8">
            <a:extLst>
              <a:ext uri="{FF2B5EF4-FFF2-40B4-BE49-F238E27FC236}">
                <a16:creationId xmlns:a16="http://schemas.microsoft.com/office/drawing/2014/main" id="{C30A285B-1BD8-46D1-9763-C171C66ACEBF}"/>
              </a:ext>
            </a:extLst>
          </p:cNvPr>
          <p:cNvSpPr/>
          <p:nvPr/>
        </p:nvSpPr>
        <p:spPr>
          <a:xfrm>
            <a:off x="1280159" y="2904998"/>
            <a:ext cx="442719" cy="152400"/>
          </a:xfrm>
          <a:prstGeom prst="rect">
            <a:avLst/>
          </a:prstGeom>
          <a:solidFill>
            <a:srgbClr val="BC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8" name="Rectangle 7">
            <a:extLst>
              <a:ext uri="{FF2B5EF4-FFF2-40B4-BE49-F238E27FC236}">
                <a16:creationId xmlns:a16="http://schemas.microsoft.com/office/drawing/2014/main" id="{82A14970-1D5C-43A8-841D-EDD2A8B46E69}"/>
              </a:ext>
            </a:extLst>
          </p:cNvPr>
          <p:cNvSpPr/>
          <p:nvPr/>
        </p:nvSpPr>
        <p:spPr>
          <a:xfrm>
            <a:off x="297181" y="2448814"/>
            <a:ext cx="1257300" cy="812800"/>
          </a:xfrm>
          <a:prstGeom prst="rect">
            <a:avLst/>
          </a:prstGeom>
          <a:solidFill>
            <a:srgbClr val="BC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Annual Average </a:t>
            </a:r>
            <a:r>
              <a:rPr lang="en-US" sz="1400" dirty="0" err="1">
                <a:solidFill>
                  <a:schemeClr val="tx1"/>
                </a:solidFill>
              </a:rPr>
              <a:t>Tmax</a:t>
            </a:r>
            <a:r>
              <a:rPr lang="en-US" sz="1400" dirty="0">
                <a:solidFill>
                  <a:schemeClr val="tx1"/>
                </a:solidFill>
              </a:rPr>
              <a:t> (2019)</a:t>
            </a:r>
          </a:p>
        </p:txBody>
      </p:sp>
      <p:sp>
        <p:nvSpPr>
          <p:cNvPr id="10" name="TextBox 9">
            <a:extLst>
              <a:ext uri="{FF2B5EF4-FFF2-40B4-BE49-F238E27FC236}">
                <a16:creationId xmlns:a16="http://schemas.microsoft.com/office/drawing/2014/main" id="{373FD8BB-FB22-4E91-B8FA-327DCAD6C329}"/>
              </a:ext>
            </a:extLst>
          </p:cNvPr>
          <p:cNvSpPr txBox="1"/>
          <p:nvPr/>
        </p:nvSpPr>
        <p:spPr>
          <a:xfrm>
            <a:off x="347472" y="847110"/>
            <a:ext cx="2290572" cy="369332"/>
          </a:xfrm>
          <a:prstGeom prst="rect">
            <a:avLst/>
          </a:prstGeom>
          <a:noFill/>
        </p:spPr>
        <p:txBody>
          <a:bodyPr wrap="square" rtlCol="0">
            <a:spAutoFit/>
          </a:bodyPr>
          <a:lstStyle/>
          <a:p>
            <a:r>
              <a:rPr lang="en-US" dirty="0"/>
              <a:t>~ 22,000,000 </a:t>
            </a:r>
            <a:r>
              <a:rPr lang="en-US" dirty="0" err="1"/>
              <a:t>gridcells</a:t>
            </a:r>
            <a:endParaRPr lang="en-US" dirty="0"/>
          </a:p>
        </p:txBody>
      </p:sp>
      <p:sp>
        <p:nvSpPr>
          <p:cNvPr id="11" name="TextBox 10">
            <a:extLst>
              <a:ext uri="{FF2B5EF4-FFF2-40B4-BE49-F238E27FC236}">
                <a16:creationId xmlns:a16="http://schemas.microsoft.com/office/drawing/2014/main" id="{87EFF95C-F300-4F65-85A4-86CC822611E7}"/>
              </a:ext>
            </a:extLst>
          </p:cNvPr>
          <p:cNvSpPr txBox="1"/>
          <p:nvPr/>
        </p:nvSpPr>
        <p:spPr>
          <a:xfrm>
            <a:off x="4472940" y="814844"/>
            <a:ext cx="2290572" cy="369332"/>
          </a:xfrm>
          <a:prstGeom prst="rect">
            <a:avLst/>
          </a:prstGeom>
          <a:noFill/>
        </p:spPr>
        <p:txBody>
          <a:bodyPr wrap="square" rtlCol="0">
            <a:spAutoFit/>
          </a:bodyPr>
          <a:lstStyle/>
          <a:p>
            <a:r>
              <a:rPr lang="en-US" dirty="0"/>
              <a:t>~ 10,000 </a:t>
            </a:r>
            <a:r>
              <a:rPr lang="en-US" dirty="0" err="1"/>
              <a:t>gridcells</a:t>
            </a:r>
            <a:endParaRPr lang="en-US" dirty="0"/>
          </a:p>
        </p:txBody>
      </p:sp>
    </p:spTree>
    <p:extLst>
      <p:ext uri="{BB962C8B-B14F-4D97-AF65-F5344CB8AC3E}">
        <p14:creationId xmlns:p14="http://schemas.microsoft.com/office/powerpoint/2010/main" val="2938195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3864D9A7-3ECF-42C4-8170-37181925B15B}"/>
              </a:ext>
            </a:extLst>
          </p:cNvPr>
          <p:cNvSpPr txBox="1">
            <a:spLocks/>
          </p:cNvSpPr>
          <p:nvPr/>
        </p:nvSpPr>
        <p:spPr>
          <a:xfrm>
            <a:off x="457200" y="205740"/>
            <a:ext cx="8229600" cy="413018"/>
          </a:xfrm>
          <a:prstGeom prst="rect">
            <a:avLst/>
          </a:prstGeom>
        </p:spPr>
        <p:txBody>
          <a:bodyPr vert="horz" lIns="0" tIns="0" rIns="0" bIns="0" rtlCol="0" anchor="b" anchorCtr="0">
            <a:noAutofit/>
          </a:bodyPr>
          <a:lstStyle>
            <a:lvl1pPr algn="l" defTabSz="342900" rtl="0" eaLnBrk="1" latinLnBrk="0" hangingPunct="1">
              <a:spcBef>
                <a:spcPct val="0"/>
              </a:spcBef>
              <a:buNone/>
              <a:defRPr sz="2700" b="1" kern="1200">
                <a:solidFill>
                  <a:schemeClr val="accent1">
                    <a:lumMod val="75000"/>
                  </a:schemeClr>
                </a:solidFill>
                <a:latin typeface="Arial"/>
                <a:ea typeface="+mj-ea"/>
                <a:cs typeface="Arial"/>
              </a:defRPr>
            </a:lvl1pPr>
          </a:lstStyle>
          <a:p>
            <a:pPr algn="ctr"/>
            <a:r>
              <a:rPr lang="en-US"/>
              <a:t>Target: 1km</a:t>
            </a:r>
            <a:r>
              <a:rPr lang="en-US" baseline="30000"/>
              <a:t>2</a:t>
            </a:r>
            <a:r>
              <a:rPr lang="en-US"/>
              <a:t> grid resolution over N. America</a:t>
            </a:r>
            <a:endParaRPr lang="en-US" dirty="0"/>
          </a:p>
        </p:txBody>
      </p:sp>
      <p:pic>
        <p:nvPicPr>
          <p:cNvPr id="5" name="Picture 4" descr="A close up of a map&#10;&#10;Description automatically generated">
            <a:extLst>
              <a:ext uri="{FF2B5EF4-FFF2-40B4-BE49-F238E27FC236}">
                <a16:creationId xmlns:a16="http://schemas.microsoft.com/office/drawing/2014/main" id="{FB37D118-A619-43BE-A23C-F8CD28080141}"/>
              </a:ext>
            </a:extLst>
          </p:cNvPr>
          <p:cNvPicPr>
            <a:picLocks noChangeAspect="1"/>
          </p:cNvPicPr>
          <p:nvPr/>
        </p:nvPicPr>
        <p:blipFill>
          <a:blip r:embed="rId2"/>
          <a:stretch>
            <a:fillRect/>
          </a:stretch>
        </p:blipFill>
        <p:spPr>
          <a:xfrm>
            <a:off x="297181" y="618758"/>
            <a:ext cx="4268708" cy="4364722"/>
          </a:xfrm>
          <a:prstGeom prst="rect">
            <a:avLst/>
          </a:prstGeom>
        </p:spPr>
      </p:pic>
      <p:sp>
        <p:nvSpPr>
          <p:cNvPr id="9" name="Rectangle 8">
            <a:extLst>
              <a:ext uri="{FF2B5EF4-FFF2-40B4-BE49-F238E27FC236}">
                <a16:creationId xmlns:a16="http://schemas.microsoft.com/office/drawing/2014/main" id="{C30A285B-1BD8-46D1-9763-C171C66ACEBF}"/>
              </a:ext>
            </a:extLst>
          </p:cNvPr>
          <p:cNvSpPr/>
          <p:nvPr/>
        </p:nvSpPr>
        <p:spPr>
          <a:xfrm>
            <a:off x="1504187" y="2904998"/>
            <a:ext cx="442719" cy="152400"/>
          </a:xfrm>
          <a:prstGeom prst="rect">
            <a:avLst/>
          </a:prstGeom>
          <a:solidFill>
            <a:srgbClr val="BC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8" name="Rectangle 7">
            <a:extLst>
              <a:ext uri="{FF2B5EF4-FFF2-40B4-BE49-F238E27FC236}">
                <a16:creationId xmlns:a16="http://schemas.microsoft.com/office/drawing/2014/main" id="{82A14970-1D5C-43A8-841D-EDD2A8B46E69}"/>
              </a:ext>
            </a:extLst>
          </p:cNvPr>
          <p:cNvSpPr/>
          <p:nvPr/>
        </p:nvSpPr>
        <p:spPr>
          <a:xfrm>
            <a:off x="521209" y="2448814"/>
            <a:ext cx="1257300" cy="812800"/>
          </a:xfrm>
          <a:prstGeom prst="rect">
            <a:avLst/>
          </a:prstGeom>
          <a:solidFill>
            <a:srgbClr val="BC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Annual Average </a:t>
            </a:r>
            <a:r>
              <a:rPr lang="en-US" sz="1400" dirty="0" err="1">
                <a:solidFill>
                  <a:schemeClr val="tx1"/>
                </a:solidFill>
              </a:rPr>
              <a:t>Tmax</a:t>
            </a:r>
            <a:r>
              <a:rPr lang="en-US" sz="1400" dirty="0">
                <a:solidFill>
                  <a:schemeClr val="tx1"/>
                </a:solidFill>
              </a:rPr>
              <a:t> (2019)</a:t>
            </a:r>
          </a:p>
        </p:txBody>
      </p:sp>
      <p:pic>
        <p:nvPicPr>
          <p:cNvPr id="4" name="Picture 3" descr="A close up of a map&#10;&#10;Description automatically generated">
            <a:extLst>
              <a:ext uri="{FF2B5EF4-FFF2-40B4-BE49-F238E27FC236}">
                <a16:creationId xmlns:a16="http://schemas.microsoft.com/office/drawing/2014/main" id="{ACEFF9D7-818E-4390-97A9-52D2FC4D699E}"/>
              </a:ext>
            </a:extLst>
          </p:cNvPr>
          <p:cNvPicPr>
            <a:picLocks noChangeAspect="1"/>
          </p:cNvPicPr>
          <p:nvPr/>
        </p:nvPicPr>
        <p:blipFill>
          <a:blip r:embed="rId3"/>
          <a:stretch>
            <a:fillRect/>
          </a:stretch>
        </p:blipFill>
        <p:spPr>
          <a:xfrm>
            <a:off x="4565889" y="618758"/>
            <a:ext cx="4338895" cy="4364722"/>
          </a:xfrm>
          <a:prstGeom prst="rect">
            <a:avLst/>
          </a:prstGeom>
        </p:spPr>
      </p:pic>
      <p:sp>
        <p:nvSpPr>
          <p:cNvPr id="12" name="Rectangle 11">
            <a:extLst>
              <a:ext uri="{FF2B5EF4-FFF2-40B4-BE49-F238E27FC236}">
                <a16:creationId xmlns:a16="http://schemas.microsoft.com/office/drawing/2014/main" id="{1371577F-7E10-43F6-B92C-40742678AA8A}"/>
              </a:ext>
            </a:extLst>
          </p:cNvPr>
          <p:cNvSpPr/>
          <p:nvPr/>
        </p:nvSpPr>
        <p:spPr>
          <a:xfrm>
            <a:off x="4798295" y="2439416"/>
            <a:ext cx="1257300" cy="812800"/>
          </a:xfrm>
          <a:prstGeom prst="rect">
            <a:avLst/>
          </a:prstGeom>
          <a:solidFill>
            <a:srgbClr val="BC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Annual Total </a:t>
            </a:r>
            <a:r>
              <a:rPr lang="en-US" sz="1400" dirty="0" err="1">
                <a:solidFill>
                  <a:schemeClr val="tx1"/>
                </a:solidFill>
              </a:rPr>
              <a:t>Prcp</a:t>
            </a:r>
            <a:r>
              <a:rPr lang="en-US" sz="1400" dirty="0">
                <a:solidFill>
                  <a:schemeClr val="tx1"/>
                </a:solidFill>
              </a:rPr>
              <a:t> (2019)</a:t>
            </a:r>
          </a:p>
        </p:txBody>
      </p:sp>
      <p:sp>
        <p:nvSpPr>
          <p:cNvPr id="7" name="TextBox 6">
            <a:extLst>
              <a:ext uri="{FF2B5EF4-FFF2-40B4-BE49-F238E27FC236}">
                <a16:creationId xmlns:a16="http://schemas.microsoft.com/office/drawing/2014/main" id="{EE851862-365D-4985-92DA-1657A29F7A7B}"/>
              </a:ext>
            </a:extLst>
          </p:cNvPr>
          <p:cNvSpPr txBox="1"/>
          <p:nvPr/>
        </p:nvSpPr>
        <p:spPr>
          <a:xfrm>
            <a:off x="2406006" y="1440180"/>
            <a:ext cx="4488164" cy="2616101"/>
          </a:xfrm>
          <a:prstGeom prst="rect">
            <a:avLst/>
          </a:prstGeom>
          <a:solidFill>
            <a:schemeClr val="bg1"/>
          </a:solidFill>
        </p:spPr>
        <p:txBody>
          <a:bodyPr wrap="square" rtlCol="0">
            <a:spAutoFit/>
          </a:bodyPr>
          <a:lstStyle/>
          <a:p>
            <a:r>
              <a:rPr lang="en-US" sz="2000" b="1" dirty="0"/>
              <a:t>High-resolution surface weather inputs:</a:t>
            </a:r>
          </a:p>
          <a:p>
            <a:pPr marL="285750" indent="-285750">
              <a:buFont typeface="Arial" panose="020B0604020202020204" pitchFamily="34" charset="0"/>
              <a:buChar char="•"/>
            </a:pPr>
            <a:r>
              <a:rPr lang="en-US" dirty="0"/>
              <a:t>Updated with new station data for 1980-2019</a:t>
            </a:r>
          </a:p>
          <a:p>
            <a:pPr marL="285750" indent="-285750">
              <a:buFont typeface="Arial" panose="020B0604020202020204" pitchFamily="34" charset="0"/>
              <a:buChar char="•"/>
            </a:pPr>
            <a:r>
              <a:rPr lang="en-US" dirty="0"/>
              <a:t>Corrected time-of-observation biases in daily temperature</a:t>
            </a:r>
          </a:p>
          <a:p>
            <a:pPr marL="285750" indent="-285750">
              <a:buFont typeface="Arial" panose="020B0604020202020204" pitchFamily="34" charset="0"/>
              <a:buChar char="•"/>
            </a:pPr>
            <a:r>
              <a:rPr lang="en-US" dirty="0"/>
              <a:t>Corrected temperature sensor biases in SNOTEL data record</a:t>
            </a:r>
          </a:p>
          <a:p>
            <a:pPr marL="285750" indent="-285750">
              <a:buFont typeface="Arial" panose="020B0604020202020204" pitchFamily="34" charset="0"/>
              <a:buChar char="•"/>
            </a:pPr>
            <a:r>
              <a:rPr lang="en-US" dirty="0"/>
              <a:t>Applied temporal downscaling based on GSWP3</a:t>
            </a:r>
          </a:p>
        </p:txBody>
      </p:sp>
    </p:spTree>
    <p:extLst>
      <p:ext uri="{BB962C8B-B14F-4D97-AF65-F5344CB8AC3E}">
        <p14:creationId xmlns:p14="http://schemas.microsoft.com/office/powerpoint/2010/main" val="35131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EFF3-0898-4AED-93F2-C7649F0C05F9}"/>
              </a:ext>
            </a:extLst>
          </p:cNvPr>
          <p:cNvSpPr>
            <a:spLocks noGrp="1"/>
          </p:cNvSpPr>
          <p:nvPr>
            <p:ph type="title"/>
          </p:nvPr>
        </p:nvSpPr>
        <p:spPr>
          <a:xfrm>
            <a:off x="457200" y="205740"/>
            <a:ext cx="8229600" cy="504588"/>
          </a:xfrm>
        </p:spPr>
        <p:txBody>
          <a:bodyPr/>
          <a:lstStyle/>
          <a:p>
            <a:pPr algn="ctr"/>
            <a:r>
              <a:rPr lang="en-US" dirty="0"/>
              <a:t>Computational strategy: </a:t>
            </a:r>
            <a:r>
              <a:rPr lang="en-US" dirty="0" err="1"/>
              <a:t>OpenACC</a:t>
            </a:r>
            <a:r>
              <a:rPr lang="en-US" dirty="0"/>
              <a:t> on Summit</a:t>
            </a:r>
          </a:p>
        </p:txBody>
      </p:sp>
      <p:pic>
        <p:nvPicPr>
          <p:cNvPr id="3" name="Picture 2">
            <a:extLst>
              <a:ext uri="{FF2B5EF4-FFF2-40B4-BE49-F238E27FC236}">
                <a16:creationId xmlns:a16="http://schemas.microsoft.com/office/drawing/2014/main" id="{0A690DC2-DBB1-4B68-AE4D-0F28D8985F33}"/>
              </a:ext>
            </a:extLst>
          </p:cNvPr>
          <p:cNvPicPr>
            <a:picLocks noChangeAspect="1"/>
          </p:cNvPicPr>
          <p:nvPr/>
        </p:nvPicPr>
        <p:blipFill>
          <a:blip r:embed="rId3"/>
          <a:stretch>
            <a:fillRect/>
          </a:stretch>
        </p:blipFill>
        <p:spPr>
          <a:xfrm>
            <a:off x="186413" y="823290"/>
            <a:ext cx="2865769" cy="2171120"/>
          </a:xfrm>
          <a:prstGeom prst="rect">
            <a:avLst/>
          </a:prstGeom>
        </p:spPr>
      </p:pic>
      <p:sp>
        <p:nvSpPr>
          <p:cNvPr id="4" name="TextBox 3">
            <a:extLst>
              <a:ext uri="{FF2B5EF4-FFF2-40B4-BE49-F238E27FC236}">
                <a16:creationId xmlns:a16="http://schemas.microsoft.com/office/drawing/2014/main" id="{CFA1C8FA-EA5B-44EC-AF14-174ACD0EE426}"/>
              </a:ext>
            </a:extLst>
          </p:cNvPr>
          <p:cNvSpPr txBox="1"/>
          <p:nvPr/>
        </p:nvSpPr>
        <p:spPr>
          <a:xfrm>
            <a:off x="140230" y="3002450"/>
            <a:ext cx="2911952" cy="646331"/>
          </a:xfrm>
          <a:prstGeom prst="rect">
            <a:avLst/>
          </a:prstGeom>
          <a:noFill/>
        </p:spPr>
        <p:txBody>
          <a:bodyPr wrap="square" rtlCol="0">
            <a:spAutoFit/>
          </a:bodyPr>
          <a:lstStyle/>
          <a:p>
            <a:pPr algn="ctr"/>
            <a:r>
              <a:rPr lang="en-US" sz="1200" dirty="0"/>
              <a:t>Each Summit node has 6 NVIDIA Volta V100 GPUs. We plan to have 1 ELM MPI task per GPU, so 6 MPI tasks per node</a:t>
            </a:r>
          </a:p>
        </p:txBody>
      </p:sp>
      <p:pic>
        <p:nvPicPr>
          <p:cNvPr id="5" name="Picture 2">
            <a:extLst>
              <a:ext uri="{FF2B5EF4-FFF2-40B4-BE49-F238E27FC236}">
                <a16:creationId xmlns:a16="http://schemas.microsoft.com/office/drawing/2014/main" id="{E14D0739-F406-460E-9F7F-B98C11D0A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474" y="1017234"/>
            <a:ext cx="2735277" cy="155451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B384AE72-1CED-40C3-8BD2-21AAF76029FC}"/>
              </a:ext>
            </a:extLst>
          </p:cNvPr>
          <p:cNvSpPr/>
          <p:nvPr/>
        </p:nvSpPr>
        <p:spPr>
          <a:xfrm>
            <a:off x="2146682" y="2193966"/>
            <a:ext cx="451313" cy="43954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DDB98CA-5BD5-4778-9C9F-58A202441829}"/>
              </a:ext>
            </a:extLst>
          </p:cNvPr>
          <p:cNvCxnSpPr>
            <a:cxnSpLocks/>
            <a:stCxn id="6" idx="6"/>
          </p:cNvCxnSpPr>
          <p:nvPr/>
        </p:nvCxnSpPr>
        <p:spPr>
          <a:xfrm flipV="1">
            <a:off x="2597995" y="2000034"/>
            <a:ext cx="702479" cy="4137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3DB2C9C-5390-42B8-94FD-2F1F9781CB7E}"/>
              </a:ext>
            </a:extLst>
          </p:cNvPr>
          <p:cNvSpPr txBox="1"/>
          <p:nvPr/>
        </p:nvSpPr>
        <p:spPr>
          <a:xfrm>
            <a:off x="3300474" y="2633506"/>
            <a:ext cx="2633306" cy="646331"/>
          </a:xfrm>
          <a:prstGeom prst="rect">
            <a:avLst/>
          </a:prstGeom>
          <a:noFill/>
        </p:spPr>
        <p:txBody>
          <a:bodyPr wrap="square" rtlCol="0">
            <a:spAutoFit/>
          </a:bodyPr>
          <a:lstStyle/>
          <a:p>
            <a:pPr algn="ctr"/>
            <a:r>
              <a:rPr lang="en-US" sz="1200" dirty="0"/>
              <a:t>Each GPU has 80+ Streaming Multiprocessors (SMs) and 16 GB of shared memory (HBM2)</a:t>
            </a:r>
          </a:p>
        </p:txBody>
      </p:sp>
      <p:pic>
        <p:nvPicPr>
          <p:cNvPr id="11" name="Picture 2">
            <a:extLst>
              <a:ext uri="{FF2B5EF4-FFF2-40B4-BE49-F238E27FC236}">
                <a16:creationId xmlns:a16="http://schemas.microsoft.com/office/drawing/2014/main" id="{7BA83923-7D4F-4554-83C3-C8D846AFCE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3676" y="895598"/>
            <a:ext cx="1423305" cy="1884556"/>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6BBB7F17-2F1D-4A9C-BD4B-BBC1475A3764}"/>
              </a:ext>
            </a:extLst>
          </p:cNvPr>
          <p:cNvSpPr/>
          <p:nvPr/>
        </p:nvSpPr>
        <p:spPr>
          <a:xfrm flipH="1">
            <a:off x="5227382" y="1208734"/>
            <a:ext cx="215847" cy="28699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107CE05-9101-4918-8ED6-EBB8B2FE6316}"/>
              </a:ext>
            </a:extLst>
          </p:cNvPr>
          <p:cNvCxnSpPr>
            <a:cxnSpLocks/>
            <a:stCxn id="12" idx="2"/>
          </p:cNvCxnSpPr>
          <p:nvPr/>
        </p:nvCxnSpPr>
        <p:spPr>
          <a:xfrm>
            <a:off x="5443229" y="1352234"/>
            <a:ext cx="1397111" cy="3745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3D30D6F4-F3E7-4C91-9E42-F4844CDD782C}"/>
              </a:ext>
            </a:extLst>
          </p:cNvPr>
          <p:cNvSpPr txBox="1"/>
          <p:nvPr/>
        </p:nvSpPr>
        <p:spPr>
          <a:xfrm>
            <a:off x="6091820" y="2804935"/>
            <a:ext cx="2956623" cy="1015663"/>
          </a:xfrm>
          <a:prstGeom prst="rect">
            <a:avLst/>
          </a:prstGeom>
          <a:noFill/>
        </p:spPr>
        <p:txBody>
          <a:bodyPr wrap="square" rtlCol="0">
            <a:spAutoFit/>
          </a:bodyPr>
          <a:lstStyle/>
          <a:p>
            <a:pPr algn="ctr"/>
            <a:r>
              <a:rPr lang="en-US" sz="1200" dirty="0"/>
              <a:t>Each SM has 32 double precision cores, which can be “over-subscribed” with threads to an extent that depends in part on availability of register space and heap space.</a:t>
            </a:r>
          </a:p>
          <a:p>
            <a:pPr algn="ctr"/>
            <a:endParaRPr lang="en-US" sz="1200" dirty="0"/>
          </a:p>
        </p:txBody>
      </p:sp>
      <p:sp>
        <p:nvSpPr>
          <p:cNvPr id="25" name="TextBox 24">
            <a:extLst>
              <a:ext uri="{FF2B5EF4-FFF2-40B4-BE49-F238E27FC236}">
                <a16:creationId xmlns:a16="http://schemas.microsoft.com/office/drawing/2014/main" id="{70A289F7-1F4A-4DE8-8BA5-E2B74BA66387}"/>
              </a:ext>
            </a:extLst>
          </p:cNvPr>
          <p:cNvSpPr txBox="1"/>
          <p:nvPr/>
        </p:nvSpPr>
        <p:spPr>
          <a:xfrm>
            <a:off x="812364" y="3820598"/>
            <a:ext cx="7405463" cy="923330"/>
          </a:xfrm>
          <a:prstGeom prst="rect">
            <a:avLst/>
          </a:prstGeom>
          <a:noFill/>
        </p:spPr>
        <p:txBody>
          <a:bodyPr wrap="square" rtlCol="0">
            <a:spAutoFit/>
          </a:bodyPr>
          <a:lstStyle/>
          <a:p>
            <a:r>
              <a:rPr lang="en-US" dirty="0"/>
              <a:t>Our approach is to use the existing “clumps” parallelism in ELM (traditionally connected to OpenMP), and tie it to the double precision cores on the V100 GPUs via </a:t>
            </a:r>
            <a:r>
              <a:rPr lang="en-US" dirty="0" err="1"/>
              <a:t>OpenACC</a:t>
            </a:r>
            <a:r>
              <a:rPr lang="en-US" dirty="0"/>
              <a:t>, using </a:t>
            </a:r>
            <a:r>
              <a:rPr lang="en-US" b="1" dirty="0"/>
              <a:t>1 </a:t>
            </a:r>
            <a:r>
              <a:rPr lang="en-US" b="1" dirty="0" err="1"/>
              <a:t>gridcell</a:t>
            </a:r>
            <a:r>
              <a:rPr lang="en-US" b="1" dirty="0"/>
              <a:t> per clump</a:t>
            </a:r>
            <a:r>
              <a:rPr lang="en-US" dirty="0"/>
              <a:t>.</a:t>
            </a:r>
          </a:p>
        </p:txBody>
      </p:sp>
    </p:spTree>
    <p:extLst>
      <p:ext uri="{BB962C8B-B14F-4D97-AF65-F5344CB8AC3E}">
        <p14:creationId xmlns:p14="http://schemas.microsoft.com/office/powerpoint/2010/main" val="170998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a:extLst>
              <a:ext uri="{FF2B5EF4-FFF2-40B4-BE49-F238E27FC236}">
                <a16:creationId xmlns:a16="http://schemas.microsoft.com/office/drawing/2014/main" id="{19CAB8C1-6102-FE48-9B3E-2DF1C75AEDA4}"/>
              </a:ext>
            </a:extLst>
          </p:cNvPr>
          <p:cNvSpPr/>
          <p:nvPr/>
        </p:nvSpPr>
        <p:spPr>
          <a:xfrm>
            <a:off x="3537355" y="3063217"/>
            <a:ext cx="817589" cy="1291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5" name="Rounded Rectangle 64">
            <a:extLst>
              <a:ext uri="{FF2B5EF4-FFF2-40B4-BE49-F238E27FC236}">
                <a16:creationId xmlns:a16="http://schemas.microsoft.com/office/drawing/2014/main" id="{DBE5CB78-29A3-1A42-BFD6-DDED8F483D2F}"/>
              </a:ext>
            </a:extLst>
          </p:cNvPr>
          <p:cNvSpPr/>
          <p:nvPr/>
        </p:nvSpPr>
        <p:spPr>
          <a:xfrm>
            <a:off x="2609179" y="3073132"/>
            <a:ext cx="819645" cy="1291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4" name="Rounded Rectangle 53">
            <a:extLst>
              <a:ext uri="{FF2B5EF4-FFF2-40B4-BE49-F238E27FC236}">
                <a16:creationId xmlns:a16="http://schemas.microsoft.com/office/drawing/2014/main" id="{A5008FBA-0D15-2641-92C4-7F762DE44892}"/>
              </a:ext>
            </a:extLst>
          </p:cNvPr>
          <p:cNvSpPr/>
          <p:nvPr/>
        </p:nvSpPr>
        <p:spPr>
          <a:xfrm>
            <a:off x="523133" y="3063217"/>
            <a:ext cx="1744043" cy="13314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Rounded Rectangle 20">
            <a:extLst>
              <a:ext uri="{FF2B5EF4-FFF2-40B4-BE49-F238E27FC236}">
                <a16:creationId xmlns:a16="http://schemas.microsoft.com/office/drawing/2014/main" id="{EB7B4E05-E238-A34B-9BD4-4F5570894155}"/>
              </a:ext>
            </a:extLst>
          </p:cNvPr>
          <p:cNvSpPr/>
          <p:nvPr/>
        </p:nvSpPr>
        <p:spPr>
          <a:xfrm>
            <a:off x="261255" y="2356785"/>
            <a:ext cx="4176704" cy="26048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29DEB2C8-8F7E-5342-A92E-903B6A6ACE14}"/>
              </a:ext>
            </a:extLst>
          </p:cNvPr>
          <p:cNvSpPr>
            <a:spLocks noGrp="1"/>
          </p:cNvSpPr>
          <p:nvPr>
            <p:ph type="title"/>
          </p:nvPr>
        </p:nvSpPr>
        <p:spPr>
          <a:xfrm>
            <a:off x="177659" y="24538"/>
            <a:ext cx="8520600" cy="572700"/>
          </a:xfrm>
        </p:spPr>
        <p:txBody>
          <a:bodyPr/>
          <a:lstStyle/>
          <a:p>
            <a:r>
              <a:rPr lang="en-US" dirty="0"/>
              <a:t>Parallel strategy and data management</a:t>
            </a:r>
          </a:p>
        </p:txBody>
      </p:sp>
      <p:sp>
        <p:nvSpPr>
          <p:cNvPr id="4" name="Rounded Rectangle 3">
            <a:extLst>
              <a:ext uri="{FF2B5EF4-FFF2-40B4-BE49-F238E27FC236}">
                <a16:creationId xmlns:a16="http://schemas.microsoft.com/office/drawing/2014/main" id="{903E983A-5FAE-1A4F-8FA4-0888CDBB8039}"/>
              </a:ext>
            </a:extLst>
          </p:cNvPr>
          <p:cNvSpPr/>
          <p:nvPr/>
        </p:nvSpPr>
        <p:spPr>
          <a:xfrm>
            <a:off x="762463" y="986260"/>
            <a:ext cx="1265382" cy="461818"/>
          </a:xfrm>
          <a:prstGeom prst="roundRect">
            <a:avLst/>
          </a:prstGeom>
          <a:solidFill>
            <a:schemeClr val="accent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External Forcing Data</a:t>
            </a:r>
          </a:p>
        </p:txBody>
      </p:sp>
      <p:sp>
        <p:nvSpPr>
          <p:cNvPr id="5" name="Rectangle 4">
            <a:extLst>
              <a:ext uri="{FF2B5EF4-FFF2-40B4-BE49-F238E27FC236}">
                <a16:creationId xmlns:a16="http://schemas.microsoft.com/office/drawing/2014/main" id="{090E9234-58FA-2648-A48E-CFC98B421129}"/>
              </a:ext>
            </a:extLst>
          </p:cNvPr>
          <p:cNvSpPr/>
          <p:nvPr/>
        </p:nvSpPr>
        <p:spPr>
          <a:xfrm>
            <a:off x="3684882" y="936284"/>
            <a:ext cx="2182762" cy="110762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Global data staging</a:t>
            </a:r>
          </a:p>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Domain decomposition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Data management and communication</a:t>
            </a:r>
          </a:p>
        </p:txBody>
      </p:sp>
      <p:sp>
        <p:nvSpPr>
          <p:cNvPr id="7" name="Text Placeholder 5">
            <a:extLst>
              <a:ext uri="{FF2B5EF4-FFF2-40B4-BE49-F238E27FC236}">
                <a16:creationId xmlns:a16="http://schemas.microsoft.com/office/drawing/2014/main" id="{21ED72FD-0D0C-5448-AAB2-D95FA80D544E}"/>
              </a:ext>
            </a:extLst>
          </p:cNvPr>
          <p:cNvSpPr txBox="1">
            <a:spLocks/>
          </p:cNvSpPr>
          <p:nvPr/>
        </p:nvSpPr>
        <p:spPr>
          <a:xfrm>
            <a:off x="609271" y="3284457"/>
            <a:ext cx="552229" cy="179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mn-lt"/>
                <a:ea typeface="+mn-ea"/>
                <a:cs typeface="+mn-cs"/>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mn-lt"/>
                <a:ea typeface="+mn-ea"/>
                <a:cs typeface="+mn-cs"/>
                <a:sym typeface="Arial"/>
              </a:defRPr>
            </a:lvl9pPr>
          </a:lstStyle>
          <a:p>
            <a:pPr marL="9525" marR="0" lvl="0" indent="0" algn="ctr"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sym typeface="Arial"/>
              </a:rPr>
              <a:t>SM</a:t>
            </a:r>
          </a:p>
        </p:txBody>
      </p:sp>
      <p:sp>
        <p:nvSpPr>
          <p:cNvPr id="9" name="Text Placeholder 5">
            <a:extLst>
              <a:ext uri="{FF2B5EF4-FFF2-40B4-BE49-F238E27FC236}">
                <a16:creationId xmlns:a16="http://schemas.microsoft.com/office/drawing/2014/main" id="{BCD9F34E-938F-3E47-BC5B-CBD7DF6F6830}"/>
              </a:ext>
            </a:extLst>
          </p:cNvPr>
          <p:cNvSpPr txBox="1">
            <a:spLocks/>
          </p:cNvSpPr>
          <p:nvPr/>
        </p:nvSpPr>
        <p:spPr>
          <a:xfrm>
            <a:off x="1053233" y="2825427"/>
            <a:ext cx="766610" cy="286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mn-lt"/>
                <a:ea typeface="+mn-ea"/>
                <a:cs typeface="+mn-cs"/>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mn-lt"/>
                <a:ea typeface="+mn-ea"/>
                <a:cs typeface="+mn-cs"/>
                <a:sym typeface="Arial"/>
              </a:defRPr>
            </a:lvl9pPr>
          </a:lstStyle>
          <a:p>
            <a:pPr marL="7938" marR="0" lvl="0" indent="0" algn="ctr"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sym typeface="Arial"/>
              </a:rPr>
              <a:t>GPU</a:t>
            </a:r>
          </a:p>
        </p:txBody>
      </p:sp>
      <p:sp>
        <p:nvSpPr>
          <p:cNvPr id="10" name="Text Placeholder 5">
            <a:extLst>
              <a:ext uri="{FF2B5EF4-FFF2-40B4-BE49-F238E27FC236}">
                <a16:creationId xmlns:a16="http://schemas.microsoft.com/office/drawing/2014/main" id="{B3EC0C42-22AB-0C46-AA0C-1C23A5D5AFB2}"/>
              </a:ext>
            </a:extLst>
          </p:cNvPr>
          <p:cNvSpPr txBox="1">
            <a:spLocks/>
          </p:cNvSpPr>
          <p:nvPr/>
        </p:nvSpPr>
        <p:spPr>
          <a:xfrm>
            <a:off x="3588333" y="2845971"/>
            <a:ext cx="699177" cy="286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mn-lt"/>
                <a:ea typeface="+mn-ea"/>
                <a:cs typeface="+mn-cs"/>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mn-lt"/>
                <a:ea typeface="+mn-ea"/>
                <a:cs typeface="+mn-cs"/>
                <a:sym typeface="Arial"/>
              </a:defRPr>
            </a:lvl9pPr>
          </a:lstStyle>
          <a:p>
            <a:pPr marL="7938" marR="0" lvl="0" indent="0" algn="ctr"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sym typeface="Arial"/>
              </a:rPr>
              <a:t>GPU</a:t>
            </a:r>
          </a:p>
        </p:txBody>
      </p:sp>
      <p:sp>
        <p:nvSpPr>
          <p:cNvPr id="11" name="Oval 10">
            <a:extLst>
              <a:ext uri="{FF2B5EF4-FFF2-40B4-BE49-F238E27FC236}">
                <a16:creationId xmlns:a16="http://schemas.microsoft.com/office/drawing/2014/main" id="{21140531-DB25-1744-A641-A7CEF30B6483}"/>
              </a:ext>
            </a:extLst>
          </p:cNvPr>
          <p:cNvSpPr/>
          <p:nvPr/>
        </p:nvSpPr>
        <p:spPr>
          <a:xfrm>
            <a:off x="2324644" y="2978326"/>
            <a:ext cx="73891" cy="75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Oval 12">
            <a:extLst>
              <a:ext uri="{FF2B5EF4-FFF2-40B4-BE49-F238E27FC236}">
                <a16:creationId xmlns:a16="http://schemas.microsoft.com/office/drawing/2014/main" id="{118C7DA6-31FB-1844-92B4-4C634F5A9DA7}"/>
              </a:ext>
            </a:extLst>
          </p:cNvPr>
          <p:cNvSpPr/>
          <p:nvPr/>
        </p:nvSpPr>
        <p:spPr>
          <a:xfrm>
            <a:off x="1543126" y="3335750"/>
            <a:ext cx="73891" cy="75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 Placeholder 5">
            <a:extLst>
              <a:ext uri="{FF2B5EF4-FFF2-40B4-BE49-F238E27FC236}">
                <a16:creationId xmlns:a16="http://schemas.microsoft.com/office/drawing/2014/main" id="{F61CA321-BF76-1142-8A10-F30EA6B8CF7A}"/>
              </a:ext>
            </a:extLst>
          </p:cNvPr>
          <p:cNvSpPr txBox="1">
            <a:spLocks/>
          </p:cNvSpPr>
          <p:nvPr/>
        </p:nvSpPr>
        <p:spPr>
          <a:xfrm>
            <a:off x="1682998" y="3281328"/>
            <a:ext cx="552229" cy="180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mn-lt"/>
                <a:ea typeface="+mn-ea"/>
                <a:cs typeface="+mn-cs"/>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mn-lt"/>
                <a:ea typeface="+mn-ea"/>
                <a:cs typeface="+mn-cs"/>
                <a:sym typeface="Arial"/>
              </a:defRPr>
            </a:lvl9pPr>
          </a:lstStyle>
          <a:p>
            <a:pPr marL="9525" marR="0" lvl="0" indent="0" algn="ctr"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sym typeface="Arial"/>
              </a:rPr>
              <a:t>SM</a:t>
            </a:r>
          </a:p>
        </p:txBody>
      </p:sp>
      <p:sp>
        <p:nvSpPr>
          <p:cNvPr id="17" name="Oval 16">
            <a:extLst>
              <a:ext uri="{FF2B5EF4-FFF2-40B4-BE49-F238E27FC236}">
                <a16:creationId xmlns:a16="http://schemas.microsoft.com/office/drawing/2014/main" id="{F654E8BA-612E-AE41-89BC-AD648CBDE10A}"/>
              </a:ext>
            </a:extLst>
          </p:cNvPr>
          <p:cNvSpPr/>
          <p:nvPr/>
        </p:nvSpPr>
        <p:spPr>
          <a:xfrm>
            <a:off x="1395679" y="3335749"/>
            <a:ext cx="73891" cy="75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Oval 17">
            <a:extLst>
              <a:ext uri="{FF2B5EF4-FFF2-40B4-BE49-F238E27FC236}">
                <a16:creationId xmlns:a16="http://schemas.microsoft.com/office/drawing/2014/main" id="{8B3E836C-FDED-7947-992B-DC0001ECE27E}"/>
              </a:ext>
            </a:extLst>
          </p:cNvPr>
          <p:cNvSpPr/>
          <p:nvPr/>
        </p:nvSpPr>
        <p:spPr>
          <a:xfrm>
            <a:off x="1262738" y="3335749"/>
            <a:ext cx="73891" cy="75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Text Placeholder 5">
            <a:extLst>
              <a:ext uri="{FF2B5EF4-FFF2-40B4-BE49-F238E27FC236}">
                <a16:creationId xmlns:a16="http://schemas.microsoft.com/office/drawing/2014/main" id="{44B13510-6107-C744-B161-D5F9A96D91F0}"/>
              </a:ext>
            </a:extLst>
          </p:cNvPr>
          <p:cNvSpPr txBox="1">
            <a:spLocks/>
          </p:cNvSpPr>
          <p:nvPr/>
        </p:nvSpPr>
        <p:spPr>
          <a:xfrm>
            <a:off x="2670466" y="2845971"/>
            <a:ext cx="699177" cy="286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mn-lt"/>
                <a:ea typeface="+mn-ea"/>
                <a:cs typeface="+mn-cs"/>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mn-lt"/>
                <a:ea typeface="+mn-ea"/>
                <a:cs typeface="+mn-cs"/>
                <a:sym typeface="Arial"/>
              </a:defRPr>
            </a:lvl9pPr>
          </a:lstStyle>
          <a:p>
            <a:pPr marL="7938" marR="0" lvl="0" indent="0" algn="ctr"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sym typeface="Arial"/>
              </a:rPr>
              <a:t>GPU</a:t>
            </a:r>
          </a:p>
        </p:txBody>
      </p:sp>
      <p:sp>
        <p:nvSpPr>
          <p:cNvPr id="22" name="TextBox 21">
            <a:extLst>
              <a:ext uri="{FF2B5EF4-FFF2-40B4-BE49-F238E27FC236}">
                <a16:creationId xmlns:a16="http://schemas.microsoft.com/office/drawing/2014/main" id="{59235302-1EB1-A846-AD93-3BA040368FAF}"/>
              </a:ext>
            </a:extLst>
          </p:cNvPr>
          <p:cNvSpPr txBox="1"/>
          <p:nvPr/>
        </p:nvSpPr>
        <p:spPr>
          <a:xfrm>
            <a:off x="340540" y="4438456"/>
            <a:ext cx="14155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Sub-communicator</a:t>
            </a:r>
          </a:p>
        </p:txBody>
      </p:sp>
      <p:sp>
        <p:nvSpPr>
          <p:cNvPr id="23" name="Rectangle 22">
            <a:extLst>
              <a:ext uri="{FF2B5EF4-FFF2-40B4-BE49-F238E27FC236}">
                <a16:creationId xmlns:a16="http://schemas.microsoft.com/office/drawing/2014/main" id="{C133866B-C519-FD41-82FB-6F40265EA7E8}"/>
              </a:ext>
            </a:extLst>
          </p:cNvPr>
          <p:cNvSpPr/>
          <p:nvPr/>
        </p:nvSpPr>
        <p:spPr>
          <a:xfrm>
            <a:off x="1115541" y="2187337"/>
            <a:ext cx="2655287" cy="32257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Data staging on each node</a:t>
            </a:r>
          </a:p>
        </p:txBody>
      </p:sp>
      <p:cxnSp>
        <p:nvCxnSpPr>
          <p:cNvPr id="27" name="Straight Arrow Connector 26">
            <a:extLst>
              <a:ext uri="{FF2B5EF4-FFF2-40B4-BE49-F238E27FC236}">
                <a16:creationId xmlns:a16="http://schemas.microsoft.com/office/drawing/2014/main" id="{A17865F4-1C75-F146-8966-7DB31345ADCE}"/>
              </a:ext>
            </a:extLst>
          </p:cNvPr>
          <p:cNvCxnSpPr>
            <a:cxnSpLocks/>
            <a:stCxn id="23" idx="2"/>
            <a:endCxn id="9" idx="0"/>
          </p:cNvCxnSpPr>
          <p:nvPr/>
        </p:nvCxnSpPr>
        <p:spPr>
          <a:xfrm flipH="1">
            <a:off x="1436538" y="2509908"/>
            <a:ext cx="1006647" cy="315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C3898DA-C274-9F4A-8820-E3C9AAD29AA2}"/>
              </a:ext>
            </a:extLst>
          </p:cNvPr>
          <p:cNvCxnSpPr>
            <a:cxnSpLocks/>
            <a:stCxn id="23" idx="2"/>
            <a:endCxn id="20" idx="0"/>
          </p:cNvCxnSpPr>
          <p:nvPr/>
        </p:nvCxnSpPr>
        <p:spPr>
          <a:xfrm>
            <a:off x="2443185" y="2509908"/>
            <a:ext cx="576870" cy="336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D904F04-F045-264A-8347-41D1118973A7}"/>
              </a:ext>
            </a:extLst>
          </p:cNvPr>
          <p:cNvCxnSpPr>
            <a:cxnSpLocks/>
            <a:stCxn id="23" idx="2"/>
            <a:endCxn id="10" idx="0"/>
          </p:cNvCxnSpPr>
          <p:nvPr/>
        </p:nvCxnSpPr>
        <p:spPr>
          <a:xfrm>
            <a:off x="2443185" y="2509908"/>
            <a:ext cx="1494737" cy="336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FEF69CF-DA78-344B-BD1B-B3C7D67738F5}"/>
              </a:ext>
            </a:extLst>
          </p:cNvPr>
          <p:cNvSpPr txBox="1"/>
          <p:nvPr/>
        </p:nvSpPr>
        <p:spPr>
          <a:xfrm>
            <a:off x="2401456" y="2497990"/>
            <a:ext cx="19534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Deepcopy (data/code)</a:t>
            </a:r>
          </a:p>
        </p:txBody>
      </p:sp>
      <p:cxnSp>
        <p:nvCxnSpPr>
          <p:cNvPr id="40" name="Curved Connector 39">
            <a:extLst>
              <a:ext uri="{FF2B5EF4-FFF2-40B4-BE49-F238E27FC236}">
                <a16:creationId xmlns:a16="http://schemas.microsoft.com/office/drawing/2014/main" id="{2AC6DAFF-73B3-1D43-8224-6F4A5579820B}"/>
              </a:ext>
            </a:extLst>
          </p:cNvPr>
          <p:cNvCxnSpPr/>
          <p:nvPr/>
        </p:nvCxnSpPr>
        <p:spPr>
          <a:xfrm rot="16200000" flipH="1">
            <a:off x="382581" y="3898699"/>
            <a:ext cx="795760" cy="8708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a:extLst>
              <a:ext uri="{FF2B5EF4-FFF2-40B4-BE49-F238E27FC236}">
                <a16:creationId xmlns:a16="http://schemas.microsoft.com/office/drawing/2014/main" id="{FA2B07EB-4953-4D42-9421-3E0C9D4B1808}"/>
              </a:ext>
            </a:extLst>
          </p:cNvPr>
          <p:cNvCxnSpPr/>
          <p:nvPr/>
        </p:nvCxnSpPr>
        <p:spPr>
          <a:xfrm rot="16200000" flipH="1">
            <a:off x="560470" y="3909612"/>
            <a:ext cx="795760" cy="8708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9F50AA0D-430C-384E-A1CE-E906B770C5DD}"/>
              </a:ext>
            </a:extLst>
          </p:cNvPr>
          <p:cNvCxnSpPr/>
          <p:nvPr/>
        </p:nvCxnSpPr>
        <p:spPr>
          <a:xfrm rot="16200000" flipH="1">
            <a:off x="721199" y="3898699"/>
            <a:ext cx="795760" cy="8708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45378BC0-425C-4041-BC4E-7A456A2F6445}"/>
              </a:ext>
            </a:extLst>
          </p:cNvPr>
          <p:cNvCxnSpPr/>
          <p:nvPr/>
        </p:nvCxnSpPr>
        <p:spPr>
          <a:xfrm rot="16200000" flipH="1">
            <a:off x="897514" y="3888549"/>
            <a:ext cx="795760" cy="8708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382310EA-AC55-7B46-A4F5-28D04B5DE0B7}"/>
              </a:ext>
            </a:extLst>
          </p:cNvPr>
          <p:cNvCxnSpPr/>
          <p:nvPr/>
        </p:nvCxnSpPr>
        <p:spPr>
          <a:xfrm rot="16200000" flipH="1">
            <a:off x="1060804" y="3898698"/>
            <a:ext cx="795760" cy="8708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1041C48E-5DCF-8446-A043-6A8574FAFCCF}"/>
              </a:ext>
            </a:extLst>
          </p:cNvPr>
          <p:cNvCxnSpPr/>
          <p:nvPr/>
        </p:nvCxnSpPr>
        <p:spPr>
          <a:xfrm rot="16200000" flipH="1">
            <a:off x="1190751" y="3888550"/>
            <a:ext cx="795760" cy="8708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a:extLst>
              <a:ext uri="{FF2B5EF4-FFF2-40B4-BE49-F238E27FC236}">
                <a16:creationId xmlns:a16="http://schemas.microsoft.com/office/drawing/2014/main" id="{69983EC1-D6A3-C044-861B-9CD89C89D305}"/>
              </a:ext>
            </a:extLst>
          </p:cNvPr>
          <p:cNvCxnSpPr/>
          <p:nvPr/>
        </p:nvCxnSpPr>
        <p:spPr>
          <a:xfrm rot="16200000" flipH="1">
            <a:off x="1368640" y="3899463"/>
            <a:ext cx="795760" cy="8708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Curved Connector 46">
            <a:extLst>
              <a:ext uri="{FF2B5EF4-FFF2-40B4-BE49-F238E27FC236}">
                <a16:creationId xmlns:a16="http://schemas.microsoft.com/office/drawing/2014/main" id="{1FBF9F70-5BD2-3244-A825-5254890A94AC}"/>
              </a:ext>
            </a:extLst>
          </p:cNvPr>
          <p:cNvCxnSpPr/>
          <p:nvPr/>
        </p:nvCxnSpPr>
        <p:spPr>
          <a:xfrm rot="16200000" flipH="1">
            <a:off x="1529369" y="3888550"/>
            <a:ext cx="795760" cy="8708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Curved Connector 47">
            <a:extLst>
              <a:ext uri="{FF2B5EF4-FFF2-40B4-BE49-F238E27FC236}">
                <a16:creationId xmlns:a16="http://schemas.microsoft.com/office/drawing/2014/main" id="{F260D170-0331-5248-BC1E-B431559DF1B1}"/>
              </a:ext>
            </a:extLst>
          </p:cNvPr>
          <p:cNvCxnSpPr/>
          <p:nvPr/>
        </p:nvCxnSpPr>
        <p:spPr>
          <a:xfrm rot="16200000" flipH="1">
            <a:off x="1694798" y="3878400"/>
            <a:ext cx="795760" cy="8708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E3C3DA9F-F3AE-CE4F-8F47-D07023F42CDC}"/>
              </a:ext>
            </a:extLst>
          </p:cNvPr>
          <p:cNvSpPr/>
          <p:nvPr/>
        </p:nvSpPr>
        <p:spPr>
          <a:xfrm>
            <a:off x="1753009" y="4722299"/>
            <a:ext cx="2507672" cy="32257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Data update on each node</a:t>
            </a:r>
          </a:p>
        </p:txBody>
      </p:sp>
      <p:sp>
        <p:nvSpPr>
          <p:cNvPr id="38" name="TextBox 37">
            <a:extLst>
              <a:ext uri="{FF2B5EF4-FFF2-40B4-BE49-F238E27FC236}">
                <a16:creationId xmlns:a16="http://schemas.microsoft.com/office/drawing/2014/main" id="{358AF760-BD7D-2C4B-8850-EE6FE0477347}"/>
              </a:ext>
            </a:extLst>
          </p:cNvPr>
          <p:cNvSpPr txBox="1"/>
          <p:nvPr/>
        </p:nvSpPr>
        <p:spPr>
          <a:xfrm>
            <a:off x="676520" y="3719649"/>
            <a:ext cx="143799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Site ELM on SM/cores</a:t>
            </a:r>
          </a:p>
        </p:txBody>
      </p:sp>
      <p:sp>
        <p:nvSpPr>
          <p:cNvPr id="55" name="TextBox 54">
            <a:extLst>
              <a:ext uri="{FF2B5EF4-FFF2-40B4-BE49-F238E27FC236}">
                <a16:creationId xmlns:a16="http://schemas.microsoft.com/office/drawing/2014/main" id="{400C3ABC-6724-684A-8660-E109A3A256AC}"/>
              </a:ext>
            </a:extLst>
          </p:cNvPr>
          <p:cNvSpPr txBox="1"/>
          <p:nvPr/>
        </p:nvSpPr>
        <p:spPr>
          <a:xfrm>
            <a:off x="2352296" y="4401824"/>
            <a:ext cx="19534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Deepcopy (data)</a:t>
            </a:r>
          </a:p>
        </p:txBody>
      </p:sp>
      <p:cxnSp>
        <p:nvCxnSpPr>
          <p:cNvPr id="56" name="Straight Arrow Connector 55">
            <a:extLst>
              <a:ext uri="{FF2B5EF4-FFF2-40B4-BE49-F238E27FC236}">
                <a16:creationId xmlns:a16="http://schemas.microsoft.com/office/drawing/2014/main" id="{37209FF5-D6EE-EE4B-972C-99344A90A4F8}"/>
              </a:ext>
            </a:extLst>
          </p:cNvPr>
          <p:cNvCxnSpPr>
            <a:cxnSpLocks/>
            <a:stCxn id="54" idx="2"/>
            <a:endCxn id="53" idx="0"/>
          </p:cNvCxnSpPr>
          <p:nvPr/>
        </p:nvCxnSpPr>
        <p:spPr>
          <a:xfrm>
            <a:off x="1395155" y="4394693"/>
            <a:ext cx="1611690" cy="327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urved Connector 60">
            <a:extLst>
              <a:ext uri="{FF2B5EF4-FFF2-40B4-BE49-F238E27FC236}">
                <a16:creationId xmlns:a16="http://schemas.microsoft.com/office/drawing/2014/main" id="{FC59ADC5-8B15-F342-A791-7C355DC259F7}"/>
              </a:ext>
            </a:extLst>
          </p:cNvPr>
          <p:cNvCxnSpPr>
            <a:cxnSpLocks/>
          </p:cNvCxnSpPr>
          <p:nvPr/>
        </p:nvCxnSpPr>
        <p:spPr>
          <a:xfrm rot="16200000" flipH="1">
            <a:off x="2720007" y="3715275"/>
            <a:ext cx="879661" cy="8708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a:extLst>
              <a:ext uri="{FF2B5EF4-FFF2-40B4-BE49-F238E27FC236}">
                <a16:creationId xmlns:a16="http://schemas.microsoft.com/office/drawing/2014/main" id="{4D2F6BF4-34CB-0D48-B9F1-6C563C3DCC01}"/>
              </a:ext>
            </a:extLst>
          </p:cNvPr>
          <p:cNvCxnSpPr/>
          <p:nvPr/>
        </p:nvCxnSpPr>
        <p:spPr>
          <a:xfrm rot="16200000" flipH="1">
            <a:off x="3372948" y="3740593"/>
            <a:ext cx="795760" cy="8708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a:extLst>
              <a:ext uri="{FF2B5EF4-FFF2-40B4-BE49-F238E27FC236}">
                <a16:creationId xmlns:a16="http://schemas.microsoft.com/office/drawing/2014/main" id="{12AE14C2-4977-E34B-9CB0-019E358A779F}"/>
              </a:ext>
            </a:extLst>
          </p:cNvPr>
          <p:cNvCxnSpPr/>
          <p:nvPr/>
        </p:nvCxnSpPr>
        <p:spPr>
          <a:xfrm rot="16200000" flipH="1">
            <a:off x="3546793" y="3729403"/>
            <a:ext cx="795760" cy="8708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Curved Connector 63">
            <a:extLst>
              <a:ext uri="{FF2B5EF4-FFF2-40B4-BE49-F238E27FC236}">
                <a16:creationId xmlns:a16="http://schemas.microsoft.com/office/drawing/2014/main" id="{CCC9FFA2-383A-6A49-A219-D96929F54840}"/>
              </a:ext>
            </a:extLst>
          </p:cNvPr>
          <p:cNvCxnSpPr/>
          <p:nvPr/>
        </p:nvCxnSpPr>
        <p:spPr>
          <a:xfrm rot="16200000" flipH="1">
            <a:off x="3720638" y="3717165"/>
            <a:ext cx="795760" cy="8708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D47FED1-5701-FC40-AA4A-7C5FB845725D}"/>
              </a:ext>
            </a:extLst>
          </p:cNvPr>
          <p:cNvCxnSpPr>
            <a:cxnSpLocks/>
            <a:stCxn id="65" idx="2"/>
            <a:endCxn id="53" idx="0"/>
          </p:cNvCxnSpPr>
          <p:nvPr/>
        </p:nvCxnSpPr>
        <p:spPr>
          <a:xfrm flipH="1">
            <a:off x="3006845" y="4364404"/>
            <a:ext cx="12157" cy="357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0CFD08CC-E737-314A-BB10-7F4B1BE22E92}"/>
              </a:ext>
            </a:extLst>
          </p:cNvPr>
          <p:cNvCxnSpPr>
            <a:cxnSpLocks/>
            <a:stCxn id="75" idx="2"/>
            <a:endCxn id="53" idx="0"/>
          </p:cNvCxnSpPr>
          <p:nvPr/>
        </p:nvCxnSpPr>
        <p:spPr>
          <a:xfrm flipH="1">
            <a:off x="3006845" y="4354489"/>
            <a:ext cx="939305" cy="367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urved Connector 83">
            <a:extLst>
              <a:ext uri="{FF2B5EF4-FFF2-40B4-BE49-F238E27FC236}">
                <a16:creationId xmlns:a16="http://schemas.microsoft.com/office/drawing/2014/main" id="{81E014C5-059D-C14E-BAB0-EAEE7ED4185D}"/>
              </a:ext>
            </a:extLst>
          </p:cNvPr>
          <p:cNvCxnSpPr>
            <a:cxnSpLocks/>
          </p:cNvCxnSpPr>
          <p:nvPr/>
        </p:nvCxnSpPr>
        <p:spPr>
          <a:xfrm rot="16200000" flipH="1">
            <a:off x="2415208" y="3705517"/>
            <a:ext cx="879661" cy="8708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Curved Connector 84">
            <a:extLst>
              <a:ext uri="{FF2B5EF4-FFF2-40B4-BE49-F238E27FC236}">
                <a16:creationId xmlns:a16="http://schemas.microsoft.com/office/drawing/2014/main" id="{6FB6F0CB-611F-6848-BB1E-952B4F334297}"/>
              </a:ext>
            </a:extLst>
          </p:cNvPr>
          <p:cNvCxnSpPr>
            <a:cxnSpLocks/>
          </p:cNvCxnSpPr>
          <p:nvPr/>
        </p:nvCxnSpPr>
        <p:spPr>
          <a:xfrm rot="16200000" flipH="1">
            <a:off x="2567277" y="3713353"/>
            <a:ext cx="879661" cy="8708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741899FE-09DA-784C-9D42-28CD7645204C}"/>
              </a:ext>
            </a:extLst>
          </p:cNvPr>
          <p:cNvSpPr/>
          <p:nvPr/>
        </p:nvSpPr>
        <p:spPr>
          <a:xfrm>
            <a:off x="2533603" y="3629012"/>
            <a:ext cx="105189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Site ELMs </a:t>
            </a:r>
          </a:p>
        </p:txBody>
      </p:sp>
      <p:sp>
        <p:nvSpPr>
          <p:cNvPr id="87" name="Rectangle 86">
            <a:extLst>
              <a:ext uri="{FF2B5EF4-FFF2-40B4-BE49-F238E27FC236}">
                <a16:creationId xmlns:a16="http://schemas.microsoft.com/office/drawing/2014/main" id="{FBB61722-A6DD-5640-B8A8-69C2B7C72775}"/>
              </a:ext>
            </a:extLst>
          </p:cNvPr>
          <p:cNvSpPr/>
          <p:nvPr/>
        </p:nvSpPr>
        <p:spPr>
          <a:xfrm>
            <a:off x="3462270" y="3607577"/>
            <a:ext cx="105189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Site ELMs </a:t>
            </a:r>
          </a:p>
        </p:txBody>
      </p:sp>
      <p:sp>
        <p:nvSpPr>
          <p:cNvPr id="94" name="Right Arrow 93">
            <a:extLst>
              <a:ext uri="{FF2B5EF4-FFF2-40B4-BE49-F238E27FC236}">
                <a16:creationId xmlns:a16="http://schemas.microsoft.com/office/drawing/2014/main" id="{1F66E0F6-A650-1E42-9D98-D173A341841E}"/>
              </a:ext>
            </a:extLst>
          </p:cNvPr>
          <p:cNvSpPr/>
          <p:nvPr/>
        </p:nvSpPr>
        <p:spPr>
          <a:xfrm>
            <a:off x="2235227" y="1154768"/>
            <a:ext cx="1248027" cy="74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5" name="Rectangle 94">
            <a:extLst>
              <a:ext uri="{FF2B5EF4-FFF2-40B4-BE49-F238E27FC236}">
                <a16:creationId xmlns:a16="http://schemas.microsoft.com/office/drawing/2014/main" id="{EFB89C5B-37DF-4D4E-B63C-4DFB93B5AB0B}"/>
              </a:ext>
            </a:extLst>
          </p:cNvPr>
          <p:cNvSpPr/>
          <p:nvPr/>
        </p:nvSpPr>
        <p:spPr>
          <a:xfrm>
            <a:off x="2145401" y="1180005"/>
            <a:ext cx="157260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E3SM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Coupler-by-pass</a:t>
            </a:r>
          </a:p>
        </p:txBody>
      </p:sp>
      <p:sp>
        <p:nvSpPr>
          <p:cNvPr id="96" name="Rectangle 95">
            <a:extLst>
              <a:ext uri="{FF2B5EF4-FFF2-40B4-BE49-F238E27FC236}">
                <a16:creationId xmlns:a16="http://schemas.microsoft.com/office/drawing/2014/main" id="{ADB46320-A3AE-924D-8550-01497F38FE87}"/>
              </a:ext>
            </a:extLst>
          </p:cNvPr>
          <p:cNvSpPr/>
          <p:nvPr/>
        </p:nvSpPr>
        <p:spPr>
          <a:xfrm>
            <a:off x="7323052" y="947168"/>
            <a:ext cx="1248027" cy="80132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High-performance file systems</a:t>
            </a:r>
          </a:p>
        </p:txBody>
      </p:sp>
      <p:cxnSp>
        <p:nvCxnSpPr>
          <p:cNvPr id="98" name="Straight Arrow Connector 97">
            <a:extLst>
              <a:ext uri="{FF2B5EF4-FFF2-40B4-BE49-F238E27FC236}">
                <a16:creationId xmlns:a16="http://schemas.microsoft.com/office/drawing/2014/main" id="{B7D1F400-3506-8F41-84A1-54457A711BDF}"/>
              </a:ext>
            </a:extLst>
          </p:cNvPr>
          <p:cNvCxnSpPr>
            <a:cxnSpLocks/>
            <a:stCxn id="95" idx="3"/>
            <a:endCxn id="23" idx="0"/>
          </p:cNvCxnSpPr>
          <p:nvPr/>
        </p:nvCxnSpPr>
        <p:spPr>
          <a:xfrm flipH="1">
            <a:off x="2443185" y="1441615"/>
            <a:ext cx="1274821" cy="745722"/>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7" name="Right Arrow 106">
            <a:extLst>
              <a:ext uri="{FF2B5EF4-FFF2-40B4-BE49-F238E27FC236}">
                <a16:creationId xmlns:a16="http://schemas.microsoft.com/office/drawing/2014/main" id="{AD2023AD-4D69-BE4D-99C2-F38EA858E0F2}"/>
              </a:ext>
            </a:extLst>
          </p:cNvPr>
          <p:cNvSpPr/>
          <p:nvPr/>
        </p:nvSpPr>
        <p:spPr>
          <a:xfrm>
            <a:off x="5971334" y="1142401"/>
            <a:ext cx="1248027" cy="74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8" name="Rounded Rectangle 107">
            <a:extLst>
              <a:ext uri="{FF2B5EF4-FFF2-40B4-BE49-F238E27FC236}">
                <a16:creationId xmlns:a16="http://schemas.microsoft.com/office/drawing/2014/main" id="{4EB208A9-8FBD-0441-A44C-987173617498}"/>
              </a:ext>
            </a:extLst>
          </p:cNvPr>
          <p:cNvSpPr/>
          <p:nvPr/>
        </p:nvSpPr>
        <p:spPr>
          <a:xfrm>
            <a:off x="7401641" y="3011563"/>
            <a:ext cx="817589" cy="1291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 name="Rounded Rectangle 108">
            <a:extLst>
              <a:ext uri="{FF2B5EF4-FFF2-40B4-BE49-F238E27FC236}">
                <a16:creationId xmlns:a16="http://schemas.microsoft.com/office/drawing/2014/main" id="{91C7E63F-809A-0844-8231-6C15F583D173}"/>
              </a:ext>
            </a:extLst>
          </p:cNvPr>
          <p:cNvSpPr/>
          <p:nvPr/>
        </p:nvSpPr>
        <p:spPr>
          <a:xfrm>
            <a:off x="6473465" y="3021478"/>
            <a:ext cx="819645" cy="1291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1" name="Rounded Rectangle 110">
            <a:extLst>
              <a:ext uri="{FF2B5EF4-FFF2-40B4-BE49-F238E27FC236}">
                <a16:creationId xmlns:a16="http://schemas.microsoft.com/office/drawing/2014/main" id="{FD5CBBB4-34FE-454D-978E-A5C4432379EC}"/>
              </a:ext>
            </a:extLst>
          </p:cNvPr>
          <p:cNvSpPr/>
          <p:nvPr/>
        </p:nvSpPr>
        <p:spPr>
          <a:xfrm>
            <a:off x="6383675" y="2305131"/>
            <a:ext cx="1918569" cy="26048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 name="Text Placeholder 5">
            <a:extLst>
              <a:ext uri="{FF2B5EF4-FFF2-40B4-BE49-F238E27FC236}">
                <a16:creationId xmlns:a16="http://schemas.microsoft.com/office/drawing/2014/main" id="{3A2A3C2C-830E-E142-97E4-51F55C42B23F}"/>
              </a:ext>
            </a:extLst>
          </p:cNvPr>
          <p:cNvSpPr txBox="1">
            <a:spLocks/>
          </p:cNvSpPr>
          <p:nvPr/>
        </p:nvSpPr>
        <p:spPr>
          <a:xfrm>
            <a:off x="7452619" y="2794317"/>
            <a:ext cx="699177" cy="286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mn-lt"/>
                <a:ea typeface="+mn-ea"/>
                <a:cs typeface="+mn-cs"/>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mn-lt"/>
                <a:ea typeface="+mn-ea"/>
                <a:cs typeface="+mn-cs"/>
                <a:sym typeface="Arial"/>
              </a:defRPr>
            </a:lvl9pPr>
          </a:lstStyle>
          <a:p>
            <a:pPr marL="7938" marR="0" lvl="0" indent="0" algn="ctr"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sym typeface="Arial"/>
              </a:rPr>
              <a:t>GPU</a:t>
            </a:r>
          </a:p>
        </p:txBody>
      </p:sp>
      <p:sp>
        <p:nvSpPr>
          <p:cNvPr id="121" name="Text Placeholder 5">
            <a:extLst>
              <a:ext uri="{FF2B5EF4-FFF2-40B4-BE49-F238E27FC236}">
                <a16:creationId xmlns:a16="http://schemas.microsoft.com/office/drawing/2014/main" id="{36BA5857-0C9F-B346-B0CB-1C8A2DB4258E}"/>
              </a:ext>
            </a:extLst>
          </p:cNvPr>
          <p:cNvSpPr txBox="1">
            <a:spLocks/>
          </p:cNvSpPr>
          <p:nvPr/>
        </p:nvSpPr>
        <p:spPr>
          <a:xfrm>
            <a:off x="6534752" y="2794317"/>
            <a:ext cx="699177" cy="286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mn-lt"/>
                <a:ea typeface="+mn-ea"/>
                <a:cs typeface="+mn-cs"/>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mn-lt"/>
                <a:ea typeface="+mn-ea"/>
                <a:cs typeface="+mn-cs"/>
                <a:sym typeface="Arial"/>
              </a:defRPr>
            </a:lvl9pPr>
          </a:lstStyle>
          <a:p>
            <a:pPr marL="7938" marR="0" lvl="0" indent="0" algn="ctr"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sym typeface="Arial"/>
              </a:rPr>
              <a:t>GPU</a:t>
            </a:r>
          </a:p>
        </p:txBody>
      </p:sp>
      <p:sp>
        <p:nvSpPr>
          <p:cNvPr id="123" name="Rectangle 122">
            <a:extLst>
              <a:ext uri="{FF2B5EF4-FFF2-40B4-BE49-F238E27FC236}">
                <a16:creationId xmlns:a16="http://schemas.microsoft.com/office/drawing/2014/main" id="{90AB9F35-9280-E64F-AC08-E383F451B848}"/>
              </a:ext>
            </a:extLst>
          </p:cNvPr>
          <p:cNvSpPr/>
          <p:nvPr/>
        </p:nvSpPr>
        <p:spPr>
          <a:xfrm>
            <a:off x="6633693" y="2113851"/>
            <a:ext cx="1418532" cy="32257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Data staging</a:t>
            </a:r>
          </a:p>
        </p:txBody>
      </p:sp>
      <p:cxnSp>
        <p:nvCxnSpPr>
          <p:cNvPr id="125" name="Straight Arrow Connector 124">
            <a:extLst>
              <a:ext uri="{FF2B5EF4-FFF2-40B4-BE49-F238E27FC236}">
                <a16:creationId xmlns:a16="http://schemas.microsoft.com/office/drawing/2014/main" id="{868483B7-2C72-F342-9BA2-17892796D3CA}"/>
              </a:ext>
            </a:extLst>
          </p:cNvPr>
          <p:cNvCxnSpPr>
            <a:cxnSpLocks/>
            <a:stCxn id="123" idx="2"/>
            <a:endCxn id="121" idx="0"/>
          </p:cNvCxnSpPr>
          <p:nvPr/>
        </p:nvCxnSpPr>
        <p:spPr>
          <a:xfrm flipH="1">
            <a:off x="6884341" y="2436422"/>
            <a:ext cx="458618" cy="357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C4DA1224-D5D0-E745-BABD-5BD8670DA3DB}"/>
              </a:ext>
            </a:extLst>
          </p:cNvPr>
          <p:cNvCxnSpPr>
            <a:cxnSpLocks/>
            <a:stCxn id="123" idx="2"/>
            <a:endCxn id="114" idx="0"/>
          </p:cNvCxnSpPr>
          <p:nvPr/>
        </p:nvCxnSpPr>
        <p:spPr>
          <a:xfrm>
            <a:off x="7342959" y="2436422"/>
            <a:ext cx="459249" cy="357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BA811B19-35C3-0E4A-AB7F-16726697DE6C}"/>
              </a:ext>
            </a:extLst>
          </p:cNvPr>
          <p:cNvSpPr/>
          <p:nvPr/>
        </p:nvSpPr>
        <p:spPr>
          <a:xfrm>
            <a:off x="6762865" y="4670645"/>
            <a:ext cx="1362102" cy="32257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Data update</a:t>
            </a:r>
          </a:p>
        </p:txBody>
      </p:sp>
      <p:cxnSp>
        <p:nvCxnSpPr>
          <p:cNvPr id="141" name="Curved Connector 140">
            <a:extLst>
              <a:ext uri="{FF2B5EF4-FFF2-40B4-BE49-F238E27FC236}">
                <a16:creationId xmlns:a16="http://schemas.microsoft.com/office/drawing/2014/main" id="{0ED317E9-6FA1-7B41-926A-B7D18E5A0C15}"/>
              </a:ext>
            </a:extLst>
          </p:cNvPr>
          <p:cNvCxnSpPr>
            <a:cxnSpLocks/>
          </p:cNvCxnSpPr>
          <p:nvPr/>
        </p:nvCxnSpPr>
        <p:spPr>
          <a:xfrm rot="16200000" flipH="1">
            <a:off x="6584293" y="3663621"/>
            <a:ext cx="879661" cy="8708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Curved Connector 141">
            <a:extLst>
              <a:ext uri="{FF2B5EF4-FFF2-40B4-BE49-F238E27FC236}">
                <a16:creationId xmlns:a16="http://schemas.microsoft.com/office/drawing/2014/main" id="{CF3514C9-86C1-694D-989C-689BF98617D9}"/>
              </a:ext>
            </a:extLst>
          </p:cNvPr>
          <p:cNvCxnSpPr/>
          <p:nvPr/>
        </p:nvCxnSpPr>
        <p:spPr>
          <a:xfrm rot="16200000" flipH="1">
            <a:off x="7237234" y="3688939"/>
            <a:ext cx="795760" cy="8708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3" name="Curved Connector 142">
            <a:extLst>
              <a:ext uri="{FF2B5EF4-FFF2-40B4-BE49-F238E27FC236}">
                <a16:creationId xmlns:a16="http://schemas.microsoft.com/office/drawing/2014/main" id="{E92745E8-53B2-2149-9B7C-B4854178B61E}"/>
              </a:ext>
            </a:extLst>
          </p:cNvPr>
          <p:cNvCxnSpPr/>
          <p:nvPr/>
        </p:nvCxnSpPr>
        <p:spPr>
          <a:xfrm rot="16200000" flipH="1">
            <a:off x="7411079" y="3677749"/>
            <a:ext cx="795760" cy="8708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4" name="Curved Connector 143">
            <a:extLst>
              <a:ext uri="{FF2B5EF4-FFF2-40B4-BE49-F238E27FC236}">
                <a16:creationId xmlns:a16="http://schemas.microsoft.com/office/drawing/2014/main" id="{3A8B8E14-0B95-034E-9DC9-B4D498BD3E52}"/>
              </a:ext>
            </a:extLst>
          </p:cNvPr>
          <p:cNvCxnSpPr/>
          <p:nvPr/>
        </p:nvCxnSpPr>
        <p:spPr>
          <a:xfrm rot="16200000" flipH="1">
            <a:off x="7584924" y="3665511"/>
            <a:ext cx="795760" cy="8708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DB34E3FF-478C-DC40-BF7A-3D63E57C4195}"/>
              </a:ext>
            </a:extLst>
          </p:cNvPr>
          <p:cNvCxnSpPr>
            <a:cxnSpLocks/>
            <a:stCxn id="109" idx="2"/>
            <a:endCxn id="137" idx="0"/>
          </p:cNvCxnSpPr>
          <p:nvPr/>
        </p:nvCxnSpPr>
        <p:spPr>
          <a:xfrm>
            <a:off x="6883288" y="4312750"/>
            <a:ext cx="560628" cy="357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598AF9A6-BCBB-9449-BDA6-F2C917038152}"/>
              </a:ext>
            </a:extLst>
          </p:cNvPr>
          <p:cNvCxnSpPr>
            <a:cxnSpLocks/>
            <a:stCxn id="108" idx="2"/>
            <a:endCxn id="137" idx="0"/>
          </p:cNvCxnSpPr>
          <p:nvPr/>
        </p:nvCxnSpPr>
        <p:spPr>
          <a:xfrm flipH="1">
            <a:off x="7443916" y="4302835"/>
            <a:ext cx="366520" cy="367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Curved Connector 146">
            <a:extLst>
              <a:ext uri="{FF2B5EF4-FFF2-40B4-BE49-F238E27FC236}">
                <a16:creationId xmlns:a16="http://schemas.microsoft.com/office/drawing/2014/main" id="{CA5F4D95-6208-EF42-99BA-35C37F236136}"/>
              </a:ext>
            </a:extLst>
          </p:cNvPr>
          <p:cNvCxnSpPr>
            <a:cxnSpLocks/>
          </p:cNvCxnSpPr>
          <p:nvPr/>
        </p:nvCxnSpPr>
        <p:spPr>
          <a:xfrm rot="16200000" flipH="1">
            <a:off x="6279494" y="3653863"/>
            <a:ext cx="879661" cy="8708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8" name="Curved Connector 147">
            <a:extLst>
              <a:ext uri="{FF2B5EF4-FFF2-40B4-BE49-F238E27FC236}">
                <a16:creationId xmlns:a16="http://schemas.microsoft.com/office/drawing/2014/main" id="{2E033E87-3C05-6947-9DBD-CD563651C1F0}"/>
              </a:ext>
            </a:extLst>
          </p:cNvPr>
          <p:cNvCxnSpPr>
            <a:cxnSpLocks/>
          </p:cNvCxnSpPr>
          <p:nvPr/>
        </p:nvCxnSpPr>
        <p:spPr>
          <a:xfrm rot="16200000" flipH="1">
            <a:off x="6431563" y="3661699"/>
            <a:ext cx="879661" cy="8708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CB2DF368-B7A4-6547-8B2A-31E11A3FEA85}"/>
              </a:ext>
            </a:extLst>
          </p:cNvPr>
          <p:cNvSpPr/>
          <p:nvPr/>
        </p:nvSpPr>
        <p:spPr>
          <a:xfrm>
            <a:off x="6397889" y="3577358"/>
            <a:ext cx="105189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Site ELMs </a:t>
            </a:r>
          </a:p>
        </p:txBody>
      </p:sp>
      <p:sp>
        <p:nvSpPr>
          <p:cNvPr id="150" name="Rectangle 149">
            <a:extLst>
              <a:ext uri="{FF2B5EF4-FFF2-40B4-BE49-F238E27FC236}">
                <a16:creationId xmlns:a16="http://schemas.microsoft.com/office/drawing/2014/main" id="{CFA841EF-FF5C-2640-9001-8FD59B7F74C2}"/>
              </a:ext>
            </a:extLst>
          </p:cNvPr>
          <p:cNvSpPr/>
          <p:nvPr/>
        </p:nvSpPr>
        <p:spPr>
          <a:xfrm>
            <a:off x="7326556" y="3555923"/>
            <a:ext cx="105189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Site ELMs </a:t>
            </a:r>
          </a:p>
        </p:txBody>
      </p:sp>
      <p:sp>
        <p:nvSpPr>
          <p:cNvPr id="159" name="Oval 158">
            <a:extLst>
              <a:ext uri="{FF2B5EF4-FFF2-40B4-BE49-F238E27FC236}">
                <a16:creationId xmlns:a16="http://schemas.microsoft.com/office/drawing/2014/main" id="{376B7070-143E-0C47-9A17-0B4C82ACC7C1}"/>
              </a:ext>
            </a:extLst>
          </p:cNvPr>
          <p:cNvSpPr/>
          <p:nvPr/>
        </p:nvSpPr>
        <p:spPr>
          <a:xfrm>
            <a:off x="2433175" y="2977589"/>
            <a:ext cx="73891" cy="75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0" name="Oval 159">
            <a:extLst>
              <a:ext uri="{FF2B5EF4-FFF2-40B4-BE49-F238E27FC236}">
                <a16:creationId xmlns:a16="http://schemas.microsoft.com/office/drawing/2014/main" id="{55556C27-5BEC-194D-BA70-530CB1E41C84}"/>
              </a:ext>
            </a:extLst>
          </p:cNvPr>
          <p:cNvSpPr/>
          <p:nvPr/>
        </p:nvSpPr>
        <p:spPr>
          <a:xfrm>
            <a:off x="2215822" y="2978306"/>
            <a:ext cx="73891" cy="75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61" name="Straight Arrow Connector 160">
            <a:extLst>
              <a:ext uri="{FF2B5EF4-FFF2-40B4-BE49-F238E27FC236}">
                <a16:creationId xmlns:a16="http://schemas.microsoft.com/office/drawing/2014/main" id="{894C4AC0-39BF-AA47-8504-DBC92C37A6E7}"/>
              </a:ext>
            </a:extLst>
          </p:cNvPr>
          <p:cNvCxnSpPr>
            <a:cxnSpLocks/>
            <a:stCxn id="5" idx="3"/>
            <a:endCxn id="123" idx="0"/>
          </p:cNvCxnSpPr>
          <p:nvPr/>
        </p:nvCxnSpPr>
        <p:spPr>
          <a:xfrm>
            <a:off x="5867644" y="1490098"/>
            <a:ext cx="1475315" cy="623753"/>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65" name="Oval 164">
            <a:extLst>
              <a:ext uri="{FF2B5EF4-FFF2-40B4-BE49-F238E27FC236}">
                <a16:creationId xmlns:a16="http://schemas.microsoft.com/office/drawing/2014/main" id="{04ED85A6-71F8-9A43-8691-42D1839FC952}"/>
              </a:ext>
            </a:extLst>
          </p:cNvPr>
          <p:cNvSpPr/>
          <p:nvPr/>
        </p:nvSpPr>
        <p:spPr>
          <a:xfrm>
            <a:off x="4776263" y="3334601"/>
            <a:ext cx="209394" cy="189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6" name="Oval 165">
            <a:extLst>
              <a:ext uri="{FF2B5EF4-FFF2-40B4-BE49-F238E27FC236}">
                <a16:creationId xmlns:a16="http://schemas.microsoft.com/office/drawing/2014/main" id="{5C718C31-D6F5-AB42-AFCE-5600AEBBAC09}"/>
              </a:ext>
            </a:extLst>
          </p:cNvPr>
          <p:cNvSpPr/>
          <p:nvPr/>
        </p:nvSpPr>
        <p:spPr>
          <a:xfrm>
            <a:off x="5244735" y="3334601"/>
            <a:ext cx="209394" cy="189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7" name="Oval 166">
            <a:extLst>
              <a:ext uri="{FF2B5EF4-FFF2-40B4-BE49-F238E27FC236}">
                <a16:creationId xmlns:a16="http://schemas.microsoft.com/office/drawing/2014/main" id="{D8359BA8-C055-C44D-828D-EFCF6F87B81F}"/>
              </a:ext>
            </a:extLst>
          </p:cNvPr>
          <p:cNvSpPr/>
          <p:nvPr/>
        </p:nvSpPr>
        <p:spPr>
          <a:xfrm>
            <a:off x="5713207" y="3334600"/>
            <a:ext cx="209394" cy="189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0" name="TextBox 169">
            <a:extLst>
              <a:ext uri="{FF2B5EF4-FFF2-40B4-BE49-F238E27FC236}">
                <a16:creationId xmlns:a16="http://schemas.microsoft.com/office/drawing/2014/main" id="{DABE33D1-F266-1740-83A2-4E2BE925B810}"/>
              </a:ext>
            </a:extLst>
          </p:cNvPr>
          <p:cNvSpPr txBox="1"/>
          <p:nvPr/>
        </p:nvSpPr>
        <p:spPr>
          <a:xfrm>
            <a:off x="5610802" y="1871040"/>
            <a:ext cx="9369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cs typeface="Arial"/>
                <a:sym typeface="Arial"/>
              </a:rPr>
              <a:t>MPI</a:t>
            </a:r>
          </a:p>
        </p:txBody>
      </p:sp>
      <p:sp>
        <p:nvSpPr>
          <p:cNvPr id="171" name="TextBox 170">
            <a:extLst>
              <a:ext uri="{FF2B5EF4-FFF2-40B4-BE49-F238E27FC236}">
                <a16:creationId xmlns:a16="http://schemas.microsoft.com/office/drawing/2014/main" id="{D37479F3-55B2-6046-B5EF-ADD9BF604CEA}"/>
              </a:ext>
            </a:extLst>
          </p:cNvPr>
          <p:cNvSpPr txBox="1"/>
          <p:nvPr/>
        </p:nvSpPr>
        <p:spPr>
          <a:xfrm>
            <a:off x="4737" y="2415458"/>
            <a:ext cx="16876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err="1">
                <a:ln>
                  <a:noFill/>
                </a:ln>
                <a:solidFill>
                  <a:srgbClr val="000000"/>
                </a:solidFill>
                <a:effectLst/>
                <a:uLnTx/>
                <a:uFillTx/>
                <a:latin typeface="Arial"/>
                <a:cs typeface="Arial"/>
                <a:sym typeface="Arial"/>
              </a:rPr>
              <a:t>OpenACC</a:t>
            </a:r>
            <a:r>
              <a:rPr kumimoji="0" lang="en-US" sz="1600" b="1" i="0" u="none" strike="noStrike" kern="0" cap="none" spc="0" normalizeH="0" baseline="0" noProof="0" dirty="0">
                <a:ln>
                  <a:noFill/>
                </a:ln>
                <a:solidFill>
                  <a:srgbClr val="000000"/>
                </a:solidFill>
                <a:effectLst/>
                <a:uLnTx/>
                <a:uFillTx/>
                <a:latin typeface="Arial"/>
                <a:cs typeface="Arial"/>
                <a:sym typeface="Arial"/>
              </a:rPr>
              <a:t>/MPI</a:t>
            </a:r>
          </a:p>
        </p:txBody>
      </p:sp>
      <p:sp>
        <p:nvSpPr>
          <p:cNvPr id="172" name="TextBox 171">
            <a:extLst>
              <a:ext uri="{FF2B5EF4-FFF2-40B4-BE49-F238E27FC236}">
                <a16:creationId xmlns:a16="http://schemas.microsoft.com/office/drawing/2014/main" id="{93FFEB6D-F314-4A47-8875-F36B80646930}"/>
              </a:ext>
            </a:extLst>
          </p:cNvPr>
          <p:cNvSpPr txBox="1"/>
          <p:nvPr/>
        </p:nvSpPr>
        <p:spPr>
          <a:xfrm>
            <a:off x="6032659" y="2448127"/>
            <a:ext cx="16459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err="1">
                <a:ln>
                  <a:noFill/>
                </a:ln>
                <a:solidFill>
                  <a:srgbClr val="000000"/>
                </a:solidFill>
                <a:effectLst/>
                <a:uLnTx/>
                <a:uFillTx/>
                <a:latin typeface="Arial"/>
                <a:cs typeface="Arial"/>
                <a:sym typeface="Arial"/>
              </a:rPr>
              <a:t>OpenACC</a:t>
            </a:r>
            <a:r>
              <a:rPr kumimoji="0" lang="en-US" sz="1600" b="1" i="0" u="none" strike="noStrike" kern="0" cap="none" spc="0" normalizeH="0" baseline="0" noProof="0" dirty="0">
                <a:ln>
                  <a:noFill/>
                </a:ln>
                <a:solidFill>
                  <a:srgbClr val="000000"/>
                </a:solidFill>
                <a:effectLst/>
                <a:uLnTx/>
                <a:uFillTx/>
                <a:latin typeface="Arial"/>
                <a:cs typeface="Arial"/>
                <a:sym typeface="Arial"/>
              </a:rPr>
              <a:t>/MPI</a:t>
            </a:r>
          </a:p>
        </p:txBody>
      </p:sp>
      <p:sp>
        <p:nvSpPr>
          <p:cNvPr id="174" name="Rectangle 173">
            <a:extLst>
              <a:ext uri="{FF2B5EF4-FFF2-40B4-BE49-F238E27FC236}">
                <a16:creationId xmlns:a16="http://schemas.microsoft.com/office/drawing/2014/main" id="{95B14330-A110-804E-8F0E-8EF613E95AE7}"/>
              </a:ext>
            </a:extLst>
          </p:cNvPr>
          <p:cNvSpPr/>
          <p:nvPr/>
        </p:nvSpPr>
        <p:spPr>
          <a:xfrm>
            <a:off x="5868864" y="874932"/>
            <a:ext cx="894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NVMe</a:t>
            </a:r>
          </a:p>
        </p:txBody>
      </p:sp>
      <p:sp>
        <p:nvSpPr>
          <p:cNvPr id="175" name="Rectangle 174">
            <a:extLst>
              <a:ext uri="{FF2B5EF4-FFF2-40B4-BE49-F238E27FC236}">
                <a16:creationId xmlns:a16="http://schemas.microsoft.com/office/drawing/2014/main" id="{3EDF0A6C-9289-234B-A626-B1857162D213}"/>
              </a:ext>
            </a:extLst>
          </p:cNvPr>
          <p:cNvSpPr/>
          <p:nvPr/>
        </p:nvSpPr>
        <p:spPr>
          <a:xfrm>
            <a:off x="2131535" y="865582"/>
            <a:ext cx="894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NVMe</a:t>
            </a:r>
          </a:p>
        </p:txBody>
      </p:sp>
    </p:spTree>
    <p:extLst>
      <p:ext uri="{BB962C8B-B14F-4D97-AF65-F5344CB8AC3E}">
        <p14:creationId xmlns:p14="http://schemas.microsoft.com/office/powerpoint/2010/main" val="300275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EFF3-0898-4AED-93F2-C7649F0C05F9}"/>
              </a:ext>
            </a:extLst>
          </p:cNvPr>
          <p:cNvSpPr>
            <a:spLocks noGrp="1"/>
          </p:cNvSpPr>
          <p:nvPr>
            <p:ph type="title"/>
          </p:nvPr>
        </p:nvSpPr>
        <p:spPr>
          <a:xfrm>
            <a:off x="457200" y="205740"/>
            <a:ext cx="8229600" cy="521160"/>
          </a:xfrm>
        </p:spPr>
        <p:txBody>
          <a:bodyPr/>
          <a:lstStyle/>
          <a:p>
            <a:pPr algn="ctr"/>
            <a:r>
              <a:rPr lang="en-US" dirty="0" err="1"/>
              <a:t>OpenACC</a:t>
            </a:r>
            <a:r>
              <a:rPr lang="en-US" dirty="0"/>
              <a:t> implementation within ELM timestep</a:t>
            </a:r>
          </a:p>
        </p:txBody>
      </p:sp>
      <p:sp>
        <p:nvSpPr>
          <p:cNvPr id="24" name="Content Placeholder 23">
            <a:extLst>
              <a:ext uri="{FF2B5EF4-FFF2-40B4-BE49-F238E27FC236}">
                <a16:creationId xmlns:a16="http://schemas.microsoft.com/office/drawing/2014/main" id="{2F8BB1D7-E63E-43F7-82E7-67325AE45006}"/>
              </a:ext>
            </a:extLst>
          </p:cNvPr>
          <p:cNvSpPr>
            <a:spLocks noGrp="1"/>
          </p:cNvSpPr>
          <p:nvPr>
            <p:ph idx="1"/>
          </p:nvPr>
        </p:nvSpPr>
        <p:spPr>
          <a:xfrm>
            <a:off x="4029554" y="1209284"/>
            <a:ext cx="4692058" cy="3086100"/>
          </a:xfrm>
        </p:spPr>
        <p:txBody>
          <a:bodyPr/>
          <a:lstStyle/>
          <a:p>
            <a:r>
              <a:rPr lang="en-US" sz="1600" dirty="0"/>
              <a:t>Using </a:t>
            </a:r>
            <a:r>
              <a:rPr lang="en-US" sz="1600" dirty="0" err="1"/>
              <a:t>OpenACC</a:t>
            </a:r>
            <a:r>
              <a:rPr lang="en-US" sz="1600" dirty="0"/>
              <a:t> deep copy method to move entire ELM data structure (all clumps) onto GPU.</a:t>
            </a:r>
          </a:p>
          <a:p>
            <a:r>
              <a:rPr lang="en-US" sz="1600" dirty="0"/>
              <a:t>Sequential execution of major science routines in ELM run step on GPU (6 clump-parallel regions).</a:t>
            </a:r>
          </a:p>
          <a:p>
            <a:r>
              <a:rPr lang="en-US" sz="1600" dirty="0"/>
              <a:t>Update CPU on exit from GPU block, to allow I/O</a:t>
            </a:r>
          </a:p>
          <a:p>
            <a:r>
              <a:rPr lang="en-US" sz="1600" dirty="0"/>
              <a:t>Using the </a:t>
            </a:r>
            <a:r>
              <a:rPr lang="en-US" sz="1600" b="1" dirty="0"/>
              <a:t>Functional Unit Testing </a:t>
            </a:r>
            <a:r>
              <a:rPr lang="en-US" sz="1600" dirty="0"/>
              <a:t>framework developed by Dali Wang during E3SM Phase 1 to rapidly prototype the GPU kernel</a:t>
            </a:r>
          </a:p>
          <a:p>
            <a:r>
              <a:rPr lang="en-US" sz="1600" dirty="0"/>
              <a:t>Initial performance tests showed </a:t>
            </a:r>
            <a:r>
              <a:rPr lang="en-US" sz="1600" b="1" dirty="0"/>
              <a:t>near-ideal scaling </a:t>
            </a:r>
            <a:r>
              <a:rPr lang="en-US" sz="1600" dirty="0"/>
              <a:t>of compute time out to ~10,00 clumps per GPU.</a:t>
            </a:r>
          </a:p>
          <a:p>
            <a:r>
              <a:rPr lang="en-US" sz="1600" dirty="0"/>
              <a:t>As expected, data transfer time scales with number of clumps per GPU.</a:t>
            </a:r>
          </a:p>
        </p:txBody>
      </p:sp>
      <p:sp>
        <p:nvSpPr>
          <p:cNvPr id="10" name="Freeform: Shape 9">
            <a:extLst>
              <a:ext uri="{FF2B5EF4-FFF2-40B4-BE49-F238E27FC236}">
                <a16:creationId xmlns:a16="http://schemas.microsoft.com/office/drawing/2014/main" id="{D44A8CC8-86E7-4274-9EB8-D39DC1030649}"/>
              </a:ext>
            </a:extLst>
          </p:cNvPr>
          <p:cNvSpPr/>
          <p:nvPr/>
        </p:nvSpPr>
        <p:spPr>
          <a:xfrm>
            <a:off x="620065" y="1071379"/>
            <a:ext cx="1185188" cy="3866381"/>
          </a:xfrm>
          <a:custGeom>
            <a:avLst/>
            <a:gdLst>
              <a:gd name="connsiteX0" fmla="*/ 0 w 1185188"/>
              <a:gd name="connsiteY0" fmla="*/ 3924 h 3225909"/>
              <a:gd name="connsiteX1" fmla="*/ 0 w 1185188"/>
              <a:gd name="connsiteY1" fmla="*/ 3225909 h 3225909"/>
              <a:gd name="connsiteX2" fmla="*/ 1185188 w 1185188"/>
              <a:gd name="connsiteY2" fmla="*/ 3225909 h 3225909"/>
              <a:gd name="connsiteX3" fmla="*/ 1185188 w 1185188"/>
              <a:gd name="connsiteY3" fmla="*/ 2609768 h 3225909"/>
              <a:gd name="connsiteX4" fmla="*/ 396371 w 1185188"/>
              <a:gd name="connsiteY4" fmla="*/ 2609768 h 3225909"/>
              <a:gd name="connsiteX5" fmla="*/ 396371 w 1185188"/>
              <a:gd name="connsiteY5" fmla="*/ 623989 h 3225909"/>
              <a:gd name="connsiteX6" fmla="*/ 1165566 w 1185188"/>
              <a:gd name="connsiteY6" fmla="*/ 623989 h 3225909"/>
              <a:gd name="connsiteX7" fmla="*/ 1165566 w 1185188"/>
              <a:gd name="connsiteY7" fmla="*/ 0 h 3225909"/>
              <a:gd name="connsiteX8" fmla="*/ 0 w 1185188"/>
              <a:gd name="connsiteY8" fmla="*/ 3924 h 322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188" h="3225909">
                <a:moveTo>
                  <a:pt x="0" y="3924"/>
                </a:moveTo>
                <a:lnTo>
                  <a:pt x="0" y="3225909"/>
                </a:lnTo>
                <a:lnTo>
                  <a:pt x="1185188" y="3225909"/>
                </a:lnTo>
                <a:lnTo>
                  <a:pt x="1185188" y="2609768"/>
                </a:lnTo>
                <a:lnTo>
                  <a:pt x="396371" y="2609768"/>
                </a:lnTo>
                <a:lnTo>
                  <a:pt x="396371" y="623989"/>
                </a:lnTo>
                <a:lnTo>
                  <a:pt x="1165566" y="623989"/>
                </a:lnTo>
                <a:lnTo>
                  <a:pt x="1165566" y="0"/>
                </a:lnTo>
                <a:lnTo>
                  <a:pt x="0" y="3924"/>
                </a:lnTo>
                <a:close/>
              </a:path>
            </a:pathLst>
          </a:custGeom>
          <a:gradFill>
            <a:gsLst>
              <a:gs pos="5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BA38214-6A86-4508-BEA0-CC86A5ECA7D7}"/>
              </a:ext>
            </a:extLst>
          </p:cNvPr>
          <p:cNvSpPr/>
          <p:nvPr/>
        </p:nvSpPr>
        <p:spPr>
          <a:xfrm>
            <a:off x="1058290" y="1871551"/>
            <a:ext cx="1090782" cy="229622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4FC06BD-4EAA-47F3-80C5-81E484BF3E64}"/>
              </a:ext>
            </a:extLst>
          </p:cNvPr>
          <p:cNvSpPr txBox="1"/>
          <p:nvPr/>
        </p:nvSpPr>
        <p:spPr>
          <a:xfrm>
            <a:off x="705527" y="1220747"/>
            <a:ext cx="993308" cy="369332"/>
          </a:xfrm>
          <a:prstGeom prst="rect">
            <a:avLst/>
          </a:prstGeom>
          <a:noFill/>
        </p:spPr>
        <p:txBody>
          <a:bodyPr wrap="square" rtlCol="0">
            <a:spAutoFit/>
          </a:bodyPr>
          <a:lstStyle/>
          <a:p>
            <a:r>
              <a:rPr lang="en-US" dirty="0"/>
              <a:t>Initialize</a:t>
            </a:r>
          </a:p>
        </p:txBody>
      </p:sp>
      <p:sp>
        <p:nvSpPr>
          <p:cNvPr id="18" name="TextBox 17">
            <a:extLst>
              <a:ext uri="{FF2B5EF4-FFF2-40B4-BE49-F238E27FC236}">
                <a16:creationId xmlns:a16="http://schemas.microsoft.com/office/drawing/2014/main" id="{1C6918C7-786E-4A31-A22A-1173DE6250A1}"/>
              </a:ext>
            </a:extLst>
          </p:cNvPr>
          <p:cNvSpPr txBox="1"/>
          <p:nvPr/>
        </p:nvSpPr>
        <p:spPr>
          <a:xfrm>
            <a:off x="762991" y="4385750"/>
            <a:ext cx="993308" cy="369332"/>
          </a:xfrm>
          <a:prstGeom prst="rect">
            <a:avLst/>
          </a:prstGeom>
          <a:noFill/>
        </p:spPr>
        <p:txBody>
          <a:bodyPr wrap="square" rtlCol="0">
            <a:spAutoFit/>
          </a:bodyPr>
          <a:lstStyle/>
          <a:p>
            <a:r>
              <a:rPr lang="en-US" dirty="0"/>
              <a:t>Update</a:t>
            </a:r>
          </a:p>
        </p:txBody>
      </p:sp>
      <p:sp>
        <p:nvSpPr>
          <p:cNvPr id="19" name="TextBox 18">
            <a:extLst>
              <a:ext uri="{FF2B5EF4-FFF2-40B4-BE49-F238E27FC236}">
                <a16:creationId xmlns:a16="http://schemas.microsoft.com/office/drawing/2014/main" id="{4E27AE41-049E-4B6C-A3CC-F4ED27B056E0}"/>
              </a:ext>
            </a:extLst>
          </p:cNvPr>
          <p:cNvSpPr txBox="1"/>
          <p:nvPr/>
        </p:nvSpPr>
        <p:spPr>
          <a:xfrm>
            <a:off x="1075526" y="1899260"/>
            <a:ext cx="1090781" cy="369332"/>
          </a:xfrm>
          <a:prstGeom prst="rect">
            <a:avLst/>
          </a:prstGeom>
          <a:noFill/>
        </p:spPr>
        <p:txBody>
          <a:bodyPr wrap="square" rtlCol="0">
            <a:spAutoFit/>
          </a:bodyPr>
          <a:lstStyle/>
          <a:p>
            <a:pPr algn="ctr"/>
            <a:r>
              <a:rPr lang="en-US" dirty="0"/>
              <a:t>Timestep</a:t>
            </a:r>
          </a:p>
        </p:txBody>
      </p:sp>
      <p:cxnSp>
        <p:nvCxnSpPr>
          <p:cNvPr id="17" name="Straight Connector 16">
            <a:extLst>
              <a:ext uri="{FF2B5EF4-FFF2-40B4-BE49-F238E27FC236}">
                <a16:creationId xmlns:a16="http://schemas.microsoft.com/office/drawing/2014/main" id="{DA219AD8-A856-44EF-A403-CFAEF4523F8B}"/>
              </a:ext>
            </a:extLst>
          </p:cNvPr>
          <p:cNvCxnSpPr/>
          <p:nvPr/>
        </p:nvCxnSpPr>
        <p:spPr>
          <a:xfrm flipV="1">
            <a:off x="1842725" y="1220747"/>
            <a:ext cx="891192" cy="184666"/>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3303B4E-28A7-467C-9FB5-93E5467B8510}"/>
              </a:ext>
            </a:extLst>
          </p:cNvPr>
          <p:cNvSpPr txBox="1"/>
          <p:nvPr/>
        </p:nvSpPr>
        <p:spPr>
          <a:xfrm>
            <a:off x="2700653" y="1008232"/>
            <a:ext cx="654469" cy="379614"/>
          </a:xfrm>
          <a:prstGeom prst="rect">
            <a:avLst/>
          </a:prstGeom>
          <a:noFill/>
        </p:spPr>
        <p:txBody>
          <a:bodyPr wrap="square" rtlCol="0">
            <a:spAutoFit/>
          </a:bodyPr>
          <a:lstStyle/>
          <a:p>
            <a:r>
              <a:rPr lang="en-US" dirty="0"/>
              <a:t>CPU</a:t>
            </a:r>
          </a:p>
        </p:txBody>
      </p:sp>
      <p:cxnSp>
        <p:nvCxnSpPr>
          <p:cNvPr id="22" name="Straight Connector 21">
            <a:extLst>
              <a:ext uri="{FF2B5EF4-FFF2-40B4-BE49-F238E27FC236}">
                <a16:creationId xmlns:a16="http://schemas.microsoft.com/office/drawing/2014/main" id="{C6AE8E5D-A404-46C1-8B6E-9A98138FC997}"/>
              </a:ext>
            </a:extLst>
          </p:cNvPr>
          <p:cNvCxnSpPr/>
          <p:nvPr/>
        </p:nvCxnSpPr>
        <p:spPr>
          <a:xfrm flipV="1">
            <a:off x="2149072" y="2046134"/>
            <a:ext cx="550374" cy="106758"/>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F0F2F198-8F26-4DBC-BBDB-2F9019B18AB8}"/>
              </a:ext>
            </a:extLst>
          </p:cNvPr>
          <p:cNvSpPr txBox="1"/>
          <p:nvPr/>
        </p:nvSpPr>
        <p:spPr>
          <a:xfrm>
            <a:off x="2659297" y="1856327"/>
            <a:ext cx="877267" cy="379614"/>
          </a:xfrm>
          <a:prstGeom prst="rect">
            <a:avLst/>
          </a:prstGeom>
          <a:noFill/>
        </p:spPr>
        <p:txBody>
          <a:bodyPr wrap="square" rtlCol="0">
            <a:spAutoFit/>
          </a:bodyPr>
          <a:lstStyle/>
          <a:p>
            <a:r>
              <a:rPr lang="en-US" dirty="0"/>
              <a:t>GPU</a:t>
            </a:r>
          </a:p>
        </p:txBody>
      </p:sp>
      <p:sp>
        <p:nvSpPr>
          <p:cNvPr id="3" name="Rectangle 2">
            <a:extLst>
              <a:ext uri="{FF2B5EF4-FFF2-40B4-BE49-F238E27FC236}">
                <a16:creationId xmlns:a16="http://schemas.microsoft.com/office/drawing/2014/main" id="{3485D6AB-19AB-4081-8A5D-1FBD25799638}"/>
              </a:ext>
            </a:extLst>
          </p:cNvPr>
          <p:cNvSpPr/>
          <p:nvPr/>
        </p:nvSpPr>
        <p:spPr>
          <a:xfrm>
            <a:off x="1106918" y="2360266"/>
            <a:ext cx="973044" cy="2114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solidFill>
                  <a:schemeClr val="tx1"/>
                </a:solidFill>
              </a:rPr>
              <a:t>Sub-Step1</a:t>
            </a:r>
          </a:p>
        </p:txBody>
      </p:sp>
      <p:sp>
        <p:nvSpPr>
          <p:cNvPr id="28" name="Rectangle 27">
            <a:extLst>
              <a:ext uri="{FF2B5EF4-FFF2-40B4-BE49-F238E27FC236}">
                <a16:creationId xmlns:a16="http://schemas.microsoft.com/office/drawing/2014/main" id="{9796C52E-F89F-44C5-8A58-8EF9AE2A49AD}"/>
              </a:ext>
            </a:extLst>
          </p:cNvPr>
          <p:cNvSpPr/>
          <p:nvPr/>
        </p:nvSpPr>
        <p:spPr>
          <a:xfrm>
            <a:off x="1106918" y="2659888"/>
            <a:ext cx="973044" cy="2114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solidFill>
                  <a:schemeClr val="tx1"/>
                </a:solidFill>
              </a:rPr>
              <a:t>Sub-Step 2</a:t>
            </a:r>
          </a:p>
        </p:txBody>
      </p:sp>
      <p:sp>
        <p:nvSpPr>
          <p:cNvPr id="29" name="Rectangle 28">
            <a:extLst>
              <a:ext uri="{FF2B5EF4-FFF2-40B4-BE49-F238E27FC236}">
                <a16:creationId xmlns:a16="http://schemas.microsoft.com/office/drawing/2014/main" id="{71FB91C8-110E-4E73-A4EC-26AB4AF68626}"/>
              </a:ext>
            </a:extLst>
          </p:cNvPr>
          <p:cNvSpPr/>
          <p:nvPr/>
        </p:nvSpPr>
        <p:spPr>
          <a:xfrm>
            <a:off x="1106918" y="2959510"/>
            <a:ext cx="973044" cy="2114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tx1"/>
                </a:solidFill>
              </a:rPr>
              <a:t>…</a:t>
            </a:r>
          </a:p>
        </p:txBody>
      </p:sp>
      <p:sp>
        <p:nvSpPr>
          <p:cNvPr id="30" name="Rectangle 29">
            <a:extLst>
              <a:ext uri="{FF2B5EF4-FFF2-40B4-BE49-F238E27FC236}">
                <a16:creationId xmlns:a16="http://schemas.microsoft.com/office/drawing/2014/main" id="{BDDC5D92-5E43-4284-A552-7206EB649ADE}"/>
              </a:ext>
            </a:extLst>
          </p:cNvPr>
          <p:cNvSpPr/>
          <p:nvPr/>
        </p:nvSpPr>
        <p:spPr>
          <a:xfrm>
            <a:off x="1106918" y="3259132"/>
            <a:ext cx="973044" cy="2114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8C84A1-A8C1-4E72-8060-FE36F82C7090}"/>
              </a:ext>
            </a:extLst>
          </p:cNvPr>
          <p:cNvSpPr/>
          <p:nvPr/>
        </p:nvSpPr>
        <p:spPr>
          <a:xfrm>
            <a:off x="1106918" y="3558754"/>
            <a:ext cx="973044" cy="2114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F58B06A-D5A5-437B-86D0-FFCA730E8A8E}"/>
              </a:ext>
            </a:extLst>
          </p:cNvPr>
          <p:cNvSpPr/>
          <p:nvPr/>
        </p:nvSpPr>
        <p:spPr>
          <a:xfrm>
            <a:off x="1106918" y="3858376"/>
            <a:ext cx="973044" cy="2114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9A150BC-8BE0-4BD0-BEA1-6644F40D59D5}"/>
              </a:ext>
            </a:extLst>
          </p:cNvPr>
          <p:cNvCxnSpPr>
            <a:cxnSpLocks/>
            <a:stCxn id="3" idx="3"/>
          </p:cNvCxnSpPr>
          <p:nvPr/>
        </p:nvCxnSpPr>
        <p:spPr>
          <a:xfrm>
            <a:off x="2079962" y="2466008"/>
            <a:ext cx="596570" cy="219029"/>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AFF8C819-2EBB-48D0-B9AE-4B8A28190732}"/>
              </a:ext>
            </a:extLst>
          </p:cNvPr>
          <p:cNvSpPr txBox="1"/>
          <p:nvPr/>
        </p:nvSpPr>
        <p:spPr>
          <a:xfrm>
            <a:off x="2660825" y="2528518"/>
            <a:ext cx="877267" cy="646331"/>
          </a:xfrm>
          <a:prstGeom prst="rect">
            <a:avLst/>
          </a:prstGeom>
          <a:noFill/>
        </p:spPr>
        <p:txBody>
          <a:bodyPr wrap="square" rtlCol="0">
            <a:spAutoFit/>
          </a:bodyPr>
          <a:lstStyle/>
          <a:p>
            <a:r>
              <a:rPr lang="en-US" dirty="0"/>
              <a:t>Clump-parallel </a:t>
            </a:r>
          </a:p>
        </p:txBody>
      </p:sp>
      <p:cxnSp>
        <p:nvCxnSpPr>
          <p:cNvPr id="36" name="Straight Connector 35">
            <a:extLst>
              <a:ext uri="{FF2B5EF4-FFF2-40B4-BE49-F238E27FC236}">
                <a16:creationId xmlns:a16="http://schemas.microsoft.com/office/drawing/2014/main" id="{5F53C0E1-A505-4E0E-9449-E736D0DD3273}"/>
              </a:ext>
            </a:extLst>
          </p:cNvPr>
          <p:cNvCxnSpPr>
            <a:cxnSpLocks/>
            <a:stCxn id="28" idx="3"/>
            <a:endCxn id="35" idx="1"/>
          </p:cNvCxnSpPr>
          <p:nvPr/>
        </p:nvCxnSpPr>
        <p:spPr>
          <a:xfrm>
            <a:off x="2079962" y="2765630"/>
            <a:ext cx="580863" cy="86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56AA4CC-409A-4C36-869E-EAF23AFCFC57}"/>
              </a:ext>
            </a:extLst>
          </p:cNvPr>
          <p:cNvCxnSpPr>
            <a:cxnSpLocks/>
            <a:stCxn id="29" idx="3"/>
          </p:cNvCxnSpPr>
          <p:nvPr/>
        </p:nvCxnSpPr>
        <p:spPr>
          <a:xfrm flipV="1">
            <a:off x="2079962" y="3002215"/>
            <a:ext cx="579335" cy="6303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95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5A8645-A938-419D-ADE1-9DB434DAF09F}"/>
              </a:ext>
            </a:extLst>
          </p:cNvPr>
          <p:cNvSpPr txBox="1">
            <a:spLocks/>
          </p:cNvSpPr>
          <p:nvPr/>
        </p:nvSpPr>
        <p:spPr>
          <a:xfrm>
            <a:off x="311700" y="445025"/>
            <a:ext cx="8520600" cy="572700"/>
          </a:xfrm>
          <a:prstGeom prst="rect">
            <a:avLst/>
          </a:prstGeom>
        </p:spPr>
        <p:txBody>
          <a:bodyPr vert="horz" lIns="0" tIns="0" rIns="0" bIns="0" rtlCol="0" anchor="b" anchorCtr="0">
            <a:noAutofit/>
          </a:bodyPr>
          <a:lstStyle>
            <a:lvl1pPr algn="l" defTabSz="342900" rtl="0" eaLnBrk="1" latinLnBrk="0" hangingPunct="1">
              <a:spcBef>
                <a:spcPct val="0"/>
              </a:spcBef>
              <a:buNone/>
              <a:defRPr sz="2700" b="1" kern="1200">
                <a:solidFill>
                  <a:schemeClr val="accent1">
                    <a:lumMod val="75000"/>
                  </a:schemeClr>
                </a:solidFill>
                <a:latin typeface="Arial"/>
                <a:ea typeface="+mj-ea"/>
                <a:cs typeface="Arial"/>
              </a:defRPr>
            </a:lvl1pPr>
          </a:lstStyle>
          <a:p>
            <a:r>
              <a:rPr lang="en-US" dirty="0"/>
              <a:t>Timing for Data Movement and Computation</a:t>
            </a:r>
          </a:p>
        </p:txBody>
      </p:sp>
      <p:pic>
        <p:nvPicPr>
          <p:cNvPr id="5" name="Picture 9">
            <a:extLst>
              <a:ext uri="{FF2B5EF4-FFF2-40B4-BE49-F238E27FC236}">
                <a16:creationId xmlns:a16="http://schemas.microsoft.com/office/drawing/2014/main" id="{52F80BC4-9DD2-43A6-82D9-2F4F92A36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76" y="1207600"/>
            <a:ext cx="3946990" cy="24305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a:extLst>
              <a:ext uri="{FF2B5EF4-FFF2-40B4-BE49-F238E27FC236}">
                <a16:creationId xmlns:a16="http://schemas.microsoft.com/office/drawing/2014/main" id="{D2049D53-6C74-45D7-A9A8-AC5B8E6C8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215650"/>
            <a:ext cx="4057903" cy="24305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0CAACB-8D45-4125-939F-56E2283C0779}"/>
              </a:ext>
            </a:extLst>
          </p:cNvPr>
          <p:cNvSpPr txBox="1"/>
          <p:nvPr/>
        </p:nvSpPr>
        <p:spPr>
          <a:xfrm>
            <a:off x="841248" y="3659881"/>
            <a:ext cx="3378708" cy="923330"/>
          </a:xfrm>
          <a:prstGeom prst="rect">
            <a:avLst/>
          </a:prstGeom>
          <a:noFill/>
        </p:spPr>
        <p:txBody>
          <a:bodyPr wrap="square" rtlCol="0">
            <a:spAutoFit/>
          </a:bodyPr>
          <a:lstStyle/>
          <a:p>
            <a:r>
              <a:rPr lang="en-US" dirty="0"/>
              <a:t>Time required for initial data movement onto GPU scales with the number of threads (</a:t>
            </a:r>
            <a:r>
              <a:rPr lang="en-US" dirty="0" err="1"/>
              <a:t>gridcells</a:t>
            </a:r>
            <a:r>
              <a:rPr lang="en-US" dirty="0"/>
              <a:t>) </a:t>
            </a:r>
          </a:p>
        </p:txBody>
      </p:sp>
      <p:sp>
        <p:nvSpPr>
          <p:cNvPr id="9" name="TextBox 8">
            <a:extLst>
              <a:ext uri="{FF2B5EF4-FFF2-40B4-BE49-F238E27FC236}">
                <a16:creationId xmlns:a16="http://schemas.microsoft.com/office/drawing/2014/main" id="{CE333F98-BE31-46A8-8143-F561AF12B503}"/>
              </a:ext>
            </a:extLst>
          </p:cNvPr>
          <p:cNvSpPr txBox="1"/>
          <p:nvPr/>
        </p:nvSpPr>
        <p:spPr>
          <a:xfrm>
            <a:off x="5067300" y="3663472"/>
            <a:ext cx="3378708" cy="923330"/>
          </a:xfrm>
          <a:prstGeom prst="rect">
            <a:avLst/>
          </a:prstGeom>
          <a:noFill/>
        </p:spPr>
        <p:txBody>
          <a:bodyPr wrap="square" rtlCol="0">
            <a:spAutoFit/>
          </a:bodyPr>
          <a:lstStyle/>
          <a:p>
            <a:r>
              <a:rPr lang="en-US" dirty="0"/>
              <a:t>Time required for computation is level as more of the SMs on a GPU device are used to do more work</a:t>
            </a:r>
          </a:p>
        </p:txBody>
      </p:sp>
    </p:spTree>
    <p:extLst>
      <p:ext uri="{BB962C8B-B14F-4D97-AF65-F5344CB8AC3E}">
        <p14:creationId xmlns:p14="http://schemas.microsoft.com/office/powerpoint/2010/main" val="4092316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2223</Words>
  <Application>Microsoft Office PowerPoint</Application>
  <PresentationFormat>On-screen Show (16:9)</PresentationFormat>
  <Paragraphs>204</Paragraphs>
  <Slides>15</Slides>
  <Notes>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Calibri</vt:lpstr>
      <vt:lpstr>SFMono-Regular</vt:lpstr>
      <vt:lpstr>Office Theme</vt:lpstr>
      <vt:lpstr>Custom Design</vt:lpstr>
      <vt:lpstr>Simple Light</vt:lpstr>
      <vt:lpstr>Progress update: High-resolution offline ELM simulation over North America</vt:lpstr>
      <vt:lpstr>Project tasks and schedule </vt:lpstr>
      <vt:lpstr>Target: 1km2 grid resolution over N. America</vt:lpstr>
      <vt:lpstr>PowerPoint Presentation</vt:lpstr>
      <vt:lpstr>PowerPoint Presentation</vt:lpstr>
      <vt:lpstr>Computational strategy: OpenACC on Summit</vt:lpstr>
      <vt:lpstr>Parallel strategy and data management</vt:lpstr>
      <vt:lpstr>OpenACC implementation within ELM timestep</vt:lpstr>
      <vt:lpstr>PowerPoint Presentation</vt:lpstr>
      <vt:lpstr>PowerPoint Presentation</vt:lpstr>
      <vt:lpstr>Summary of problem size and timing</vt:lpstr>
      <vt:lpstr>Accelerating ELM with OpenACC(Data) </vt:lpstr>
      <vt:lpstr>Accelerating ELM with OpenACC(Routines)</vt:lpstr>
      <vt:lpstr>Performance Optimization</vt:lpstr>
      <vt:lpstr>Underway now:</vt:lpstr>
    </vt:vector>
  </TitlesOfParts>
  <Company>Pacific Northwest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DeGraaf</dc:creator>
  <cp:lastModifiedBy>Thornton, Peter E.</cp:lastModifiedBy>
  <cp:revision>58</cp:revision>
  <dcterms:created xsi:type="dcterms:W3CDTF">2014-12-04T00:15:55Z</dcterms:created>
  <dcterms:modified xsi:type="dcterms:W3CDTF">2020-07-23T15:13:54Z</dcterms:modified>
</cp:coreProperties>
</file>