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28"/>
  </p:notesMasterIdLst>
  <p:sldIdLst>
    <p:sldId id="258" r:id="rId3"/>
    <p:sldId id="259" r:id="rId4"/>
    <p:sldId id="267" r:id="rId5"/>
    <p:sldId id="266" r:id="rId6"/>
    <p:sldId id="281" r:id="rId7"/>
    <p:sldId id="269" r:id="rId8"/>
    <p:sldId id="257" r:id="rId9"/>
    <p:sldId id="271" r:id="rId10"/>
    <p:sldId id="283" r:id="rId11"/>
    <p:sldId id="260" r:id="rId12"/>
    <p:sldId id="261" r:id="rId13"/>
    <p:sldId id="270" r:id="rId14"/>
    <p:sldId id="262" r:id="rId15"/>
    <p:sldId id="263" r:id="rId16"/>
    <p:sldId id="272" r:id="rId17"/>
    <p:sldId id="273" r:id="rId18"/>
    <p:sldId id="274" r:id="rId19"/>
    <p:sldId id="26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898989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0"/>
    <p:restoredTop sz="94641"/>
  </p:normalViewPr>
  <p:slideViewPr>
    <p:cSldViewPr snapToGrid="0" snapToObjects="1">
      <p:cViewPr>
        <p:scale>
          <a:sx n="162" d="100"/>
          <a:sy n="162" d="100"/>
        </p:scale>
        <p:origin x="184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482DC-D537-4542-94CD-30A3188155E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5ACC-1BB7-5540-B2AD-EDEBD0D1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7355"/>
            <a:ext cx="7772400" cy="6170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57550"/>
            <a:ext cx="7772400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89898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59D3-F6B5-4C4D-82B2-7F6AD6C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E5241-1053-F341-B1FE-EC2247ACC6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189D4E-A898-C14C-A486-1256D544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E97741-3355-4647-ADE7-5F49D58E1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C321-AD92-3F4B-B759-FEAD5ED7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2D4F-7025-664A-93EA-E5842188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E143-38B7-6245-BDC0-9271CCD6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CFE4A65-438E-CA4E-83CA-049D596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905EFF-C1A1-0E47-8537-0E43799E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8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70B0-6463-314C-AD9C-B49D813C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3D001-9566-514D-B37B-3DAAD3FCC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8DEFF-3AD6-414D-937C-E6A0F5874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8CC1C-312B-ED4A-8B60-48FCBA9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6BBE5-AEC0-634C-9137-FF44580D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B0A63C2-4D5E-CB4E-9E19-BCF23C40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1763422-3F22-F642-BCEB-2A2F98C9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4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A0F86-2F15-8241-9C1A-915CE897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BA2794-6E86-864A-B28E-33F9D883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346274-ECAC-EB41-B528-D249E87B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9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2CD441-6C05-C242-855A-9F8E3349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3475-DE9D-814E-987A-FD103CD5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F2178-D592-AC41-9731-F26B69C4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028721" cy="93179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C900-D42C-E340-8363-CDCE68567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622465-8D92-4645-87AA-C6605ECB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E9F95F-3B3F-354E-A15A-74A5BC6A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079922-D088-D84B-B0E8-89B73E222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9138" y="1543050"/>
            <a:ext cx="3887788" cy="27622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2F5597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F5597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F5597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F5597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34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54B2-1FAA-DF42-9740-9FD2E7E1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77" y="3717471"/>
            <a:ext cx="7324354" cy="415519"/>
          </a:xfrm>
          <a:prstGeom prst="rect">
            <a:avLst/>
          </a:prstGeom>
        </p:spPr>
        <p:txBody>
          <a:bodyPr anchor="b"/>
          <a:lstStyle>
            <a:lvl1pPr>
              <a:defRPr sz="1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93CD1-3402-0A40-AED9-EDF932E44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62" y="1489075"/>
            <a:ext cx="7334069" cy="2134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A0C63-D8A6-3046-A8BD-B32F469A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4226628"/>
            <a:ext cx="7322766" cy="27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451CD2-21FB-A941-9ADD-66ECF736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9D4259-3321-3143-92D7-0928104B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34440"/>
            <a:ext cx="3886200" cy="308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34440"/>
            <a:ext cx="3886200" cy="342900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48790"/>
            <a:ext cx="3886200" cy="25717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"/>
            <a:ext cx="3200400" cy="1371600"/>
          </a:xfrm>
        </p:spPr>
        <p:txBody>
          <a:bodyPr anchor="t" anchorCtr="0"/>
          <a:lstStyle>
            <a:lvl1pPr algn="l">
              <a:defRPr sz="2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17220"/>
            <a:ext cx="4800600" cy="37033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25980"/>
            <a:ext cx="3200400" cy="219456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44577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514350"/>
            <a:ext cx="822960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09060"/>
            <a:ext cx="8229600" cy="5143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6/18/20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A2FF-7AAC-DC45-B64D-ACC783F3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107" y="385010"/>
            <a:ext cx="6858000" cy="6795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74625-449E-6B48-BD08-72CABD761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107" y="1553769"/>
            <a:ext cx="6858000" cy="1241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24FE5-AECB-4844-9CBF-3B384C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5597" y="4670491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652A92-266C-0B43-88D8-4C501FE4E229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D649-4EBD-4745-9D4E-0A4A1196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5597" y="4846488"/>
            <a:ext cx="2057400" cy="175997"/>
          </a:xfrm>
          <a:prstGeom prst="rect">
            <a:avLst/>
          </a:prstGeom>
        </p:spPr>
        <p:txBody>
          <a:bodyPr/>
          <a:lstStyle>
            <a:lvl1pPr algn="ctr">
              <a:defRPr sz="53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A07CE-E14B-BB4D-8A04-66B2A22B73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4440"/>
            <a:ext cx="8229600" cy="308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4767756"/>
            <a:ext cx="1371600" cy="1028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52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6/18/20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4878681"/>
            <a:ext cx="1371600" cy="10287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287" y="0"/>
            <a:ext cx="9115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2CF50-3C3E-9844-9921-66A1A4381C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ithub.com/NOAA-EMC/WW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40B-0947-A04B-A687-55D8D6B19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Unstructured Wave Modeling in E3SM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272AD4-2E62-0241-B9F1-83CCEFE72C38}"/>
              </a:ext>
            </a:extLst>
          </p:cNvPr>
          <p:cNvSpPr txBox="1">
            <a:spLocks/>
          </p:cNvSpPr>
          <p:nvPr/>
        </p:nvSpPr>
        <p:spPr>
          <a:xfrm>
            <a:off x="534244" y="1360976"/>
            <a:ext cx="4930220" cy="24215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Steven </a:t>
            </a:r>
            <a:r>
              <a:rPr lang="en-US" sz="1800" b="1" dirty="0" err="1">
                <a:solidFill>
                  <a:schemeClr val="tx1"/>
                </a:solidFill>
              </a:rPr>
              <a:t>Brus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Phillip J. Wolfram,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Jon Wolfe, Andrew Roberts, Elizabeth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Hunke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Qing Li, Luke Van Roekel, &amp; 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the E3SM community</a:t>
            </a:r>
          </a:p>
          <a:p>
            <a:r>
              <a:rPr lang="en-US" sz="1800" dirty="0">
                <a:solidFill>
                  <a:schemeClr val="tx1"/>
                </a:solidFill>
              </a:rPr>
              <a:t>E3SM Coastal Waves NGD</a:t>
            </a:r>
          </a:p>
        </p:txBody>
      </p:sp>
    </p:spTree>
    <p:extLst>
      <p:ext uri="{BB962C8B-B14F-4D97-AF65-F5344CB8AC3E}">
        <p14:creationId xmlns:p14="http://schemas.microsoft.com/office/powerpoint/2010/main" val="246152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05FF-0051-2C48-8BE8-8D90FE30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WaveWatchIII</a:t>
            </a:r>
            <a:r>
              <a:rPr lang="en-US" dirty="0"/>
              <a:t> Mesh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A7C19-9EC2-184B-B188-C3F0E1F76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08" y="1771083"/>
            <a:ext cx="3265758" cy="2222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B2A8D-50D4-E346-8302-2512DC2E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28" y="1771083"/>
            <a:ext cx="2022983" cy="21238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9D1414-C976-3E47-B45C-E2D80B9C994A}"/>
              </a:ext>
            </a:extLst>
          </p:cNvPr>
          <p:cNvSpPr/>
          <p:nvPr/>
        </p:nvSpPr>
        <p:spPr>
          <a:xfrm>
            <a:off x="399600" y="1408923"/>
            <a:ext cx="3406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Current operational WWIII nesting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7CD70-600F-8D49-ABA2-666E287C6E9F}"/>
              </a:ext>
            </a:extLst>
          </p:cNvPr>
          <p:cNvSpPr/>
          <p:nvPr/>
        </p:nvSpPr>
        <p:spPr>
          <a:xfrm>
            <a:off x="4160669" y="1169669"/>
            <a:ext cx="1724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Spherical Multi Cell WWIII grid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10F982-4A4A-3C4F-A77C-6C7A44219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140" r="-131"/>
          <a:stretch/>
        </p:blipFill>
        <p:spPr bwMode="auto">
          <a:xfrm>
            <a:off x="6183652" y="1771084"/>
            <a:ext cx="2695643" cy="21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CFB64-A34B-664F-80F3-A7498BF65ABB}"/>
              </a:ext>
            </a:extLst>
          </p:cNvPr>
          <p:cNvSpPr txBox="1"/>
          <p:nvPr/>
        </p:nvSpPr>
        <p:spPr>
          <a:xfrm>
            <a:off x="6321287" y="1308168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Regional Triangular Mesh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E0B1A-18DC-A24F-B9DC-09C147E42EA6}"/>
              </a:ext>
            </a:extLst>
          </p:cNvPr>
          <p:cNvSpPr txBox="1"/>
          <p:nvPr/>
        </p:nvSpPr>
        <p:spPr>
          <a:xfrm>
            <a:off x="1864294" y="3942779"/>
            <a:ext cx="204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Chawla et al. (2013)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C9871E-F27A-7C4B-8F0A-76A496B30AA3}"/>
              </a:ext>
            </a:extLst>
          </p:cNvPr>
          <p:cNvSpPr txBox="1"/>
          <p:nvPr/>
        </p:nvSpPr>
        <p:spPr>
          <a:xfrm>
            <a:off x="5165256" y="380861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 (2012)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321682-30E7-C94D-A929-7E8F0EA945E4}"/>
              </a:ext>
            </a:extLst>
          </p:cNvPr>
          <p:cNvSpPr txBox="1"/>
          <p:nvPr/>
        </p:nvSpPr>
        <p:spPr>
          <a:xfrm>
            <a:off x="6887660" y="3894949"/>
            <a:ext cx="213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Abdolali</a:t>
            </a:r>
            <a:r>
              <a:rPr lang="en-US" dirty="0"/>
              <a:t> et al. (2020)</a:t>
            </a:r>
          </a:p>
        </p:txBody>
      </p:sp>
    </p:spTree>
    <p:extLst>
      <p:ext uri="{BB962C8B-B14F-4D97-AF65-F5344CB8AC3E}">
        <p14:creationId xmlns:p14="http://schemas.microsoft.com/office/powerpoint/2010/main" val="321918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CA8F-51DC-0246-AF85-6CAD91F2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 of </a:t>
            </a:r>
            <a:r>
              <a:rPr lang="en-US" err="1"/>
              <a:t>WaveWatchIII</a:t>
            </a:r>
            <a:r>
              <a:rPr lang="en-US"/>
              <a:t> into E3SM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C464D-59C7-F741-AB05-764E2952F1E1}"/>
              </a:ext>
            </a:extLst>
          </p:cNvPr>
          <p:cNvSpPr txBox="1"/>
          <p:nvPr/>
        </p:nvSpPr>
        <p:spPr>
          <a:xfrm>
            <a:off x="457200" y="1174675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WaveWatchIII</a:t>
            </a:r>
            <a:r>
              <a:rPr lang="en-US" sz="1600" dirty="0"/>
              <a:t> is now available via GitHub: </a:t>
            </a:r>
            <a:r>
              <a:rPr lang="en-US" sz="1600" dirty="0">
                <a:hlinkClick r:id="rId2"/>
              </a:rPr>
              <a:t>https://github.com/NOAA-EMC/WW3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Latest version 6.07 has been made a submodule in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WaveWatchIII</a:t>
            </a:r>
            <a:r>
              <a:rPr lang="en-US" sz="1600" dirty="0"/>
              <a:t> uses “switches” to define physics/formulation options. Source code must be pre-processed to generate compliable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Several auxiliary programs are necessary for processing grids, initial conditions, and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32715-5C40-E64D-8F33-5197A644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800" y="1174675"/>
            <a:ext cx="3115000" cy="357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5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58C3-EB1D-164A-9E59-398AFEAC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Regional Refinement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97BC6-F17F-1B42-B1EE-8B440DE8B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138"/>
            <a:ext cx="9144000" cy="185786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2EA1D-0341-7049-A614-1BEDC769A000}"/>
              </a:ext>
            </a:extLst>
          </p:cNvPr>
          <p:cNvCxnSpPr/>
          <p:nvPr/>
        </p:nvCxnSpPr>
        <p:spPr>
          <a:xfrm>
            <a:off x="308113" y="3297308"/>
            <a:ext cx="8448261" cy="0"/>
          </a:xfrm>
          <a:prstGeom prst="line">
            <a:avLst/>
          </a:prstGeom>
          <a:ln>
            <a:solidFill>
              <a:srgbClr val="4F81BD">
                <a:alpha val="65098"/>
              </a:srgbClr>
            </a:solidFill>
            <a:headEnd type="none" w="med" len="med"/>
            <a:tailEnd type="none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150760-9F7C-1149-A89B-9FD15841960D}"/>
              </a:ext>
            </a:extLst>
          </p:cNvPr>
          <p:cNvCxnSpPr>
            <a:cxnSpLocks/>
          </p:cNvCxnSpPr>
          <p:nvPr/>
        </p:nvCxnSpPr>
        <p:spPr>
          <a:xfrm>
            <a:off x="2842590" y="2156793"/>
            <a:ext cx="0" cy="1371600"/>
          </a:xfrm>
          <a:prstGeom prst="line">
            <a:avLst/>
          </a:prstGeom>
          <a:ln w="38100">
            <a:solidFill>
              <a:srgbClr val="4F81BD">
                <a:alpha val="74902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661158-E501-F74B-8866-86F3F2729A41}"/>
              </a:ext>
            </a:extLst>
          </p:cNvPr>
          <p:cNvCxnSpPr>
            <a:cxnSpLocks/>
          </p:cNvCxnSpPr>
          <p:nvPr/>
        </p:nvCxnSpPr>
        <p:spPr>
          <a:xfrm>
            <a:off x="2902226" y="2239619"/>
            <a:ext cx="1073426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B5F04C-0B08-DA41-B7EF-9EAF40772FF1}"/>
              </a:ext>
            </a:extLst>
          </p:cNvPr>
          <p:cNvCxnSpPr>
            <a:cxnSpLocks/>
          </p:cNvCxnSpPr>
          <p:nvPr/>
        </p:nvCxnSpPr>
        <p:spPr>
          <a:xfrm flipH="1">
            <a:off x="1828799" y="2239619"/>
            <a:ext cx="934278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4C15D6-7F78-8747-ACE8-07C0EC4AFA07}"/>
              </a:ext>
            </a:extLst>
          </p:cNvPr>
          <p:cNvSpPr txBox="1"/>
          <p:nvPr/>
        </p:nvSpPr>
        <p:spPr>
          <a:xfrm>
            <a:off x="2993894" y="1295308"/>
            <a:ext cx="265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Shallower (coastal):</a:t>
            </a:r>
          </a:p>
          <a:p>
            <a:pPr algn="ctr"/>
            <a:r>
              <a:rPr lang="en-US"/>
              <a:t>Requires higher resolution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862FAC-7619-1546-BE6A-086DAE742BBF}"/>
              </a:ext>
            </a:extLst>
          </p:cNvPr>
          <p:cNvSpPr txBox="1"/>
          <p:nvPr/>
        </p:nvSpPr>
        <p:spPr>
          <a:xfrm>
            <a:off x="457200" y="1156808"/>
            <a:ext cx="2233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Deeper (open ocean):</a:t>
            </a:r>
          </a:p>
          <a:p>
            <a:pPr algn="ctr"/>
            <a:r>
              <a:rPr lang="en-US"/>
              <a:t>Accurate with </a:t>
            </a:r>
          </a:p>
          <a:p>
            <a:pPr algn="ctr"/>
            <a:r>
              <a:rPr lang="en-US"/>
              <a:t>lower resolution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AD53E1-0909-B147-87B6-54CBC4FA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" t="4339" r="89705" b="77034"/>
          <a:stretch/>
        </p:blipFill>
        <p:spPr>
          <a:xfrm>
            <a:off x="1610378" y="3963578"/>
            <a:ext cx="1890230" cy="10250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6232FF5-4051-C64F-9306-0373B2A5531F}"/>
              </a:ext>
            </a:extLst>
          </p:cNvPr>
          <p:cNvSpPr/>
          <p:nvPr/>
        </p:nvSpPr>
        <p:spPr>
          <a:xfrm>
            <a:off x="308113" y="2169215"/>
            <a:ext cx="864158" cy="477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95A0E6-CE7A-3D4E-9480-370837501645}"/>
              </a:ext>
            </a:extLst>
          </p:cNvPr>
          <p:cNvSpPr txBox="1"/>
          <p:nvPr/>
        </p:nvSpPr>
        <p:spPr>
          <a:xfrm>
            <a:off x="4271960" y="4014430"/>
            <a:ext cx="326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Structured </a:t>
            </a:r>
            <a:r>
              <a:rPr lang="en-US" dirty="0" err="1"/>
              <a:t>lon-lat</a:t>
            </a:r>
            <a:r>
              <a:rPr lang="en-US" dirty="0"/>
              <a:t>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June-August 2005 CFSR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with NDBC buoys</a:t>
            </a:r>
          </a:p>
        </p:txBody>
      </p:sp>
    </p:spTree>
    <p:extLst>
      <p:ext uri="{BB962C8B-B14F-4D97-AF65-F5344CB8AC3E}">
        <p14:creationId xmlns:p14="http://schemas.microsoft.com/office/powerpoint/2010/main" val="392161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8515-3913-6444-93B3-586A259B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Unstructured </a:t>
            </a:r>
            <a:r>
              <a:rPr lang="en-US" dirty="0" err="1"/>
              <a:t>WaveWatchIII</a:t>
            </a:r>
            <a:r>
              <a:rPr lang="en-US" dirty="0"/>
              <a:t> Meshes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890BA0-AE2B-A34C-9D29-1A0885E3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2190"/>
            <a:ext cx="4035191" cy="3476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39E59B-5B93-ED44-ABE3-38787D78C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04240"/>
            <a:ext cx="4035191" cy="3476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9C45E5-CA08-6B41-9CCA-640CF649E129}"/>
              </a:ext>
            </a:extLst>
          </p:cNvPr>
          <p:cNvSpPr txBox="1"/>
          <p:nvPr/>
        </p:nvSpPr>
        <p:spPr>
          <a:xfrm>
            <a:off x="1328352" y="1219574"/>
            <a:ext cx="216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Quasi-uniform 50 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597BA-A7BE-0B4B-BF03-50CE33F76E8D}"/>
              </a:ext>
            </a:extLst>
          </p:cNvPr>
          <p:cNvSpPr txBox="1"/>
          <p:nvPr/>
        </p:nvSpPr>
        <p:spPr>
          <a:xfrm>
            <a:off x="4844059" y="1108213"/>
            <a:ext cx="3249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Regionally Refined Delaware Bay</a:t>
            </a:r>
          </a:p>
          <a:p>
            <a:pPr algn="ctr"/>
            <a:r>
              <a:rPr lang="en-US" dirty="0"/>
              <a:t>240km – 4km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7C155F-0610-AF4E-BC76-1814D5926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058" y="1535250"/>
            <a:ext cx="1433467" cy="465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6B1EC2-F2F6-A14A-831B-B94A3516C3FB}"/>
              </a:ext>
            </a:extLst>
          </p:cNvPr>
          <p:cNvSpPr txBox="1"/>
          <p:nvPr/>
        </p:nvSpPr>
        <p:spPr>
          <a:xfrm>
            <a:off x="2157510" y="4471623"/>
            <a:ext cx="4252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Meshes generated with OceanMesh2D software:</a:t>
            </a:r>
          </a:p>
          <a:p>
            <a:r>
              <a:rPr lang="en-US" sz="1600"/>
              <a:t>https://</a:t>
            </a:r>
            <a:r>
              <a:rPr lang="en-US" sz="1600" err="1"/>
              <a:t>github.com</a:t>
            </a:r>
            <a:r>
              <a:rPr lang="en-US" sz="1600"/>
              <a:t>/CHLNDDEV/OceanMesh2D</a:t>
            </a:r>
          </a:p>
        </p:txBody>
      </p:sp>
    </p:spTree>
    <p:extLst>
      <p:ext uri="{BB962C8B-B14F-4D97-AF65-F5344CB8AC3E}">
        <p14:creationId xmlns:p14="http://schemas.microsoft.com/office/powerpoint/2010/main" val="242658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9185-51D5-0240-B18A-4B95B23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Global Unstructured Mesh Validation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264E4-56BA-2147-B074-683D0691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577" y="328024"/>
            <a:ext cx="4756005" cy="4097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060C26-E8E0-AD4A-B5A1-5850898E6BD1}"/>
              </a:ext>
            </a:extLst>
          </p:cNvPr>
          <p:cNvSpPr/>
          <p:nvPr/>
        </p:nvSpPr>
        <p:spPr>
          <a:xfrm>
            <a:off x="2330388" y="2614024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CC0F2-3211-054A-9B9D-0027DA45A684}"/>
              </a:ext>
            </a:extLst>
          </p:cNvPr>
          <p:cNvGrpSpPr/>
          <p:nvPr/>
        </p:nvGrpSpPr>
        <p:grpSpPr>
          <a:xfrm>
            <a:off x="4412680" y="4250143"/>
            <a:ext cx="4572000" cy="687617"/>
            <a:chOff x="2875214" y="4227916"/>
            <a:chExt cx="4572000" cy="6876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34E6DA-B988-7F40-8681-D301D7924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073" t="94906" r="13439" b="533"/>
            <a:stretch/>
          </p:blipFill>
          <p:spPr>
            <a:xfrm>
              <a:off x="2875214" y="4227916"/>
              <a:ext cx="4572000" cy="687617"/>
            </a:xfrm>
            <a:prstGeom prst="rect">
              <a:avLst/>
            </a:prstGeom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89C35DF2-0419-C041-9011-55C48E9286FA}"/>
                </a:ext>
              </a:extLst>
            </p:cNvPr>
            <p:cNvSpPr txBox="1"/>
            <p:nvPr/>
          </p:nvSpPr>
          <p:spPr>
            <a:xfrm>
              <a:off x="3583899" y="4604328"/>
              <a:ext cx="1489639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100km unstructured</a:t>
              </a:r>
            </a:p>
          </p:txBody>
        </p: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878F2474-5ADF-8343-9F53-FBCD53125FD8}"/>
                </a:ext>
              </a:extLst>
            </p:cNvPr>
            <p:cNvSpPr txBox="1"/>
            <p:nvPr/>
          </p:nvSpPr>
          <p:spPr>
            <a:xfrm>
              <a:off x="5819955" y="4345741"/>
              <a:ext cx="1398268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50km unstructured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60B7B7-9DD4-B54F-A1D6-ED1867BD38E8}"/>
                </a:ext>
              </a:extLst>
            </p:cNvPr>
            <p:cNvSpPr txBox="1"/>
            <p:nvPr/>
          </p:nvSpPr>
          <p:spPr>
            <a:xfrm>
              <a:off x="5746215" y="4526922"/>
              <a:ext cx="1183250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/>
                <a:t>½</a:t>
              </a:r>
              <a:r>
                <a:rPr lang="en-US" sz="1400" baseline="30000"/>
                <a:t>o</a:t>
              </a:r>
              <a:r>
                <a:rPr lang="en-US" sz="1400"/>
                <a:t> structured</a:t>
              </a: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047F4B93-37A6-9D44-9879-C5B22E817C63}"/>
                </a:ext>
              </a:extLst>
            </p:cNvPr>
            <p:cNvSpPr txBox="1"/>
            <p:nvPr/>
          </p:nvSpPr>
          <p:spPr>
            <a:xfrm>
              <a:off x="3633476" y="4381510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318EB38D-BC6A-A143-AE4F-6467EEC9945F}"/>
                </a:ext>
              </a:extLst>
            </p:cNvPr>
            <p:cNvSpPr txBox="1"/>
            <p:nvPr/>
          </p:nvSpPr>
          <p:spPr>
            <a:xfrm>
              <a:off x="3608951" y="4359940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DEFD32-6079-304A-808E-5A7EBAA5C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50" b="35995"/>
          <a:stretch/>
        </p:blipFill>
        <p:spPr>
          <a:xfrm>
            <a:off x="4807559" y="609309"/>
            <a:ext cx="3671566" cy="35704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0D5009-0FE7-8D43-865B-DFA7434367C8}"/>
              </a:ext>
            </a:extLst>
          </p:cNvPr>
          <p:cNvSpPr/>
          <p:nvPr/>
        </p:nvSpPr>
        <p:spPr>
          <a:xfrm>
            <a:off x="499781" y="4121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June-August 2005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CFSR winds (1/2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with NDBC buoy data</a:t>
            </a:r>
          </a:p>
        </p:txBody>
      </p:sp>
    </p:spTree>
    <p:extLst>
      <p:ext uri="{BB962C8B-B14F-4D97-AF65-F5344CB8AC3E}">
        <p14:creationId xmlns:p14="http://schemas.microsoft.com/office/powerpoint/2010/main" val="117625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9185-51D5-0240-B18A-4B95B23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Global Unstructured Mesh Validation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264E4-56BA-2147-B074-683D0691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577" y="351667"/>
            <a:ext cx="4756005" cy="4097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060C26-E8E0-AD4A-B5A1-5850898E6BD1}"/>
              </a:ext>
            </a:extLst>
          </p:cNvPr>
          <p:cNvSpPr/>
          <p:nvPr/>
        </p:nvSpPr>
        <p:spPr>
          <a:xfrm>
            <a:off x="2728595" y="2150430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2057E-A2FC-124E-B354-9F60C6A9E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65" b="36092"/>
          <a:stretch/>
        </p:blipFill>
        <p:spPr>
          <a:xfrm>
            <a:off x="4774321" y="605616"/>
            <a:ext cx="3673366" cy="35636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DE61B0-64C5-FF47-8578-9A3E1044246B}"/>
              </a:ext>
            </a:extLst>
          </p:cNvPr>
          <p:cNvSpPr/>
          <p:nvPr/>
        </p:nvSpPr>
        <p:spPr>
          <a:xfrm>
            <a:off x="499781" y="4121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June-August 2005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CFSR winds (1/2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974A7D-02B9-474F-A600-8F1E74E9ED2D}"/>
              </a:ext>
            </a:extLst>
          </p:cNvPr>
          <p:cNvGrpSpPr/>
          <p:nvPr/>
        </p:nvGrpSpPr>
        <p:grpSpPr>
          <a:xfrm>
            <a:off x="4412680" y="4250143"/>
            <a:ext cx="4572000" cy="687617"/>
            <a:chOff x="2875214" y="4227916"/>
            <a:chExt cx="4572000" cy="6876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BAD383-3377-494D-8461-491B64023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73" t="94906" r="13439" b="533"/>
            <a:stretch/>
          </p:blipFill>
          <p:spPr>
            <a:xfrm>
              <a:off x="2875214" y="4227916"/>
              <a:ext cx="4572000" cy="687617"/>
            </a:xfrm>
            <a:prstGeom prst="rect">
              <a:avLst/>
            </a:prstGeom>
          </p:spPr>
        </p:pic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7239FBF2-EF11-C04B-A5BC-C913973D3034}"/>
                </a:ext>
              </a:extLst>
            </p:cNvPr>
            <p:cNvSpPr txBox="1"/>
            <p:nvPr/>
          </p:nvSpPr>
          <p:spPr>
            <a:xfrm>
              <a:off x="3583899" y="4604328"/>
              <a:ext cx="1489639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100km unstructured</a:t>
              </a:r>
            </a:p>
          </p:txBody>
        </p:sp>
        <p:sp>
          <p:nvSpPr>
            <p:cNvPr id="29" name="TextBox 2">
              <a:extLst>
                <a:ext uri="{FF2B5EF4-FFF2-40B4-BE49-F238E27FC236}">
                  <a16:creationId xmlns:a16="http://schemas.microsoft.com/office/drawing/2014/main" id="{2D1A1441-9F9E-224F-8902-EE2F0B810B6F}"/>
                </a:ext>
              </a:extLst>
            </p:cNvPr>
            <p:cNvSpPr txBox="1"/>
            <p:nvPr/>
          </p:nvSpPr>
          <p:spPr>
            <a:xfrm>
              <a:off x="5819955" y="4345741"/>
              <a:ext cx="1398268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50km unstructured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4F1ECE-485F-8747-B97F-2C903D7FB8EF}"/>
                </a:ext>
              </a:extLst>
            </p:cNvPr>
            <p:cNvSpPr txBox="1"/>
            <p:nvPr/>
          </p:nvSpPr>
          <p:spPr>
            <a:xfrm>
              <a:off x="5746215" y="4526922"/>
              <a:ext cx="1183250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/>
                <a:t>½</a:t>
              </a:r>
              <a:r>
                <a:rPr lang="en-US" sz="1400" baseline="30000"/>
                <a:t>o</a:t>
              </a:r>
              <a:r>
                <a:rPr lang="en-US" sz="1400"/>
                <a:t> structured</a:t>
              </a:r>
            </a:p>
          </p:txBody>
        </p:sp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36B38B29-F02F-0248-B37E-8EC8D38219B0}"/>
                </a:ext>
              </a:extLst>
            </p:cNvPr>
            <p:cNvSpPr txBox="1"/>
            <p:nvPr/>
          </p:nvSpPr>
          <p:spPr>
            <a:xfrm>
              <a:off x="3633476" y="4381510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081A4255-5FAC-8B47-8194-281067C7FF47}"/>
                </a:ext>
              </a:extLst>
            </p:cNvPr>
            <p:cNvSpPr txBox="1"/>
            <p:nvPr/>
          </p:nvSpPr>
          <p:spPr>
            <a:xfrm>
              <a:off x="3608951" y="4359940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87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9185-51D5-0240-B18A-4B95B23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Global Unstructured Mesh Validation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264E4-56BA-2147-B074-683D0691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577" y="343785"/>
            <a:ext cx="4756005" cy="4097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060C26-E8E0-AD4A-B5A1-5850898E6BD1}"/>
              </a:ext>
            </a:extLst>
          </p:cNvPr>
          <p:cNvSpPr/>
          <p:nvPr/>
        </p:nvSpPr>
        <p:spPr>
          <a:xfrm>
            <a:off x="2787588" y="3005328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53E36-5418-A844-B619-63E311435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52" b="35939"/>
          <a:stretch/>
        </p:blipFill>
        <p:spPr>
          <a:xfrm>
            <a:off x="4835866" y="653641"/>
            <a:ext cx="3550275" cy="3500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2E6923E-0F45-A043-AEFC-C14700DD4FAD}"/>
              </a:ext>
            </a:extLst>
          </p:cNvPr>
          <p:cNvSpPr/>
          <p:nvPr/>
        </p:nvSpPr>
        <p:spPr>
          <a:xfrm>
            <a:off x="499781" y="4121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June-August 2005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CFSR winds (1/2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114330-5C16-1740-BF32-8104DDE885E6}"/>
              </a:ext>
            </a:extLst>
          </p:cNvPr>
          <p:cNvGrpSpPr/>
          <p:nvPr/>
        </p:nvGrpSpPr>
        <p:grpSpPr>
          <a:xfrm>
            <a:off x="4412680" y="4250143"/>
            <a:ext cx="4572000" cy="687617"/>
            <a:chOff x="2875214" y="4227916"/>
            <a:chExt cx="4572000" cy="6876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A6579F-11EB-3A4C-8630-C9AFC8173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73" t="94906" r="13439" b="533"/>
            <a:stretch/>
          </p:blipFill>
          <p:spPr>
            <a:xfrm>
              <a:off x="2875214" y="4227916"/>
              <a:ext cx="4572000" cy="687617"/>
            </a:xfrm>
            <a:prstGeom prst="rect">
              <a:avLst/>
            </a:prstGeom>
          </p:spPr>
        </p:pic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578EB899-5B59-B54D-9D31-04D1C352F336}"/>
                </a:ext>
              </a:extLst>
            </p:cNvPr>
            <p:cNvSpPr txBox="1"/>
            <p:nvPr/>
          </p:nvSpPr>
          <p:spPr>
            <a:xfrm>
              <a:off x="3583899" y="4604328"/>
              <a:ext cx="1489639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100km unstructured</a:t>
              </a: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CBFFEF6F-C119-024B-A84E-472ECD939711}"/>
                </a:ext>
              </a:extLst>
            </p:cNvPr>
            <p:cNvSpPr txBox="1"/>
            <p:nvPr/>
          </p:nvSpPr>
          <p:spPr>
            <a:xfrm>
              <a:off x="5819955" y="4345741"/>
              <a:ext cx="1398268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50km unstructured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72BF9D-D3F4-2D45-ACA4-FE4207A0D514}"/>
                </a:ext>
              </a:extLst>
            </p:cNvPr>
            <p:cNvSpPr txBox="1"/>
            <p:nvPr/>
          </p:nvSpPr>
          <p:spPr>
            <a:xfrm>
              <a:off x="5746215" y="4526922"/>
              <a:ext cx="1183250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/>
                <a:t>½</a:t>
              </a:r>
              <a:r>
                <a:rPr lang="en-US" sz="1400" baseline="30000"/>
                <a:t>o</a:t>
              </a:r>
              <a:r>
                <a:rPr lang="en-US" sz="1400"/>
                <a:t> structured</a:t>
              </a: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1A056D65-8345-8347-8FB1-9E65D1CC0B1E}"/>
                </a:ext>
              </a:extLst>
            </p:cNvPr>
            <p:cNvSpPr txBox="1"/>
            <p:nvPr/>
          </p:nvSpPr>
          <p:spPr>
            <a:xfrm>
              <a:off x="3633476" y="4381510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4F585FD6-196E-9E48-A84B-78221AC2E18A}"/>
                </a:ext>
              </a:extLst>
            </p:cNvPr>
            <p:cNvSpPr txBox="1"/>
            <p:nvPr/>
          </p:nvSpPr>
          <p:spPr>
            <a:xfrm>
              <a:off x="3608951" y="4359940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502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9185-51D5-0240-B18A-4B95B23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Global Unstructured Mesh Validation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264E4-56BA-2147-B074-683D06918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577" y="343786"/>
            <a:ext cx="4756005" cy="4097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060C26-E8E0-AD4A-B5A1-5850898E6BD1}"/>
              </a:ext>
            </a:extLst>
          </p:cNvPr>
          <p:cNvSpPr/>
          <p:nvPr/>
        </p:nvSpPr>
        <p:spPr>
          <a:xfrm>
            <a:off x="1239008" y="1353510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44D38-7702-DD49-B6A2-2BC464983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5" b="36398"/>
          <a:stretch/>
        </p:blipFill>
        <p:spPr>
          <a:xfrm>
            <a:off x="4817133" y="628108"/>
            <a:ext cx="3587742" cy="35262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77EF33F-9680-7642-987D-1EC6DDFF03FC}"/>
              </a:ext>
            </a:extLst>
          </p:cNvPr>
          <p:cNvSpPr/>
          <p:nvPr/>
        </p:nvSpPr>
        <p:spPr>
          <a:xfrm>
            <a:off x="499781" y="4121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June-August 2005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CFSR winds (1/2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D3508A-424B-5A4B-A7F9-F5F764049561}"/>
              </a:ext>
            </a:extLst>
          </p:cNvPr>
          <p:cNvGrpSpPr/>
          <p:nvPr/>
        </p:nvGrpSpPr>
        <p:grpSpPr>
          <a:xfrm>
            <a:off x="4412680" y="4250143"/>
            <a:ext cx="4572000" cy="687617"/>
            <a:chOff x="2875214" y="4227916"/>
            <a:chExt cx="4572000" cy="6876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850110-6460-1E40-83A7-2D391DBC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73" t="94906" r="13439" b="533"/>
            <a:stretch/>
          </p:blipFill>
          <p:spPr>
            <a:xfrm>
              <a:off x="2875214" y="4227916"/>
              <a:ext cx="4572000" cy="687617"/>
            </a:xfrm>
            <a:prstGeom prst="rect">
              <a:avLst/>
            </a:prstGeom>
          </p:spPr>
        </p:pic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A1B4A954-EF39-A649-8C85-65D005E392EA}"/>
                </a:ext>
              </a:extLst>
            </p:cNvPr>
            <p:cNvSpPr txBox="1"/>
            <p:nvPr/>
          </p:nvSpPr>
          <p:spPr>
            <a:xfrm>
              <a:off x="3583899" y="4604328"/>
              <a:ext cx="1489639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100km unstructured</a:t>
              </a: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E790722F-D1ED-354F-B1EB-8AE286154D6A}"/>
                </a:ext>
              </a:extLst>
            </p:cNvPr>
            <p:cNvSpPr txBox="1"/>
            <p:nvPr/>
          </p:nvSpPr>
          <p:spPr>
            <a:xfrm>
              <a:off x="5819955" y="4345741"/>
              <a:ext cx="1398268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50km unstructured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3A57B1-496F-EF4C-BC13-F83AE7007399}"/>
                </a:ext>
              </a:extLst>
            </p:cNvPr>
            <p:cNvSpPr txBox="1"/>
            <p:nvPr/>
          </p:nvSpPr>
          <p:spPr>
            <a:xfrm>
              <a:off x="5746215" y="4526922"/>
              <a:ext cx="1183250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/>
                <a:t>½</a:t>
              </a:r>
              <a:r>
                <a:rPr lang="en-US" sz="1400" baseline="30000"/>
                <a:t>o</a:t>
              </a:r>
              <a:r>
                <a:rPr lang="en-US" sz="1400"/>
                <a:t> structured</a:t>
              </a: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4CB8366E-E0DE-2146-A712-20EDAAFC1EA5}"/>
                </a:ext>
              </a:extLst>
            </p:cNvPr>
            <p:cNvSpPr txBox="1"/>
            <p:nvPr/>
          </p:nvSpPr>
          <p:spPr>
            <a:xfrm>
              <a:off x="3633476" y="4381510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9B5F125C-161D-A744-92CB-D70F82844075}"/>
                </a:ext>
              </a:extLst>
            </p:cNvPr>
            <p:cNvSpPr txBox="1"/>
            <p:nvPr/>
          </p:nvSpPr>
          <p:spPr>
            <a:xfrm>
              <a:off x="3608951" y="4359940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70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Regionally Refined Mesh Validation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FBE32-B8C2-3749-94DB-21E18E1ABE52}"/>
              </a:ext>
            </a:extLst>
          </p:cNvPr>
          <p:cNvGrpSpPr/>
          <p:nvPr/>
        </p:nvGrpSpPr>
        <p:grpSpPr>
          <a:xfrm>
            <a:off x="4477991" y="4274967"/>
            <a:ext cx="4572000" cy="687617"/>
            <a:chOff x="4477991" y="4274967"/>
            <a:chExt cx="4572000" cy="68761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2CEC1A-DC42-0C4E-B1E2-4A960F172819}"/>
                </a:ext>
              </a:extLst>
            </p:cNvPr>
            <p:cNvGrpSpPr/>
            <p:nvPr/>
          </p:nvGrpSpPr>
          <p:grpSpPr>
            <a:xfrm>
              <a:off x="4477991" y="4274967"/>
              <a:ext cx="4572000" cy="687617"/>
              <a:chOff x="2875214" y="4227916"/>
              <a:chExt cx="4572000" cy="68761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69481E4-E0A4-C441-80AF-73F33E371E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3073" t="94906" r="13439" b="533"/>
              <a:stretch/>
            </p:blipFill>
            <p:spPr>
              <a:xfrm>
                <a:off x="2875214" y="4227916"/>
                <a:ext cx="4572000" cy="68761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28A053-2181-E14F-9B30-0298ED73CCDD}"/>
                  </a:ext>
                </a:extLst>
              </p:cNvPr>
              <p:cNvSpPr txBox="1"/>
              <p:nvPr/>
            </p:nvSpPr>
            <p:spPr>
              <a:xfrm>
                <a:off x="5848694" y="4526922"/>
                <a:ext cx="1183250" cy="3077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½</a:t>
                </a:r>
                <a:r>
                  <a:rPr lang="en-US" sz="1400" baseline="30000" dirty="0"/>
                  <a:t>o</a:t>
                </a:r>
                <a:r>
                  <a:rPr lang="en-US" sz="1400" dirty="0"/>
                  <a:t> structured</a:t>
                </a:r>
              </a:p>
            </p:txBody>
          </p:sp>
          <p:sp>
            <p:nvSpPr>
              <p:cNvPr id="27" name="TextBox 2">
                <a:extLst>
                  <a:ext uri="{FF2B5EF4-FFF2-40B4-BE49-F238E27FC236}">
                    <a16:creationId xmlns:a16="http://schemas.microsoft.com/office/drawing/2014/main" id="{EC650A9C-2EDE-7641-AD38-7B4C7A7689D9}"/>
                  </a:ext>
                </a:extLst>
              </p:cNvPr>
              <p:cNvSpPr txBox="1"/>
              <p:nvPr/>
            </p:nvSpPr>
            <p:spPr>
              <a:xfrm>
                <a:off x="3633476" y="4381510"/>
                <a:ext cx="1041952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/>
                  <a:t>                          </a:t>
                </a:r>
              </a:p>
            </p:txBody>
          </p:sp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ADCD23DF-44E5-5242-A833-B98039A756A0}"/>
                  </a:ext>
                </a:extLst>
              </p:cNvPr>
              <p:cNvSpPr txBox="1"/>
              <p:nvPr/>
            </p:nvSpPr>
            <p:spPr>
              <a:xfrm>
                <a:off x="3608951" y="4359940"/>
                <a:ext cx="701154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 dirty="0"/>
                  <a:t>Observed</a:t>
                </a:r>
              </a:p>
            </p:txBody>
          </p:sp>
        </p:grp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2F9728C0-DC87-194F-80C8-FC5C186EB048}"/>
                </a:ext>
              </a:extLst>
            </p:cNvPr>
            <p:cNvSpPr txBox="1"/>
            <p:nvPr/>
          </p:nvSpPr>
          <p:spPr>
            <a:xfrm>
              <a:off x="5236253" y="4659771"/>
              <a:ext cx="14487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4km unstructured</a:t>
              </a:r>
            </a:p>
          </p:txBody>
        </p: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71ED598F-A34B-744C-850D-BFA829914E60}"/>
                </a:ext>
              </a:extLst>
            </p:cNvPr>
            <p:cNvSpPr txBox="1"/>
            <p:nvPr/>
          </p:nvSpPr>
          <p:spPr>
            <a:xfrm>
              <a:off x="7484221" y="4401183"/>
              <a:ext cx="1306896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2km unstructured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2F8D4C3-02BB-2244-A33C-1F8F87F0B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4" b="36113"/>
          <a:stretch/>
        </p:blipFill>
        <p:spPr>
          <a:xfrm>
            <a:off x="5211728" y="995407"/>
            <a:ext cx="3259374" cy="31931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97AB206-1C55-E74F-87C5-995A1DDBF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04" y="1153625"/>
            <a:ext cx="2815368" cy="292501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C571F93-99D5-FC41-A364-DD440632BCBB}"/>
              </a:ext>
            </a:extLst>
          </p:cNvPr>
          <p:cNvSpPr/>
          <p:nvPr/>
        </p:nvSpPr>
        <p:spPr>
          <a:xfrm>
            <a:off x="2093478" y="2102653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362B00-8158-474D-A7D8-C10D87C0D5DC}"/>
              </a:ext>
            </a:extLst>
          </p:cNvPr>
          <p:cNvSpPr/>
          <p:nvPr/>
        </p:nvSpPr>
        <p:spPr>
          <a:xfrm>
            <a:off x="10656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8DAA2F-BF43-FB4B-AF56-A3410C0D1A92}"/>
              </a:ext>
            </a:extLst>
          </p:cNvPr>
          <p:cNvSpPr txBox="1"/>
          <p:nvPr/>
        </p:nvSpPr>
        <p:spPr>
          <a:xfrm>
            <a:off x="3335951" y="2187647"/>
            <a:ext cx="189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 unstructured</a:t>
            </a:r>
          </a:p>
          <a:p>
            <a:pPr algn="ctr"/>
            <a:r>
              <a:rPr lang="en-US" dirty="0"/>
              <a:t>14x faster than</a:t>
            </a:r>
          </a:p>
          <a:p>
            <a:pPr algn="ctr"/>
            <a:r>
              <a:rPr lang="en-US" dirty="0"/>
              <a:t>1/2</a:t>
            </a:r>
            <a:r>
              <a:rPr lang="en-US" baseline="30000" dirty="0"/>
              <a:t>o</a:t>
            </a:r>
            <a:r>
              <a:rPr lang="en-US" dirty="0"/>
              <a:t> structured</a:t>
            </a:r>
          </a:p>
        </p:txBody>
      </p:sp>
    </p:spTree>
    <p:extLst>
      <p:ext uri="{BB962C8B-B14F-4D97-AF65-F5344CB8AC3E}">
        <p14:creationId xmlns:p14="http://schemas.microsoft.com/office/powerpoint/2010/main" val="216260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Regionally Refined Mesh Validation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979454-627F-6C4E-8884-0657C2E56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5" t="95100" r="20047" b="407"/>
          <a:stretch/>
        </p:blipFill>
        <p:spPr>
          <a:xfrm>
            <a:off x="4824249" y="4272445"/>
            <a:ext cx="4138448" cy="699238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2F9728C0-DC87-194F-80C8-FC5C186EB048}"/>
              </a:ext>
            </a:extLst>
          </p:cNvPr>
          <p:cNvSpPr txBox="1"/>
          <p:nvPr/>
        </p:nvSpPr>
        <p:spPr>
          <a:xfrm>
            <a:off x="5452441" y="4637323"/>
            <a:ext cx="1306896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4km unstructured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1ED598F-A34B-744C-850D-BFA829914E60}"/>
              </a:ext>
            </a:extLst>
          </p:cNvPr>
          <p:cNvSpPr txBox="1"/>
          <p:nvPr/>
        </p:nvSpPr>
        <p:spPr>
          <a:xfrm>
            <a:off x="7561207" y="4371815"/>
            <a:ext cx="1306896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2km unstructured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C7531B2-05A4-5A4A-8259-D18E19D4A046}"/>
              </a:ext>
            </a:extLst>
          </p:cNvPr>
          <p:cNvSpPr txBox="1"/>
          <p:nvPr/>
        </p:nvSpPr>
        <p:spPr>
          <a:xfrm>
            <a:off x="5475187" y="4367835"/>
            <a:ext cx="1041952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                         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298DE6CB-E6C6-714B-87BF-5E58CDA46736}"/>
              </a:ext>
            </a:extLst>
          </p:cNvPr>
          <p:cNvSpPr txBox="1"/>
          <p:nvPr/>
        </p:nvSpPr>
        <p:spPr>
          <a:xfrm>
            <a:off x="5475187" y="4367835"/>
            <a:ext cx="701154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Observed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B24E2C-6CCF-E745-9FAE-12D0F83A0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04" y="1153625"/>
            <a:ext cx="2815368" cy="292501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9A3E1E-88D7-9540-B78C-C6B18A6EAD3A}"/>
              </a:ext>
            </a:extLst>
          </p:cNvPr>
          <p:cNvSpPr/>
          <p:nvPr/>
        </p:nvSpPr>
        <p:spPr>
          <a:xfrm>
            <a:off x="1951588" y="2505518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320E8D1-E9C4-A94F-9E4A-3B2CE179FD28}"/>
              </a:ext>
            </a:extLst>
          </p:cNvPr>
          <p:cNvSpPr/>
          <p:nvPr/>
        </p:nvSpPr>
        <p:spPr>
          <a:xfrm>
            <a:off x="10656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66B7DB-AFB3-2C44-84C3-A87B8CD3CF78}"/>
              </a:ext>
            </a:extLst>
          </p:cNvPr>
          <p:cNvGrpSpPr/>
          <p:nvPr/>
        </p:nvGrpSpPr>
        <p:grpSpPr>
          <a:xfrm>
            <a:off x="4477991" y="4274967"/>
            <a:ext cx="4572000" cy="687617"/>
            <a:chOff x="4477991" y="4274967"/>
            <a:chExt cx="4572000" cy="6876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F066489-FBC1-2E46-A711-F21F122883F9}"/>
                </a:ext>
              </a:extLst>
            </p:cNvPr>
            <p:cNvGrpSpPr/>
            <p:nvPr/>
          </p:nvGrpSpPr>
          <p:grpSpPr>
            <a:xfrm>
              <a:off x="4477991" y="4274967"/>
              <a:ext cx="4572000" cy="687617"/>
              <a:chOff x="2875214" y="4227916"/>
              <a:chExt cx="4572000" cy="68761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748FBD9-5BF9-D34F-B7B8-1B0634BC59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073" t="94906" r="13439" b="533"/>
              <a:stretch/>
            </p:blipFill>
            <p:spPr>
              <a:xfrm>
                <a:off x="2875214" y="4227916"/>
                <a:ext cx="4572000" cy="68761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6ABE01-3635-8B44-8EFE-327D632FAFC5}"/>
                  </a:ext>
                </a:extLst>
              </p:cNvPr>
              <p:cNvSpPr txBox="1"/>
              <p:nvPr/>
            </p:nvSpPr>
            <p:spPr>
              <a:xfrm>
                <a:off x="5848694" y="4526922"/>
                <a:ext cx="1183250" cy="3077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½</a:t>
                </a:r>
                <a:r>
                  <a:rPr lang="en-US" sz="1400" baseline="30000" dirty="0"/>
                  <a:t>o</a:t>
                </a:r>
                <a:r>
                  <a:rPr lang="en-US" sz="1400" dirty="0"/>
                  <a:t> structured</a:t>
                </a:r>
              </a:p>
            </p:txBody>
          </p:sp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8E930859-8A4F-684D-82DA-DA213CE6FB6E}"/>
                  </a:ext>
                </a:extLst>
              </p:cNvPr>
              <p:cNvSpPr txBox="1"/>
              <p:nvPr/>
            </p:nvSpPr>
            <p:spPr>
              <a:xfrm>
                <a:off x="3633476" y="4381510"/>
                <a:ext cx="1041952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/>
                  <a:t>                          </a:t>
                </a:r>
              </a:p>
            </p:txBody>
          </p:sp>
          <p:sp>
            <p:nvSpPr>
              <p:cNvPr id="29" name="TextBox 2">
                <a:extLst>
                  <a:ext uri="{FF2B5EF4-FFF2-40B4-BE49-F238E27FC236}">
                    <a16:creationId xmlns:a16="http://schemas.microsoft.com/office/drawing/2014/main" id="{68E59D4D-3F7A-A547-A19A-98298F8F9997}"/>
                  </a:ext>
                </a:extLst>
              </p:cNvPr>
              <p:cNvSpPr txBox="1"/>
              <p:nvPr/>
            </p:nvSpPr>
            <p:spPr>
              <a:xfrm>
                <a:off x="3608951" y="4359940"/>
                <a:ext cx="701154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 dirty="0"/>
                  <a:t>Observed</a:t>
                </a:r>
              </a:p>
            </p:txBody>
          </p:sp>
        </p:grp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8ABFE3CA-4016-EC4E-9987-220F9C0A0DCC}"/>
                </a:ext>
              </a:extLst>
            </p:cNvPr>
            <p:cNvSpPr txBox="1"/>
            <p:nvPr/>
          </p:nvSpPr>
          <p:spPr>
            <a:xfrm>
              <a:off x="5236253" y="4659771"/>
              <a:ext cx="14487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4km unstructured</a:t>
              </a: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48E36A0E-647B-A84E-BA0F-120BC80BF63D}"/>
                </a:ext>
              </a:extLst>
            </p:cNvPr>
            <p:cNvSpPr txBox="1"/>
            <p:nvPr/>
          </p:nvSpPr>
          <p:spPr>
            <a:xfrm>
              <a:off x="7484221" y="4401183"/>
              <a:ext cx="1306896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2km unstructured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8C7F3F-EDA6-F14F-A1DF-94EA416580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11" b="36092"/>
          <a:stretch/>
        </p:blipFill>
        <p:spPr>
          <a:xfrm>
            <a:off x="5165779" y="1039576"/>
            <a:ext cx="3265946" cy="3178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E14DFB-FCCD-C94B-B047-A1DC51135814}"/>
              </a:ext>
            </a:extLst>
          </p:cNvPr>
          <p:cNvSpPr txBox="1"/>
          <p:nvPr/>
        </p:nvSpPr>
        <p:spPr>
          <a:xfrm>
            <a:off x="3335951" y="2187647"/>
            <a:ext cx="189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 unstructured</a:t>
            </a:r>
          </a:p>
          <a:p>
            <a:pPr algn="ctr"/>
            <a:r>
              <a:rPr lang="en-US" dirty="0"/>
              <a:t>14x faster than</a:t>
            </a:r>
          </a:p>
          <a:p>
            <a:pPr algn="ctr"/>
            <a:r>
              <a:rPr lang="en-US" dirty="0"/>
              <a:t>1/2</a:t>
            </a:r>
            <a:r>
              <a:rPr lang="en-US" baseline="30000" dirty="0"/>
              <a:t>o</a:t>
            </a:r>
            <a:r>
              <a:rPr lang="en-US" dirty="0"/>
              <a:t> structured</a:t>
            </a:r>
          </a:p>
        </p:txBody>
      </p:sp>
    </p:spTree>
    <p:extLst>
      <p:ext uri="{BB962C8B-B14F-4D97-AF65-F5344CB8AC3E}">
        <p14:creationId xmlns:p14="http://schemas.microsoft.com/office/powerpoint/2010/main" val="113576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CEC0-C805-5B44-A76C-DC5EA745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Waves in the Coupled Climate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6046E-3A94-444F-8AD4-67FBD402D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1" y="1205554"/>
            <a:ext cx="4833748" cy="34473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12709-4059-6F44-939A-8ECE4EC556D7}"/>
              </a:ext>
            </a:extLst>
          </p:cNvPr>
          <p:cNvSpPr txBox="1"/>
          <p:nvPr/>
        </p:nvSpPr>
        <p:spPr>
          <a:xfrm>
            <a:off x="3346016" y="4647046"/>
            <a:ext cx="1466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Cavaleri</a:t>
            </a:r>
            <a:r>
              <a:rPr lang="en-US" sz="1200" dirty="0"/>
              <a:t> et al. (2012)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953FB3-CDFB-F045-B1A3-AD27E298A048}"/>
              </a:ext>
            </a:extLst>
          </p:cNvPr>
          <p:cNvSpPr txBox="1"/>
          <p:nvPr/>
        </p:nvSpPr>
        <p:spPr>
          <a:xfrm>
            <a:off x="4869939" y="1362409"/>
            <a:ext cx="44018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Wind-generated waves are an important interfacial process in the climate system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cross-component interactions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Ocean vertical mixing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Sea-state dependent drag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White-capping albedo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Sea-ice floe size</a:t>
            </a:r>
          </a:p>
        </p:txBody>
      </p:sp>
    </p:spTree>
    <p:extLst>
      <p:ext uri="{BB962C8B-B14F-4D97-AF65-F5344CB8AC3E}">
        <p14:creationId xmlns:p14="http://schemas.microsoft.com/office/powerpoint/2010/main" val="225875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Regionally Refined Mesh Validation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979454-627F-6C4E-8884-0657C2E56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5" t="95100" r="20047" b="407"/>
          <a:stretch/>
        </p:blipFill>
        <p:spPr>
          <a:xfrm>
            <a:off x="4824249" y="4272445"/>
            <a:ext cx="4138448" cy="699238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2F9728C0-DC87-194F-80C8-FC5C186EB048}"/>
              </a:ext>
            </a:extLst>
          </p:cNvPr>
          <p:cNvSpPr txBox="1"/>
          <p:nvPr/>
        </p:nvSpPr>
        <p:spPr>
          <a:xfrm>
            <a:off x="5452441" y="4637323"/>
            <a:ext cx="1306896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4km unstructured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71ED598F-A34B-744C-850D-BFA829914E60}"/>
              </a:ext>
            </a:extLst>
          </p:cNvPr>
          <p:cNvSpPr txBox="1"/>
          <p:nvPr/>
        </p:nvSpPr>
        <p:spPr>
          <a:xfrm>
            <a:off x="7561207" y="4371815"/>
            <a:ext cx="1306896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2km unstructured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C7531B2-05A4-5A4A-8259-D18E19D4A046}"/>
              </a:ext>
            </a:extLst>
          </p:cNvPr>
          <p:cNvSpPr txBox="1"/>
          <p:nvPr/>
        </p:nvSpPr>
        <p:spPr>
          <a:xfrm>
            <a:off x="5475187" y="4367835"/>
            <a:ext cx="1041952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                         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298DE6CB-E6C6-714B-87BF-5E58CDA46736}"/>
              </a:ext>
            </a:extLst>
          </p:cNvPr>
          <p:cNvSpPr txBox="1"/>
          <p:nvPr/>
        </p:nvSpPr>
        <p:spPr>
          <a:xfrm>
            <a:off x="5475187" y="4367835"/>
            <a:ext cx="701154" cy="21544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/>
              <a:t>Observed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CAECF3-E8EA-C341-8A5A-6F91B492D76D}"/>
              </a:ext>
            </a:extLst>
          </p:cNvPr>
          <p:cNvGrpSpPr/>
          <p:nvPr/>
        </p:nvGrpSpPr>
        <p:grpSpPr>
          <a:xfrm>
            <a:off x="4477991" y="4274967"/>
            <a:ext cx="4572000" cy="687617"/>
            <a:chOff x="4477991" y="4274967"/>
            <a:chExt cx="4572000" cy="68761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788766C-F04D-804B-93CD-58C4CBF32201}"/>
                </a:ext>
              </a:extLst>
            </p:cNvPr>
            <p:cNvGrpSpPr/>
            <p:nvPr/>
          </p:nvGrpSpPr>
          <p:grpSpPr>
            <a:xfrm>
              <a:off x="4477991" y="4274967"/>
              <a:ext cx="4572000" cy="687617"/>
              <a:chOff x="2875214" y="4227916"/>
              <a:chExt cx="4572000" cy="68761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33F7A52-DF96-3645-9851-C9004C2A67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073" t="94906" r="13439" b="533"/>
              <a:stretch/>
            </p:blipFill>
            <p:spPr>
              <a:xfrm>
                <a:off x="2875214" y="4227916"/>
                <a:ext cx="4572000" cy="68761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3310CF-E8FF-104F-82B2-5D8D373A008C}"/>
                  </a:ext>
                </a:extLst>
              </p:cNvPr>
              <p:cNvSpPr txBox="1"/>
              <p:nvPr/>
            </p:nvSpPr>
            <p:spPr>
              <a:xfrm>
                <a:off x="5848694" y="4526922"/>
                <a:ext cx="1183250" cy="3077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½</a:t>
                </a:r>
                <a:r>
                  <a:rPr lang="en-US" sz="1400" baseline="30000" dirty="0"/>
                  <a:t>o</a:t>
                </a:r>
                <a:r>
                  <a:rPr lang="en-US" sz="1400" dirty="0"/>
                  <a:t> structured</a:t>
                </a:r>
              </a:p>
            </p:txBody>
          </p:sp>
          <p:sp>
            <p:nvSpPr>
              <p:cNvPr id="28" name="TextBox 2">
                <a:extLst>
                  <a:ext uri="{FF2B5EF4-FFF2-40B4-BE49-F238E27FC236}">
                    <a16:creationId xmlns:a16="http://schemas.microsoft.com/office/drawing/2014/main" id="{32D1E0E2-4F43-964E-973F-414366B29754}"/>
                  </a:ext>
                </a:extLst>
              </p:cNvPr>
              <p:cNvSpPr txBox="1"/>
              <p:nvPr/>
            </p:nvSpPr>
            <p:spPr>
              <a:xfrm>
                <a:off x="3633476" y="4381510"/>
                <a:ext cx="1041952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/>
                  <a:t>                          </a:t>
                </a:r>
              </a:p>
            </p:txBody>
          </p:sp>
          <p:sp>
            <p:nvSpPr>
              <p:cNvPr id="29" name="TextBox 2">
                <a:extLst>
                  <a:ext uri="{FF2B5EF4-FFF2-40B4-BE49-F238E27FC236}">
                    <a16:creationId xmlns:a16="http://schemas.microsoft.com/office/drawing/2014/main" id="{2D23FAA7-9C52-A24A-858E-B123420373A2}"/>
                  </a:ext>
                </a:extLst>
              </p:cNvPr>
              <p:cNvSpPr txBox="1"/>
              <p:nvPr/>
            </p:nvSpPr>
            <p:spPr>
              <a:xfrm>
                <a:off x="3608951" y="4359940"/>
                <a:ext cx="701154" cy="2154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wrap="none" lIns="0" tIns="0" rIns="0" bIns="0" rtlCol="0">
                <a:spAutoFit/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r>
                  <a:rPr lang="en-US" sz="1400" dirty="0"/>
                  <a:t>Observed</a:t>
                </a:r>
              </a:p>
            </p:txBody>
          </p:sp>
        </p:grp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A586D8F9-746E-F44E-B512-F57310C55C14}"/>
                </a:ext>
              </a:extLst>
            </p:cNvPr>
            <p:cNvSpPr txBox="1"/>
            <p:nvPr/>
          </p:nvSpPr>
          <p:spPr>
            <a:xfrm>
              <a:off x="5236253" y="4659771"/>
              <a:ext cx="14487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4km unstructured</a:t>
              </a: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24F92EA6-61FC-EA47-ADC1-5C71B9F3A251}"/>
                </a:ext>
              </a:extLst>
            </p:cNvPr>
            <p:cNvSpPr txBox="1"/>
            <p:nvPr/>
          </p:nvSpPr>
          <p:spPr>
            <a:xfrm>
              <a:off x="7484221" y="4401183"/>
              <a:ext cx="1306896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2km unstructured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C1AD1E9-4D10-1C43-A21E-4B58DC0B81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05" b="35938"/>
          <a:stretch/>
        </p:blipFill>
        <p:spPr>
          <a:xfrm>
            <a:off x="5147911" y="1050270"/>
            <a:ext cx="3200399" cy="31455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9EFAC6-8CD7-2D49-B06E-1C3749D23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04" y="1153625"/>
            <a:ext cx="2815368" cy="292501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3F04FC31-1B04-FB43-886B-52E9B5211136}"/>
              </a:ext>
            </a:extLst>
          </p:cNvPr>
          <p:cNvSpPr/>
          <p:nvPr/>
        </p:nvSpPr>
        <p:spPr>
          <a:xfrm>
            <a:off x="1880982" y="2836594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54CA80-3536-5643-841F-0CE95EDF65FC}"/>
              </a:ext>
            </a:extLst>
          </p:cNvPr>
          <p:cNvSpPr/>
          <p:nvPr/>
        </p:nvSpPr>
        <p:spPr>
          <a:xfrm>
            <a:off x="10656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CC8B98-F8BF-234E-AED7-6E29B9429290}"/>
              </a:ext>
            </a:extLst>
          </p:cNvPr>
          <p:cNvSpPr txBox="1"/>
          <p:nvPr/>
        </p:nvSpPr>
        <p:spPr>
          <a:xfrm>
            <a:off x="3328068" y="2187647"/>
            <a:ext cx="189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 unstructured</a:t>
            </a:r>
          </a:p>
          <a:p>
            <a:pPr algn="ctr"/>
            <a:r>
              <a:rPr lang="en-US" dirty="0"/>
              <a:t>14x faster than</a:t>
            </a:r>
          </a:p>
          <a:p>
            <a:pPr algn="ctr"/>
            <a:r>
              <a:rPr lang="en-US" dirty="0"/>
              <a:t>1/2</a:t>
            </a:r>
            <a:r>
              <a:rPr lang="en-US" baseline="30000" dirty="0"/>
              <a:t>o</a:t>
            </a:r>
            <a:r>
              <a:rPr lang="en-US" dirty="0"/>
              <a:t> structured</a:t>
            </a:r>
          </a:p>
        </p:txBody>
      </p:sp>
    </p:spTree>
    <p:extLst>
      <p:ext uri="{BB962C8B-B14F-4D97-AF65-F5344CB8AC3E}">
        <p14:creationId xmlns:p14="http://schemas.microsoft.com/office/powerpoint/2010/main" val="664770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D0238-9F1C-1649-97F5-737B06A0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WaveWatchIII</a:t>
            </a:r>
            <a:r>
              <a:rPr lang="en-US"/>
              <a:t> Coupler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8783-F68A-DF4F-9423-0D6103AF8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WaveWatchIII</a:t>
            </a:r>
            <a:r>
              <a:rPr lang="en-US"/>
              <a:t> already uses SCRIP internally for mapping nested grids</a:t>
            </a:r>
          </a:p>
          <a:p>
            <a:r>
              <a:rPr lang="en-US"/>
              <a:t>Repurposed for generating mapping files for E3SM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2F20E-5623-2447-A48F-CC45D0A7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16" y="2196965"/>
            <a:ext cx="3150397" cy="24059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DA33E7-3BCE-A941-AEFA-52E8DBE9AC83}"/>
              </a:ext>
            </a:extLst>
          </p:cNvPr>
          <p:cNvSpPr/>
          <p:nvPr/>
        </p:nvSpPr>
        <p:spPr>
          <a:xfrm>
            <a:off x="1015784" y="2712053"/>
            <a:ext cx="1238249" cy="315310"/>
          </a:xfrm>
          <a:prstGeom prst="round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ww3_grid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DC9F48-B67D-F54C-BCFC-93321D51901A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880063" y="3027363"/>
            <a:ext cx="754846" cy="2973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171DFA5-D845-B74F-BD0B-2375BACED515}"/>
              </a:ext>
            </a:extLst>
          </p:cNvPr>
          <p:cNvSpPr/>
          <p:nvPr/>
        </p:nvSpPr>
        <p:spPr>
          <a:xfrm>
            <a:off x="263029" y="3324697"/>
            <a:ext cx="1234067" cy="22701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mod_def.ww3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1E4B9C-14E9-DF48-BD80-FF0460342703}"/>
              </a:ext>
            </a:extLst>
          </p:cNvPr>
          <p:cNvSpPr/>
          <p:nvPr/>
        </p:nvSpPr>
        <p:spPr>
          <a:xfrm>
            <a:off x="323453" y="2256134"/>
            <a:ext cx="953549" cy="22890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err="1"/>
              <a:t>mesh.msh</a:t>
            </a:r>
            <a:endParaRPr lang="en-US" sz="1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1BA6FCF-0CE6-2A47-A2AF-A43DBEA4E884}"/>
              </a:ext>
            </a:extLst>
          </p:cNvPr>
          <p:cNvSpPr/>
          <p:nvPr/>
        </p:nvSpPr>
        <p:spPr>
          <a:xfrm>
            <a:off x="1864927" y="2258952"/>
            <a:ext cx="1238249" cy="22608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ww3_grid.inp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077BE0-D7C3-B54F-9E55-BC8BD4C1EED6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flipH="1">
            <a:off x="1634909" y="2485038"/>
            <a:ext cx="849143" cy="227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3E38EE4-84D7-9F47-AB2E-614DAE7FD821}"/>
              </a:ext>
            </a:extLst>
          </p:cNvPr>
          <p:cNvCxnSpPr>
            <a:cxnSpLocks/>
            <a:stCxn id="13" idx="2"/>
            <a:endCxn id="6" idx="0"/>
          </p:cNvCxnSpPr>
          <p:nvPr/>
        </p:nvCxnSpPr>
        <p:spPr>
          <a:xfrm>
            <a:off x="800228" y="2485037"/>
            <a:ext cx="834681" cy="227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7C47119-0E59-E146-8A2E-11A26133FFF3}"/>
              </a:ext>
            </a:extLst>
          </p:cNvPr>
          <p:cNvSpPr/>
          <p:nvPr/>
        </p:nvSpPr>
        <p:spPr>
          <a:xfrm>
            <a:off x="1554083" y="3325627"/>
            <a:ext cx="1572757" cy="22608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err="1"/>
              <a:t>wave_scrip_file.nc</a:t>
            </a:r>
            <a:endParaRPr lang="en-US" sz="14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BE7CDB-8048-9B4B-AAA0-8DA869FDF556}"/>
              </a:ext>
            </a:extLst>
          </p:cNvPr>
          <p:cNvCxnSpPr>
            <a:cxnSpLocks/>
            <a:stCxn id="6" idx="2"/>
            <a:endCxn id="31" idx="0"/>
          </p:cNvCxnSpPr>
          <p:nvPr/>
        </p:nvCxnSpPr>
        <p:spPr>
          <a:xfrm>
            <a:off x="1634909" y="3027363"/>
            <a:ext cx="705553" cy="298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BAE9161-4E8E-5B48-BF66-31196A43A0DF}"/>
              </a:ext>
            </a:extLst>
          </p:cNvPr>
          <p:cNvSpPr/>
          <p:nvPr/>
        </p:nvSpPr>
        <p:spPr>
          <a:xfrm>
            <a:off x="258847" y="4361744"/>
            <a:ext cx="1238249" cy="315310"/>
          </a:xfrm>
          <a:prstGeom prst="round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E3SM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892540F-7C41-B54E-93CA-A2EE14FEB0F5}"/>
              </a:ext>
            </a:extLst>
          </p:cNvPr>
          <p:cNvSpPr/>
          <p:nvPr/>
        </p:nvSpPr>
        <p:spPr>
          <a:xfrm>
            <a:off x="1634909" y="3851066"/>
            <a:ext cx="1979517" cy="298264"/>
          </a:xfrm>
          <a:prstGeom prst="round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err="1"/>
              <a:t>ESMF_RegridWeightGen</a:t>
            </a:r>
            <a:endParaRPr lang="en-US" sz="1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CCE805-B82C-464E-8024-0F29A6B6FF16}"/>
              </a:ext>
            </a:extLst>
          </p:cNvPr>
          <p:cNvCxnSpPr>
            <a:cxnSpLocks/>
            <a:stCxn id="31" idx="2"/>
            <a:endCxn id="37" idx="0"/>
          </p:cNvCxnSpPr>
          <p:nvPr/>
        </p:nvCxnSpPr>
        <p:spPr>
          <a:xfrm>
            <a:off x="2340462" y="3551713"/>
            <a:ext cx="284206" cy="2993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38D3726-155D-C44E-B1F7-46CB777C5DD9}"/>
              </a:ext>
            </a:extLst>
          </p:cNvPr>
          <p:cNvSpPr/>
          <p:nvPr/>
        </p:nvSpPr>
        <p:spPr>
          <a:xfrm>
            <a:off x="2083210" y="4402766"/>
            <a:ext cx="1082913" cy="22677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err="1"/>
              <a:t>map_file.nc</a:t>
            </a:r>
            <a:endParaRPr lang="en-US" sz="140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9C9BF3-4814-ED4F-96EC-5E4A84EC1D12}"/>
              </a:ext>
            </a:extLst>
          </p:cNvPr>
          <p:cNvCxnSpPr>
            <a:cxnSpLocks/>
            <a:stCxn id="37" idx="2"/>
            <a:endCxn id="40" idx="0"/>
          </p:cNvCxnSpPr>
          <p:nvPr/>
        </p:nvCxnSpPr>
        <p:spPr>
          <a:xfrm flipH="1">
            <a:off x="2624667" y="4149330"/>
            <a:ext cx="1" cy="253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D447F95-44C4-2441-AE88-2DE2AD4B9299}"/>
              </a:ext>
            </a:extLst>
          </p:cNvPr>
          <p:cNvCxnSpPr>
            <a:cxnSpLocks/>
            <a:stCxn id="11" idx="2"/>
            <a:endCxn id="36" idx="0"/>
          </p:cNvCxnSpPr>
          <p:nvPr/>
        </p:nvCxnSpPr>
        <p:spPr>
          <a:xfrm flipH="1">
            <a:off x="877972" y="3551713"/>
            <a:ext cx="2091" cy="810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853028E-1CB4-C340-B61A-3F7D2AD0E8A5}"/>
              </a:ext>
            </a:extLst>
          </p:cNvPr>
          <p:cNvCxnSpPr>
            <a:cxnSpLocks/>
            <a:stCxn id="40" idx="1"/>
            <a:endCxn id="36" idx="3"/>
          </p:cNvCxnSpPr>
          <p:nvPr/>
        </p:nvCxnSpPr>
        <p:spPr>
          <a:xfrm flipH="1">
            <a:off x="1497096" y="4516152"/>
            <a:ext cx="586114" cy="3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43CE586D-475F-EE44-A5C1-B20834E6C465}"/>
              </a:ext>
            </a:extLst>
          </p:cNvPr>
          <p:cNvSpPr/>
          <p:nvPr/>
        </p:nvSpPr>
        <p:spPr>
          <a:xfrm>
            <a:off x="3178412" y="3324697"/>
            <a:ext cx="1572757" cy="24079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err="1"/>
              <a:t>other_scrip_file.nc</a:t>
            </a:r>
            <a:endParaRPr lang="en-US" sz="1400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24F4713-A617-6E45-B884-09658E00A545}"/>
              </a:ext>
            </a:extLst>
          </p:cNvPr>
          <p:cNvCxnSpPr>
            <a:cxnSpLocks/>
            <a:stCxn id="84" idx="2"/>
          </p:cNvCxnSpPr>
          <p:nvPr/>
        </p:nvCxnSpPr>
        <p:spPr>
          <a:xfrm flipH="1">
            <a:off x="3113261" y="3565494"/>
            <a:ext cx="851530" cy="2717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438A627A-B78A-1E4A-9062-AEF00B70E903}"/>
              </a:ext>
            </a:extLst>
          </p:cNvPr>
          <p:cNvSpPr txBox="1"/>
          <p:nvPr/>
        </p:nvSpPr>
        <p:spPr>
          <a:xfrm>
            <a:off x="4782827" y="4526280"/>
            <a:ext cx="3354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Source: </a:t>
            </a:r>
            <a:r>
              <a:rPr lang="en-US" sz="1400" err="1"/>
              <a:t>WaveWatchIII</a:t>
            </a:r>
            <a:r>
              <a:rPr lang="en-US" sz="1400"/>
              <a:t> User’s Manual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F7F11DE-2733-B74A-B4C8-7C592A5495E8}"/>
              </a:ext>
            </a:extLst>
          </p:cNvPr>
          <p:cNvSpPr/>
          <p:nvPr/>
        </p:nvSpPr>
        <p:spPr>
          <a:xfrm>
            <a:off x="1525939" y="3176030"/>
            <a:ext cx="3228744" cy="16580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9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Atmosphere + Unstructured Waves </a:t>
            </a:r>
            <a:r>
              <a:rPr lang="en-US" dirty="0" err="1"/>
              <a:t>Compset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2864CD-05EE-3B46-AC25-AA46EBF2E7A9}"/>
              </a:ext>
            </a:extLst>
          </p:cNvPr>
          <p:cNvGrpSpPr/>
          <p:nvPr/>
        </p:nvGrpSpPr>
        <p:grpSpPr>
          <a:xfrm>
            <a:off x="4824249" y="4272445"/>
            <a:ext cx="4138448" cy="699238"/>
            <a:chOff x="4824249" y="4272445"/>
            <a:chExt cx="4138448" cy="699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979454-627F-6C4E-8884-0657C2E56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685" t="95100" r="20047" b="407"/>
            <a:stretch/>
          </p:blipFill>
          <p:spPr>
            <a:xfrm>
              <a:off x="4824249" y="4272445"/>
              <a:ext cx="4138448" cy="699238"/>
            </a:xfrm>
            <a:prstGeom prst="rect">
              <a:avLst/>
            </a:prstGeom>
          </p:spPr>
        </p:pic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2F9728C0-DC87-194F-80C8-FC5C186EB048}"/>
                </a:ext>
              </a:extLst>
            </p:cNvPr>
            <p:cNvSpPr txBox="1"/>
            <p:nvPr/>
          </p:nvSpPr>
          <p:spPr>
            <a:xfrm>
              <a:off x="5452441" y="4637323"/>
              <a:ext cx="1431417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 dirty="0"/>
                <a:t>E3SM: </a:t>
              </a:r>
              <a:r>
                <a:rPr lang="en-US" sz="1400" dirty="0" err="1"/>
                <a:t>datm+WWIII</a:t>
              </a:r>
              <a:endParaRPr lang="en-US" sz="1400" dirty="0"/>
            </a:p>
          </p:txBody>
        </p: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71ED598F-A34B-744C-850D-BFA829914E60}"/>
                </a:ext>
              </a:extLst>
            </p:cNvPr>
            <p:cNvSpPr txBox="1"/>
            <p:nvPr/>
          </p:nvSpPr>
          <p:spPr>
            <a:xfrm>
              <a:off x="7561207" y="4371815"/>
              <a:ext cx="13186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WWIII Standalone</a:t>
              </a:r>
            </a:p>
          </p:txBody>
        </p: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BC7531B2-05A4-5A4A-8259-D18E19D4A046}"/>
                </a:ext>
              </a:extLst>
            </p:cNvPr>
            <p:cNvSpPr txBox="1"/>
            <p:nvPr/>
          </p:nvSpPr>
          <p:spPr>
            <a:xfrm>
              <a:off x="5475187" y="4367835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298DE6CB-E6C6-714B-87BF-5E58CDA46736}"/>
                </a:ext>
              </a:extLst>
            </p:cNvPr>
            <p:cNvSpPr txBox="1"/>
            <p:nvPr/>
          </p:nvSpPr>
          <p:spPr>
            <a:xfrm>
              <a:off x="5475187" y="4367835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E06120-8355-FA42-9B85-FBCECE97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12" b="36092"/>
          <a:stretch/>
        </p:blipFill>
        <p:spPr>
          <a:xfrm>
            <a:off x="5098877" y="1082744"/>
            <a:ext cx="3192517" cy="3107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006B2A-6DC7-FE46-AEC5-E62F67138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1153625"/>
            <a:ext cx="2815368" cy="292501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B14997B-5575-3B48-93B9-97AF9F160A89}"/>
              </a:ext>
            </a:extLst>
          </p:cNvPr>
          <p:cNvSpPr/>
          <p:nvPr/>
        </p:nvSpPr>
        <p:spPr>
          <a:xfrm>
            <a:off x="2455654" y="2126023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D88525-4837-EA4A-A2CE-156313989A21}"/>
              </a:ext>
            </a:extLst>
          </p:cNvPr>
          <p:cNvSpPr/>
          <p:nvPr/>
        </p:nvSpPr>
        <p:spPr>
          <a:xfrm>
            <a:off x="381153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with NDBC buoy data</a:t>
            </a:r>
          </a:p>
        </p:txBody>
      </p:sp>
    </p:spTree>
    <p:extLst>
      <p:ext uri="{BB962C8B-B14F-4D97-AF65-F5344CB8AC3E}">
        <p14:creationId xmlns:p14="http://schemas.microsoft.com/office/powerpoint/2010/main" val="62869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Atmosphere + Unstructured Waves </a:t>
            </a:r>
            <a:r>
              <a:rPr lang="en-US" err="1"/>
              <a:t>Compset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BD616-FF39-E948-967A-152D06B53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7" b="36123"/>
          <a:stretch/>
        </p:blipFill>
        <p:spPr>
          <a:xfrm>
            <a:off x="5125220" y="1058139"/>
            <a:ext cx="3268234" cy="31602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F544C6E-54C4-B942-AE46-040E6D48A01B}"/>
              </a:ext>
            </a:extLst>
          </p:cNvPr>
          <p:cNvGrpSpPr/>
          <p:nvPr/>
        </p:nvGrpSpPr>
        <p:grpSpPr>
          <a:xfrm>
            <a:off x="4690113" y="4287497"/>
            <a:ext cx="4138448" cy="699238"/>
            <a:chOff x="4824249" y="4272445"/>
            <a:chExt cx="4138448" cy="699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DDE89-4314-974F-91D5-596D88C46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85" t="95100" r="20047" b="407"/>
            <a:stretch/>
          </p:blipFill>
          <p:spPr>
            <a:xfrm>
              <a:off x="4824249" y="4272445"/>
              <a:ext cx="4138448" cy="699238"/>
            </a:xfrm>
            <a:prstGeom prst="rect">
              <a:avLst/>
            </a:prstGeom>
          </p:spPr>
        </p:pic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F6BF63BE-E63E-3A41-B5B3-161F1FA30F8C}"/>
                </a:ext>
              </a:extLst>
            </p:cNvPr>
            <p:cNvSpPr txBox="1"/>
            <p:nvPr/>
          </p:nvSpPr>
          <p:spPr>
            <a:xfrm>
              <a:off x="5452441" y="4637323"/>
              <a:ext cx="1431417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E3SM: </a:t>
              </a:r>
              <a:r>
                <a:rPr lang="en-US" sz="1400" err="1"/>
                <a:t>datm+WWIII</a:t>
              </a:r>
              <a:endParaRPr lang="en-US" sz="1400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170EB012-AE91-2F4A-8826-36139EF38C44}"/>
                </a:ext>
              </a:extLst>
            </p:cNvPr>
            <p:cNvSpPr txBox="1"/>
            <p:nvPr/>
          </p:nvSpPr>
          <p:spPr>
            <a:xfrm>
              <a:off x="7561207" y="4371815"/>
              <a:ext cx="13186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WWIII Standalone</a:t>
              </a: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4271292D-9B31-5B48-9B6F-5E0526B465F8}"/>
                </a:ext>
              </a:extLst>
            </p:cNvPr>
            <p:cNvSpPr txBox="1"/>
            <p:nvPr/>
          </p:nvSpPr>
          <p:spPr>
            <a:xfrm>
              <a:off x="5475187" y="4367835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311112F8-4F79-A845-8A8C-1CC018C1D78B}"/>
                </a:ext>
              </a:extLst>
            </p:cNvPr>
            <p:cNvSpPr txBox="1"/>
            <p:nvPr/>
          </p:nvSpPr>
          <p:spPr>
            <a:xfrm>
              <a:off x="5475187" y="4367835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7D10F09-93EA-A946-BA65-05EFA3F8A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1153625"/>
            <a:ext cx="2815368" cy="2925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B34113C-D5EB-644D-9DE2-E4730671CCF9}"/>
              </a:ext>
            </a:extLst>
          </p:cNvPr>
          <p:cNvSpPr/>
          <p:nvPr/>
        </p:nvSpPr>
        <p:spPr>
          <a:xfrm>
            <a:off x="2322085" y="2505518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D3C8C4-50FC-1447-8605-54E34D29658F}"/>
              </a:ext>
            </a:extLst>
          </p:cNvPr>
          <p:cNvSpPr/>
          <p:nvPr/>
        </p:nvSpPr>
        <p:spPr>
          <a:xfrm>
            <a:off x="381153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</p:spTree>
    <p:extLst>
      <p:ext uri="{BB962C8B-B14F-4D97-AF65-F5344CB8AC3E}">
        <p14:creationId xmlns:p14="http://schemas.microsoft.com/office/powerpoint/2010/main" val="4101962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DA01-8B93-A040-B212-7A1AD1BF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Atmosphere + Unstructured Waves </a:t>
            </a:r>
            <a:r>
              <a:rPr lang="en-US" err="1"/>
              <a:t>Compset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B63EE-C275-1E40-A130-B21D32E6F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73" b="36230"/>
          <a:stretch/>
        </p:blipFill>
        <p:spPr>
          <a:xfrm>
            <a:off x="5166386" y="1052612"/>
            <a:ext cx="3185902" cy="31009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CB39F91-8088-3743-950B-F8522A63C468}"/>
              </a:ext>
            </a:extLst>
          </p:cNvPr>
          <p:cNvGrpSpPr/>
          <p:nvPr/>
        </p:nvGrpSpPr>
        <p:grpSpPr>
          <a:xfrm>
            <a:off x="4690113" y="4238522"/>
            <a:ext cx="4138448" cy="699238"/>
            <a:chOff x="4824249" y="4272445"/>
            <a:chExt cx="4138448" cy="699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F954FE-A110-DC4E-B5E7-CF04C2AB9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85" t="95100" r="20047" b="407"/>
            <a:stretch/>
          </p:blipFill>
          <p:spPr>
            <a:xfrm>
              <a:off x="4824249" y="4272445"/>
              <a:ext cx="4138448" cy="699238"/>
            </a:xfrm>
            <a:prstGeom prst="rect">
              <a:avLst/>
            </a:prstGeom>
          </p:spPr>
        </p:pic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A4916DD1-2F21-6E4B-A823-753A608989CD}"/>
                </a:ext>
              </a:extLst>
            </p:cNvPr>
            <p:cNvSpPr txBox="1"/>
            <p:nvPr/>
          </p:nvSpPr>
          <p:spPr>
            <a:xfrm>
              <a:off x="5452441" y="4637323"/>
              <a:ext cx="1431417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E3SM: </a:t>
              </a:r>
              <a:r>
                <a:rPr lang="en-US" sz="1400" err="1"/>
                <a:t>datm+WWIII</a:t>
              </a:r>
              <a:endParaRPr lang="en-US" sz="1400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345340FE-3DAA-724F-AF74-68F066CD3F2C}"/>
                </a:ext>
              </a:extLst>
            </p:cNvPr>
            <p:cNvSpPr txBox="1"/>
            <p:nvPr/>
          </p:nvSpPr>
          <p:spPr>
            <a:xfrm>
              <a:off x="7561207" y="4371815"/>
              <a:ext cx="131869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WWIII Standalone</a:t>
              </a: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02CDEA28-FB48-7F41-8126-2780AC0EC5BA}"/>
                </a:ext>
              </a:extLst>
            </p:cNvPr>
            <p:cNvSpPr txBox="1"/>
            <p:nvPr/>
          </p:nvSpPr>
          <p:spPr>
            <a:xfrm>
              <a:off x="5475187" y="4367835"/>
              <a:ext cx="1041952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                          </a:t>
              </a: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FB28C332-76DF-0C4F-AB5B-7E7D0F9C3DAD}"/>
                </a:ext>
              </a:extLst>
            </p:cNvPr>
            <p:cNvSpPr txBox="1"/>
            <p:nvPr/>
          </p:nvSpPr>
          <p:spPr>
            <a:xfrm>
              <a:off x="5475187" y="4367835"/>
              <a:ext cx="701154" cy="21544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lIns="0" tIns="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400"/>
                <a:t>Observed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F8B45C4-995B-514B-835E-3A9111850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1" y="1153625"/>
            <a:ext cx="2815368" cy="2925012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21BF7BD-096F-6A4F-B674-B2045078EFE8}"/>
              </a:ext>
            </a:extLst>
          </p:cNvPr>
          <p:cNvSpPr/>
          <p:nvPr/>
        </p:nvSpPr>
        <p:spPr>
          <a:xfrm>
            <a:off x="2263139" y="2851239"/>
            <a:ext cx="117892" cy="1106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CBBA6C-74F9-6F41-BCC0-624BB2213D02}"/>
              </a:ext>
            </a:extLst>
          </p:cNvPr>
          <p:cNvSpPr/>
          <p:nvPr/>
        </p:nvSpPr>
        <p:spPr>
          <a:xfrm>
            <a:off x="381153" y="41367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Hurricane Sandy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CFSv2 winds (0.2 degree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Comparison with NDBC buoy data</a:t>
            </a:r>
          </a:p>
        </p:txBody>
      </p:sp>
    </p:spTree>
    <p:extLst>
      <p:ext uri="{BB962C8B-B14F-4D97-AF65-F5344CB8AC3E}">
        <p14:creationId xmlns:p14="http://schemas.microsoft.com/office/powerpoint/2010/main" val="746572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D78-4A93-144F-9EBE-5689346CC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55" y="213623"/>
            <a:ext cx="8229600" cy="82296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273891-4C54-2744-9F0A-000BC6732D50}"/>
              </a:ext>
            </a:extLst>
          </p:cNvPr>
          <p:cNvSpPr txBox="1">
            <a:spLocks/>
          </p:cNvSpPr>
          <p:nvPr/>
        </p:nvSpPr>
        <p:spPr>
          <a:xfrm>
            <a:off x="310055" y="2356552"/>
            <a:ext cx="8229600" cy="8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BCCB3-688A-4D4E-A6EC-B4C27488DA35}"/>
              </a:ext>
            </a:extLst>
          </p:cNvPr>
          <p:cNvSpPr txBox="1"/>
          <p:nvPr/>
        </p:nvSpPr>
        <p:spPr>
          <a:xfrm>
            <a:off x="457200" y="3077329"/>
            <a:ext cx="73659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Performance evaluation of global unstructured configuration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One-way coupling from ocean and sea-ice to waves (verification)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Two-way coupling between waves, ocean, and sea ice (G </a:t>
            </a:r>
            <a:r>
              <a:rPr lang="en-US" dirty="0" err="1"/>
              <a:t>case+waves</a:t>
            </a:r>
            <a:r>
              <a:rPr lang="en-US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Collaborate with </a:t>
            </a:r>
            <a:r>
              <a:rPr lang="en-US" dirty="0" err="1"/>
              <a:t>InterFACE</a:t>
            </a:r>
            <a:r>
              <a:rPr lang="en-US" dirty="0"/>
              <a:t> project on wave/ice couplings and simulations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7D333-3CEA-2949-B684-687F6DC88BBB}"/>
              </a:ext>
            </a:extLst>
          </p:cNvPr>
          <p:cNvSpPr txBox="1"/>
          <p:nvPr/>
        </p:nvSpPr>
        <p:spPr>
          <a:xfrm>
            <a:off x="457200" y="949543"/>
            <a:ext cx="84503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Waves are an important interfacial process in the climate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latitude wave heights are increasing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E3SM will have the first coupled, global unstructured </a:t>
            </a:r>
            <a:r>
              <a:rPr lang="en-US" dirty="0" err="1"/>
              <a:t>WaveWatchIII</a:t>
            </a:r>
            <a:r>
              <a:rPr lang="en-US" dirty="0"/>
              <a:t> configuration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Our initial validation results have shown promise in balancing accuracy and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9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BE9A-FE4E-214B-8ADC-20B43D28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Waves in Coastal Flooding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A5A664-8B8B-A246-9C02-D832AFCA7A26}"/>
              </a:ext>
            </a:extLst>
          </p:cNvPr>
          <p:cNvGrpSpPr>
            <a:grpSpLocks noChangeAspect="1"/>
          </p:cNvGrpSpPr>
          <p:nvPr/>
        </p:nvGrpSpPr>
        <p:grpSpPr>
          <a:xfrm>
            <a:off x="-130686" y="1681637"/>
            <a:ext cx="4670175" cy="2743200"/>
            <a:chOff x="-149998" y="903580"/>
            <a:chExt cx="6681202" cy="3924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1D0F56-FBC5-5C4A-896F-DD3B21CB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2" y="903580"/>
              <a:ext cx="6489042" cy="39244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F24738-ED00-7D45-8DFD-557DFD5FC94F}"/>
                </a:ext>
              </a:extLst>
            </p:cNvPr>
            <p:cNvSpPr txBox="1"/>
            <p:nvPr/>
          </p:nvSpPr>
          <p:spPr>
            <a:xfrm>
              <a:off x="-149998" y="4080460"/>
              <a:ext cx="2621013" cy="633621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r>
                <a:rPr lang="en-US" sz="1500" dirty="0" err="1">
                  <a:latin typeface="Arial"/>
                  <a:cs typeface="Arial"/>
                </a:rPr>
                <a:t>Melet</a:t>
              </a:r>
              <a:r>
                <a:rPr lang="en-US" sz="1500" dirty="0">
                  <a:latin typeface="Arial"/>
                  <a:cs typeface="Arial"/>
                </a:rPr>
                <a:t> et al. (2018)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8195CF-54A1-8444-A82B-85E1B730A888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3376174" y="3014117"/>
            <a:ext cx="28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Climate drivers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3FA7D-468E-8F41-98AF-C879A32CB5F5}"/>
              </a:ext>
            </a:extLst>
          </p:cNvPr>
          <p:cNvSpPr>
            <a:spLocks noChangeAspect="1"/>
          </p:cNvSpPr>
          <p:nvPr/>
        </p:nvSpPr>
        <p:spPr>
          <a:xfrm>
            <a:off x="3982572" y="2128344"/>
            <a:ext cx="691237" cy="2088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DEDB62-8242-D343-AC5C-6EECC6139C4F}"/>
              </a:ext>
            </a:extLst>
          </p:cNvPr>
          <p:cNvGrpSpPr/>
          <p:nvPr/>
        </p:nvGrpSpPr>
        <p:grpSpPr>
          <a:xfrm>
            <a:off x="785361" y="1681637"/>
            <a:ext cx="8321311" cy="2382645"/>
            <a:chOff x="678209" y="1687410"/>
            <a:chExt cx="8321311" cy="238264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E96147-D6B1-2640-8186-65778DA27B44}"/>
                </a:ext>
              </a:extLst>
            </p:cNvPr>
            <p:cNvGrpSpPr/>
            <p:nvPr/>
          </p:nvGrpSpPr>
          <p:grpSpPr>
            <a:xfrm>
              <a:off x="678209" y="1687410"/>
              <a:ext cx="8321311" cy="2382645"/>
              <a:chOff x="685529" y="1711596"/>
              <a:chExt cx="8321311" cy="238264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9D45FE-F275-F04C-A5AD-9AED2B6063F0}"/>
                  </a:ext>
                </a:extLst>
              </p:cNvPr>
              <p:cNvGrpSpPr/>
              <p:nvPr/>
            </p:nvGrpSpPr>
            <p:grpSpPr>
              <a:xfrm>
                <a:off x="685529" y="1711596"/>
                <a:ext cx="8321311" cy="2382645"/>
                <a:chOff x="685529" y="1711596"/>
                <a:chExt cx="8321311" cy="2382645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50584DD-36F5-4041-BB94-B4A5ECA55D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5529" y="3366695"/>
                  <a:ext cx="952549" cy="33520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8002A2D-1321-EC45-A3E1-32B72D3C4DE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566822" y="3478688"/>
                  <a:ext cx="85450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/>
                    <a:t>(Storms)</a:t>
                  </a: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E3CAD693-4A78-5E47-A868-837A51643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38920" y="2279621"/>
                  <a:ext cx="3967920" cy="1449027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10A7CE-AA23-904F-8A4A-F17C936DE1FF}"/>
                    </a:ext>
                  </a:extLst>
                </p:cNvPr>
                <p:cNvSpPr txBox="1"/>
                <p:nvPr/>
              </p:nvSpPr>
              <p:spPr>
                <a:xfrm>
                  <a:off x="6232111" y="3724909"/>
                  <a:ext cx="17566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Kerr et al. (2013)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16EC66E-0541-1845-A223-F85A6F868478}"/>
                    </a:ext>
                  </a:extLst>
                </p:cNvPr>
                <p:cNvSpPr txBox="1"/>
                <p:nvPr/>
              </p:nvSpPr>
              <p:spPr>
                <a:xfrm>
                  <a:off x="5302210" y="1711596"/>
                  <a:ext cx="33468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Wave contribution to water levels</a:t>
                  </a:r>
                  <a:br>
                    <a:rPr lang="en-US" dirty="0"/>
                  </a:br>
                  <a:r>
                    <a:rPr lang="en-US" dirty="0"/>
                    <a:t>during Hurricane Ike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F9BDC-16A8-0A44-89AC-383B58A5EB98}"/>
                  </a:ext>
                </a:extLst>
              </p:cNvPr>
              <p:cNvSpPr/>
              <p:nvPr/>
            </p:nvSpPr>
            <p:spPr>
              <a:xfrm>
                <a:off x="5038920" y="2279621"/>
                <a:ext cx="70408" cy="245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C6ABBA-7B51-6D48-AA81-A1315EEF61EC}"/>
                </a:ext>
              </a:extLst>
            </p:cNvPr>
            <p:cNvSpPr txBox="1"/>
            <p:nvPr/>
          </p:nvSpPr>
          <p:spPr>
            <a:xfrm>
              <a:off x="6553643" y="3308945"/>
              <a:ext cx="20505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</a:rPr>
                <a:t>Maximum water level difference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54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467A-3588-B845-9CA5-7335ADB7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 in Global Wave Climate</a:t>
            </a:r>
          </a:p>
        </p:txBody>
      </p:sp>
      <p:pic>
        <p:nvPicPr>
          <p:cNvPr id="4" name="Picture 3" descr="Screenshot 2018-04-26 19.34.17.png">
            <a:extLst>
              <a:ext uri="{FF2B5EF4-FFF2-40B4-BE49-F238E27FC236}">
                <a16:creationId xmlns:a16="http://schemas.microsoft.com/office/drawing/2014/main" id="{BA4C4742-304D-6041-9FE6-52948EB98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9089"/>
            <a:ext cx="5963244" cy="25101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B33E37-DE06-5F4B-853B-AD3D2016CF92}"/>
              </a:ext>
            </a:extLst>
          </p:cNvPr>
          <p:cNvSpPr/>
          <p:nvPr/>
        </p:nvSpPr>
        <p:spPr>
          <a:xfrm>
            <a:off x="892193" y="2734136"/>
            <a:ext cx="4743295" cy="6171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48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0CA4C-E7A4-1B4D-A30B-39747B654B50}"/>
              </a:ext>
            </a:extLst>
          </p:cNvPr>
          <p:cNvSpPr txBox="1"/>
          <p:nvPr/>
        </p:nvSpPr>
        <p:spPr>
          <a:xfrm>
            <a:off x="457200" y="3568588"/>
            <a:ext cx="269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et al. Science (2011)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4BC1F-988E-C44C-AE7D-64F8030399C5}"/>
              </a:ext>
            </a:extLst>
          </p:cNvPr>
          <p:cNvSpPr txBox="1"/>
          <p:nvPr/>
        </p:nvSpPr>
        <p:spPr>
          <a:xfrm>
            <a:off x="6568427" y="1486776"/>
            <a:ext cx="244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wave (and wind) extremes have been increasing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Especially at high latitudes</a:t>
            </a:r>
          </a:p>
        </p:txBody>
      </p:sp>
    </p:spTree>
    <p:extLst>
      <p:ext uri="{BB962C8B-B14F-4D97-AF65-F5344CB8AC3E}">
        <p14:creationId xmlns:p14="http://schemas.microsoft.com/office/powerpoint/2010/main" val="135516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58F3-A677-8843-A32D-9233F549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Wave Energy Spectrum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B21FC5-B907-5040-A467-BAFED89D7FFD}"/>
              </a:ext>
            </a:extLst>
          </p:cNvPr>
          <p:cNvSpPr txBox="1">
            <a:spLocks/>
          </p:cNvSpPr>
          <p:nvPr/>
        </p:nvSpPr>
        <p:spPr>
          <a:xfrm>
            <a:off x="5188226" y="1370013"/>
            <a:ext cx="3687262" cy="3262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Wind waves represent a distinct portion of the energy spectrum</a:t>
            </a:r>
          </a:p>
          <a:p>
            <a:endParaRPr lang="en-US" dirty="0"/>
          </a:p>
          <a:p>
            <a:r>
              <a:rPr lang="en-US" dirty="0"/>
              <a:t>Wavelengths order 10-100 m</a:t>
            </a:r>
          </a:p>
          <a:p>
            <a:r>
              <a:rPr lang="en-US" dirty="0"/>
              <a:t>Periods order 1-10s</a:t>
            </a:r>
          </a:p>
          <a:p>
            <a:endParaRPr lang="en-US" dirty="0"/>
          </a:p>
          <a:p>
            <a:r>
              <a:rPr lang="en-US" dirty="0"/>
              <a:t>Require separate modeling approach</a:t>
            </a:r>
          </a:p>
          <a:p>
            <a:r>
              <a:rPr lang="en-US" dirty="0"/>
              <a:t>Phase averaged paradigm vs. directly modeling sea surface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AD95314-572D-0244-97CD-B1242825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12" y="1370013"/>
            <a:ext cx="4738415" cy="28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A2D0-546D-2246-BC01-93C4985C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Spectral Description of Waves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A59085-BDD0-D741-954B-73F6D6355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31" y="1185380"/>
            <a:ext cx="1668586" cy="341389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D0CA1-0E09-9947-8220-6554AB0AD74C}"/>
              </a:ext>
            </a:extLst>
          </p:cNvPr>
          <p:cNvSpPr txBox="1"/>
          <p:nvPr/>
        </p:nvSpPr>
        <p:spPr>
          <a:xfrm>
            <a:off x="525090" y="4599270"/>
            <a:ext cx="1781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Credit: ECMWF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1097B92-2FDA-9546-98FE-E6C890121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0" t="49191" r="2354" b="1856"/>
          <a:stretch/>
        </p:blipFill>
        <p:spPr bwMode="auto">
          <a:xfrm>
            <a:off x="5491247" y="1487574"/>
            <a:ext cx="3195552" cy="27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46B25-6B90-5E44-B605-C79C1AF97964}"/>
              </a:ext>
            </a:extLst>
          </p:cNvPr>
          <p:cNvSpPr txBox="1"/>
          <p:nvPr/>
        </p:nvSpPr>
        <p:spPr>
          <a:xfrm>
            <a:off x="2696437" y="1028700"/>
            <a:ext cx="2414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Actual water surface represented by summation of sinusoidal components with different frequencies and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Spectrum: Distribution of energy among the components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04E3C-A617-2F43-9789-1062BD03A325}"/>
              </a:ext>
            </a:extLst>
          </p:cNvPr>
          <p:cNvSpPr txBox="1"/>
          <p:nvPr/>
        </p:nvSpPr>
        <p:spPr>
          <a:xfrm>
            <a:off x="6353076" y="4252326"/>
            <a:ext cx="1781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Image Credit: ECMWF</a:t>
            </a:r>
          </a:p>
        </p:txBody>
      </p:sp>
    </p:spTree>
    <p:extLst>
      <p:ext uri="{BB962C8B-B14F-4D97-AF65-F5344CB8AC3E}">
        <p14:creationId xmlns:p14="http://schemas.microsoft.com/office/powerpoint/2010/main" val="174591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(Phase-Average) Wave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9CA512B-8795-744D-A5E2-13FD0A9DD013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60318" y="2571397"/>
                <a:ext cx="5328556" cy="677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9CA512B-8795-744D-A5E2-13FD0A9DD01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318" y="2571397"/>
                <a:ext cx="5328556" cy="677558"/>
              </a:xfrm>
              <a:prstGeom prst="rect">
                <a:avLst/>
              </a:prstGeom>
              <a:blipFill>
                <a:blip r:embed="rId2"/>
                <a:stretch>
                  <a:fillRect t="-138182" r="-4762" b="-19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CFB82-3EC7-0B46-AC78-618D9B6D2D36}"/>
                  </a:ext>
                </a:extLst>
              </p:cNvPr>
              <p:cNvSpPr txBox="1"/>
              <p:nvPr/>
            </p:nvSpPr>
            <p:spPr>
              <a:xfrm>
                <a:off x="5871592" y="2571397"/>
                <a:ext cx="3829382" cy="2328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Atmosphere-wave interaction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Dissipation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𝑛𝑙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Non-linear wave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Triad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Wave scattering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𝑏𝑜𝑡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Wave-bottom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𝑑𝑏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Depth-limited breaking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𝑖𝑐𝑒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Wave-ice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- Reflection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2CFB82-3EC7-0B46-AC78-618D9B6D2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92" y="2571397"/>
                <a:ext cx="3829382" cy="2328073"/>
              </a:xfrm>
              <a:prstGeom prst="rect">
                <a:avLst/>
              </a:prstGeom>
              <a:blipFill>
                <a:blip r:embed="rId3"/>
                <a:stretch>
                  <a:fillRect l="-330" b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079411-7135-514B-B449-30A1DE5231C6}"/>
                  </a:ext>
                </a:extLst>
              </p:cNvPr>
              <p:cNvSpPr txBox="1"/>
              <p:nvPr/>
            </p:nvSpPr>
            <p:spPr>
              <a:xfrm>
                <a:off x="3071405" y="1427385"/>
                <a:ext cx="2125134" cy="795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079411-7135-514B-B449-30A1DE523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405" y="1427385"/>
                <a:ext cx="2125134" cy="795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881C10EA-CCAB-6147-9475-6B4DB4898494}"/>
              </a:ext>
            </a:extLst>
          </p:cNvPr>
          <p:cNvSpPr/>
          <p:nvPr/>
        </p:nvSpPr>
        <p:spPr>
          <a:xfrm rot="16200000">
            <a:off x="1432978" y="2741075"/>
            <a:ext cx="287881" cy="1392769"/>
          </a:xfrm>
          <a:prstGeom prst="leftBrace">
            <a:avLst>
              <a:gd name="adj1" fmla="val 18678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ECEA278-DF23-6B40-828B-5C5C4AE965B7}"/>
              </a:ext>
            </a:extLst>
          </p:cNvPr>
          <p:cNvSpPr/>
          <p:nvPr/>
        </p:nvSpPr>
        <p:spPr>
          <a:xfrm rot="16200000">
            <a:off x="3924452" y="3061295"/>
            <a:ext cx="287882" cy="740579"/>
          </a:xfrm>
          <a:prstGeom prst="leftBrace">
            <a:avLst>
              <a:gd name="adj1" fmla="val 18678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16DC1135-D869-D646-9913-1CC4E2036816}"/>
              </a:ext>
            </a:extLst>
          </p:cNvPr>
          <p:cNvSpPr/>
          <p:nvPr/>
        </p:nvSpPr>
        <p:spPr>
          <a:xfrm rot="16200000">
            <a:off x="2917236" y="3061295"/>
            <a:ext cx="287882" cy="740579"/>
          </a:xfrm>
          <a:prstGeom prst="leftBrace">
            <a:avLst>
              <a:gd name="adj1" fmla="val 18678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C30A187F-7E83-8B4D-A41D-934548E7C9F5}"/>
              </a:ext>
            </a:extLst>
          </p:cNvPr>
          <p:cNvSpPr/>
          <p:nvPr/>
        </p:nvSpPr>
        <p:spPr>
          <a:xfrm rot="16200000">
            <a:off x="4974643" y="3094306"/>
            <a:ext cx="287882" cy="740579"/>
          </a:xfrm>
          <a:prstGeom prst="leftBrace">
            <a:avLst>
              <a:gd name="adj1" fmla="val 18678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373AA-095A-E94B-A93C-7B85DA2FD9CA}"/>
              </a:ext>
            </a:extLst>
          </p:cNvPr>
          <p:cNvSpPr txBox="1"/>
          <p:nvPr/>
        </p:nvSpPr>
        <p:spPr>
          <a:xfrm>
            <a:off x="880534" y="3650049"/>
            <a:ext cx="1253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Advection by group velocity and currents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ED8D28-B32B-ED43-BAE3-A8B29E4E0C50}"/>
              </a:ext>
            </a:extLst>
          </p:cNvPr>
          <p:cNvSpPr txBox="1"/>
          <p:nvPr/>
        </p:nvSpPr>
        <p:spPr>
          <a:xfrm>
            <a:off x="2580979" y="3575103"/>
            <a:ext cx="1117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Frequency dispersion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(stretching)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076306-CC42-9940-B3A2-FF29A25C28E1}"/>
              </a:ext>
            </a:extLst>
          </p:cNvPr>
          <p:cNvSpPr txBox="1"/>
          <p:nvPr/>
        </p:nvSpPr>
        <p:spPr>
          <a:xfrm>
            <a:off x="3588614" y="3652437"/>
            <a:ext cx="934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Refraction</a:t>
            </a:r>
          </a:p>
          <a:p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(bending)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696A7-4461-F246-B7EE-B0E554986AA1}"/>
              </a:ext>
            </a:extLst>
          </p:cNvPr>
          <p:cNvSpPr txBox="1"/>
          <p:nvPr/>
        </p:nvSpPr>
        <p:spPr>
          <a:xfrm>
            <a:off x="4522593" y="3584549"/>
            <a:ext cx="12650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Production,</a:t>
            </a:r>
          </a:p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Dissipation,</a:t>
            </a:r>
          </a:p>
          <a:p>
            <a:pPr algn="ctr"/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</a:rPr>
              <a:t>Non-linearities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43A9BD-9788-0345-B3D4-60582B30AC6D}"/>
              </a:ext>
            </a:extLst>
          </p:cNvPr>
          <p:cNvSpPr txBox="1"/>
          <p:nvPr/>
        </p:nvSpPr>
        <p:spPr>
          <a:xfrm>
            <a:off x="2584681" y="1121931"/>
            <a:ext cx="370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Describes evolution of action density: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A43EC-D8E0-3741-9DBD-089BCD296709}"/>
              </a:ext>
            </a:extLst>
          </p:cNvPr>
          <p:cNvSpPr txBox="1"/>
          <p:nvPr/>
        </p:nvSpPr>
        <p:spPr>
          <a:xfrm>
            <a:off x="2855678" y="2095698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lon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8BA0C2-7AFD-B94A-82DF-0746FB2F3727}"/>
              </a:ext>
            </a:extLst>
          </p:cNvPr>
          <p:cNvSpPr txBox="1"/>
          <p:nvPr/>
        </p:nvSpPr>
        <p:spPr>
          <a:xfrm>
            <a:off x="3245651" y="2095698"/>
            <a:ext cx="3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A8DE83-7B2C-BD4C-972F-047F50542224}"/>
              </a:ext>
            </a:extLst>
          </p:cNvPr>
          <p:cNvSpPr txBox="1"/>
          <p:nvPr/>
        </p:nvSpPr>
        <p:spPr>
          <a:xfrm>
            <a:off x="3597344" y="2020245"/>
            <a:ext cx="756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relative</a:t>
            </a:r>
          </a:p>
          <a:p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fequency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580788-6710-AB40-9161-0985B2AC728A}"/>
              </a:ext>
            </a:extLst>
          </p:cNvPr>
          <p:cNvSpPr txBox="1"/>
          <p:nvPr/>
        </p:nvSpPr>
        <p:spPr>
          <a:xfrm>
            <a:off x="4247180" y="2112577"/>
            <a:ext cx="742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direction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054C9-2D1D-1948-8258-1DBA9422DF41}"/>
              </a:ext>
            </a:extLst>
          </p:cNvPr>
          <p:cNvSpPr txBox="1"/>
          <p:nvPr/>
        </p:nvSpPr>
        <p:spPr>
          <a:xfrm>
            <a:off x="4895662" y="2120272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time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ECBC24-0FC2-E94E-A212-4DA8F56D06F6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3046596" y="1858963"/>
            <a:ext cx="496550" cy="23673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46E4747-4FC0-5740-8CA7-A15F5130AA65}"/>
              </a:ext>
            </a:extLst>
          </p:cNvPr>
          <p:cNvCxnSpPr>
            <a:cxnSpLocks/>
          </p:cNvCxnSpPr>
          <p:nvPr/>
        </p:nvCxnSpPr>
        <p:spPr>
          <a:xfrm flipV="1">
            <a:off x="3422128" y="1820275"/>
            <a:ext cx="382806" cy="31127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B68BD8-D86C-AF47-8F6C-1F4112F3F3B3}"/>
              </a:ext>
            </a:extLst>
          </p:cNvPr>
          <p:cNvCxnSpPr>
            <a:cxnSpLocks/>
          </p:cNvCxnSpPr>
          <p:nvPr/>
        </p:nvCxnSpPr>
        <p:spPr>
          <a:xfrm flipV="1">
            <a:off x="3918632" y="1849276"/>
            <a:ext cx="70916" cy="22745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AD5676-7510-E747-91F2-2BB2353730C7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4239043" y="1836074"/>
            <a:ext cx="379169" cy="27650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1B3CBB-192C-DC47-A9E1-52C6722EA494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4467339" y="1866118"/>
            <a:ext cx="664125" cy="25415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0CE6AA1-651D-7144-829F-73056308854D}"/>
              </a:ext>
            </a:extLst>
          </p:cNvPr>
          <p:cNvCxnSpPr>
            <a:cxnSpLocks/>
          </p:cNvCxnSpPr>
          <p:nvPr/>
        </p:nvCxnSpPr>
        <p:spPr>
          <a:xfrm flipH="1" flipV="1">
            <a:off x="5080203" y="1545894"/>
            <a:ext cx="664125" cy="25415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E72B78F-299E-C64A-B644-DF83F01867FA}"/>
              </a:ext>
            </a:extLst>
          </p:cNvPr>
          <p:cNvSpPr txBox="1"/>
          <p:nvPr/>
        </p:nvSpPr>
        <p:spPr>
          <a:xfrm>
            <a:off x="5810542" y="1727618"/>
            <a:ext cx="10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energy density</a:t>
            </a:r>
          </a:p>
        </p:txBody>
      </p:sp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3FD9-9850-A745-98CF-483DC245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Wave Parameters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CDFAC-86AD-8E4F-977C-59B26CE496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28700"/>
                <a:ext cx="8229600" cy="3542512"/>
              </a:xfrm>
            </p:spPr>
            <p:txBody>
              <a:bodyPr/>
              <a:lstStyle/>
              <a:p>
                <a:pPr marL="342900" lvl="1" indent="0">
                  <a:buNone/>
                </a:pPr>
                <a:endParaRPr lang="en-US" dirty="0"/>
              </a:p>
              <a:p>
                <a:r>
                  <a:rPr lang="en-US" dirty="0"/>
                  <a:t>Significant Wave Height</a:t>
                </a:r>
              </a:p>
              <a:p>
                <a:pPr marL="0" indent="0">
                  <a:buNone/>
                </a:pPr>
                <a:r>
                  <a:rPr lang="en-US" sz="1600" b="0" dirty="0"/>
                  <a:t>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  <a:p>
                <a:r>
                  <a:rPr lang="en-US" dirty="0"/>
                  <a:t>Mean Wave Period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  <a:p>
                <a:r>
                  <a:rPr lang="en-US" dirty="0"/>
                  <a:t>Mean Wave Direction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undOvr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nary>
                                    <m:naryPr>
                                      <m:limLoc m:val="undOvr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4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nary>
                                </m:e>
                              </m:nary>
                            </m:num>
                            <m:den>
                              <m:nary>
                                <m:naryPr>
                                  <m:limLoc m:val="undOvr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nary>
                                    <m:naryPr>
                                      <m:limLoc m:val="undOvr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4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  <m:e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nary>
                                </m:e>
                              </m:nary>
                            </m:den>
                          </m:f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1CDFAC-86AD-8E4F-977C-59B26CE496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28700"/>
                <a:ext cx="8229600" cy="3542512"/>
              </a:xfrm>
              <a:blipFill>
                <a:blip r:embed="rId2"/>
                <a:stretch>
                  <a:fillRect l="-1698" t="-71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A0079D96-6E65-9A42-9256-9C1583FC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69" y="844198"/>
            <a:ext cx="3301780" cy="207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25FB0-3636-9647-A296-39C903A4D79D}"/>
              </a:ext>
            </a:extLst>
          </p:cNvPr>
          <p:cNvSpPr txBox="1"/>
          <p:nvPr/>
        </p:nvSpPr>
        <p:spPr>
          <a:xfrm>
            <a:off x="8072589" y="2346459"/>
            <a:ext cx="91266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/>
              <a:t>Image credit: </a:t>
            </a:r>
            <a:br>
              <a:rPr lang="en-US" sz="1050"/>
            </a:br>
            <a:r>
              <a:rPr lang="en-US" sz="1050"/>
              <a:t>Motion Forecasting</a:t>
            </a:r>
          </a:p>
        </p:txBody>
      </p:sp>
    </p:spTree>
    <p:extLst>
      <p:ext uri="{BB962C8B-B14F-4D97-AF65-F5344CB8AC3E}">
        <p14:creationId xmlns:p14="http://schemas.microsoft.com/office/powerpoint/2010/main" val="2296232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B73A-BD27-5F49-AA1F-77CA778DB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Wave Spectra ML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08342-D9F9-924B-9817-3DD92DA51F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7" y="1021189"/>
            <a:ext cx="4739152" cy="1976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F9181-F3C3-D04E-91B0-ED3FA5D04F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77" y="1603509"/>
            <a:ext cx="3358541" cy="3358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D3D98C-826E-DB4B-8420-9E079382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7" y="3017920"/>
            <a:ext cx="4739152" cy="2075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7949D7-19DF-3641-8527-76150359C315}"/>
              </a:ext>
            </a:extLst>
          </p:cNvPr>
          <p:cNvSpPr txBox="1"/>
          <p:nvPr/>
        </p:nvSpPr>
        <p:spPr>
          <a:xfrm>
            <a:off x="1727512" y="991612"/>
            <a:ext cx="18585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Wave spectrum clusters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42517-8557-404A-B7E3-5126C0EA9A09}"/>
              </a:ext>
            </a:extLst>
          </p:cNvPr>
          <p:cNvSpPr txBox="1"/>
          <p:nvPr/>
        </p:nvSpPr>
        <p:spPr>
          <a:xfrm>
            <a:off x="1745978" y="2998173"/>
            <a:ext cx="18400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Correlation Coefficient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9D37E-8229-9144-BE3D-E84206329B4D}"/>
              </a:ext>
            </a:extLst>
          </p:cNvPr>
          <p:cNvSpPr txBox="1"/>
          <p:nvPr/>
        </p:nvSpPr>
        <p:spPr>
          <a:xfrm>
            <a:off x="5829751" y="1333880"/>
            <a:ext cx="27329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Representative cluster wave spectra</a:t>
            </a:r>
          </a:p>
        </p:txBody>
      </p:sp>
    </p:spTree>
    <p:extLst>
      <p:ext uri="{BB962C8B-B14F-4D97-AF65-F5344CB8AC3E}">
        <p14:creationId xmlns:p14="http://schemas.microsoft.com/office/powerpoint/2010/main" val="1320446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10230</TotalTime>
  <Words>980</Words>
  <Application>Microsoft Macintosh PowerPoint</Application>
  <PresentationFormat>On-screen Show (16:9)</PresentationFormat>
  <Paragraphs>237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Office Theme</vt:lpstr>
      <vt:lpstr>Custom Design</vt:lpstr>
      <vt:lpstr>Unstructured Wave Modeling in E3SM</vt:lpstr>
      <vt:lpstr>Role of Waves in the Coupled Climate System</vt:lpstr>
      <vt:lpstr>Role of Waves in Coastal Flooding</vt:lpstr>
      <vt:lpstr>Trend in Global Wave Climate</vt:lpstr>
      <vt:lpstr>Wave Energy Spectrum</vt:lpstr>
      <vt:lpstr>Spectral Description of Waves</vt:lpstr>
      <vt:lpstr>Spectral (Phase-Average) Wave Modeling</vt:lpstr>
      <vt:lpstr>Mean Wave Parameters </vt:lpstr>
      <vt:lpstr>Global Wave Spectra ML Classification</vt:lpstr>
      <vt:lpstr>WaveWatchIII Mesh Configurations</vt:lpstr>
      <vt:lpstr>Integration of WaveWatchIII into E3SM</vt:lpstr>
      <vt:lpstr>Importance of Regional Refinement</vt:lpstr>
      <vt:lpstr>Global Unstructured WaveWatchIII Meshes</vt:lpstr>
      <vt:lpstr>Global Unstructured Mesh Validation</vt:lpstr>
      <vt:lpstr>Global Unstructured Mesh Validation</vt:lpstr>
      <vt:lpstr>Global Unstructured Mesh Validation</vt:lpstr>
      <vt:lpstr>Global Unstructured Mesh Validation</vt:lpstr>
      <vt:lpstr>Global Regionally Refined Mesh Validation</vt:lpstr>
      <vt:lpstr>Global Regionally Refined Mesh Validation</vt:lpstr>
      <vt:lpstr>Global Regionally Refined Mesh Validation</vt:lpstr>
      <vt:lpstr>WaveWatchIII Coupler Mapping</vt:lpstr>
      <vt:lpstr>Data Atmosphere + Unstructured Waves Compset</vt:lpstr>
      <vt:lpstr>Data Atmosphere + Unstructured Waves Compset</vt:lpstr>
      <vt:lpstr>Data Atmosphere + Unstructured Waves Compset</vt:lpstr>
      <vt:lpstr>Summary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Microsoft Office User</cp:lastModifiedBy>
  <cp:revision>108</cp:revision>
  <dcterms:created xsi:type="dcterms:W3CDTF">2014-12-04T00:15:55Z</dcterms:created>
  <dcterms:modified xsi:type="dcterms:W3CDTF">2020-06-25T16:40:37Z</dcterms:modified>
</cp:coreProperties>
</file>