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77" r:id="rId2"/>
    <p:sldId id="272" r:id="rId3"/>
    <p:sldId id="380" r:id="rId4"/>
    <p:sldId id="397" r:id="rId5"/>
    <p:sldId id="321" r:id="rId6"/>
    <p:sldId id="322" r:id="rId7"/>
    <p:sldId id="325" r:id="rId8"/>
    <p:sldId id="399" r:id="rId9"/>
    <p:sldId id="400" r:id="rId10"/>
    <p:sldId id="420" r:id="rId11"/>
    <p:sldId id="421" r:id="rId12"/>
    <p:sldId id="422" r:id="rId13"/>
    <p:sldId id="416" r:id="rId14"/>
    <p:sldId id="409" r:id="rId15"/>
    <p:sldId id="415" r:id="rId16"/>
    <p:sldId id="418" r:id="rId17"/>
    <p:sldId id="402" r:id="rId18"/>
    <p:sldId id="417" r:id="rId19"/>
    <p:sldId id="411" r:id="rId20"/>
    <p:sldId id="398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, Yuying" initials="ZY" lastIdx="1" clrIdx="0">
    <p:extLst>
      <p:ext uri="{19B8F6BF-5375-455C-9EA6-DF929625EA0E}">
        <p15:presenceInfo xmlns:p15="http://schemas.microsoft.com/office/powerpoint/2012/main" userId="S::zhang24@llnl.gov::be25b691-7f99-4c5d-8022-50bcdea522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70F"/>
    <a:srgbClr val="EC3027"/>
    <a:srgbClr val="DD8F26"/>
    <a:srgbClr val="E4D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3"/>
    <p:restoredTop sz="94944"/>
  </p:normalViewPr>
  <p:slideViewPr>
    <p:cSldViewPr snapToGrid="0" snapToObjects="1">
      <p:cViewPr varScale="1">
        <p:scale>
          <a:sx n="117" d="100"/>
          <a:sy n="117" d="100"/>
        </p:scale>
        <p:origin x="3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3D208-4EE9-BB47-BB22-C3F7F27CFF10}" type="datetimeFigureOut">
              <a:rPr lang="en-US" smtClean="0"/>
              <a:t>4/19/20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01946-D4E1-BE47-B73A-D6705C148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6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01946-D4E1-BE47-B73A-D6705C1481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828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54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82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26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8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B2101-966D-446B-AF23-FEE0F534F2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6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B2101-966D-446B-AF23-FEE0F534F2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3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5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09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71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34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04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50432-66AE-FE43-84C7-0BE92918D0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2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4" charset="0"/>
              <a:ea typeface="+mn-ea"/>
              <a:cs typeface="+mn-cs"/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371600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7724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F683-7C32-6046-A3B6-A693B92E4F32}" type="datetime1">
              <a:rPr lang="en-US" smtClean="0"/>
              <a:t>4/19/20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869F-781C-0C47-9EA3-735B36143588}" type="datetime1">
              <a:rPr lang="en-US" smtClean="0"/>
              <a:t>4/19/20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9C5-014F-FE46-88A0-D29EA9527A15}" type="datetime1">
              <a:rPr lang="en-US" smtClean="0"/>
              <a:t>4/19/20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8550D-B655-A84B-A9D2-2CEAF3D9B891}" type="datetime1">
              <a:rPr lang="en-US" smtClean="0"/>
              <a:t>4/19/20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B534-0BA9-8F48-81F5-7C0AF25DDABD}" type="datetime1">
              <a:rPr lang="en-US" smtClean="0"/>
              <a:t>4/19/20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5023-418F-3244-AAA4-21447501B52E}" type="datetime1">
              <a:rPr lang="en-US" smtClean="0"/>
              <a:t>4/19/20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32004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822960"/>
            <a:ext cx="48006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9A6C-DBDB-F84E-9C44-47D3703FE315}" type="datetime1">
              <a:rPr lang="en-US" smtClean="0"/>
              <a:t>4/19/20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82296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85800"/>
            <a:ext cx="8229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2080"/>
            <a:ext cx="82296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6BFC-24CA-FD4F-AAA7-DFF94C205F6D}" type="datetime1">
              <a:rPr lang="en-US" smtClean="0"/>
              <a:t>4/19/20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6357008"/>
            <a:ext cx="13716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1605D400-BE3A-954E-A7E8-D80431967131}" type="datetime1">
              <a:rPr lang="en-US" smtClean="0"/>
              <a:t>4/19/20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6504908"/>
            <a:ext cx="13716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986" y="251257"/>
            <a:ext cx="7492060" cy="1371600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 Stochastic Convection Parameterization with ZM in E3SM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209" y="2136869"/>
            <a:ext cx="8244091" cy="3523702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Guang Zhang</a:t>
            </a:r>
            <a:r>
              <a:rPr lang="en-US" sz="2800" baseline="30000" dirty="0">
                <a:solidFill>
                  <a:srgbClr val="0070C0"/>
                </a:solidFill>
              </a:rPr>
              <a:t>1</a:t>
            </a:r>
            <a:r>
              <a:rPr lang="en-US" sz="2800" dirty="0">
                <a:solidFill>
                  <a:srgbClr val="0070C0"/>
                </a:solidFill>
              </a:rPr>
              <a:t>, Yong Wang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Shaocheng</a:t>
            </a:r>
            <a:r>
              <a:rPr lang="en-US" sz="2800" dirty="0">
                <a:solidFill>
                  <a:srgbClr val="0070C0"/>
                </a:solidFill>
              </a:rPr>
              <a:t> Xie</a:t>
            </a:r>
            <a:r>
              <a:rPr lang="en-US" sz="2800" baseline="30000" dirty="0">
                <a:solidFill>
                  <a:srgbClr val="0070C0"/>
                </a:solidFill>
              </a:rPr>
              <a:t>3</a:t>
            </a: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1 Scripps Institution of Oceanography, UCSD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2 Dept. of Earth System Science, Tsinghua University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3 Lawrence Livermore National Laboratory</a:t>
            </a:r>
          </a:p>
          <a:p>
            <a:pPr algn="ctr"/>
            <a:endParaRPr lang="en-US" sz="14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E45CD9C-B990-794D-96C3-BF0BDA2AF112}"/>
              </a:ext>
            </a:extLst>
          </p:cNvPr>
          <p:cNvSpPr txBox="1">
            <a:spLocks/>
          </p:cNvSpPr>
          <p:nvPr/>
        </p:nvSpPr>
        <p:spPr>
          <a:xfrm>
            <a:off x="4972241" y="3773587"/>
            <a:ext cx="4150391" cy="11801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7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838B8EAD-55BF-594D-B4BF-9D6DC9CE3AAF}"/>
              </a:ext>
            </a:extLst>
          </p:cNvPr>
          <p:cNvSpPr txBox="1"/>
          <p:nvPr/>
        </p:nvSpPr>
        <p:spPr>
          <a:xfrm>
            <a:off x="535410" y="5025100"/>
            <a:ext cx="2604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>
                <a:latin typeface="Arial" panose="020B0604020202020204" pitchFamily="34" charset="0"/>
                <a:cs typeface="Arial" panose="020B0604020202020204" pitchFamily="34" charset="0"/>
              </a:rPr>
              <a:t>Large-scale Precipitation</a:t>
            </a:r>
            <a:endParaRPr lang="zh-CN" alt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7EC55277-3CF4-5B49-BB96-2CAC8A310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460"/>
          <a:stretch/>
        </p:blipFill>
        <p:spPr>
          <a:xfrm>
            <a:off x="2828785" y="152401"/>
            <a:ext cx="3778281" cy="1999997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00DEFE8-8287-DE4B-8041-51D8C1B09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050" y="4162481"/>
            <a:ext cx="3740916" cy="199999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7AFA9946-24E8-2C44-A90A-F94446118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959" y="2159505"/>
            <a:ext cx="3740915" cy="1999997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D38BBC1-FB57-2D44-A00D-78EE4BCEF335}"/>
              </a:ext>
            </a:extLst>
          </p:cNvPr>
          <p:cNvSpPr txBox="1"/>
          <p:nvPr/>
        </p:nvSpPr>
        <p:spPr>
          <a:xfrm>
            <a:off x="419186" y="2923414"/>
            <a:ext cx="2604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>
                <a:latin typeface="Arial" panose="020B0604020202020204" pitchFamily="34" charset="0"/>
                <a:cs typeface="Arial" panose="020B0604020202020204" pitchFamily="34" charset="0"/>
              </a:rPr>
              <a:t>Convective Precipitation</a:t>
            </a:r>
            <a:endParaRPr lang="zh-CN" alt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12">
            <a:extLst>
              <a:ext uri="{FF2B5EF4-FFF2-40B4-BE49-F238E27FC236}">
                <a16:creationId xmlns:a16="http://schemas.microsoft.com/office/drawing/2014/main" id="{59FC5E16-956C-EB47-A399-DB42219F01BD}"/>
              </a:ext>
            </a:extLst>
          </p:cNvPr>
          <p:cNvSpPr txBox="1"/>
          <p:nvPr/>
        </p:nvSpPr>
        <p:spPr>
          <a:xfrm>
            <a:off x="419186" y="1088608"/>
            <a:ext cx="2604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>
                <a:latin typeface="Arial" panose="020B0604020202020204" pitchFamily="34" charset="0"/>
                <a:cs typeface="Arial" panose="020B0604020202020204" pitchFamily="34" charset="0"/>
              </a:rPr>
              <a:t>Total Precipitation</a:t>
            </a:r>
            <a:endParaRPr lang="zh-CN" alt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76742C1-92F9-8342-8FA5-275204BCF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739" y="6248243"/>
            <a:ext cx="4758778" cy="439760"/>
          </a:xfrm>
          <a:prstGeom prst="rect">
            <a:avLst/>
          </a:prstGeom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71D83F5D-8511-914F-AF42-29FCB9C75B32}"/>
              </a:ext>
            </a:extLst>
          </p:cNvPr>
          <p:cNvSpPr txBox="1"/>
          <p:nvPr/>
        </p:nvSpPr>
        <p:spPr>
          <a:xfrm>
            <a:off x="535410" y="286477"/>
            <a:ext cx="195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 – CTL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43E0D37-6056-EF41-8D78-3B669365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12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CB90A630-7D0D-E546-81DE-FA71E68C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5" y="2561220"/>
            <a:ext cx="3265866" cy="2435322"/>
          </a:xfrm>
          <a:prstGeom prst="rect">
            <a:avLst/>
          </a:prstGeom>
        </p:spPr>
      </p:pic>
      <p:sp>
        <p:nvSpPr>
          <p:cNvPr id="5" name="文本框 2">
            <a:extLst>
              <a:ext uri="{FF2B5EF4-FFF2-40B4-BE49-F238E27FC236}">
                <a16:creationId xmlns:a16="http://schemas.microsoft.com/office/drawing/2014/main" id="{4DE266B7-2C54-8149-9B57-132F558954F7}"/>
              </a:ext>
            </a:extLst>
          </p:cNvPr>
          <p:cNvSpPr txBox="1"/>
          <p:nvPr/>
        </p:nvSpPr>
        <p:spPr>
          <a:xfrm>
            <a:off x="1043608" y="2284220"/>
            <a:ext cx="17666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>
                <a:latin typeface="Arial" panose="020B0604020202020204" pitchFamily="34" charset="0"/>
                <a:cs typeface="Arial" panose="020B0604020202020204" pitchFamily="34" charset="0"/>
              </a:rPr>
              <a:t>Total Precipitation</a:t>
            </a:r>
            <a:endParaRPr lang="zh-CN" alt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83BB079B-C390-0842-B2BF-ADC70D70A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2"/>
          <a:stretch/>
        </p:blipFill>
        <p:spPr>
          <a:xfrm>
            <a:off x="6388376" y="2561220"/>
            <a:ext cx="2755624" cy="2435320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014E6EBD-29BD-AF4E-AC4E-2671B583B189}"/>
              </a:ext>
            </a:extLst>
          </p:cNvPr>
          <p:cNvSpPr txBox="1"/>
          <p:nvPr/>
        </p:nvSpPr>
        <p:spPr>
          <a:xfrm>
            <a:off x="6656732" y="2283032"/>
            <a:ext cx="22611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>
                <a:latin typeface="Arial" panose="020B0604020202020204" pitchFamily="34" charset="0"/>
                <a:cs typeface="Arial" panose="020B0604020202020204" pitchFamily="34" charset="0"/>
              </a:rPr>
              <a:t>Large-scale Precipitation</a:t>
            </a:r>
            <a:endParaRPr lang="zh-CN" alt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7B739A7D-5B54-3E40-8AE7-511BDAA095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96"/>
          <a:stretch/>
        </p:blipFill>
        <p:spPr>
          <a:xfrm>
            <a:off x="3490761" y="2573752"/>
            <a:ext cx="2755624" cy="2435321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34CBB721-A76E-D74B-972D-2955B91F1D5C}"/>
              </a:ext>
            </a:extLst>
          </p:cNvPr>
          <p:cNvSpPr txBox="1"/>
          <p:nvPr/>
        </p:nvSpPr>
        <p:spPr>
          <a:xfrm>
            <a:off x="3643161" y="2280656"/>
            <a:ext cx="24663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>
                <a:latin typeface="Arial" panose="020B0604020202020204" pitchFamily="34" charset="0"/>
                <a:cs typeface="Arial" panose="020B0604020202020204" pitchFamily="34" charset="0"/>
              </a:rPr>
              <a:t>Convective Precipitation</a:t>
            </a:r>
            <a:endParaRPr lang="zh-CN" alt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1272FF68-0EEE-4B46-8A14-64BD655FBFB2}"/>
              </a:ext>
            </a:extLst>
          </p:cNvPr>
          <p:cNvSpPr txBox="1"/>
          <p:nvPr/>
        </p:nvSpPr>
        <p:spPr>
          <a:xfrm>
            <a:off x="2447686" y="2703609"/>
            <a:ext cx="7603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/>
              <a:t>TRMM</a:t>
            </a:r>
          </a:p>
          <a:p>
            <a:r>
              <a:rPr lang="en-US" altLang="zh-CN" sz="1350" b="1" dirty="0">
                <a:solidFill>
                  <a:srgbClr val="2727FF"/>
                </a:solidFill>
              </a:rPr>
              <a:t>CTL</a:t>
            </a:r>
          </a:p>
          <a:p>
            <a:r>
              <a:rPr lang="en-US" altLang="zh-CN" sz="1350" b="1" dirty="0">
                <a:solidFill>
                  <a:srgbClr val="FF0000"/>
                </a:solidFill>
              </a:rPr>
              <a:t>EXP</a:t>
            </a:r>
            <a:endParaRPr lang="zh-CN" altLang="en-US" sz="1350" b="1" dirty="0">
              <a:solidFill>
                <a:srgbClr val="FF0000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A1C438F-E502-EC47-8887-BA0C48B4B7D1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83072"/>
            <a:ext cx="7204587" cy="7096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PDF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of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Daily Precipitation (Tropics)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189C3C-81E7-EA4A-8C53-C83872C8C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3" y="2561633"/>
            <a:ext cx="3283288" cy="2447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8067AA-7AD8-9244-96ED-9EDF90CA4011}"/>
              </a:ext>
            </a:extLst>
          </p:cNvPr>
          <p:cNvSpPr txBox="1"/>
          <p:nvPr/>
        </p:nvSpPr>
        <p:spPr>
          <a:xfrm>
            <a:off x="1565968" y="2689049"/>
            <a:ext cx="1782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TRMM</a:t>
            </a:r>
          </a:p>
          <a:p>
            <a:r>
              <a:rPr lang="en-US" sz="1400" b="1" dirty="0">
                <a:solidFill>
                  <a:srgbClr val="4A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</a:p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</a:p>
          <a:p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 (30 levels)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B4449A1-7F23-BE40-8001-F1DAFBC3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5935584-BCD4-5B48-8D37-60CE19C1C935}"/>
              </a:ext>
            </a:extLst>
          </p:cNvPr>
          <p:cNvSpPr txBox="1">
            <a:spLocks noChangeArrowheads="1"/>
          </p:cNvSpPr>
          <p:nvPr/>
        </p:nvSpPr>
        <p:spPr>
          <a:xfrm>
            <a:off x="217714" y="257287"/>
            <a:ext cx="7204587" cy="7096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PDF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of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Daily Precipitation (Tropics)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65C3650A-7FE2-2D4F-80F4-03A51AF252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75" y="1094939"/>
            <a:ext cx="4904105" cy="52819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FB50F-29D9-3F4B-99B1-FDEBBF41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72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D1F7D29-D0B7-E149-8C5B-E47A756A4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641" y="223105"/>
            <a:ext cx="4337028" cy="3031657"/>
          </a:xfrm>
          <a:prstGeom prst="rect">
            <a:avLst/>
          </a:prstGeom>
        </p:spPr>
      </p:pic>
      <p:sp>
        <p:nvSpPr>
          <p:cNvPr id="5" name="文本框 11">
            <a:extLst>
              <a:ext uri="{FF2B5EF4-FFF2-40B4-BE49-F238E27FC236}">
                <a16:creationId xmlns:a16="http://schemas.microsoft.com/office/drawing/2014/main" id="{4E121C7C-2B32-4E40-8844-CDBAFBEEE74A}"/>
              </a:ext>
            </a:extLst>
          </p:cNvPr>
          <p:cNvSpPr txBox="1"/>
          <p:nvPr/>
        </p:nvSpPr>
        <p:spPr>
          <a:xfrm>
            <a:off x="555172" y="801311"/>
            <a:ext cx="187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Frequency of Convective Precipitation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EXP-CTL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76855FBC-AEC6-944D-A547-3A8FEDAE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41" y="3341912"/>
            <a:ext cx="4337028" cy="3031657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8F7B5A49-F269-E94C-90C4-DEFD855DC7AC}"/>
              </a:ext>
            </a:extLst>
          </p:cNvPr>
          <p:cNvSpPr txBox="1"/>
          <p:nvPr/>
        </p:nvSpPr>
        <p:spPr>
          <a:xfrm>
            <a:off x="555172" y="3543638"/>
            <a:ext cx="1730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Frequency of Convective Precipitation &lt; 20 mm/day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EXP-CTL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D50B62-44FC-1F4B-8649-980A0F50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7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3072"/>
            <a:ext cx="8610600" cy="709613"/>
          </a:xfrm>
        </p:spPr>
        <p:txBody>
          <a:bodyPr/>
          <a:lstStyle/>
          <a:p>
            <a:pPr algn="l">
              <a:lnSpc>
                <a:spcPct val="90000"/>
              </a:lnSpc>
              <a:defRPr/>
            </a:pPr>
            <a:r>
              <a:rPr lang="en-US" sz="3200" b="1" kern="1200" dirty="0" err="1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Intraseasonal</a:t>
            </a:r>
            <a:r>
              <a:rPr lang="zh-CN" altLang="en-US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Variability </a:t>
            </a:r>
            <a:endParaRPr lang="en-US" sz="3200" b="1" kern="1200" dirty="0">
              <a:solidFill>
                <a:srgbClr val="F7964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图片 17">
            <a:extLst>
              <a:ext uri="{FF2B5EF4-FFF2-40B4-BE49-F238E27FC236}">
                <a16:creationId xmlns:a16="http://schemas.microsoft.com/office/drawing/2014/main" id="{65758D9C-9515-7146-919C-1CA0FDED1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945724"/>
            <a:ext cx="8447314" cy="4101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6CFE04-4817-4D49-BEF8-49A97905F941}"/>
              </a:ext>
            </a:extLst>
          </p:cNvPr>
          <p:cNvSpPr/>
          <p:nvPr/>
        </p:nvSpPr>
        <p:spPr bwMode="auto">
          <a:xfrm>
            <a:off x="228600" y="2683033"/>
            <a:ext cx="8795084" cy="18167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B9391A-C22F-1D40-9733-1386173CD1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1"/>
          <a:stretch/>
        </p:blipFill>
        <p:spPr>
          <a:xfrm>
            <a:off x="335093" y="2704245"/>
            <a:ext cx="8509906" cy="18747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C57746-8277-F641-86D7-F41D552BD5CA}"/>
              </a:ext>
            </a:extLst>
          </p:cNvPr>
          <p:cNvSpPr/>
          <p:nvPr/>
        </p:nvSpPr>
        <p:spPr bwMode="auto">
          <a:xfrm>
            <a:off x="782053" y="2704245"/>
            <a:ext cx="1155031" cy="3638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3DCD45-CCF4-604B-AAD4-6CBC9D4A4B0C}"/>
              </a:ext>
            </a:extLst>
          </p:cNvPr>
          <p:cNvSpPr/>
          <p:nvPr/>
        </p:nvSpPr>
        <p:spPr bwMode="auto">
          <a:xfrm>
            <a:off x="5097380" y="2664001"/>
            <a:ext cx="1155031" cy="3638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564D5-5226-0E43-B6DF-8CD6E4F75002}"/>
              </a:ext>
            </a:extLst>
          </p:cNvPr>
          <p:cNvSpPr txBox="1"/>
          <p:nvPr/>
        </p:nvSpPr>
        <p:spPr>
          <a:xfrm>
            <a:off x="782053" y="2738315"/>
            <a:ext cx="70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CTL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8E77B-CA5F-8045-81BE-224571C6D533}"/>
              </a:ext>
            </a:extLst>
          </p:cNvPr>
          <p:cNvSpPr txBox="1"/>
          <p:nvPr/>
        </p:nvSpPr>
        <p:spPr>
          <a:xfrm>
            <a:off x="5097380" y="2738307"/>
            <a:ext cx="70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D26F0-F361-194C-B3A7-EE4A244F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696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3072"/>
            <a:ext cx="8610600" cy="709613"/>
          </a:xfrm>
        </p:spPr>
        <p:txBody>
          <a:bodyPr/>
          <a:lstStyle/>
          <a:p>
            <a:pPr algn="l">
              <a:lnSpc>
                <a:spcPct val="90000"/>
              </a:lnSpc>
              <a:defRPr/>
            </a:pPr>
            <a:r>
              <a:rPr lang="en-US" sz="3200" b="1" kern="1200" dirty="0" err="1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Intraseasonal</a:t>
            </a:r>
            <a:r>
              <a:rPr lang="zh-CN" altLang="en-US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Variability </a:t>
            </a:r>
            <a:endParaRPr lang="en-US" sz="3200" b="1" kern="1200" dirty="0">
              <a:solidFill>
                <a:srgbClr val="F7964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图片 17">
            <a:extLst>
              <a:ext uri="{FF2B5EF4-FFF2-40B4-BE49-F238E27FC236}">
                <a16:creationId xmlns:a16="http://schemas.microsoft.com/office/drawing/2014/main" id="{65758D9C-9515-7146-919C-1CA0FDED1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945724"/>
            <a:ext cx="8447314" cy="4101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6CFE04-4817-4D49-BEF8-49A97905F941}"/>
              </a:ext>
            </a:extLst>
          </p:cNvPr>
          <p:cNvSpPr/>
          <p:nvPr/>
        </p:nvSpPr>
        <p:spPr bwMode="auto">
          <a:xfrm>
            <a:off x="228600" y="2683033"/>
            <a:ext cx="8795084" cy="18167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B9391A-C22F-1D40-9733-1386173CD1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1"/>
          <a:stretch/>
        </p:blipFill>
        <p:spPr>
          <a:xfrm>
            <a:off x="335093" y="2704245"/>
            <a:ext cx="8509906" cy="18747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C57746-8277-F641-86D7-F41D552BD5CA}"/>
              </a:ext>
            </a:extLst>
          </p:cNvPr>
          <p:cNvSpPr/>
          <p:nvPr/>
        </p:nvSpPr>
        <p:spPr bwMode="auto">
          <a:xfrm>
            <a:off x="782053" y="2704245"/>
            <a:ext cx="1155031" cy="3638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3DCD45-CCF4-604B-AAD4-6CBC9D4A4B0C}"/>
              </a:ext>
            </a:extLst>
          </p:cNvPr>
          <p:cNvSpPr/>
          <p:nvPr/>
        </p:nvSpPr>
        <p:spPr bwMode="auto">
          <a:xfrm>
            <a:off x="5097380" y="2664001"/>
            <a:ext cx="1155031" cy="3638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564D5-5226-0E43-B6DF-8CD6E4F75002}"/>
              </a:ext>
            </a:extLst>
          </p:cNvPr>
          <p:cNvSpPr txBox="1"/>
          <p:nvPr/>
        </p:nvSpPr>
        <p:spPr>
          <a:xfrm>
            <a:off x="782053" y="2738315"/>
            <a:ext cx="70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CTL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8E77B-CA5F-8045-81BE-224571C6D533}"/>
              </a:ext>
            </a:extLst>
          </p:cNvPr>
          <p:cNvSpPr txBox="1"/>
          <p:nvPr/>
        </p:nvSpPr>
        <p:spPr>
          <a:xfrm>
            <a:off x="5097380" y="2738307"/>
            <a:ext cx="70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1F9B2F-D783-7F41-B494-ADEED16DB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578" y="5046925"/>
            <a:ext cx="4212844" cy="17777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06CCAB-2DA9-4A42-8295-C3CB5AF037DF}"/>
              </a:ext>
            </a:extLst>
          </p:cNvPr>
          <p:cNvSpPr/>
          <p:nvPr/>
        </p:nvSpPr>
        <p:spPr bwMode="auto">
          <a:xfrm>
            <a:off x="2731168" y="5046925"/>
            <a:ext cx="697832" cy="3191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DEFFB4-A641-A640-AC82-89928536DE55}"/>
              </a:ext>
            </a:extLst>
          </p:cNvPr>
          <p:cNvSpPr txBox="1"/>
          <p:nvPr/>
        </p:nvSpPr>
        <p:spPr>
          <a:xfrm>
            <a:off x="2731167" y="5046925"/>
            <a:ext cx="181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 (30 levels)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D004724-E247-2A47-8E15-BCC584BB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4060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3072"/>
            <a:ext cx="8610600" cy="709613"/>
          </a:xfrm>
        </p:spPr>
        <p:txBody>
          <a:bodyPr/>
          <a:lstStyle/>
          <a:p>
            <a:pPr algn="l">
              <a:lnSpc>
                <a:spcPct val="90000"/>
              </a:lnSpc>
              <a:defRPr/>
            </a:pPr>
            <a:r>
              <a:rPr lang="en-US" altLang="zh-CN" sz="3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Synoptic-scale</a:t>
            </a:r>
            <a:r>
              <a:rPr lang="zh-CN" altLang="en-US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Variance </a:t>
            </a:r>
            <a:endParaRPr lang="en-US" sz="3200" b="1" kern="1200" dirty="0">
              <a:solidFill>
                <a:srgbClr val="F7964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70A7A9CA-7E97-48BE-8F46-DB00A96BA33D}"/>
              </a:ext>
            </a:extLst>
          </p:cNvPr>
          <p:cNvPicPr/>
          <p:nvPr/>
        </p:nvPicPr>
        <p:blipFill rotWithShape="1">
          <a:blip r:embed="rId3"/>
          <a:srcRect t="6053" b="2789"/>
          <a:stretch/>
        </p:blipFill>
        <p:spPr>
          <a:xfrm>
            <a:off x="228600" y="1811075"/>
            <a:ext cx="8610600" cy="29024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6A4AA9-0458-DF46-B2ED-A7E57196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490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3072"/>
            <a:ext cx="8610600" cy="709613"/>
          </a:xfrm>
        </p:spPr>
        <p:txBody>
          <a:bodyPr/>
          <a:lstStyle/>
          <a:p>
            <a:pPr algn="l">
              <a:lnSpc>
                <a:spcPct val="90000"/>
              </a:lnSpc>
              <a:defRPr/>
            </a:pPr>
            <a:r>
              <a:rPr lang="en-US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Column water vapor       Liquid water path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2A57C3E-8C5F-374D-8698-BC9056BF7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62025"/>
            <a:ext cx="4335703" cy="5096988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E5BCF1-B0D9-6A45-A488-EA8D4FEB2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503" y="968365"/>
            <a:ext cx="4198697" cy="50906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3DB82-D040-E94E-9946-4D730BC5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1404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3072"/>
            <a:ext cx="8610600" cy="709613"/>
          </a:xfrm>
        </p:spPr>
        <p:txBody>
          <a:bodyPr/>
          <a:lstStyle/>
          <a:p>
            <a:pPr algn="l">
              <a:lnSpc>
                <a:spcPct val="90000"/>
              </a:lnSpc>
              <a:defRPr/>
            </a:pPr>
            <a:r>
              <a:rPr lang="en-US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    Shortwave CRF          Longwave CRF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5B6E2F5-702E-174C-94EC-C8FBA3481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08" y="1045028"/>
            <a:ext cx="4137492" cy="5040086"/>
          </a:xfrm>
          <a:prstGeom prst="rect">
            <a:avLst/>
          </a:prstGeo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FBAC97E-D0BB-B344-AB45-798C48EB0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155" y="994684"/>
            <a:ext cx="4097175" cy="50904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7C8D7-FD19-0241-AB78-CF427E68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44362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3444"/>
            <a:ext cx="8610600" cy="540585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Clouds: EXP - CTL 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AC21985-4267-2841-9369-DB0327A02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194" y="847725"/>
            <a:ext cx="4752522" cy="2089227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43F8AFD-53E3-7D42-9C0E-9AA093574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374" y="2825090"/>
            <a:ext cx="4792427" cy="2056593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38059C9E-DD94-1441-8025-BD9CD1AE3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194" y="4671961"/>
            <a:ext cx="4752522" cy="2062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8F809-55AF-7B48-AB5D-D98F729A1A77}"/>
              </a:ext>
            </a:extLst>
          </p:cNvPr>
          <p:cNvSpPr txBox="1"/>
          <p:nvPr/>
        </p:nvSpPr>
        <p:spPr>
          <a:xfrm>
            <a:off x="870857" y="164374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48848-DB33-4B4B-89DE-D89440E9242C}"/>
              </a:ext>
            </a:extLst>
          </p:cNvPr>
          <p:cNvSpPr txBox="1"/>
          <p:nvPr/>
        </p:nvSpPr>
        <p:spPr>
          <a:xfrm>
            <a:off x="827314" y="3548743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Middle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626383-7EF3-6F47-9B47-04E7739D8158}"/>
              </a:ext>
            </a:extLst>
          </p:cNvPr>
          <p:cNvSpPr txBox="1"/>
          <p:nvPr/>
        </p:nvSpPr>
        <p:spPr>
          <a:xfrm>
            <a:off x="881741" y="5246914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8783D-DF7A-1C4A-BCF4-D59220A4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865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279400" y="177800"/>
            <a:ext cx="88646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Outline</a:t>
            </a:r>
            <a:endParaRPr lang="en-US" sz="3000" b="1" dirty="0">
              <a:solidFill>
                <a:srgbClr val="F7964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600" y="1461978"/>
            <a:ext cx="84645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Why stochastic parameterization?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Parameterization specifics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Results</a:t>
            </a:r>
          </a:p>
          <a:p>
            <a:endParaRPr lang="en-US" altLang="zh-CN" sz="2000" b="1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Summary</a:t>
            </a:r>
          </a:p>
        </p:txBody>
      </p:sp>
      <p:grpSp>
        <p:nvGrpSpPr>
          <p:cNvPr id="66" name="Group 158"/>
          <p:cNvGrpSpPr>
            <a:grpSpLocks/>
          </p:cNvGrpSpPr>
          <p:nvPr/>
        </p:nvGrpSpPr>
        <p:grpSpPr bwMode="auto">
          <a:xfrm>
            <a:off x="4892675" y="4614528"/>
            <a:ext cx="4141242" cy="1335297"/>
            <a:chOff x="1056" y="624"/>
            <a:chExt cx="3543" cy="1246"/>
          </a:xfrm>
        </p:grpSpPr>
        <p:sp>
          <p:nvSpPr>
            <p:cNvPr id="68" name="AutoShape 159"/>
            <p:cNvSpPr>
              <a:spLocks noChangeAspect="1" noChangeArrowheads="1"/>
            </p:cNvSpPr>
            <p:nvPr/>
          </p:nvSpPr>
          <p:spPr bwMode="auto">
            <a:xfrm>
              <a:off x="1056" y="1374"/>
              <a:ext cx="3543" cy="496"/>
            </a:xfrm>
            <a:prstGeom prst="parallelogram">
              <a:avLst>
                <a:gd name="adj" fmla="val 178579"/>
              </a:avLst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nl-NL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endParaRPr>
            </a:p>
          </p:txBody>
        </p:sp>
        <p:grpSp>
          <p:nvGrpSpPr>
            <p:cNvPr id="70" name="Group 160"/>
            <p:cNvGrpSpPr>
              <a:grpSpLocks noChangeAspect="1"/>
            </p:cNvGrpSpPr>
            <p:nvPr/>
          </p:nvGrpSpPr>
          <p:grpSpPr bwMode="auto">
            <a:xfrm>
              <a:off x="2166" y="624"/>
              <a:ext cx="720" cy="1080"/>
              <a:chOff x="1824" y="816"/>
              <a:chExt cx="1152" cy="1728"/>
            </a:xfrm>
          </p:grpSpPr>
          <p:grpSp>
            <p:nvGrpSpPr>
              <p:cNvPr id="191" name="Group 16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202" name="Group 16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204" name="Line 16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5" name="Freeform 16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6" name="Freeform 16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7" name="Freeform 16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8" name="Freeform 16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9" name="Freeform 16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03" name="Freeform 16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92" name="AutoShape 17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93" name="AutoShape 17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94" name="AutoShape 17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95" name="AutoShape 17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96" name="AutoShape 17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97" name="AutoShape 17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98" name="AutoShape 17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AutoShape 17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0" name="AutoShape 17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AutoShape 17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1" name="Group 180"/>
            <p:cNvGrpSpPr>
              <a:grpSpLocks noChangeAspect="1"/>
            </p:cNvGrpSpPr>
            <p:nvPr/>
          </p:nvGrpSpPr>
          <p:grpSpPr bwMode="auto">
            <a:xfrm>
              <a:off x="2886" y="1254"/>
              <a:ext cx="180" cy="270"/>
              <a:chOff x="1824" y="816"/>
              <a:chExt cx="1152" cy="1728"/>
            </a:xfrm>
          </p:grpSpPr>
          <p:grpSp>
            <p:nvGrpSpPr>
              <p:cNvPr id="172" name="Group 18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183" name="Group 18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185" name="Line 1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6" name="Freeform 18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7" name="Freeform 18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8" name="Freeform 18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9" name="Freeform 18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0" name="Freeform 18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84" name="Freeform 18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73" name="AutoShape 19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74" name="AutoShape 19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75" name="AutoShape 19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76" name="AutoShape 19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77" name="AutoShape 19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78" name="AutoShape 19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79" name="AutoShape 19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AutoShape 19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AutoShape 19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AutoShape 19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2" name="Group 200"/>
            <p:cNvGrpSpPr>
              <a:grpSpLocks noChangeAspect="1"/>
            </p:cNvGrpSpPr>
            <p:nvPr/>
          </p:nvGrpSpPr>
          <p:grpSpPr bwMode="auto">
            <a:xfrm>
              <a:off x="4086" y="1254"/>
              <a:ext cx="180" cy="270"/>
              <a:chOff x="1824" y="816"/>
              <a:chExt cx="1152" cy="1728"/>
            </a:xfrm>
          </p:grpSpPr>
          <p:grpSp>
            <p:nvGrpSpPr>
              <p:cNvPr id="153" name="Group 20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164" name="Group 20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166" name="Line 20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" name="Freeform 20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8" name="Freeform 20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9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0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1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65" name="Freeform 20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4" name="AutoShape 21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55" name="AutoShape 21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56" name="AutoShape 21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57" name="AutoShape 21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58" name="AutoShape 21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59" name="AutoShape 21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60" name="AutoShape 21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AutoShape 21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AutoShape 21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AutoShape 21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3" name="Group 220"/>
            <p:cNvGrpSpPr>
              <a:grpSpLocks noChangeAspect="1"/>
            </p:cNvGrpSpPr>
            <p:nvPr/>
          </p:nvGrpSpPr>
          <p:grpSpPr bwMode="auto">
            <a:xfrm>
              <a:off x="1866" y="1284"/>
              <a:ext cx="180" cy="270"/>
              <a:chOff x="1824" y="816"/>
              <a:chExt cx="1152" cy="1728"/>
            </a:xfrm>
          </p:grpSpPr>
          <p:grpSp>
            <p:nvGrpSpPr>
              <p:cNvPr id="134" name="Group 22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145" name="Group 22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147" name="Line 2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8" name="Freeform 22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9" name="Freeform 22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0" name="Freeform 22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1" name="Freeform 22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2" name="Freeform 22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46" name="Freeform 22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5" name="AutoShape 23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36" name="AutoShape 23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37" name="AutoShape 23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38" name="AutoShape 23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39" name="AutoShape 23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40" name="AutoShape 23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41" name="AutoShape 23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AutoShape 23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AutoShape 23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AutoShape 23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4" name="Group 240"/>
            <p:cNvGrpSpPr>
              <a:grpSpLocks noChangeAspect="1"/>
            </p:cNvGrpSpPr>
            <p:nvPr/>
          </p:nvGrpSpPr>
          <p:grpSpPr bwMode="auto">
            <a:xfrm>
              <a:off x="3576" y="1194"/>
              <a:ext cx="360" cy="540"/>
              <a:chOff x="1824" y="816"/>
              <a:chExt cx="1152" cy="1728"/>
            </a:xfrm>
          </p:grpSpPr>
          <p:grpSp>
            <p:nvGrpSpPr>
              <p:cNvPr id="115" name="Group 24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126" name="Group 24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128" name="Line 24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9" name="Freeform 24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" name="Freeform 24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" name="Freeform 24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2" name="Freeform 24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3" name="Freeform 24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27" name="Freeform 24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6" name="AutoShape 25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17" name="AutoShape 25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18" name="AutoShape 25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19" name="AutoShape 25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20" name="AutoShape 25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21" name="AutoShape 25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22" name="AutoShape 25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AutoShape 25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AutoShape 25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AutoShape 25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5" name="Group 260"/>
            <p:cNvGrpSpPr>
              <a:grpSpLocks noChangeAspect="1"/>
            </p:cNvGrpSpPr>
            <p:nvPr/>
          </p:nvGrpSpPr>
          <p:grpSpPr bwMode="auto">
            <a:xfrm>
              <a:off x="1476" y="1224"/>
              <a:ext cx="360" cy="540"/>
              <a:chOff x="1824" y="816"/>
              <a:chExt cx="1152" cy="1728"/>
            </a:xfrm>
          </p:grpSpPr>
          <p:grpSp>
            <p:nvGrpSpPr>
              <p:cNvPr id="96" name="Group 26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107" name="Group 26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109" name="Line 26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0" name="Freeform 26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" name="Freeform 26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2" name="Freeform 26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3" name="Freeform 26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4" name="Freeform 26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08" name="Freeform 26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7" name="AutoShape 27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98" name="AutoShape 27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99" name="AutoShape 27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00" name="AutoShape 27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01" name="AutoShape 27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02" name="AutoShape 27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103" name="AutoShape 27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AutoShape 27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AutoShape 27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AutoShape 27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6" name="Group 280"/>
            <p:cNvGrpSpPr>
              <a:grpSpLocks noChangeAspect="1"/>
            </p:cNvGrpSpPr>
            <p:nvPr/>
          </p:nvGrpSpPr>
          <p:grpSpPr bwMode="auto">
            <a:xfrm>
              <a:off x="3096" y="804"/>
              <a:ext cx="540" cy="810"/>
              <a:chOff x="1824" y="816"/>
              <a:chExt cx="1152" cy="1728"/>
            </a:xfrm>
          </p:grpSpPr>
          <p:grpSp>
            <p:nvGrpSpPr>
              <p:cNvPr id="77" name="Group 28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88" name="Group 28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90" name="Line 2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1" name="Freeform 28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2" name="Freeform 28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3" name="Freeform 28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4" name="Freeform 28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5" name="Freeform 28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89" name="Freeform 28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8" name="AutoShape 29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79" name="AutoShape 29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80" name="AutoShape 29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81" name="AutoShape 29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82" name="AutoShape 29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83" name="AutoShape 29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</a:endParaRPr>
              </a:p>
            </p:txBody>
          </p:sp>
          <p:sp>
            <p:nvSpPr>
              <p:cNvPr id="84" name="AutoShape 29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AutoShape 29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AutoShape 29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AutoShape 29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E9DD8-0D16-F848-A1B7-C9BE1B39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2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3072"/>
            <a:ext cx="8610600" cy="709613"/>
          </a:xfrm>
        </p:spPr>
        <p:txBody>
          <a:bodyPr/>
          <a:lstStyle/>
          <a:p>
            <a:pPr algn="l">
              <a:lnSpc>
                <a:spcPct val="90000"/>
              </a:lnSpc>
              <a:defRPr/>
            </a:pPr>
            <a:r>
              <a:rPr lang="en-US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Taylor diagram (EAMv1)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B33AF599-E382-AB4D-9CCD-506437ADD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60" y="962025"/>
            <a:ext cx="5595109" cy="526256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C67387-615B-034E-BC7E-6BCC89E813E3}"/>
              </a:ext>
            </a:extLst>
          </p:cNvPr>
          <p:cNvGrpSpPr/>
          <p:nvPr/>
        </p:nvGrpSpPr>
        <p:grpSpPr>
          <a:xfrm>
            <a:off x="3147457" y="2319950"/>
            <a:ext cx="1718457" cy="747165"/>
            <a:chOff x="-808299" y="1969937"/>
            <a:chExt cx="1662541" cy="74716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2D03809-CEE2-6C40-8301-367D67AE3E83}"/>
                </a:ext>
              </a:extLst>
            </p:cNvPr>
            <p:cNvSpPr/>
            <p:nvPr/>
          </p:nvSpPr>
          <p:spPr bwMode="auto">
            <a:xfrm>
              <a:off x="-808299" y="2454442"/>
              <a:ext cx="144379" cy="155989"/>
            </a:xfrm>
            <a:prstGeom prst="ellipse">
              <a:avLst/>
            </a:prstGeom>
            <a:solidFill>
              <a:srgbClr val="1515F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noFill/>
                <a:effectLst/>
                <a:latin typeface="Arial" pitchFamily="-65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E1CA46-9B40-AD4E-A3BE-5F00E6F9AB25}"/>
                </a:ext>
              </a:extLst>
            </p:cNvPr>
            <p:cNvSpPr/>
            <p:nvPr/>
          </p:nvSpPr>
          <p:spPr bwMode="auto">
            <a:xfrm>
              <a:off x="-808298" y="2076609"/>
              <a:ext cx="144379" cy="155989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noFill/>
                <a:effectLst/>
                <a:latin typeface="Arial" pitchFamily="-65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8B2186-2C17-B54D-8218-C5B312D46A88}"/>
                </a:ext>
              </a:extLst>
            </p:cNvPr>
            <p:cNvSpPr txBox="1"/>
            <p:nvPr/>
          </p:nvSpPr>
          <p:spPr>
            <a:xfrm>
              <a:off x="-663920" y="1969937"/>
              <a:ext cx="1518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EXP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F0959C-3E80-A141-A345-64A0DD8CA5B5}"/>
                </a:ext>
              </a:extLst>
            </p:cNvPr>
            <p:cNvSpPr txBox="1"/>
            <p:nvPr/>
          </p:nvSpPr>
          <p:spPr>
            <a:xfrm>
              <a:off x="-663920" y="2347770"/>
              <a:ext cx="1518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CTL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00C145-5031-B045-AFB2-39C3A603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8071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279400" y="177800"/>
            <a:ext cx="88646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9pPr>
          </a:lstStyle>
          <a:p>
            <a:pPr marR="0" lvl="0" indent="0" algn="l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" name="矩形 1"/>
          <p:cNvSpPr/>
          <p:nvPr/>
        </p:nvSpPr>
        <p:spPr>
          <a:xfrm>
            <a:off x="228600" y="1391499"/>
            <a:ext cx="8610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Incorporating a stochastic convection scheme significantly improves the pdf of precipitation intensity, alleviating the problem of “too much drizzle and too little intense rain”.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Frequency of convection with low precipitation intensity is reduced globally.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 defTabSz="914400"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200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Intraseasonal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synoptic-scale variances are also improved.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Mean states do not change much, which means less work for retuning if/when used in E3SM.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tabLst/>
              <a:defRPr/>
            </a:pPr>
            <a:endParaRPr lang="en-US" altLang="zh-CN" sz="16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E8E28-1D09-FB40-9227-9D149BDA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51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3">
            <a:extLst>
              <a:ext uri="{FF2B5EF4-FFF2-40B4-BE49-F238E27FC236}">
                <a16:creationId xmlns:a16="http://schemas.microsoft.com/office/drawing/2014/main" id="{13B56C32-66F5-463A-8B56-AA26EEE34CC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3" name="Rectangle 2">
            <a:extLst>
              <a:ext uri="{FF2B5EF4-FFF2-40B4-BE49-F238E27FC236}">
                <a16:creationId xmlns:a16="http://schemas.microsoft.com/office/drawing/2014/main" id="{CD4D5D66-E50C-4465-B553-19938D7A5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177800"/>
            <a:ext cx="88646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9pPr>
          </a:lstStyle>
          <a:p>
            <a:pPr algn="l">
              <a:defRPr/>
            </a:pPr>
            <a:r>
              <a:rPr lang="en-US" sz="3200" b="1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Stochasticity of Convection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2BE41-C60F-974E-A93E-82C795375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92297"/>
            <a:ext cx="8877300" cy="55975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9B68D9-1DF3-5D46-8423-BC1904CB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08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3">
            <a:extLst>
              <a:ext uri="{FF2B5EF4-FFF2-40B4-BE49-F238E27FC236}">
                <a16:creationId xmlns:a16="http://schemas.microsoft.com/office/drawing/2014/main" id="{13B56C32-66F5-463A-8B56-AA26EEE34CC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3" name="Rectangle 2">
            <a:extLst>
              <a:ext uri="{FF2B5EF4-FFF2-40B4-BE49-F238E27FC236}">
                <a16:creationId xmlns:a16="http://schemas.microsoft.com/office/drawing/2014/main" id="{CD4D5D66-E50C-4465-B553-19938D7A5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177800"/>
            <a:ext cx="88646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9pPr>
          </a:lstStyle>
          <a:p>
            <a:pPr algn="l">
              <a:defRPr/>
            </a:pPr>
            <a:r>
              <a:rPr lang="en-US" sz="3200" b="1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Stochasticity of Convection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2CC308-30A0-0348-AA0C-F93E5A953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4421"/>
            <a:ext cx="9144000" cy="5120434"/>
          </a:xfrm>
          <a:prstGeom prst="rect">
            <a:avLst/>
          </a:prstGeom>
        </p:spPr>
      </p:pic>
      <p:cxnSp>
        <p:nvCxnSpPr>
          <p:cNvPr id="6" name="直接连接符 262">
            <a:extLst>
              <a:ext uri="{FF2B5EF4-FFF2-40B4-BE49-F238E27FC236}">
                <a16:creationId xmlns:a16="http://schemas.microsoft.com/office/drawing/2014/main" id="{39DBA4AE-8EBC-2A47-AEAA-E895F0C94B0D}"/>
              </a:ext>
            </a:extLst>
          </p:cNvPr>
          <p:cNvCxnSpPr>
            <a:cxnSpLocks/>
          </p:cNvCxnSpPr>
          <p:nvPr/>
        </p:nvCxnSpPr>
        <p:spPr>
          <a:xfrm>
            <a:off x="7398090" y="1600200"/>
            <a:ext cx="0" cy="3276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71">
            <a:extLst>
              <a:ext uri="{FF2B5EF4-FFF2-40B4-BE49-F238E27FC236}">
                <a16:creationId xmlns:a16="http://schemas.microsoft.com/office/drawing/2014/main" id="{074FCBA4-520D-6647-A8BF-4DD6692099D1}"/>
              </a:ext>
            </a:extLst>
          </p:cNvPr>
          <p:cNvSpPr txBox="1"/>
          <p:nvPr/>
        </p:nvSpPr>
        <p:spPr>
          <a:xfrm>
            <a:off x="5338505" y="2306267"/>
            <a:ext cx="144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deterministic</a:t>
            </a:r>
            <a:endParaRPr lang="zh-CN" altLang="en-US" b="1" dirty="0">
              <a:solidFill>
                <a:srgbClr val="FF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文本框 270">
            <a:extLst>
              <a:ext uri="{FF2B5EF4-FFF2-40B4-BE49-F238E27FC236}">
                <a16:creationId xmlns:a16="http://schemas.microsoft.com/office/drawing/2014/main" id="{16B3611F-72A3-C74C-8464-8677B85A9AF1}"/>
              </a:ext>
            </a:extLst>
          </p:cNvPr>
          <p:cNvSpPr txBox="1"/>
          <p:nvPr/>
        </p:nvSpPr>
        <p:spPr>
          <a:xfrm>
            <a:off x="5457339" y="2577098"/>
            <a:ext cx="1330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mean value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直接箭头连接符 269">
            <a:extLst>
              <a:ext uri="{FF2B5EF4-FFF2-40B4-BE49-F238E27FC236}">
                <a16:creationId xmlns:a16="http://schemas.microsoft.com/office/drawing/2014/main" id="{D8260CCC-6A5A-774F-829A-2552BB7C97A5}"/>
              </a:ext>
            </a:extLst>
          </p:cNvPr>
          <p:cNvCxnSpPr/>
          <p:nvPr/>
        </p:nvCxnSpPr>
        <p:spPr>
          <a:xfrm>
            <a:off x="6781138" y="2622072"/>
            <a:ext cx="46215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67">
            <a:extLst>
              <a:ext uri="{FF2B5EF4-FFF2-40B4-BE49-F238E27FC236}">
                <a16:creationId xmlns:a16="http://schemas.microsoft.com/office/drawing/2014/main" id="{E74EFCEA-04A6-CC4C-9F10-9B044009A6EA}"/>
              </a:ext>
            </a:extLst>
          </p:cNvPr>
          <p:cNvSpPr txBox="1"/>
          <p:nvPr/>
        </p:nvSpPr>
        <p:spPr>
          <a:xfrm>
            <a:off x="5660411" y="4060184"/>
            <a:ext cx="140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stochasticity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4" name="直接箭头连接符 266">
            <a:extLst>
              <a:ext uri="{FF2B5EF4-FFF2-40B4-BE49-F238E27FC236}">
                <a16:creationId xmlns:a16="http://schemas.microsoft.com/office/drawing/2014/main" id="{9220C09B-3798-CD42-A1A0-7A10E3F1736E}"/>
              </a:ext>
            </a:extLst>
          </p:cNvPr>
          <p:cNvCxnSpPr>
            <a:cxnSpLocks/>
          </p:cNvCxnSpPr>
          <p:nvPr/>
        </p:nvCxnSpPr>
        <p:spPr>
          <a:xfrm>
            <a:off x="6492696" y="4413893"/>
            <a:ext cx="273764" cy="3452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B0884-E36B-FF40-8F93-F2CAA753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9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组合 153"/>
          <p:cNvGrpSpPr/>
          <p:nvPr/>
        </p:nvGrpSpPr>
        <p:grpSpPr>
          <a:xfrm>
            <a:off x="25639" y="3185203"/>
            <a:ext cx="9109063" cy="1503011"/>
            <a:chOff x="34937" y="2879861"/>
            <a:chExt cx="9109063" cy="1503011"/>
          </a:xfrm>
        </p:grpSpPr>
        <p:sp>
          <p:nvSpPr>
            <p:cNvPr id="4" name="文本框 3"/>
            <p:cNvSpPr txBox="1"/>
            <p:nvPr/>
          </p:nvSpPr>
          <p:spPr>
            <a:xfrm>
              <a:off x="34937" y="3501568"/>
              <a:ext cx="4678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Assume non-interacting clouds: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cloud mass flux follows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Boltzmann distribution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矩形 1"/>
                <p:cNvSpPr/>
                <p:nvPr/>
              </p:nvSpPr>
              <p:spPr>
                <a:xfrm>
                  <a:off x="90607" y="2879861"/>
                  <a:ext cx="3781035" cy="6730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𝒑</m:t>
                        </m:r>
                        <m:d>
                          <m:dPr>
                            <m:ctrlPr>
                              <a:rPr kumimoji="0" lang="zh-CN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zh-CN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𝒎</m:t>
                            </m:r>
                          </m:e>
                        </m:d>
                        <m:r>
                          <a:rPr kumimoji="0" lang="zh-CN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𝒅𝒎</m:t>
                        </m:r>
                        <m:r>
                          <a:rPr kumimoji="0" lang="zh-CN" altLang="en-US" sz="2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zh-CN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zh-CN" altLang="en-US" sz="20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zh-CN" altLang="en-US" sz="20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&lt;</m:t>
                            </m:r>
                            <m:r>
                              <a:rPr kumimoji="0" lang="zh-CN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𝒎</m:t>
                            </m:r>
                            <m:r>
                              <a:rPr kumimoji="0" lang="zh-CN" altLang="en-US" sz="20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&gt;</m:t>
                            </m:r>
                          </m:den>
                        </m:f>
                        <m:sSup>
                          <m:sSupPr>
                            <m:ctrlPr>
                              <a:rPr kumimoji="0" lang="zh-CN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zh-CN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kumimoji="0" lang="zh-CN" alt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zh-CN" altLang="en-US" sz="20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zh-CN" alt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</m:num>
                              <m:den>
                                <m:r>
                                  <a:rPr kumimoji="0" lang="zh-CN" altLang="en-US" sz="20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&lt;</m:t>
                                </m:r>
                                <m:r>
                                  <a:rPr kumimoji="0" lang="zh-CN" altLang="en-US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kumimoji="0" lang="zh-CN" altLang="en-US" sz="20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&gt;</m:t>
                                </m:r>
                              </m:den>
                            </m:f>
                          </m:sup>
                        </m:sSup>
                        <m:r>
                          <a:rPr kumimoji="0" lang="zh-CN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𝒅𝒎</m:t>
                        </m:r>
                      </m:oMath>
                    </m:oMathPara>
                  </a14:m>
                  <a:endPara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" name="矩形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07" y="2879861"/>
                  <a:ext cx="3781035" cy="67306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文本框 63"/>
            <p:cNvSpPr txBox="1"/>
            <p:nvPr/>
          </p:nvSpPr>
          <p:spPr>
            <a:xfrm>
              <a:off x="4778550" y="3459542"/>
              <a:ext cx="43654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Assume clouds are initiated randomly in space,</a:t>
              </a: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triggering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n clouds follows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Poisson distribution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/>
                <p:cNvSpPr/>
                <p:nvPr/>
              </p:nvSpPr>
              <p:spPr>
                <a:xfrm>
                  <a:off x="4776616" y="2925889"/>
                  <a:ext cx="2893228" cy="5847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zh-CN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  <m:sub>
                          <m:sSub>
                            <m:sSubPr>
                              <m:ctrlPr>
                                <a:rPr kumimoji="0" lang="zh-CN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kumimoji="0" lang="zh-CN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</m:d>
                      <m:r>
                        <a:rPr kumimoji="0" lang="en-US" altLang="zh-CN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zh-CN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zh-CN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kumimoji="0" lang="zh-CN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</m:e>
                            <m:sup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zh-CN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  <m:t>−&lt;</m:t>
                              </m:r>
                              <m:sSub>
                                <m:sSubPr>
                                  <m:ctrlPr>
                                    <a:rPr kumimoji="0" lang="zh-CN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</m:sup>
                          </m:sSup>
                        </m:num>
                        <m:den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cs typeface="Times New Roman" panose="02020603050405020304" pitchFamily="18" charset="0"/>
                            </a:rPr>
                            <m:t>!</m:t>
                          </m:r>
                        </m:den>
                      </m:f>
                    </m:oMath>
                  </a14:m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等线" panose="02010600030101010101" pitchFamily="2" charset="-122"/>
                      <a:cs typeface="Arial" panose="020B0604020202020204" pitchFamily="34" charset="0"/>
                    </a:rPr>
                    <a:t> </a:t>
                  </a:r>
                  <a:endPara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矩形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6616" y="2925889"/>
                  <a:ext cx="2893228" cy="58471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矩形 6"/>
            <p:cNvSpPr/>
            <p:nvPr/>
          </p:nvSpPr>
          <p:spPr>
            <a:xfrm>
              <a:off x="7434625" y="3033579"/>
              <a:ext cx="17093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for n=0, 1, 2,…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842031" y="5638514"/>
            <a:ext cx="8233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The probability of triggering one cloud with mass flux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     between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 and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m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+d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m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708889" y="5071461"/>
                <a:ext cx="3742563" cy="5773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zh-CN" altLang="zh-CN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  <m:sub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𝒅</m:t>
                        </m:r>
                        <m:acc>
                          <m:accPr>
                            <m:chr m:val="̅"/>
                            <m:ctrlPr>
                              <a:rPr kumimoji="0" lang="zh-CN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  <m:d>
                      <m:dPr>
                        <m:ctrlPr>
                          <a:rPr kumimoji="0" lang="zh-CN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zh-CN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𝑵</m:t>
                        </m:r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&gt;</m:t>
                        </m:r>
                      </m:num>
                      <m:den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&gt;</m:t>
                        </m:r>
                      </m:den>
                    </m:f>
                    <m:sSup>
                      <m:sSupPr>
                        <m:ctrlPr>
                          <a:rPr kumimoji="0" lang="zh-CN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zh-CN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&gt;</m:t>
                            </m:r>
                          </m:den>
                        </m:f>
                      </m:sup>
                    </m:sSup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𝒅𝒎</m:t>
                    </m:r>
                  </m:oMath>
                </a14:m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889" y="5071461"/>
                <a:ext cx="3742563" cy="57733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158"/>
          <p:cNvGrpSpPr>
            <a:grpSpLocks/>
          </p:cNvGrpSpPr>
          <p:nvPr/>
        </p:nvGrpSpPr>
        <p:grpSpPr bwMode="auto">
          <a:xfrm>
            <a:off x="2574216" y="1298449"/>
            <a:ext cx="4141242" cy="1335297"/>
            <a:chOff x="1056" y="624"/>
            <a:chExt cx="3543" cy="1246"/>
          </a:xfrm>
        </p:grpSpPr>
        <p:sp>
          <p:nvSpPr>
            <p:cNvPr id="11" name="AutoShape 159"/>
            <p:cNvSpPr>
              <a:spLocks noChangeAspect="1" noChangeArrowheads="1"/>
            </p:cNvSpPr>
            <p:nvPr/>
          </p:nvSpPr>
          <p:spPr bwMode="auto">
            <a:xfrm>
              <a:off x="1056" y="1374"/>
              <a:ext cx="3543" cy="496"/>
            </a:xfrm>
            <a:prstGeom prst="parallelogram">
              <a:avLst>
                <a:gd name="adj" fmla="val 178579"/>
              </a:avLst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nl-NL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grpSp>
          <p:nvGrpSpPr>
            <p:cNvPr id="12" name="Group 160"/>
            <p:cNvGrpSpPr>
              <a:grpSpLocks noChangeAspect="1"/>
            </p:cNvGrpSpPr>
            <p:nvPr/>
          </p:nvGrpSpPr>
          <p:grpSpPr bwMode="auto">
            <a:xfrm>
              <a:off x="2166" y="624"/>
              <a:ext cx="720" cy="1080"/>
              <a:chOff x="1824" y="816"/>
              <a:chExt cx="1152" cy="1728"/>
            </a:xfrm>
          </p:grpSpPr>
          <p:grpSp>
            <p:nvGrpSpPr>
              <p:cNvPr id="135" name="Group 16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146" name="Group 16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148" name="Line 16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 16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 16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16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16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16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7" name="Freeform 16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6" name="AutoShape 17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37" name="AutoShape 17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38" name="AutoShape 17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39" name="AutoShape 17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40" name="AutoShape 17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41" name="AutoShape 17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42" name="AutoShape 17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AutoShape 17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AutoShape 17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AutoShape 17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80"/>
            <p:cNvGrpSpPr>
              <a:grpSpLocks noChangeAspect="1"/>
            </p:cNvGrpSpPr>
            <p:nvPr/>
          </p:nvGrpSpPr>
          <p:grpSpPr bwMode="auto">
            <a:xfrm>
              <a:off x="2886" y="1254"/>
              <a:ext cx="180" cy="270"/>
              <a:chOff x="1824" y="816"/>
              <a:chExt cx="1152" cy="1728"/>
            </a:xfrm>
          </p:grpSpPr>
          <p:grpSp>
            <p:nvGrpSpPr>
              <p:cNvPr id="116" name="Group 18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127" name="Group 18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129" name="Line 1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18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18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18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18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18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8" name="Freeform 18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7" name="AutoShape 19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18" name="AutoShape 19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19" name="AutoShape 19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20" name="AutoShape 19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21" name="AutoShape 19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22" name="AutoShape 19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23" name="AutoShape 19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AutoShape 19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AutoShape 19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AutoShape 19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00"/>
            <p:cNvGrpSpPr>
              <a:grpSpLocks noChangeAspect="1"/>
            </p:cNvGrpSpPr>
            <p:nvPr/>
          </p:nvGrpSpPr>
          <p:grpSpPr bwMode="auto">
            <a:xfrm>
              <a:off x="4086" y="1254"/>
              <a:ext cx="180" cy="270"/>
              <a:chOff x="1824" y="816"/>
              <a:chExt cx="1152" cy="1728"/>
            </a:xfrm>
          </p:grpSpPr>
          <p:grpSp>
            <p:nvGrpSpPr>
              <p:cNvPr id="97" name="Group 20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108" name="Group 20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110" name="Line 20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0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0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9" name="Freeform 20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8" name="AutoShape 21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99" name="AutoShape 21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00" name="AutoShape 21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01" name="AutoShape 21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02" name="AutoShape 21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03" name="AutoShape 21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104" name="AutoShape 21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AutoShape 21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AutoShape 21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AutoShape 21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20"/>
            <p:cNvGrpSpPr>
              <a:grpSpLocks noChangeAspect="1"/>
            </p:cNvGrpSpPr>
            <p:nvPr/>
          </p:nvGrpSpPr>
          <p:grpSpPr bwMode="auto">
            <a:xfrm>
              <a:off x="1866" y="1284"/>
              <a:ext cx="180" cy="270"/>
              <a:chOff x="1824" y="816"/>
              <a:chExt cx="1152" cy="1728"/>
            </a:xfrm>
          </p:grpSpPr>
          <p:grpSp>
            <p:nvGrpSpPr>
              <p:cNvPr id="78" name="Group 22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89" name="Group 22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91" name="Line 2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22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2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22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2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2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0" name="Freeform 22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9" name="AutoShape 23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80" name="AutoShape 23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81" name="AutoShape 23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82" name="AutoShape 23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83" name="AutoShape 23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84" name="AutoShape 23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85" name="AutoShape 23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AutoShape 23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AutoShape 23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AutoShape 23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240"/>
            <p:cNvGrpSpPr>
              <a:grpSpLocks noChangeAspect="1"/>
            </p:cNvGrpSpPr>
            <p:nvPr/>
          </p:nvGrpSpPr>
          <p:grpSpPr bwMode="auto">
            <a:xfrm>
              <a:off x="3576" y="1194"/>
              <a:ext cx="360" cy="540"/>
              <a:chOff x="1824" y="816"/>
              <a:chExt cx="1152" cy="1728"/>
            </a:xfrm>
          </p:grpSpPr>
          <p:grpSp>
            <p:nvGrpSpPr>
              <p:cNvPr id="57" name="Group 24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70" name="Group 24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72" name="Line 24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24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24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24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24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24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1" name="Freeform 24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AutoShape 25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59" name="AutoShape 25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60" name="AutoShape 25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61" name="AutoShape 25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62" name="AutoShape 25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63" name="AutoShape 25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66" name="AutoShape 25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AutoShape 25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AutoShape 25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AutoShape 25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260"/>
            <p:cNvGrpSpPr>
              <a:grpSpLocks noChangeAspect="1"/>
            </p:cNvGrpSpPr>
            <p:nvPr/>
          </p:nvGrpSpPr>
          <p:grpSpPr bwMode="auto">
            <a:xfrm>
              <a:off x="1476" y="1224"/>
              <a:ext cx="360" cy="540"/>
              <a:chOff x="1824" y="816"/>
              <a:chExt cx="1152" cy="1728"/>
            </a:xfrm>
          </p:grpSpPr>
          <p:grpSp>
            <p:nvGrpSpPr>
              <p:cNvPr id="38" name="Group 26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49" name="Group 26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51" name="Line 26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26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26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 26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26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26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 26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AutoShape 27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40" name="AutoShape 27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41" name="AutoShape 27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42" name="AutoShape 27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43" name="AutoShape 27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44" name="AutoShape 27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45" name="AutoShape 27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AutoShape 27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AutoShape 27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AutoShape 27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280"/>
            <p:cNvGrpSpPr>
              <a:grpSpLocks noChangeAspect="1"/>
            </p:cNvGrpSpPr>
            <p:nvPr/>
          </p:nvGrpSpPr>
          <p:grpSpPr bwMode="auto">
            <a:xfrm>
              <a:off x="3096" y="804"/>
              <a:ext cx="540" cy="810"/>
              <a:chOff x="1824" y="816"/>
              <a:chExt cx="1152" cy="1728"/>
            </a:xfrm>
          </p:grpSpPr>
          <p:grpSp>
            <p:nvGrpSpPr>
              <p:cNvPr id="19" name="Group 281"/>
              <p:cNvGrpSpPr>
                <a:grpSpLocks noChangeAspect="1"/>
              </p:cNvGrpSpPr>
              <p:nvPr/>
            </p:nvGrpSpPr>
            <p:grpSpPr bwMode="auto">
              <a:xfrm>
                <a:off x="1946" y="875"/>
                <a:ext cx="934" cy="1669"/>
                <a:chOff x="295" y="996"/>
                <a:chExt cx="911" cy="1410"/>
              </a:xfrm>
            </p:grpSpPr>
            <p:grpSp>
              <p:nvGrpSpPr>
                <p:cNvPr id="30" name="Group 282"/>
                <p:cNvGrpSpPr>
                  <a:grpSpLocks noChangeAspect="1"/>
                </p:cNvGrpSpPr>
                <p:nvPr/>
              </p:nvGrpSpPr>
              <p:grpSpPr bwMode="auto">
                <a:xfrm>
                  <a:off x="295" y="996"/>
                  <a:ext cx="911" cy="1404"/>
                  <a:chOff x="295" y="996"/>
                  <a:chExt cx="911" cy="1404"/>
                </a:xfrm>
              </p:grpSpPr>
              <p:sp>
                <p:nvSpPr>
                  <p:cNvPr id="32" name="Line 2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40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284"/>
                  <p:cNvSpPr>
                    <a:spLocks noChangeAspect="1"/>
                  </p:cNvSpPr>
                  <p:nvPr/>
                </p:nvSpPr>
                <p:spPr bwMode="auto">
                  <a:xfrm>
                    <a:off x="864" y="1596"/>
                    <a:ext cx="206" cy="798"/>
                  </a:xfrm>
                  <a:custGeom>
                    <a:avLst/>
                    <a:gdLst>
                      <a:gd name="T0" fmla="*/ 90 w 206"/>
                      <a:gd name="T1" fmla="*/ 798 h 798"/>
                      <a:gd name="T2" fmla="*/ 126 w 206"/>
                      <a:gd name="T3" fmla="*/ 792 h 798"/>
                      <a:gd name="T4" fmla="*/ 162 w 206"/>
                      <a:gd name="T5" fmla="*/ 714 h 798"/>
                      <a:gd name="T6" fmla="*/ 144 w 206"/>
                      <a:gd name="T7" fmla="*/ 534 h 798"/>
                      <a:gd name="T8" fmla="*/ 96 w 206"/>
                      <a:gd name="T9" fmla="*/ 480 h 798"/>
                      <a:gd name="T10" fmla="*/ 150 w 206"/>
                      <a:gd name="T11" fmla="*/ 438 h 798"/>
                      <a:gd name="T12" fmla="*/ 198 w 206"/>
                      <a:gd name="T13" fmla="*/ 294 h 798"/>
                      <a:gd name="T14" fmla="*/ 186 w 206"/>
                      <a:gd name="T15" fmla="*/ 162 h 798"/>
                      <a:gd name="T16" fmla="*/ 54 w 206"/>
                      <a:gd name="T17" fmla="*/ 30 h 798"/>
                      <a:gd name="T18" fmla="*/ 36 w 206"/>
                      <a:gd name="T19" fmla="*/ 12 h 798"/>
                      <a:gd name="T20" fmla="*/ 0 w 206"/>
                      <a:gd name="T21" fmla="*/ 0 h 7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" h="798">
                        <a:moveTo>
                          <a:pt x="90" y="798"/>
                        </a:moveTo>
                        <a:cubicBezTo>
                          <a:pt x="102" y="796"/>
                          <a:pt x="115" y="797"/>
                          <a:pt x="126" y="792"/>
                        </a:cubicBezTo>
                        <a:cubicBezTo>
                          <a:pt x="153" y="780"/>
                          <a:pt x="154" y="737"/>
                          <a:pt x="162" y="714"/>
                        </a:cubicBezTo>
                        <a:cubicBezTo>
                          <a:pt x="160" y="671"/>
                          <a:pt x="166" y="586"/>
                          <a:pt x="144" y="534"/>
                        </a:cubicBezTo>
                        <a:cubicBezTo>
                          <a:pt x="135" y="512"/>
                          <a:pt x="96" y="480"/>
                          <a:pt x="96" y="480"/>
                        </a:cubicBezTo>
                        <a:cubicBezTo>
                          <a:pt x="113" y="469"/>
                          <a:pt x="137" y="456"/>
                          <a:pt x="150" y="438"/>
                        </a:cubicBezTo>
                        <a:cubicBezTo>
                          <a:pt x="178" y="398"/>
                          <a:pt x="183" y="339"/>
                          <a:pt x="198" y="294"/>
                        </a:cubicBezTo>
                        <a:cubicBezTo>
                          <a:pt x="196" y="250"/>
                          <a:pt x="206" y="202"/>
                          <a:pt x="186" y="162"/>
                        </a:cubicBezTo>
                        <a:cubicBezTo>
                          <a:pt x="160" y="110"/>
                          <a:pt x="110" y="49"/>
                          <a:pt x="54" y="30"/>
                        </a:cubicBezTo>
                        <a:cubicBezTo>
                          <a:pt x="48" y="24"/>
                          <a:pt x="43" y="16"/>
                          <a:pt x="36" y="12"/>
                        </a:cubicBezTo>
                        <a:cubicBezTo>
                          <a:pt x="25" y="6"/>
                          <a:pt x="0" y="0"/>
                          <a:pt x="0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reeform 285"/>
                  <p:cNvSpPr>
                    <a:spLocks noChangeAspect="1"/>
                  </p:cNvSpPr>
                  <p:nvPr/>
                </p:nvSpPr>
                <p:spPr bwMode="auto">
                  <a:xfrm>
                    <a:off x="295" y="1842"/>
                    <a:ext cx="179" cy="558"/>
                  </a:xfrm>
                  <a:custGeom>
                    <a:avLst/>
                    <a:gdLst>
                      <a:gd name="T0" fmla="*/ 47 w 179"/>
                      <a:gd name="T1" fmla="*/ 558 h 558"/>
                      <a:gd name="T2" fmla="*/ 11 w 179"/>
                      <a:gd name="T3" fmla="*/ 390 h 558"/>
                      <a:gd name="T4" fmla="*/ 71 w 179"/>
                      <a:gd name="T5" fmla="*/ 84 h 558"/>
                      <a:gd name="T6" fmla="*/ 179 w 179"/>
                      <a:gd name="T7" fmla="*/ 0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9" h="558">
                        <a:moveTo>
                          <a:pt x="47" y="558"/>
                        </a:moveTo>
                        <a:cubicBezTo>
                          <a:pt x="29" y="504"/>
                          <a:pt x="22" y="446"/>
                          <a:pt x="11" y="390"/>
                        </a:cubicBezTo>
                        <a:cubicBezTo>
                          <a:pt x="14" y="306"/>
                          <a:pt x="0" y="155"/>
                          <a:pt x="71" y="84"/>
                        </a:cubicBezTo>
                        <a:cubicBezTo>
                          <a:pt x="85" y="43"/>
                          <a:pt x="149" y="30"/>
                          <a:pt x="179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 286"/>
                  <p:cNvSpPr>
                    <a:spLocks noChangeAspect="1"/>
                  </p:cNvSpPr>
                  <p:nvPr/>
                </p:nvSpPr>
                <p:spPr bwMode="auto">
                  <a:xfrm>
                    <a:off x="302" y="1164"/>
                    <a:ext cx="286" cy="780"/>
                  </a:xfrm>
                  <a:custGeom>
                    <a:avLst/>
                    <a:gdLst>
                      <a:gd name="T0" fmla="*/ 286 w 286"/>
                      <a:gd name="T1" fmla="*/ 780 h 780"/>
                      <a:gd name="T2" fmla="*/ 154 w 286"/>
                      <a:gd name="T3" fmla="*/ 684 h 780"/>
                      <a:gd name="T4" fmla="*/ 100 w 286"/>
                      <a:gd name="T5" fmla="*/ 624 h 780"/>
                      <a:gd name="T6" fmla="*/ 64 w 286"/>
                      <a:gd name="T7" fmla="*/ 570 h 780"/>
                      <a:gd name="T8" fmla="*/ 22 w 286"/>
                      <a:gd name="T9" fmla="*/ 468 h 780"/>
                      <a:gd name="T10" fmla="*/ 124 w 286"/>
                      <a:gd name="T11" fmla="*/ 102 h 780"/>
                      <a:gd name="T12" fmla="*/ 154 w 286"/>
                      <a:gd name="T13" fmla="*/ 66 h 780"/>
                      <a:gd name="T14" fmla="*/ 286 w 286"/>
                      <a:gd name="T15" fmla="*/ 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6" h="780">
                        <a:moveTo>
                          <a:pt x="286" y="780"/>
                        </a:moveTo>
                        <a:cubicBezTo>
                          <a:pt x="253" y="731"/>
                          <a:pt x="190" y="731"/>
                          <a:pt x="154" y="684"/>
                        </a:cubicBezTo>
                        <a:cubicBezTo>
                          <a:pt x="114" y="630"/>
                          <a:pt x="135" y="647"/>
                          <a:pt x="100" y="624"/>
                        </a:cubicBezTo>
                        <a:cubicBezTo>
                          <a:pt x="94" y="615"/>
                          <a:pt x="73" y="584"/>
                          <a:pt x="64" y="570"/>
                        </a:cubicBezTo>
                        <a:cubicBezTo>
                          <a:pt x="44" y="541"/>
                          <a:pt x="38" y="500"/>
                          <a:pt x="22" y="468"/>
                        </a:cubicBezTo>
                        <a:cubicBezTo>
                          <a:pt x="0" y="336"/>
                          <a:pt x="30" y="196"/>
                          <a:pt x="124" y="102"/>
                        </a:cubicBezTo>
                        <a:cubicBezTo>
                          <a:pt x="171" y="55"/>
                          <a:pt x="95" y="115"/>
                          <a:pt x="154" y="66"/>
                        </a:cubicBezTo>
                        <a:cubicBezTo>
                          <a:pt x="192" y="35"/>
                          <a:pt x="251" y="35"/>
                          <a:pt x="286" y="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287"/>
                  <p:cNvSpPr>
                    <a:spLocks noChangeAspect="1"/>
                  </p:cNvSpPr>
                  <p:nvPr/>
                </p:nvSpPr>
                <p:spPr bwMode="auto">
                  <a:xfrm>
                    <a:off x="480" y="996"/>
                    <a:ext cx="726" cy="330"/>
                  </a:xfrm>
                  <a:custGeom>
                    <a:avLst/>
                    <a:gdLst>
                      <a:gd name="T0" fmla="*/ 0 w 726"/>
                      <a:gd name="T1" fmla="*/ 222 h 330"/>
                      <a:gd name="T2" fmla="*/ 42 w 726"/>
                      <a:gd name="T3" fmla="*/ 90 h 330"/>
                      <a:gd name="T4" fmla="*/ 210 w 726"/>
                      <a:gd name="T5" fmla="*/ 0 h 330"/>
                      <a:gd name="T6" fmla="*/ 504 w 726"/>
                      <a:gd name="T7" fmla="*/ 24 h 330"/>
                      <a:gd name="T8" fmla="*/ 558 w 726"/>
                      <a:gd name="T9" fmla="*/ 42 h 330"/>
                      <a:gd name="T10" fmla="*/ 624 w 726"/>
                      <a:gd name="T11" fmla="*/ 78 h 330"/>
                      <a:gd name="T12" fmla="*/ 702 w 726"/>
                      <a:gd name="T13" fmla="*/ 168 h 330"/>
                      <a:gd name="T14" fmla="*/ 714 w 726"/>
                      <a:gd name="T15" fmla="*/ 204 h 330"/>
                      <a:gd name="T16" fmla="*/ 666 w 726"/>
                      <a:gd name="T17" fmla="*/ 306 h 330"/>
                      <a:gd name="T18" fmla="*/ 624 w 726"/>
                      <a:gd name="T19" fmla="*/ 33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6" h="330">
                        <a:moveTo>
                          <a:pt x="0" y="222"/>
                        </a:moveTo>
                        <a:cubicBezTo>
                          <a:pt x="25" y="185"/>
                          <a:pt x="28" y="133"/>
                          <a:pt x="42" y="90"/>
                        </a:cubicBezTo>
                        <a:cubicBezTo>
                          <a:pt x="59" y="38"/>
                          <a:pt x="165" y="11"/>
                          <a:pt x="210" y="0"/>
                        </a:cubicBezTo>
                        <a:cubicBezTo>
                          <a:pt x="342" y="4"/>
                          <a:pt x="392" y="15"/>
                          <a:pt x="504" y="24"/>
                        </a:cubicBezTo>
                        <a:cubicBezTo>
                          <a:pt x="564" y="54"/>
                          <a:pt x="488" y="19"/>
                          <a:pt x="558" y="42"/>
                        </a:cubicBezTo>
                        <a:cubicBezTo>
                          <a:pt x="586" y="51"/>
                          <a:pt x="595" y="71"/>
                          <a:pt x="624" y="78"/>
                        </a:cubicBezTo>
                        <a:cubicBezTo>
                          <a:pt x="646" y="100"/>
                          <a:pt x="691" y="135"/>
                          <a:pt x="702" y="168"/>
                        </a:cubicBezTo>
                        <a:cubicBezTo>
                          <a:pt x="706" y="180"/>
                          <a:pt x="714" y="204"/>
                          <a:pt x="714" y="204"/>
                        </a:cubicBezTo>
                        <a:cubicBezTo>
                          <a:pt x="707" y="305"/>
                          <a:pt x="726" y="276"/>
                          <a:pt x="666" y="306"/>
                        </a:cubicBezTo>
                        <a:cubicBezTo>
                          <a:pt x="658" y="330"/>
                          <a:pt x="648" y="330"/>
                          <a:pt x="624" y="330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288"/>
                  <p:cNvSpPr>
                    <a:spLocks noChangeAspect="1"/>
                  </p:cNvSpPr>
                  <p:nvPr/>
                </p:nvSpPr>
                <p:spPr bwMode="auto">
                  <a:xfrm>
                    <a:off x="936" y="1200"/>
                    <a:ext cx="186" cy="516"/>
                  </a:xfrm>
                  <a:custGeom>
                    <a:avLst/>
                    <a:gdLst>
                      <a:gd name="T0" fmla="*/ 0 w 186"/>
                      <a:gd name="T1" fmla="*/ 0 h 516"/>
                      <a:gd name="T2" fmla="*/ 48 w 186"/>
                      <a:gd name="T3" fmla="*/ 18 h 516"/>
                      <a:gd name="T4" fmla="*/ 102 w 186"/>
                      <a:gd name="T5" fmla="*/ 72 h 516"/>
                      <a:gd name="T6" fmla="*/ 156 w 186"/>
                      <a:gd name="T7" fmla="*/ 120 h 516"/>
                      <a:gd name="T8" fmla="*/ 186 w 186"/>
                      <a:gd name="T9" fmla="*/ 192 h 516"/>
                      <a:gd name="T10" fmla="*/ 180 w 186"/>
                      <a:gd name="T11" fmla="*/ 378 h 516"/>
                      <a:gd name="T12" fmla="*/ 168 w 186"/>
                      <a:gd name="T13" fmla="*/ 414 h 516"/>
                      <a:gd name="T14" fmla="*/ 162 w 186"/>
                      <a:gd name="T15" fmla="*/ 444 h 516"/>
                      <a:gd name="T16" fmla="*/ 126 w 186"/>
                      <a:gd name="T17" fmla="*/ 480 h 516"/>
                      <a:gd name="T18" fmla="*/ 84 w 186"/>
                      <a:gd name="T19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6" h="516">
                        <a:moveTo>
                          <a:pt x="0" y="0"/>
                        </a:moveTo>
                        <a:cubicBezTo>
                          <a:pt x="15" y="8"/>
                          <a:pt x="34" y="8"/>
                          <a:pt x="48" y="18"/>
                        </a:cubicBezTo>
                        <a:cubicBezTo>
                          <a:pt x="69" y="33"/>
                          <a:pt x="84" y="54"/>
                          <a:pt x="102" y="72"/>
                        </a:cubicBezTo>
                        <a:cubicBezTo>
                          <a:pt x="119" y="89"/>
                          <a:pt x="156" y="120"/>
                          <a:pt x="156" y="120"/>
                        </a:cubicBezTo>
                        <a:cubicBezTo>
                          <a:pt x="165" y="146"/>
                          <a:pt x="177" y="166"/>
                          <a:pt x="186" y="192"/>
                        </a:cubicBezTo>
                        <a:cubicBezTo>
                          <a:pt x="184" y="254"/>
                          <a:pt x="185" y="316"/>
                          <a:pt x="180" y="378"/>
                        </a:cubicBezTo>
                        <a:cubicBezTo>
                          <a:pt x="179" y="391"/>
                          <a:pt x="170" y="402"/>
                          <a:pt x="168" y="414"/>
                        </a:cubicBezTo>
                        <a:cubicBezTo>
                          <a:pt x="166" y="424"/>
                          <a:pt x="167" y="435"/>
                          <a:pt x="162" y="444"/>
                        </a:cubicBezTo>
                        <a:cubicBezTo>
                          <a:pt x="153" y="458"/>
                          <a:pt x="138" y="468"/>
                          <a:pt x="126" y="480"/>
                        </a:cubicBezTo>
                        <a:cubicBezTo>
                          <a:pt x="116" y="490"/>
                          <a:pt x="100" y="516"/>
                          <a:pt x="84" y="516"/>
                        </a:cubicBezTo>
                      </a:path>
                    </a:pathLst>
                  </a:custGeom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" name="Freeform 289"/>
                <p:cNvSpPr>
                  <a:spLocks noChangeAspect="1"/>
                </p:cNvSpPr>
                <p:nvPr/>
              </p:nvSpPr>
              <p:spPr bwMode="auto">
                <a:xfrm>
                  <a:off x="332" y="1212"/>
                  <a:ext cx="728" cy="1194"/>
                </a:xfrm>
                <a:custGeom>
                  <a:avLst/>
                  <a:gdLst>
                    <a:gd name="T0" fmla="*/ 28 w 728"/>
                    <a:gd name="T1" fmla="*/ 1176 h 1194"/>
                    <a:gd name="T2" fmla="*/ 448 w 728"/>
                    <a:gd name="T3" fmla="*/ 1194 h 1194"/>
                    <a:gd name="T4" fmla="*/ 640 w 728"/>
                    <a:gd name="T5" fmla="*/ 1176 h 1194"/>
                    <a:gd name="T6" fmla="*/ 640 w 728"/>
                    <a:gd name="T7" fmla="*/ 732 h 1194"/>
                    <a:gd name="T8" fmla="*/ 616 w 728"/>
                    <a:gd name="T9" fmla="*/ 570 h 1194"/>
                    <a:gd name="T10" fmla="*/ 622 w 728"/>
                    <a:gd name="T11" fmla="*/ 504 h 1194"/>
                    <a:gd name="T12" fmla="*/ 640 w 728"/>
                    <a:gd name="T13" fmla="*/ 510 h 1194"/>
                    <a:gd name="T14" fmla="*/ 682 w 728"/>
                    <a:gd name="T15" fmla="*/ 498 h 1194"/>
                    <a:gd name="T16" fmla="*/ 694 w 728"/>
                    <a:gd name="T17" fmla="*/ 360 h 1194"/>
                    <a:gd name="T18" fmla="*/ 538 w 728"/>
                    <a:gd name="T19" fmla="*/ 36 h 1194"/>
                    <a:gd name="T20" fmla="*/ 436 w 728"/>
                    <a:gd name="T21" fmla="*/ 0 h 1194"/>
                    <a:gd name="T22" fmla="*/ 250 w 728"/>
                    <a:gd name="T23" fmla="*/ 6 h 1194"/>
                    <a:gd name="T24" fmla="*/ 184 w 728"/>
                    <a:gd name="T25" fmla="*/ 114 h 1194"/>
                    <a:gd name="T26" fmla="*/ 202 w 728"/>
                    <a:gd name="T27" fmla="*/ 360 h 1194"/>
                    <a:gd name="T28" fmla="*/ 208 w 728"/>
                    <a:gd name="T29" fmla="*/ 588 h 1194"/>
                    <a:gd name="T30" fmla="*/ 214 w 728"/>
                    <a:gd name="T31" fmla="*/ 618 h 1194"/>
                    <a:gd name="T32" fmla="*/ 196 w 728"/>
                    <a:gd name="T33" fmla="*/ 630 h 1194"/>
                    <a:gd name="T34" fmla="*/ 136 w 728"/>
                    <a:gd name="T35" fmla="*/ 672 h 1194"/>
                    <a:gd name="T36" fmla="*/ 34 w 728"/>
                    <a:gd name="T37" fmla="*/ 984 h 1194"/>
                    <a:gd name="T38" fmla="*/ 22 w 728"/>
                    <a:gd name="T39" fmla="*/ 1110 h 1194"/>
                    <a:gd name="T40" fmla="*/ 4 w 728"/>
                    <a:gd name="T41" fmla="*/ 1176 h 1194"/>
                    <a:gd name="T42" fmla="*/ 28 w 728"/>
                    <a:gd name="T43" fmla="*/ 1176 h 1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28" h="1194">
                      <a:moveTo>
                        <a:pt x="28" y="1176"/>
                      </a:moveTo>
                      <a:cubicBezTo>
                        <a:pt x="168" y="1182"/>
                        <a:pt x="308" y="1184"/>
                        <a:pt x="448" y="1194"/>
                      </a:cubicBezTo>
                      <a:cubicBezTo>
                        <a:pt x="517" y="1190"/>
                        <a:pt x="574" y="1185"/>
                        <a:pt x="640" y="1176"/>
                      </a:cubicBezTo>
                      <a:cubicBezTo>
                        <a:pt x="648" y="962"/>
                        <a:pt x="650" y="989"/>
                        <a:pt x="640" y="732"/>
                      </a:cubicBezTo>
                      <a:cubicBezTo>
                        <a:pt x="638" y="679"/>
                        <a:pt x="621" y="623"/>
                        <a:pt x="616" y="570"/>
                      </a:cubicBezTo>
                      <a:cubicBezTo>
                        <a:pt x="618" y="548"/>
                        <a:pt x="614" y="525"/>
                        <a:pt x="622" y="504"/>
                      </a:cubicBezTo>
                      <a:cubicBezTo>
                        <a:pt x="624" y="498"/>
                        <a:pt x="634" y="510"/>
                        <a:pt x="640" y="510"/>
                      </a:cubicBezTo>
                      <a:cubicBezTo>
                        <a:pt x="655" y="510"/>
                        <a:pt x="668" y="502"/>
                        <a:pt x="682" y="498"/>
                      </a:cubicBezTo>
                      <a:cubicBezTo>
                        <a:pt x="728" y="468"/>
                        <a:pt x="701" y="407"/>
                        <a:pt x="694" y="360"/>
                      </a:cubicBezTo>
                      <a:cubicBezTo>
                        <a:pt x="686" y="211"/>
                        <a:pt x="710" y="70"/>
                        <a:pt x="538" y="36"/>
                      </a:cubicBezTo>
                      <a:cubicBezTo>
                        <a:pt x="506" y="12"/>
                        <a:pt x="474" y="8"/>
                        <a:pt x="436" y="0"/>
                      </a:cubicBezTo>
                      <a:cubicBezTo>
                        <a:pt x="374" y="2"/>
                        <a:pt x="312" y="1"/>
                        <a:pt x="250" y="6"/>
                      </a:cubicBezTo>
                      <a:cubicBezTo>
                        <a:pt x="203" y="10"/>
                        <a:pt x="195" y="81"/>
                        <a:pt x="184" y="114"/>
                      </a:cubicBezTo>
                      <a:cubicBezTo>
                        <a:pt x="189" y="196"/>
                        <a:pt x="196" y="278"/>
                        <a:pt x="202" y="360"/>
                      </a:cubicBezTo>
                      <a:cubicBezTo>
                        <a:pt x="204" y="436"/>
                        <a:pt x="204" y="512"/>
                        <a:pt x="208" y="588"/>
                      </a:cubicBezTo>
                      <a:cubicBezTo>
                        <a:pt x="208" y="598"/>
                        <a:pt x="217" y="608"/>
                        <a:pt x="214" y="618"/>
                      </a:cubicBezTo>
                      <a:cubicBezTo>
                        <a:pt x="212" y="625"/>
                        <a:pt x="202" y="626"/>
                        <a:pt x="196" y="630"/>
                      </a:cubicBezTo>
                      <a:cubicBezTo>
                        <a:pt x="173" y="643"/>
                        <a:pt x="157" y="658"/>
                        <a:pt x="136" y="672"/>
                      </a:cubicBezTo>
                      <a:cubicBezTo>
                        <a:pt x="101" y="777"/>
                        <a:pt x="52" y="873"/>
                        <a:pt x="34" y="984"/>
                      </a:cubicBezTo>
                      <a:cubicBezTo>
                        <a:pt x="33" y="1000"/>
                        <a:pt x="28" y="1084"/>
                        <a:pt x="22" y="1110"/>
                      </a:cubicBezTo>
                      <a:cubicBezTo>
                        <a:pt x="22" y="1111"/>
                        <a:pt x="0" y="1170"/>
                        <a:pt x="4" y="1176"/>
                      </a:cubicBezTo>
                      <a:cubicBezTo>
                        <a:pt x="8" y="1183"/>
                        <a:pt x="20" y="1176"/>
                        <a:pt x="28" y="1176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66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AutoShape 290"/>
              <p:cNvSpPr>
                <a:spLocks noChangeAspect="1" noChangeArrowheads="1"/>
              </p:cNvSpPr>
              <p:nvPr/>
            </p:nvSpPr>
            <p:spPr bwMode="auto">
              <a:xfrm>
                <a:off x="1872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21" name="AutoShape 291"/>
              <p:cNvSpPr>
                <a:spLocks noChangeAspect="1" noChangeArrowheads="1"/>
              </p:cNvSpPr>
              <p:nvPr/>
            </p:nvSpPr>
            <p:spPr bwMode="auto">
              <a:xfrm>
                <a:off x="1872" y="168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22" name="AutoShape 292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200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293"/>
              <p:cNvSpPr>
                <a:spLocks noChangeAspect="1" noChangeArrowheads="1"/>
              </p:cNvSpPr>
              <p:nvPr/>
            </p:nvSpPr>
            <p:spPr bwMode="auto">
              <a:xfrm flipH="1">
                <a:off x="2640" y="1635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294"/>
              <p:cNvSpPr>
                <a:spLocks noChangeAspect="1" noChangeArrowheads="1"/>
              </p:cNvSpPr>
              <p:nvPr/>
            </p:nvSpPr>
            <p:spPr bwMode="auto">
              <a:xfrm flipH="1">
                <a:off x="2592" y="2019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25" name="AutoShape 295"/>
              <p:cNvSpPr>
                <a:spLocks noChangeAspect="1" noChangeArrowheads="1"/>
              </p:cNvSpPr>
              <p:nvPr/>
            </p:nvSpPr>
            <p:spPr bwMode="auto">
              <a:xfrm>
                <a:off x="1824" y="2163"/>
                <a:ext cx="240" cy="381"/>
              </a:xfrm>
              <a:prstGeom prst="curvedRightArrow">
                <a:avLst>
                  <a:gd name="adj1" fmla="val 31750"/>
                  <a:gd name="adj2" fmla="val 63500"/>
                  <a:gd name="adj3" fmla="val 33333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sp>
            <p:nvSpPr>
              <p:cNvPr id="26" name="AutoShape 296"/>
              <p:cNvSpPr>
                <a:spLocks noChangeAspect="1" noChangeArrowheads="1"/>
              </p:cNvSpPr>
              <p:nvPr/>
            </p:nvSpPr>
            <p:spPr bwMode="auto">
              <a:xfrm flipH="1">
                <a:off x="1920" y="816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AutoShape 297"/>
              <p:cNvSpPr>
                <a:spLocks noChangeAspect="1" noChangeArrowheads="1"/>
              </p:cNvSpPr>
              <p:nvPr/>
            </p:nvSpPr>
            <p:spPr bwMode="auto">
              <a:xfrm>
                <a:off x="2618" y="842"/>
                <a:ext cx="358" cy="35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800 w 21600"/>
                  <a:gd name="T5" fmla="*/ -1 h 21600"/>
                  <a:gd name="T6" fmla="*/ 2699 w 21600"/>
                  <a:gd name="T7" fmla="*/ 10799 h 21600"/>
                  <a:gd name="T8" fmla="*/ 10800 w 21600"/>
                  <a:gd name="T9" fmla="*/ 5399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-1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AutoShape 298"/>
              <p:cNvSpPr>
                <a:spLocks noChangeAspect="1" noChangeArrowheads="1"/>
              </p:cNvSpPr>
              <p:nvPr/>
            </p:nvSpPr>
            <p:spPr bwMode="auto">
              <a:xfrm>
                <a:off x="2256" y="1968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utoShape 299"/>
              <p:cNvSpPr>
                <a:spLocks noChangeAspect="1" noChangeArrowheads="1"/>
              </p:cNvSpPr>
              <p:nvPr/>
            </p:nvSpPr>
            <p:spPr bwMode="auto">
              <a:xfrm>
                <a:off x="2256" y="1171"/>
                <a:ext cx="206" cy="413"/>
              </a:xfrm>
              <a:prstGeom prst="upArrow">
                <a:avLst>
                  <a:gd name="adj1" fmla="val 50000"/>
                  <a:gd name="adj2" fmla="val 50121"/>
                </a:avLst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右箭头 7"/>
          <p:cNvSpPr/>
          <p:nvPr/>
        </p:nvSpPr>
        <p:spPr>
          <a:xfrm rot="7796284">
            <a:off x="2218392" y="2881119"/>
            <a:ext cx="548640" cy="315392"/>
          </a:xfrm>
          <a:prstGeom prst="rightArrow">
            <a:avLst/>
          </a:prstGeom>
          <a:solidFill>
            <a:srgbClr val="F19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5" name="右箭头 154"/>
          <p:cNvSpPr/>
          <p:nvPr/>
        </p:nvSpPr>
        <p:spPr>
          <a:xfrm rot="2707588">
            <a:off x="6235193" y="2830564"/>
            <a:ext cx="548640" cy="315392"/>
          </a:xfrm>
          <a:prstGeom prst="rightArrow">
            <a:avLst/>
          </a:prstGeom>
          <a:solidFill>
            <a:srgbClr val="F19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6" name="右箭头 155"/>
          <p:cNvSpPr/>
          <p:nvPr/>
        </p:nvSpPr>
        <p:spPr>
          <a:xfrm rot="16200000">
            <a:off x="3422126" y="3827605"/>
            <a:ext cx="2344864" cy="315392"/>
          </a:xfrm>
          <a:prstGeom prst="rightArrow">
            <a:avLst/>
          </a:prstGeom>
          <a:solidFill>
            <a:srgbClr val="F19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8" name="右箭头 157"/>
          <p:cNvSpPr/>
          <p:nvPr/>
        </p:nvSpPr>
        <p:spPr>
          <a:xfrm rot="3240217">
            <a:off x="2379374" y="4709745"/>
            <a:ext cx="548640" cy="315392"/>
          </a:xfrm>
          <a:prstGeom prst="rightArrow">
            <a:avLst/>
          </a:prstGeom>
          <a:solidFill>
            <a:srgbClr val="F19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9" name="右箭头 158"/>
          <p:cNvSpPr/>
          <p:nvPr/>
        </p:nvSpPr>
        <p:spPr>
          <a:xfrm rot="7842365">
            <a:off x="6332827" y="4654443"/>
            <a:ext cx="548640" cy="315392"/>
          </a:xfrm>
          <a:prstGeom prst="rightArrow">
            <a:avLst/>
          </a:prstGeom>
          <a:solidFill>
            <a:srgbClr val="F19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1" name="Rectangle 3">
            <a:extLst>
              <a:ext uri="{FF2B5EF4-FFF2-40B4-BE49-F238E27FC236}">
                <a16:creationId xmlns:a16="http://schemas.microsoft.com/office/drawing/2014/main" id="{12231AB4-9427-4442-9582-C90446725E4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2" name="Rectangle 2">
            <a:extLst>
              <a:ext uri="{FF2B5EF4-FFF2-40B4-BE49-F238E27FC236}">
                <a16:creationId xmlns:a16="http://schemas.microsoft.com/office/drawing/2014/main" id="{D35B4EC9-3A06-460B-A215-4FA905877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177800"/>
            <a:ext cx="88646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9pPr>
          </a:lstStyle>
          <a:p>
            <a:pPr algn="l">
              <a:defRPr/>
            </a:pPr>
            <a:r>
              <a:rPr lang="en-US" altLang="zh-CN" sz="2800" b="1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 physically based stochastic convection model</a:t>
            </a:r>
            <a:br>
              <a:rPr lang="en-US" altLang="zh-CN" sz="2800" b="1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2800" b="1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(Plant and Craig 2008)</a:t>
            </a:r>
            <a:endParaRPr lang="en-US" sz="2800" b="1" dirty="0">
              <a:solidFill>
                <a:srgbClr val="F7964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F29BF-8E37-A642-8BEF-B11CDE34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06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9C95A88A-284D-4AE6-802B-F32665B9B56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7F83939-1390-4CB5-8B16-9990FB8BE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177800"/>
            <a:ext cx="88646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Osaka" pitchFamily="-65" charset="-128"/>
                <a:cs typeface="Osaka" pitchFamily="-65" charset="-128"/>
              </a:defRPr>
            </a:lvl9pPr>
          </a:lstStyle>
          <a:p>
            <a:pPr algn="l">
              <a:defRPr/>
            </a:pPr>
            <a:r>
              <a:rPr lang="en-US" altLang="zh-CN" sz="2800" b="1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Coupling PC08 with the ZM deterministic scheme</a:t>
            </a:r>
            <a:endParaRPr lang="en-US" sz="2800" b="1" dirty="0">
              <a:solidFill>
                <a:srgbClr val="F7964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B4646A-CDEB-0E4E-8B43-0209B37C8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16840"/>
            <a:ext cx="9141001" cy="5098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C8D028-21D7-3246-9271-889597D32181}"/>
              </a:ext>
            </a:extLst>
          </p:cNvPr>
          <p:cNvSpPr txBox="1"/>
          <p:nvPr/>
        </p:nvSpPr>
        <p:spPr>
          <a:xfrm>
            <a:off x="5029199" y="3019927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averaged variables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are used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closure only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compute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976910-2CE1-E443-B49D-3C17B001579A}"/>
              </a:ext>
            </a:extLst>
          </p:cNvPr>
          <p:cNvCxnSpPr>
            <a:cxnSpLocks/>
          </p:cNvCxnSpPr>
          <p:nvPr/>
        </p:nvCxnSpPr>
        <p:spPr>
          <a:xfrm>
            <a:off x="446314" y="2057400"/>
            <a:ext cx="8218715" cy="174171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139905-84F9-3C47-8858-BECB0AE147E5}"/>
              </a:ext>
            </a:extLst>
          </p:cNvPr>
          <p:cNvCxnSpPr/>
          <p:nvPr/>
        </p:nvCxnSpPr>
        <p:spPr>
          <a:xfrm flipV="1">
            <a:off x="674914" y="2057400"/>
            <a:ext cx="8022772" cy="160885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3A224-BCFC-AA48-9092-21328533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5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701053" y="1686415"/>
            <a:ext cx="6724490" cy="3232015"/>
            <a:chOff x="2012915" y="1492985"/>
            <a:chExt cx="6724490" cy="323201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2915" y="1492985"/>
              <a:ext cx="1249555" cy="81867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098615" y="1605542"/>
              <a:ext cx="3638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964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Model:</a:t>
              </a:r>
              <a:r>
                <a:rPr lang="en-US" altLang="zh-CN" sz="2400" b="1" dirty="0">
                  <a:solidFill>
                    <a:srgbClr val="F796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EAMv1</a:t>
              </a:r>
              <a:endParaRPr lang="zh-CN" altLang="en-US" sz="2400" b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854" y="2750285"/>
              <a:ext cx="747675" cy="70509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3011527" y="2843913"/>
              <a:ext cx="53448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964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Configuration: </a:t>
              </a:r>
              <a:r>
                <a:rPr lang="en-US" altLang="zh-CN" sz="2400" b="1" dirty="0">
                  <a:solidFill>
                    <a:srgbClr val="F796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AMIP (6 years each)</a:t>
              </a:r>
              <a:endParaRPr lang="zh-CN" altLang="en-US" sz="2400" b="1" baseline="300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826462" y="3894003"/>
              <a:ext cx="59109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Arial"/>
                </a:rPr>
                <a:t>CTL: Standard </a:t>
              </a:r>
              <a:r>
                <a:rPr lang="en-US" altLang="zh-CN" sz="2400" b="1" dirty="0">
                  <a:solidFill>
                    <a:srgbClr val="F79646"/>
                  </a:solidFill>
                  <a:latin typeface="Arial"/>
                </a:rPr>
                <a:t>Model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Arial"/>
                </a:rPr>
                <a:t>EXP: Stochastic Parameterization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3854" y="4076900"/>
              <a:ext cx="839831" cy="52601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547E4D-3DFC-7B4C-8950-53669B17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936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500639"/>
          </a:xfrm>
        </p:spPr>
        <p:txBody>
          <a:bodyPr/>
          <a:lstStyle/>
          <a:p>
            <a:pPr algn="l">
              <a:lnSpc>
                <a:spcPct val="90000"/>
              </a:lnSpc>
              <a:defRPr/>
            </a:pPr>
            <a:r>
              <a:rPr lang="en-US" altLang="zh-CN" sz="32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Precipitation (EAMv1)</a:t>
            </a:r>
            <a:endParaRPr lang="en-US" sz="3200" b="1" kern="1200" dirty="0">
              <a:solidFill>
                <a:srgbClr val="F7964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flipV="1">
            <a:off x="228600" y="506660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 descr="A picture containing bird, flying, water, monitor&#10;&#10;Description automatically generated">
            <a:extLst>
              <a:ext uri="{FF2B5EF4-FFF2-40B4-BE49-F238E27FC236}">
                <a16:creationId xmlns:a16="http://schemas.microsoft.com/office/drawing/2014/main" id="{E31F8FD8-28FC-594C-BEF5-8CAF8129C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300" y="532006"/>
            <a:ext cx="3500605" cy="2071459"/>
          </a:xfrm>
          <a:prstGeom prst="rect">
            <a:avLst/>
          </a:prstGeom>
        </p:spPr>
      </p:pic>
      <p:pic>
        <p:nvPicPr>
          <p:cNvPr id="7" name="Picture 6" descr="A picture containing computer, monitor&#10;&#10;Description automatically generated">
            <a:extLst>
              <a:ext uri="{FF2B5EF4-FFF2-40B4-BE49-F238E27FC236}">
                <a16:creationId xmlns:a16="http://schemas.microsoft.com/office/drawing/2014/main" id="{C4B0AE5A-61B1-824D-A17F-F2DA55BE0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300" y="2603465"/>
            <a:ext cx="3500604" cy="4113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1BCF12-7058-524D-820F-3BFE5D5C88F5}"/>
              </a:ext>
            </a:extLst>
          </p:cNvPr>
          <p:cNvSpPr txBox="1"/>
          <p:nvPr/>
        </p:nvSpPr>
        <p:spPr>
          <a:xfrm>
            <a:off x="820631" y="1223830"/>
            <a:ext cx="51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405B8-CC4E-624B-B19D-5EAD0FBE5D53}"/>
              </a:ext>
            </a:extLst>
          </p:cNvPr>
          <p:cNvSpPr txBox="1"/>
          <p:nvPr/>
        </p:nvSpPr>
        <p:spPr>
          <a:xfrm>
            <a:off x="726406" y="353785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21036-16F6-2E45-B962-AABF33D8B20F}"/>
              </a:ext>
            </a:extLst>
          </p:cNvPr>
          <p:cNvSpPr txBox="1"/>
          <p:nvPr/>
        </p:nvSpPr>
        <p:spPr>
          <a:xfrm>
            <a:off x="648661" y="534488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GPCP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AD79F6-962A-E448-8C33-A2F75BA7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4100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3072"/>
            <a:ext cx="8610600" cy="709613"/>
          </a:xfrm>
        </p:spPr>
        <p:txBody>
          <a:bodyPr/>
          <a:lstStyle/>
          <a:p>
            <a:pPr algn="l">
              <a:lnSpc>
                <a:spcPct val="90000"/>
              </a:lnSpc>
              <a:defRPr/>
            </a:pPr>
            <a:r>
              <a:rPr lang="en-US" sz="2800" b="1" kern="1200" dirty="0">
                <a:solidFill>
                  <a:srgbClr val="F7964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Convective &amp; Large-scale precipitation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flipV="1">
            <a:off x="228600" y="885825"/>
            <a:ext cx="8610600" cy="76200"/>
          </a:xfrm>
          <a:prstGeom prst="rect">
            <a:avLst/>
          </a:prstGeom>
          <a:gradFill rotWithShape="0">
            <a:gsLst>
              <a:gs pos="0">
                <a:srgbClr val="ED7D31"/>
              </a:gs>
              <a:gs pos="100000">
                <a:sysClr val="window" lastClr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45091" y="1207519"/>
            <a:ext cx="186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Convective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1380392" y="3543298"/>
            <a:ext cx="6356839" cy="4835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745091" y="3542276"/>
            <a:ext cx="208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Large-scale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67A5F15-0133-42F7-B158-76F57C569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6875"/>
            <a:ext cx="9144000" cy="23813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BA728B-2AA5-4463-9E67-EDA36C732D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976"/>
          <a:stretch/>
        </p:blipFill>
        <p:spPr>
          <a:xfrm>
            <a:off x="0" y="1648931"/>
            <a:ext cx="9144000" cy="19119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93FF0-3951-1A49-A363-6873793D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74964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20623</TotalTime>
  <Words>386</Words>
  <Application>Microsoft Macintosh PowerPoint</Application>
  <PresentationFormat>On-screen Show (4:3)</PresentationFormat>
  <Paragraphs>120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</vt:lpstr>
      <vt:lpstr>Arial</vt:lpstr>
      <vt:lpstr>Calibri</vt:lpstr>
      <vt:lpstr>Cambria Math</vt:lpstr>
      <vt:lpstr>Times New Roman</vt:lpstr>
      <vt:lpstr>Wingdings</vt:lpstr>
      <vt:lpstr>Office Theme</vt:lpstr>
      <vt:lpstr>Coupling Stochastic Convection Parameterization with ZM in E3SM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Precipitation (EAMv1)</vt:lpstr>
      <vt:lpstr>Convective &amp; Large-scale precipitation</vt:lpstr>
      <vt:lpstr>PowerPoint Presentation</vt:lpstr>
      <vt:lpstr>PowerPoint Presentation</vt:lpstr>
      <vt:lpstr>PowerPoint Presentation</vt:lpstr>
      <vt:lpstr>PowerPoint Presentation</vt:lpstr>
      <vt:lpstr>Intraseasonal Variability </vt:lpstr>
      <vt:lpstr>Intraseasonal Variability </vt:lpstr>
      <vt:lpstr>Synoptic-scale Variance </vt:lpstr>
      <vt:lpstr>  Column water vapor       Liquid water path</vt:lpstr>
      <vt:lpstr>       Shortwave CRF          Longwave CRF</vt:lpstr>
      <vt:lpstr>Clouds: EXP - CTL </vt:lpstr>
      <vt:lpstr>Taylor diagram (EAMv1)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Guang Zhang</cp:lastModifiedBy>
  <cp:revision>591</cp:revision>
  <cp:lastPrinted>2018-05-12T21:09:23Z</cp:lastPrinted>
  <dcterms:created xsi:type="dcterms:W3CDTF">2014-12-04T00:15:55Z</dcterms:created>
  <dcterms:modified xsi:type="dcterms:W3CDTF">2020-04-23T15:12:31Z</dcterms:modified>
</cp:coreProperties>
</file>