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91" r:id="rId4"/>
    <p:sldId id="289" r:id="rId5"/>
    <p:sldId id="265" r:id="rId6"/>
    <p:sldId id="259" r:id="rId7"/>
    <p:sldId id="270" r:id="rId8"/>
    <p:sldId id="257" r:id="rId9"/>
    <p:sldId id="269" r:id="rId10"/>
    <p:sldId id="295" r:id="rId11"/>
    <p:sldId id="296" r:id="rId12"/>
    <p:sldId id="297" r:id="rId13"/>
    <p:sldId id="290" r:id="rId14"/>
    <p:sldId id="260" r:id="rId15"/>
    <p:sldId id="261" r:id="rId16"/>
    <p:sldId id="262" r:id="rId17"/>
    <p:sldId id="273" r:id="rId18"/>
    <p:sldId id="274" r:id="rId19"/>
    <p:sldId id="276" r:id="rId20"/>
    <p:sldId id="284" r:id="rId21"/>
    <p:sldId id="286" r:id="rId22"/>
    <p:sldId id="287" r:id="rId23"/>
    <p:sldId id="285" r:id="rId24"/>
    <p:sldId id="281" r:id="rId25"/>
    <p:sldId id="283" r:id="rId26"/>
    <p:sldId id="282" r:id="rId27"/>
    <p:sldId id="298" r:id="rId28"/>
    <p:sldId id="288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6"/>
    <p:restoredTop sz="96005"/>
  </p:normalViewPr>
  <p:slideViewPr>
    <p:cSldViewPr snapToGrid="0" snapToObjects="1">
      <p:cViewPr varScale="1">
        <p:scale>
          <a:sx n="123" d="100"/>
          <a:sy n="123" d="100"/>
        </p:scale>
        <p:origin x="192" y="992"/>
      </p:cViewPr>
      <p:guideLst>
        <p:guide orient="horz" pos="2868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5CB31-58B3-CA47-9B5E-40A93BBAAB69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BCAF2-0ECA-6449-914E-E705AED8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4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5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2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14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86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5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97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8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6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4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7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5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13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9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7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29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3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15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41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97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8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0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1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BCAF2-0ECA-6449-914E-E705AED877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3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287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57550"/>
            <a:ext cx="7772400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287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57550"/>
            <a:ext cx="7772400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7BF726-2B71-1E4E-B43A-A94EE50626D2}"/>
              </a:ext>
            </a:extLst>
          </p:cNvPr>
          <p:cNvSpPr/>
          <p:nvPr userDrawn="1"/>
        </p:nvSpPr>
        <p:spPr>
          <a:xfrm>
            <a:off x="0" y="914400"/>
            <a:ext cx="9144000" cy="3717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E90897-A70F-DB49-BA4D-124861784325}"/>
              </a:ext>
            </a:extLst>
          </p:cNvPr>
          <p:cNvSpPr txBox="1">
            <a:spLocks/>
          </p:cNvSpPr>
          <p:nvPr userDrawn="1"/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7F3A93-AECF-0E4E-8D69-92FF7661A2F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234440"/>
            <a:ext cx="8229600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FED3835-715C-6B45-A84D-700C46E5423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86200" y="4767756"/>
            <a:ext cx="1371600" cy="102870"/>
          </a:xfrm>
        </p:spPr>
        <p:txBody>
          <a:bodyPr/>
          <a:lstStyle/>
          <a:p>
            <a:fld id="{9FFE9975-C960-C441-A95D-E879884DDE4A}" type="datetimeFigureOut">
              <a:rPr lang="en-US" smtClean="0"/>
              <a:t>12/19/19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EA3AF1-C3A3-0D49-90F4-04899A4C0979}"/>
              </a:ext>
            </a:extLst>
          </p:cNvPr>
          <p:cNvSpPr/>
          <p:nvPr userDrawn="1"/>
        </p:nvSpPr>
        <p:spPr>
          <a:xfrm>
            <a:off x="0" y="891915"/>
            <a:ext cx="9144000" cy="4152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"/>
            <a:ext cx="3200400" cy="13716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17220"/>
            <a:ext cx="4800600" cy="37033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25980"/>
            <a:ext cx="3200400" cy="21945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44577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14350"/>
            <a:ext cx="822960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09060"/>
            <a:ext cx="8229600" cy="5143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4767756"/>
            <a:ext cx="1371600" cy="102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52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12/19/19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4878681"/>
            <a:ext cx="1371600" cy="1028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287" y="0"/>
            <a:ext cx="9115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643" y="174685"/>
            <a:ext cx="7772400" cy="10287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Surface-flux driven water mass transformation analysis in E3SM simulations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853" y="1906074"/>
            <a:ext cx="7890294" cy="3062741"/>
          </a:xfrm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Hyein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Jeong</a:t>
            </a:r>
            <a:br>
              <a:rPr lang="en-US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Adrian K. Turner,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Xylar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Asay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-Davis, Darin S. Comeau, Stephen F. Price, Milena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Veneziani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Mark R. Petersen, Matthew J. Hoffman, Todd D. Ringler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Luke Van Roekel, Andrew Roberts, Jonathan Wolfe, and Ryan Abernathey</a:t>
            </a:r>
            <a:r>
              <a:rPr lang="en-US" altLang="ko-KR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</a:t>
            </a:r>
            <a:b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b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b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Los Alamos National Laboratory</a:t>
            </a:r>
          </a:p>
          <a:p>
            <a:pPr algn="ctr"/>
            <a:r>
              <a:rPr lang="en-US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Lamont-Doherty Earth Observatory of Columbia University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4FBF-2246-A149-B308-7F08DF2DD840}"/>
              </a:ext>
            </a:extLst>
          </p:cNvPr>
          <p:cNvSpPr txBox="1">
            <a:spLocks/>
          </p:cNvSpPr>
          <p:nvPr/>
        </p:nvSpPr>
        <p:spPr>
          <a:xfrm>
            <a:off x="301369" y="230459"/>
            <a:ext cx="8677626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Surface freshwater fluxes (sea-ice/ocean interaction)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5B0C6-4DE5-4744-BDFC-A37C2D57744C}"/>
              </a:ext>
            </a:extLst>
          </p:cNvPr>
          <p:cNvSpPr/>
          <p:nvPr/>
        </p:nvSpPr>
        <p:spPr>
          <a:xfrm>
            <a:off x="1438471" y="1736801"/>
            <a:ext cx="846717" cy="23878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9A7F8-0886-5E48-ACCA-9C7D0D141F3E}"/>
              </a:ext>
            </a:extLst>
          </p:cNvPr>
          <p:cNvSpPr/>
          <p:nvPr/>
        </p:nvSpPr>
        <p:spPr>
          <a:xfrm>
            <a:off x="1438471" y="1477088"/>
            <a:ext cx="846717" cy="2597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8EFED-2B5B-794D-AFC9-007E90E23197}"/>
              </a:ext>
            </a:extLst>
          </p:cNvPr>
          <p:cNvSpPr txBox="1"/>
          <p:nvPr/>
        </p:nvSpPr>
        <p:spPr>
          <a:xfrm>
            <a:off x="435113" y="1477900"/>
            <a:ext cx="777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sea-ice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30803-6775-8D40-8049-BFD3BD5FFAFB}"/>
              </a:ext>
            </a:extLst>
          </p:cNvPr>
          <p:cNvSpPr txBox="1"/>
          <p:nvPr/>
        </p:nvSpPr>
        <p:spPr>
          <a:xfrm>
            <a:off x="435112" y="2801274"/>
            <a:ext cx="777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ocean</a:t>
            </a:r>
            <a:endParaRPr lang="en-US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AD3F71-03A3-3848-BF16-62A774E1C283}"/>
              </a:ext>
            </a:extLst>
          </p:cNvPr>
          <p:cNvCxnSpPr/>
          <p:nvPr/>
        </p:nvCxnSpPr>
        <p:spPr>
          <a:xfrm flipV="1">
            <a:off x="1852952" y="1544219"/>
            <a:ext cx="0" cy="54446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3EFDD5-0E45-9843-9879-CE6B40B7973A}"/>
              </a:ext>
            </a:extLst>
          </p:cNvPr>
          <p:cNvSpPr txBox="1"/>
          <p:nvPr/>
        </p:nvSpPr>
        <p:spPr>
          <a:xfrm>
            <a:off x="1632833" y="1012718"/>
            <a:ext cx="4957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Winter: brine rejection, freshwater transports to sea-ice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              salinity goes up  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4FBF-2246-A149-B308-7F08DF2DD840}"/>
              </a:ext>
            </a:extLst>
          </p:cNvPr>
          <p:cNvSpPr txBox="1">
            <a:spLocks/>
          </p:cNvSpPr>
          <p:nvPr/>
        </p:nvSpPr>
        <p:spPr>
          <a:xfrm>
            <a:off x="301369" y="230459"/>
            <a:ext cx="8677626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Surface freshwater fluxes (sea-ice/ocean interaction)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5B0C6-4DE5-4744-BDFC-A37C2D57744C}"/>
              </a:ext>
            </a:extLst>
          </p:cNvPr>
          <p:cNvSpPr/>
          <p:nvPr/>
        </p:nvSpPr>
        <p:spPr>
          <a:xfrm>
            <a:off x="1438471" y="1736801"/>
            <a:ext cx="846717" cy="23878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9A7F8-0886-5E48-ACCA-9C7D0D141F3E}"/>
              </a:ext>
            </a:extLst>
          </p:cNvPr>
          <p:cNvSpPr/>
          <p:nvPr/>
        </p:nvSpPr>
        <p:spPr>
          <a:xfrm>
            <a:off x="1438471" y="1477088"/>
            <a:ext cx="846717" cy="2597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9D0189-92F3-A946-8AEF-245637C04DA9}"/>
              </a:ext>
            </a:extLst>
          </p:cNvPr>
          <p:cNvSpPr/>
          <p:nvPr/>
        </p:nvSpPr>
        <p:spPr>
          <a:xfrm>
            <a:off x="3987844" y="1986130"/>
            <a:ext cx="846717" cy="2138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E575E-EBA6-9841-B6C5-3E81F0A35B31}"/>
              </a:ext>
            </a:extLst>
          </p:cNvPr>
          <p:cNvSpPr/>
          <p:nvPr/>
        </p:nvSpPr>
        <p:spPr>
          <a:xfrm>
            <a:off x="3987844" y="1477088"/>
            <a:ext cx="846717" cy="509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8EFED-2B5B-794D-AFC9-007E90E23197}"/>
              </a:ext>
            </a:extLst>
          </p:cNvPr>
          <p:cNvSpPr txBox="1"/>
          <p:nvPr/>
        </p:nvSpPr>
        <p:spPr>
          <a:xfrm>
            <a:off x="435113" y="1477900"/>
            <a:ext cx="777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sea-ice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30803-6775-8D40-8049-BFD3BD5FFAFB}"/>
              </a:ext>
            </a:extLst>
          </p:cNvPr>
          <p:cNvSpPr txBox="1"/>
          <p:nvPr/>
        </p:nvSpPr>
        <p:spPr>
          <a:xfrm>
            <a:off x="435112" y="2801274"/>
            <a:ext cx="777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ocean</a:t>
            </a:r>
            <a:endParaRPr lang="en-US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AD3F71-03A3-3848-BF16-62A774E1C283}"/>
              </a:ext>
            </a:extLst>
          </p:cNvPr>
          <p:cNvCxnSpPr/>
          <p:nvPr/>
        </p:nvCxnSpPr>
        <p:spPr>
          <a:xfrm flipV="1">
            <a:off x="1852952" y="1544219"/>
            <a:ext cx="0" cy="54446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3EFDD5-0E45-9843-9879-CE6B40B7973A}"/>
              </a:ext>
            </a:extLst>
          </p:cNvPr>
          <p:cNvSpPr txBox="1"/>
          <p:nvPr/>
        </p:nvSpPr>
        <p:spPr>
          <a:xfrm>
            <a:off x="1632833" y="1012718"/>
            <a:ext cx="4957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Winter: brine rejection, freshwater transports to sea-ice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              salinity goes up  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8F789B-7539-8641-950E-F75B06136D39}"/>
              </a:ext>
            </a:extLst>
          </p:cNvPr>
          <p:cNvCxnSpPr/>
          <p:nvPr/>
        </p:nvCxnSpPr>
        <p:spPr>
          <a:xfrm flipV="1">
            <a:off x="4413207" y="1704311"/>
            <a:ext cx="0" cy="544469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non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11650F-94D7-7442-9CC2-28D736FF9FA4}"/>
              </a:ext>
            </a:extLst>
          </p:cNvPr>
          <p:cNvSpPr txBox="1"/>
          <p:nvPr/>
        </p:nvSpPr>
        <p:spPr>
          <a:xfrm>
            <a:off x="4916378" y="1622011"/>
            <a:ext cx="406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F00"/>
                </a:solidFill>
              </a:rPr>
              <a:t>Summer: freshwater transports to ocean</a:t>
            </a:r>
          </a:p>
          <a:p>
            <a:r>
              <a:rPr lang="en-US" sz="1600" b="1" dirty="0">
                <a:solidFill>
                  <a:srgbClr val="008F00"/>
                </a:solidFill>
              </a:rPr>
              <a:t>                  salinity goes down</a:t>
            </a:r>
            <a:endParaRPr lang="en-US" sz="1600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1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4FBF-2246-A149-B308-7F08DF2DD840}"/>
              </a:ext>
            </a:extLst>
          </p:cNvPr>
          <p:cNvSpPr txBox="1">
            <a:spLocks/>
          </p:cNvSpPr>
          <p:nvPr/>
        </p:nvSpPr>
        <p:spPr>
          <a:xfrm>
            <a:off x="301369" y="230459"/>
            <a:ext cx="8677626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Surface freshwater fluxes (sea-ice/ocean interaction)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5B0C6-4DE5-4744-BDFC-A37C2D57744C}"/>
              </a:ext>
            </a:extLst>
          </p:cNvPr>
          <p:cNvSpPr/>
          <p:nvPr/>
        </p:nvSpPr>
        <p:spPr>
          <a:xfrm>
            <a:off x="1438471" y="1736801"/>
            <a:ext cx="846717" cy="23878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9A7F8-0886-5E48-ACCA-9C7D0D141F3E}"/>
              </a:ext>
            </a:extLst>
          </p:cNvPr>
          <p:cNvSpPr/>
          <p:nvPr/>
        </p:nvSpPr>
        <p:spPr>
          <a:xfrm>
            <a:off x="1438471" y="1477088"/>
            <a:ext cx="846717" cy="2597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9D0189-92F3-A946-8AEF-245637C04DA9}"/>
              </a:ext>
            </a:extLst>
          </p:cNvPr>
          <p:cNvSpPr/>
          <p:nvPr/>
        </p:nvSpPr>
        <p:spPr>
          <a:xfrm>
            <a:off x="3987844" y="1986130"/>
            <a:ext cx="846717" cy="2138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E575E-EBA6-9841-B6C5-3E81F0A35B31}"/>
              </a:ext>
            </a:extLst>
          </p:cNvPr>
          <p:cNvSpPr/>
          <p:nvPr/>
        </p:nvSpPr>
        <p:spPr>
          <a:xfrm>
            <a:off x="3987844" y="1477088"/>
            <a:ext cx="846717" cy="5090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8EFED-2B5B-794D-AFC9-007E90E23197}"/>
              </a:ext>
            </a:extLst>
          </p:cNvPr>
          <p:cNvSpPr txBox="1"/>
          <p:nvPr/>
        </p:nvSpPr>
        <p:spPr>
          <a:xfrm>
            <a:off x="435113" y="1477900"/>
            <a:ext cx="777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sea-ice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30803-6775-8D40-8049-BFD3BD5FFAFB}"/>
              </a:ext>
            </a:extLst>
          </p:cNvPr>
          <p:cNvSpPr txBox="1"/>
          <p:nvPr/>
        </p:nvSpPr>
        <p:spPr>
          <a:xfrm>
            <a:off x="435112" y="2801274"/>
            <a:ext cx="777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ocean</a:t>
            </a:r>
            <a:endParaRPr lang="en-US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AD3F71-03A3-3848-BF16-62A774E1C283}"/>
              </a:ext>
            </a:extLst>
          </p:cNvPr>
          <p:cNvCxnSpPr/>
          <p:nvPr/>
        </p:nvCxnSpPr>
        <p:spPr>
          <a:xfrm flipV="1">
            <a:off x="1852952" y="1544219"/>
            <a:ext cx="0" cy="54446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3EFDD5-0E45-9843-9879-CE6B40B7973A}"/>
              </a:ext>
            </a:extLst>
          </p:cNvPr>
          <p:cNvSpPr txBox="1"/>
          <p:nvPr/>
        </p:nvSpPr>
        <p:spPr>
          <a:xfrm>
            <a:off x="1632833" y="1012718"/>
            <a:ext cx="4957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Winter: brine rejection, freshwater transports to sea-ice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              salinity goes up  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8F789B-7539-8641-950E-F75B06136D39}"/>
              </a:ext>
            </a:extLst>
          </p:cNvPr>
          <p:cNvCxnSpPr/>
          <p:nvPr/>
        </p:nvCxnSpPr>
        <p:spPr>
          <a:xfrm flipV="1">
            <a:off x="4413207" y="1704311"/>
            <a:ext cx="0" cy="544469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non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11650F-94D7-7442-9CC2-28D736FF9FA4}"/>
              </a:ext>
            </a:extLst>
          </p:cNvPr>
          <p:cNvSpPr txBox="1"/>
          <p:nvPr/>
        </p:nvSpPr>
        <p:spPr>
          <a:xfrm>
            <a:off x="4916378" y="1622011"/>
            <a:ext cx="406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F00"/>
                </a:solidFill>
              </a:rPr>
              <a:t>Summer: freshwater transports to ocean</a:t>
            </a:r>
          </a:p>
          <a:p>
            <a:r>
              <a:rPr lang="en-US" sz="1600" b="1" dirty="0">
                <a:solidFill>
                  <a:srgbClr val="008F00"/>
                </a:solidFill>
              </a:rPr>
              <a:t>                  salinity goes down</a:t>
            </a:r>
            <a:endParaRPr lang="en-US" sz="1600" dirty="0">
              <a:solidFill>
                <a:srgbClr val="008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5E3AA1-AA4D-8941-A376-B16696CB37BB}"/>
              </a:ext>
            </a:extLst>
          </p:cNvPr>
          <p:cNvSpPr txBox="1"/>
          <p:nvPr/>
        </p:nvSpPr>
        <p:spPr>
          <a:xfrm>
            <a:off x="885405" y="4216172"/>
            <a:ext cx="235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Occurs at high latitudes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588BF-267E-D344-8D9B-D17DCCF27654}"/>
              </a:ext>
            </a:extLst>
          </p:cNvPr>
          <p:cNvSpPr txBox="1"/>
          <p:nvPr/>
        </p:nvSpPr>
        <p:spPr>
          <a:xfrm>
            <a:off x="3486038" y="4211069"/>
            <a:ext cx="235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Occurs at low latitudes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7A2A6B-7140-BC4C-9943-EAEE0095E144}"/>
              </a:ext>
            </a:extLst>
          </p:cNvPr>
          <p:cNvCxnSpPr>
            <a:cxnSpLocks/>
          </p:cNvCxnSpPr>
          <p:nvPr/>
        </p:nvCxnSpPr>
        <p:spPr>
          <a:xfrm flipH="1">
            <a:off x="2810548" y="4376205"/>
            <a:ext cx="61845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1C136F-D7FC-5943-9F67-9028E3A86C45}"/>
              </a:ext>
            </a:extLst>
          </p:cNvPr>
          <p:cNvSpPr txBox="1"/>
          <p:nvPr/>
        </p:nvSpPr>
        <p:spPr>
          <a:xfrm>
            <a:off x="1499215" y="4615473"/>
            <a:ext cx="4164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There should be wind-driven sea-ice movement!</a:t>
            </a:r>
          </a:p>
        </p:txBody>
      </p:sp>
    </p:spTree>
    <p:extLst>
      <p:ext uri="{BB962C8B-B14F-4D97-AF65-F5344CB8AC3E}">
        <p14:creationId xmlns:p14="http://schemas.microsoft.com/office/powerpoint/2010/main" val="216616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F21FA-D2DA-5446-A0E5-A16A79A184E7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Sea-ice’s role in AABW and AAIW (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Saenko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 and Weaver 2001)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DA81F-96C7-5145-8A5C-A13DFE46309D}"/>
              </a:ext>
            </a:extLst>
          </p:cNvPr>
          <p:cNvSpPr txBox="1"/>
          <p:nvPr/>
        </p:nvSpPr>
        <p:spPr>
          <a:xfrm>
            <a:off x="349376" y="4119174"/>
            <a:ext cx="855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intermediate model with coarse resolution ocean (MOM2), 2D atmosphere, and dynamic /thermodynamic sea-ice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49A94-47F3-1E48-A547-6C08749C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245259"/>
            <a:ext cx="7739893" cy="2652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496E4B-666A-D540-B7E1-ECE2F7FF7F86}"/>
              </a:ext>
            </a:extLst>
          </p:cNvPr>
          <p:cNvSpPr txBox="1"/>
          <p:nvPr/>
        </p:nvSpPr>
        <p:spPr>
          <a:xfrm>
            <a:off x="1692858" y="4642394"/>
            <a:ext cx="568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”Sea-ice” is very important in Southern Ocean water masses!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E8743-5A67-0E40-9A13-F0456C788391}"/>
              </a:ext>
            </a:extLst>
          </p:cNvPr>
          <p:cNvSpPr txBox="1"/>
          <p:nvPr/>
        </p:nvSpPr>
        <p:spPr>
          <a:xfrm>
            <a:off x="5007873" y="906705"/>
            <a:ext cx="292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removed sea-ice component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C9D54-F8A7-A242-BC9F-CC1AD36B1472}"/>
              </a:ext>
            </a:extLst>
          </p:cNvPr>
          <p:cNvSpPr txBox="1"/>
          <p:nvPr/>
        </p:nvSpPr>
        <p:spPr>
          <a:xfrm>
            <a:off x="896107" y="906705"/>
            <a:ext cx="292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fully coupled ocean and sea-ice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2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4A5C-2203-BF48-8040-A5C11F04FE9C}"/>
              </a:ext>
            </a:extLst>
          </p:cNvPr>
          <p:cNvSpPr txBox="1">
            <a:spLocks/>
          </p:cNvSpPr>
          <p:nvPr/>
        </p:nvSpPr>
        <p:spPr>
          <a:xfrm>
            <a:off x="1" y="215926"/>
            <a:ext cx="9144000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Water Mass Transformation (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Walin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 1982,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Abernathey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 et al. 2016)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FA4A24-6252-AF4D-B7A0-D87B9FDD7BC2}"/>
              </a:ext>
            </a:extLst>
          </p:cNvPr>
          <p:cNvSpPr txBox="1"/>
          <p:nvPr/>
        </p:nvSpPr>
        <p:spPr>
          <a:xfrm>
            <a:off x="119334" y="850532"/>
            <a:ext cx="88291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Powerful way to characterize the role of different processes in driving ocean circulation (overturning).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Water mass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 refer to a body of water with similar temperature, salinity, and/or density properties.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Water mass transformation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 is considered to be a process which some properties of a water parcel are changed.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Depending on the nature of the transformation, the density of the water parcel might be changed continuously. </a:t>
            </a:r>
          </a:p>
          <a:p>
            <a:pPr algn="just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 Density changes ultimately affect the ocean dynamics (ocean circulation).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aid in our investigation of SO interactions between the atmosphere, ocean, sea ice, and ice shelves, we applied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WMT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analysis.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C462F3-B5BE-E641-8555-9C8D15036A9A}"/>
              </a:ext>
            </a:extLst>
          </p:cNvPr>
          <p:cNvGrpSpPr/>
          <p:nvPr/>
        </p:nvGrpSpPr>
        <p:grpSpPr>
          <a:xfrm>
            <a:off x="748235" y="2368600"/>
            <a:ext cx="7459091" cy="1276476"/>
            <a:chOff x="692376" y="3048037"/>
            <a:chExt cx="7459091" cy="12764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D0245DE-CDB7-4143-BC31-C1DCCC26F87D}"/>
                    </a:ext>
                  </a:extLst>
                </p:cNvPr>
                <p:cNvSpPr/>
                <p:nvPr/>
              </p:nvSpPr>
              <p:spPr>
                <a:xfrm>
                  <a:off x="692376" y="3048037"/>
                  <a:ext cx="7459091" cy="67954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Batang" panose="02030600000101010101" pitchFamily="18" charset="-127"/>
                              </a:rPr>
                              <m:t>𝑡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Batang" panose="02030600000101010101" pitchFamily="18" charset="-127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Batang" panose="02030600000101010101" pitchFamily="18" charset="-127"/>
                          </a:rPr>
                          <m:t>−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Batang" panose="02030600000101010101" pitchFamily="18" charset="-127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Batang" panose="02030600000101010101" pitchFamily="18" charset="-127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Batang" panose="02030600000101010101" pitchFamily="18" charset="-127"/>
                                    <a:cs typeface="Batang" panose="02030600000101010101" pitchFamily="18" charset="-127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  <m:t>𝑘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Batang" panose="02030600000101010101" pitchFamily="18" charset="-127"/>
                                    <a:cs typeface="Batang" panose="02030600000101010101" pitchFamily="18" charset="-127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nary>
                          <m:naryPr>
                            <m:chr m:val="∬"/>
                            <m:limLoc m:val="subSup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Batang" panose="02030600000101010101" pitchFamily="18" charset="-127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Batang" panose="02030600000101010101" pitchFamily="18" charset="-127"/>
                              </a:rPr>
                              <m:t>𝐴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𝑛𝑒𝑡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𝑑𝐴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</m:e>
                        </m:nary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Batang" panose="02030600000101010101" pitchFamily="18" charset="-127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Batang" panose="02030600000101010101" pitchFamily="18" charset="-127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Batang" panose="02030600000101010101" pitchFamily="18" charset="-127"/>
                                    <a:cs typeface="Batang" panose="02030600000101010101" pitchFamily="18" charset="-127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  <m:t>𝑘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Batang" panose="02030600000101010101" pitchFamily="18" charset="-127"/>
                                    <a:cs typeface="Batang" panose="02030600000101010101" pitchFamily="18" charset="-127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  <a:cs typeface="Batang" panose="02030600000101010101" pitchFamily="18" charset="-127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nary>
                          <m:naryPr>
                            <m:chr m:val="∬"/>
                            <m:limLoc m:val="subSup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Batang" panose="02030600000101010101" pitchFamily="18" charset="-127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Batang" panose="02030600000101010101" pitchFamily="18" charset="-127"/>
                                <a:cs typeface="Batang" panose="02030600000101010101" pitchFamily="18" charset="-127"/>
                              </a:rPr>
                              <m:t>𝐴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𝑛𝑒𝑡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𝑑𝐴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1600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5B27FFF-B4CB-D148-88EB-B24C450C05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76" y="3048037"/>
                  <a:ext cx="7459091" cy="679545"/>
                </a:xfrm>
                <a:prstGeom prst="rect">
                  <a:avLst/>
                </a:prstGeom>
                <a:blipFill>
                  <a:blip r:embed="rId3"/>
                  <a:stretch>
                    <a:fillRect t="-139623" b="-20943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C1D1A300-D9F8-CD45-9D1F-8BF52D6C59E2}"/>
                </a:ext>
              </a:extLst>
            </p:cNvPr>
            <p:cNvSpPr/>
            <p:nvPr/>
          </p:nvSpPr>
          <p:spPr>
            <a:xfrm rot="5400000">
              <a:off x="3319423" y="2621627"/>
              <a:ext cx="277001" cy="255907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39CA7D89-AAFA-234E-BF35-8DC26AF05F2E}"/>
                </a:ext>
              </a:extLst>
            </p:cNvPr>
            <p:cNvSpPr/>
            <p:nvPr/>
          </p:nvSpPr>
          <p:spPr>
            <a:xfrm rot="5400000">
              <a:off x="6221055" y="2629474"/>
              <a:ext cx="277001" cy="2559078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6F05ED-155D-404E-8ADA-C302548532C0}"/>
                </a:ext>
              </a:extLst>
            </p:cNvPr>
            <p:cNvSpPr txBox="1"/>
            <p:nvPr/>
          </p:nvSpPr>
          <p:spPr>
            <a:xfrm>
              <a:off x="2687171" y="4047514"/>
              <a:ext cx="1481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 surface heat flux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684353-2DA2-6048-8C84-128F968ABE79}"/>
                </a:ext>
              </a:extLst>
            </p:cNvPr>
            <p:cNvSpPr txBox="1"/>
            <p:nvPr/>
          </p:nvSpPr>
          <p:spPr>
            <a:xfrm>
              <a:off x="5425838" y="4042012"/>
              <a:ext cx="1867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 surface freshwater flux</a:t>
              </a:r>
            </a:p>
          </p:txBody>
        </p: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6D5F651C-AFA8-6440-8BEF-37032F30E85A}"/>
                </a:ext>
              </a:extLst>
            </p:cNvPr>
            <p:cNvSpPr/>
            <p:nvPr/>
          </p:nvSpPr>
          <p:spPr>
            <a:xfrm rot="5400000">
              <a:off x="1383960" y="3494778"/>
              <a:ext cx="241889" cy="790832"/>
            </a:xfrm>
            <a:prstGeom prst="rightBrac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9D9ADB-2ACD-4C4D-B566-734E75DF03EB}"/>
                </a:ext>
              </a:extLst>
            </p:cNvPr>
            <p:cNvSpPr txBox="1"/>
            <p:nvPr/>
          </p:nvSpPr>
          <p:spPr>
            <a:xfrm>
              <a:off x="1066268" y="4039667"/>
              <a:ext cx="866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Total WMT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2FE3EE-D309-8D4A-BB2C-17E28084FD8A}"/>
                  </a:ext>
                </a:extLst>
              </p:cNvPr>
              <p:cNvSpPr/>
              <p:nvPr/>
            </p:nvSpPr>
            <p:spPr>
              <a:xfrm>
                <a:off x="4985927" y="3595365"/>
                <a:ext cx="2709027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130D1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1600" i="1" kern="0">
                          <a:solidFill>
                            <a:srgbClr val="130D1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en-US" sz="1600" kern="0" dirty="0">
                  <a:solidFill>
                    <a:srgbClr val="130D1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 defTabSz="914400"/>
                <a:endParaRPr lang="en-US" sz="1600" i="1" kern="0" dirty="0">
                  <a:solidFill>
                    <a:srgbClr val="130D1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en-US" sz="1600" i="1" kern="0" dirty="0">
                  <a:solidFill>
                    <a:srgbClr val="130D1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600" i="1" kern="0">
                              <a:solidFill>
                                <a:srgbClr val="130D1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en-US" sz="1600" i="1" kern="0" dirty="0">
                  <a:solidFill>
                    <a:srgbClr val="130D1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2FE3EE-D309-8D4A-BB2C-17E28084F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927" y="3595365"/>
                <a:ext cx="2709027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1168C96-235E-5940-B848-A9ABD5C081D5}"/>
              </a:ext>
            </a:extLst>
          </p:cNvPr>
          <p:cNvSpPr txBox="1"/>
          <p:nvPr/>
        </p:nvSpPr>
        <p:spPr>
          <a:xfrm>
            <a:off x="5481696" y="4146406"/>
            <a:ext cx="1609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Atmosphere to Ocean</a:t>
            </a:r>
            <a:endParaRPr lang="en-US" sz="1200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26C497-4019-F842-A491-5CDA7B2453E2}"/>
              </a:ext>
            </a:extLst>
          </p:cNvPr>
          <p:cNvSpPr txBox="1"/>
          <p:nvPr/>
        </p:nvSpPr>
        <p:spPr>
          <a:xfrm>
            <a:off x="5481697" y="4398691"/>
            <a:ext cx="281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Sea ice to Ocean (formation and melting)</a:t>
            </a:r>
            <a:endParaRPr lang="en-US" sz="12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9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D62A71-6047-C342-9B79-65A724E535AE}"/>
              </a:ext>
            </a:extLst>
          </p:cNvPr>
          <p:cNvSpPr txBox="1">
            <a:spLocks/>
          </p:cNvSpPr>
          <p:nvPr/>
        </p:nvSpPr>
        <p:spPr>
          <a:xfrm>
            <a:off x="1" y="215926"/>
            <a:ext cx="9144000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Water Mass Transformation (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Walin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 1982,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Abernathey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 et al. 2016)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D2BFF8-DCF2-9F40-B2A1-B545AEA08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91632"/>
              </p:ext>
            </p:extLst>
          </p:nvPr>
        </p:nvGraphicFramePr>
        <p:xfrm>
          <a:off x="1437232" y="3300680"/>
          <a:ext cx="6193335" cy="140060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64445">
                  <a:extLst>
                    <a:ext uri="{9D8B030D-6E8A-4147-A177-3AD203B41FA5}">
                      <a16:colId xmlns:a16="http://schemas.microsoft.com/office/drawing/2014/main" val="1080952657"/>
                    </a:ext>
                  </a:extLst>
                </a:gridCol>
                <a:gridCol w="2064445">
                  <a:extLst>
                    <a:ext uri="{9D8B030D-6E8A-4147-A177-3AD203B41FA5}">
                      <a16:colId xmlns:a16="http://schemas.microsoft.com/office/drawing/2014/main" val="1722068135"/>
                    </a:ext>
                  </a:extLst>
                </a:gridCol>
                <a:gridCol w="2064445">
                  <a:extLst>
                    <a:ext uri="{9D8B030D-6E8A-4147-A177-3AD203B41FA5}">
                      <a16:colId xmlns:a16="http://schemas.microsoft.com/office/drawing/2014/main" val="3711511176"/>
                    </a:ext>
                  </a:extLst>
                </a:gridCol>
              </a:tblGrid>
              <a:tr h="363922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Positive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Negative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9209455"/>
                  </a:ext>
                </a:extLst>
              </a:tr>
              <a:tr h="518340">
                <a:tc>
                  <a:txBody>
                    <a:bodyPr/>
                    <a:lstStyle/>
                    <a:p>
                      <a:r>
                        <a:rPr lang="en-US" sz="1400" dirty="0"/>
                        <a:t>Transformation rates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Denser</a:t>
                      </a:r>
                    </a:p>
                    <a:p>
                      <a:r>
                        <a:rPr lang="en-US" sz="1400" dirty="0"/>
                        <a:t>Lose buoyancy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Lighter</a:t>
                      </a:r>
                    </a:p>
                    <a:p>
                      <a:r>
                        <a:rPr lang="en-US" sz="1400" dirty="0"/>
                        <a:t>Gain Buoyance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626704"/>
                  </a:ext>
                </a:extLst>
              </a:tr>
              <a:tr h="518340">
                <a:tc>
                  <a:txBody>
                    <a:bodyPr/>
                    <a:lstStyle/>
                    <a:p>
                      <a:r>
                        <a:rPr lang="en-US" sz="1400" dirty="0"/>
                        <a:t>Formation rates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Water convergence</a:t>
                      </a:r>
                    </a:p>
                    <a:p>
                      <a:r>
                        <a:rPr lang="en-US" sz="1400" dirty="0"/>
                        <a:t>Downwelling motion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Water divergence</a:t>
                      </a:r>
                    </a:p>
                    <a:p>
                      <a:r>
                        <a:rPr lang="en-US" sz="1400" dirty="0"/>
                        <a:t>Upwelling motion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2051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4D5A92-AE31-3149-95A0-474B5410B098}"/>
                  </a:ext>
                </a:extLst>
              </p:cNvPr>
              <p:cNvSpPr/>
              <p:nvPr/>
            </p:nvSpPr>
            <p:spPr>
              <a:xfrm>
                <a:off x="1009309" y="1227788"/>
                <a:ext cx="7459091" cy="6795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Batang" panose="02030600000101010101" pitchFamily="18" charset="-127"/>
                            </a:rPr>
                            <m:t>𝑡</m:t>
                          </m:r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cs typeface="Batang" panose="02030600000101010101" pitchFamily="18" charset="-127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Batang" panose="02030600000101010101" pitchFamily="18" charset="-127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Batang" panose="02030600000101010101" pitchFamily="18" charset="-127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Batang" panose="02030600000101010101" pitchFamily="18" charset="-127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𝑘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Batang" panose="02030600000101010101" pitchFamily="18" charset="-127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∬"/>
                          <m:limLoc m:val="subSup"/>
                          <m:ctrlPr>
                            <a:rPr lang="en-US" sz="1600" i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Batang" panose="02030600000101010101" pitchFamily="18" charset="-127"/>
                            </a:rPr>
                          </m:ctrlPr>
                        </m:naryPr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Batang" panose="02030600000101010101" pitchFamily="18" charset="-127"/>
                            </a:rPr>
                            <m:t>𝐴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𝑛𝑒𝑡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𝑑𝐴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 </m:t>
                          </m:r>
                        </m:e>
                      </m:nary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Batang" panose="02030600000101010101" pitchFamily="18" charset="-127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Batang" panose="02030600000101010101" pitchFamily="18" charset="-127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Batang" panose="02030600000101010101" pitchFamily="18" charset="-127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𝑘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Batang" panose="02030600000101010101" pitchFamily="18" charset="-127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∬"/>
                          <m:limLoc m:val="subSup"/>
                          <m:ctrlPr>
                            <a:rPr lang="en-US" sz="1600" i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Batang" panose="02030600000101010101" pitchFamily="18" charset="-127"/>
                            </a:rPr>
                          </m:ctrlPr>
                        </m:naryPr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Batang" panose="02030600000101010101" pitchFamily="18" charset="-127"/>
                            </a:rPr>
                            <m:t>𝐴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𝑛𝑒𝑡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𝑑𝐴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4D5A92-AE31-3149-95A0-474B5410B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09" y="1227788"/>
                <a:ext cx="7459091" cy="679545"/>
              </a:xfrm>
              <a:prstGeom prst="rect">
                <a:avLst/>
              </a:prstGeom>
              <a:blipFill>
                <a:blip r:embed="rId3"/>
                <a:stretch>
                  <a:fillRect t="-135185" b="-20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204E6EA-73BA-A348-B93B-1B05B6422FE9}"/>
              </a:ext>
            </a:extLst>
          </p:cNvPr>
          <p:cNvSpPr txBox="1"/>
          <p:nvPr/>
        </p:nvSpPr>
        <p:spPr>
          <a:xfrm>
            <a:off x="326957" y="894761"/>
            <a:ext cx="330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Water-mass transformation rates: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D3D35A-6A14-CF4B-BEED-F9C9F954E7F3}"/>
                  </a:ext>
                </a:extLst>
              </p:cNvPr>
              <p:cNvSpPr/>
              <p:nvPr/>
            </p:nvSpPr>
            <p:spPr>
              <a:xfrm>
                <a:off x="1009309" y="2538719"/>
                <a:ext cx="7459091" cy="3606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Batang" panose="02030600000101010101" pitchFamily="18" charset="-127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Batang" panose="02030600000101010101" pitchFamily="18" charset="-127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  <a:cs typeface="Batang" panose="02030600000101010101" pitchFamily="18" charset="-127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cs typeface="Batang" panose="02030600000101010101" pitchFamily="18" charset="-127"/>
                        </a:rPr>
                        <m:t>−[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𝑘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Batang" panose="02030600000101010101" pitchFamily="18" charset="-127"/>
                                      <a:cs typeface="Batang" panose="02030600000101010101" pitchFamily="18" charset="-127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m:t>]</m:t>
                      </m:r>
                    </m:oMath>
                  </m:oMathPara>
                </a14:m>
                <a:endParaRPr lang="en-US" sz="1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D3D35A-6A14-CF4B-BEED-F9C9F954E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09" y="2538719"/>
                <a:ext cx="7459091" cy="360676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EE5C8FC-0D54-BA4E-B08D-D04D2E21FDF3}"/>
              </a:ext>
            </a:extLst>
          </p:cNvPr>
          <p:cNvSpPr txBox="1"/>
          <p:nvPr/>
        </p:nvSpPr>
        <p:spPr>
          <a:xfrm>
            <a:off x="326957" y="2144308"/>
            <a:ext cx="287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Water-mass formation rates:</a:t>
            </a:r>
          </a:p>
        </p:txBody>
      </p:sp>
    </p:spTree>
    <p:extLst>
      <p:ext uri="{BB962C8B-B14F-4D97-AF65-F5344CB8AC3E}">
        <p14:creationId xmlns:p14="http://schemas.microsoft.com/office/powerpoint/2010/main" val="29476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F21FA-D2DA-5446-A0E5-A16A79A184E7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Water Mass Transformation (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Abernathey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 et al. 2016, SOSE)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DA81F-96C7-5145-8A5C-A13DFE46309D}"/>
              </a:ext>
            </a:extLst>
          </p:cNvPr>
          <p:cNvSpPr txBox="1"/>
          <p:nvPr/>
        </p:nvSpPr>
        <p:spPr>
          <a:xfrm>
            <a:off x="5619676" y="1662014"/>
            <a:ext cx="3436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freshwater flux term is dominant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 flux is secondary to freshwater flux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2A00B-7480-B743-8FD8-4CADD4A39CF2}"/>
              </a:ext>
            </a:extLst>
          </p:cNvPr>
          <p:cNvSpPr txBox="1"/>
          <p:nvPr/>
        </p:nvSpPr>
        <p:spPr>
          <a:xfrm>
            <a:off x="5619675" y="3019821"/>
            <a:ext cx="3524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Sea-ice formation/melting is dominant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brine rejection peaks in UCDW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sea-ice melting peaks in AAIW range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779F8B-E2CA-844F-8E2B-055606191DA6}"/>
              </a:ext>
            </a:extLst>
          </p:cNvPr>
          <p:cNvGrpSpPr/>
          <p:nvPr/>
        </p:nvGrpSpPr>
        <p:grpSpPr>
          <a:xfrm>
            <a:off x="225470" y="1256136"/>
            <a:ext cx="5386675" cy="3624730"/>
            <a:chOff x="235332" y="1062926"/>
            <a:chExt cx="5386675" cy="36247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44247B-8CA0-194C-8B0B-382622C1F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7805"/>
            <a:stretch/>
          </p:blipFill>
          <p:spPr>
            <a:xfrm>
              <a:off x="235332" y="1062926"/>
              <a:ext cx="5386675" cy="362473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C9A955-867F-8E49-9ABB-A4DF4D37BC88}"/>
                </a:ext>
              </a:extLst>
            </p:cNvPr>
            <p:cNvSpPr/>
            <p:nvPr/>
          </p:nvSpPr>
          <p:spPr>
            <a:xfrm>
              <a:off x="4533900" y="4189372"/>
              <a:ext cx="1085775" cy="498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950332-90A3-2D4D-8F42-D461014E54C5}"/>
              </a:ext>
            </a:extLst>
          </p:cNvPr>
          <p:cNvCxnSpPr>
            <a:cxnSpLocks/>
          </p:cNvCxnSpPr>
          <p:nvPr/>
        </p:nvCxnSpPr>
        <p:spPr>
          <a:xfrm flipH="1">
            <a:off x="4772025" y="1128007"/>
            <a:ext cx="8476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 w="lg" len="lg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0B9C71-AC43-8443-B0CC-2F16306DC8EB}"/>
              </a:ext>
            </a:extLst>
          </p:cNvPr>
          <p:cNvCxnSpPr>
            <a:cxnSpLocks/>
          </p:cNvCxnSpPr>
          <p:nvPr/>
        </p:nvCxnSpPr>
        <p:spPr>
          <a:xfrm flipH="1">
            <a:off x="596945" y="1128007"/>
            <a:ext cx="84765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621430-B829-3D4A-893D-CF63B05A9607}"/>
              </a:ext>
            </a:extLst>
          </p:cNvPr>
          <p:cNvSpPr txBox="1"/>
          <p:nvPr/>
        </p:nvSpPr>
        <p:spPr>
          <a:xfrm>
            <a:off x="453018" y="794983"/>
            <a:ext cx="1135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Equatorward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C3681-2B8C-A14E-B7BA-061232F47624}"/>
              </a:ext>
            </a:extLst>
          </p:cNvPr>
          <p:cNvSpPr txBox="1"/>
          <p:nvPr/>
        </p:nvSpPr>
        <p:spPr>
          <a:xfrm>
            <a:off x="4750825" y="817526"/>
            <a:ext cx="978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Southward</a:t>
            </a:r>
          </a:p>
        </p:txBody>
      </p:sp>
    </p:spTree>
    <p:extLst>
      <p:ext uri="{BB962C8B-B14F-4D97-AF65-F5344CB8AC3E}">
        <p14:creationId xmlns:p14="http://schemas.microsoft.com/office/powerpoint/2010/main" val="239018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F21FA-D2DA-5446-A0E5-A16A79A184E7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Water Mass Formation Rates (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Abernathey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 et al. 2016, SOSE)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DA81F-96C7-5145-8A5C-A13DFE46309D}"/>
              </a:ext>
            </a:extLst>
          </p:cNvPr>
          <p:cNvSpPr txBox="1"/>
          <p:nvPr/>
        </p:nvSpPr>
        <p:spPr>
          <a:xfrm>
            <a:off x="1113484" y="3790996"/>
            <a:ext cx="7788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Destruction (upwelling motion) of UCDW and some AAIW dominated by 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“sea-ice”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Precipitation, heat flux, and sea-ice melting contribute to production of SAMW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 flux term makes AABW 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limitation of SOSE data, real ocean transformation rate in AABW mainly caused by brine rejection!</a:t>
            </a:r>
            <a:endParaRPr lang="en-US" sz="14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A3760-AC4F-5445-B1FF-EECD499D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12" y="875450"/>
            <a:ext cx="5822730" cy="271727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E43F69-D2BD-0A42-8BB9-B98C0F441E38}"/>
              </a:ext>
            </a:extLst>
          </p:cNvPr>
          <p:cNvSpPr txBox="1"/>
          <p:nvPr/>
        </p:nvSpPr>
        <p:spPr>
          <a:xfrm>
            <a:off x="4533900" y="3118937"/>
            <a:ext cx="15097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4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Upwelling motion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BE316-1328-FD4E-96CE-62492A19D82C}"/>
              </a:ext>
            </a:extLst>
          </p:cNvPr>
          <p:cNvSpPr txBox="1"/>
          <p:nvPr/>
        </p:nvSpPr>
        <p:spPr>
          <a:xfrm>
            <a:off x="2738872" y="1030307"/>
            <a:ext cx="17070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4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downwelling motion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9FAE3-4CFD-0146-BD0D-6370988AF9D3}"/>
              </a:ext>
            </a:extLst>
          </p:cNvPr>
          <p:cNvSpPr txBox="1"/>
          <p:nvPr/>
        </p:nvSpPr>
        <p:spPr>
          <a:xfrm>
            <a:off x="5650237" y="1030307"/>
            <a:ext cx="17070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4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downwelling motion</a:t>
            </a:r>
          </a:p>
        </p:txBody>
      </p:sp>
    </p:spTree>
    <p:extLst>
      <p:ext uri="{BB962C8B-B14F-4D97-AF65-F5344CB8AC3E}">
        <p14:creationId xmlns:p14="http://schemas.microsoft.com/office/powerpoint/2010/main" val="371116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F21FA-D2DA-5446-A0E5-A16A79A184E7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Application (I) to Southern Ocean in E3SM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D90EAAB-9846-1347-A784-A70EEC791A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1144525"/>
                  </p:ext>
                </p:extLst>
              </p:nvPr>
            </p:nvGraphicFramePr>
            <p:xfrm>
              <a:off x="783180" y="1173331"/>
              <a:ext cx="7481646" cy="111252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1732665">
                      <a:extLst>
                        <a:ext uri="{9D8B030D-6E8A-4147-A177-3AD203B41FA5}">
                          <a16:colId xmlns:a16="http://schemas.microsoft.com/office/drawing/2014/main" val="3127894555"/>
                        </a:ext>
                      </a:extLst>
                    </a:gridCol>
                    <a:gridCol w="2219969">
                      <a:extLst>
                        <a:ext uri="{9D8B030D-6E8A-4147-A177-3AD203B41FA5}">
                          <a16:colId xmlns:a16="http://schemas.microsoft.com/office/drawing/2014/main" val="1403696010"/>
                        </a:ext>
                      </a:extLst>
                    </a:gridCol>
                    <a:gridCol w="3529012">
                      <a:extLst>
                        <a:ext uri="{9D8B030D-6E8A-4147-A177-3AD203B41FA5}">
                          <a16:colId xmlns:a16="http://schemas.microsoft.com/office/drawing/2014/main" val="18441592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SOSE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E3SM (Ocean and Sea-ice stand-alone)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0027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Resolution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1/6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1600" dirty="0"/>
                            <a:t> x 1/6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30to10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27106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Periods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6 years (2005-2010)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20 years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47514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D90EAAB-9846-1347-A784-A70EEC791A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1144525"/>
                  </p:ext>
                </p:extLst>
              </p:nvPr>
            </p:nvGraphicFramePr>
            <p:xfrm>
              <a:off x="783180" y="1173331"/>
              <a:ext cx="7481646" cy="111252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1732665">
                      <a:extLst>
                        <a:ext uri="{9D8B030D-6E8A-4147-A177-3AD203B41FA5}">
                          <a16:colId xmlns:a16="http://schemas.microsoft.com/office/drawing/2014/main" val="3127894555"/>
                        </a:ext>
                      </a:extLst>
                    </a:gridCol>
                    <a:gridCol w="2219969">
                      <a:extLst>
                        <a:ext uri="{9D8B030D-6E8A-4147-A177-3AD203B41FA5}">
                          <a16:colId xmlns:a16="http://schemas.microsoft.com/office/drawing/2014/main" val="1403696010"/>
                        </a:ext>
                      </a:extLst>
                    </a:gridCol>
                    <a:gridCol w="3529012">
                      <a:extLst>
                        <a:ext uri="{9D8B030D-6E8A-4147-A177-3AD203B41FA5}">
                          <a16:colId xmlns:a16="http://schemas.microsoft.com/office/drawing/2014/main" val="18441592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SOSE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E3SM (Ocean and Sea-ice stand-alone)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0027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Resolution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8286" t="-100000" r="-158857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30to10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27106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Periods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6 years (2005-2010)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20 years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47514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802448C-9C9E-E641-9A79-541C61C68891}"/>
              </a:ext>
            </a:extLst>
          </p:cNvPr>
          <p:cNvSpPr txBox="1"/>
          <p:nvPr/>
        </p:nvSpPr>
        <p:spPr>
          <a:xfrm>
            <a:off x="0" y="4810957"/>
            <a:ext cx="9048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SOSE: Southern Ocean State Estimate, 6yrs (2005-2010) high-res ocean data assimilated product (</a:t>
            </a:r>
            <a:r>
              <a:rPr lang="en-US" sz="1200" i="1" dirty="0" err="1"/>
              <a:t>Mazloff</a:t>
            </a:r>
            <a:r>
              <a:rPr lang="en-US" sz="1200" i="1" dirty="0"/>
              <a:t> et al. 2010) </a:t>
            </a:r>
          </a:p>
        </p:txBody>
      </p:sp>
    </p:spTree>
    <p:extLst>
      <p:ext uri="{BB962C8B-B14F-4D97-AF65-F5344CB8AC3E}">
        <p14:creationId xmlns:p14="http://schemas.microsoft.com/office/powerpoint/2010/main" val="337793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F21FA-D2DA-5446-A0E5-A16A79A184E7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Water Mass Transformation in Southern Ocean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E19677-B467-D24D-A02C-902F93F2E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2" t="17534" r="21557" b="19649"/>
          <a:stretch/>
        </p:blipFill>
        <p:spPr>
          <a:xfrm>
            <a:off x="1594406" y="672985"/>
            <a:ext cx="3277632" cy="42218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B4B74B-1193-204C-90E8-8910D24061CB}"/>
              </a:ext>
            </a:extLst>
          </p:cNvPr>
          <p:cNvSpPr txBox="1"/>
          <p:nvPr/>
        </p:nvSpPr>
        <p:spPr>
          <a:xfrm>
            <a:off x="5070545" y="836945"/>
            <a:ext cx="2340857" cy="101566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9437FF"/>
                </a:solidFill>
              </a:rPr>
              <a:t>Sea-ice formation (brine rejection)</a:t>
            </a:r>
          </a:p>
          <a:p>
            <a:r>
              <a:rPr lang="en-US" sz="1200" i="1" dirty="0">
                <a:solidFill>
                  <a:srgbClr val="FF9300"/>
                </a:solidFill>
              </a:rPr>
              <a:t>Sea-ice melting</a:t>
            </a:r>
          </a:p>
          <a:p>
            <a:r>
              <a:rPr lang="en-US" sz="1200" i="1" dirty="0">
                <a:solidFill>
                  <a:srgbClr val="0096FF"/>
                </a:solidFill>
              </a:rPr>
              <a:t>Sea-ice formation and melting</a:t>
            </a:r>
          </a:p>
          <a:p>
            <a:r>
              <a:rPr lang="en-US" sz="1200" i="1" dirty="0">
                <a:solidFill>
                  <a:srgbClr val="00B050"/>
                </a:solidFill>
              </a:rPr>
              <a:t>E-P-R</a:t>
            </a:r>
          </a:p>
          <a:p>
            <a:r>
              <a:rPr lang="en-US" sz="1200" i="1" dirty="0">
                <a:solidFill>
                  <a:srgbClr val="FF2600"/>
                </a:solidFill>
              </a:rPr>
              <a:t>Salinity restoring</a:t>
            </a:r>
          </a:p>
        </p:txBody>
      </p:sp>
    </p:spTree>
    <p:extLst>
      <p:ext uri="{BB962C8B-B14F-4D97-AF65-F5344CB8AC3E}">
        <p14:creationId xmlns:p14="http://schemas.microsoft.com/office/powerpoint/2010/main" val="178815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5F373A-AE2E-734E-B6A6-410214884666}"/>
              </a:ext>
            </a:extLst>
          </p:cNvPr>
          <p:cNvSpPr txBox="1">
            <a:spLocks/>
          </p:cNvSpPr>
          <p:nvPr/>
        </p:nvSpPr>
        <p:spPr>
          <a:xfrm>
            <a:off x="616537" y="520699"/>
            <a:ext cx="7772400" cy="4413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5EB3E0-FE39-AB43-A721-F2AAAE0877E6}"/>
              </a:ext>
            </a:extLst>
          </p:cNvPr>
          <p:cNvSpPr txBox="1">
            <a:spLocks/>
          </p:cNvSpPr>
          <p:nvPr/>
        </p:nvSpPr>
        <p:spPr>
          <a:xfrm>
            <a:off x="601215" y="1453147"/>
            <a:ext cx="7890294" cy="1853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3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Importance of Southern Ocean and Sea-ice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Water Mass Transformation framework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Application (I) to Southern Ocean in E3SM simulations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(II) to dense water formation in Antarctic coastal polynyas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Application (III) to Labrador Sea bias in E3SM simulations</a:t>
            </a:r>
          </a:p>
        </p:txBody>
      </p:sp>
    </p:spTree>
    <p:extLst>
      <p:ext uri="{BB962C8B-B14F-4D97-AF65-F5344CB8AC3E}">
        <p14:creationId xmlns:p14="http://schemas.microsoft.com/office/powerpoint/2010/main" val="4123775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F21FA-D2DA-5446-A0E5-A16A79A184E7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Application (II) to dense water formation in coastal polynyas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86C7C-BE86-0D41-9C15-AE53FAB5D860}"/>
              </a:ext>
            </a:extLst>
          </p:cNvPr>
          <p:cNvGraphicFramePr>
            <a:graphicFrameLocks noGrp="1"/>
          </p:cNvGraphicFramePr>
          <p:nvPr/>
        </p:nvGraphicFramePr>
        <p:xfrm>
          <a:off x="813112" y="1194352"/>
          <a:ext cx="7365375" cy="1112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69123">
                  <a:extLst>
                    <a:ext uri="{9D8B030D-6E8A-4147-A177-3AD203B41FA5}">
                      <a16:colId xmlns:a16="http://schemas.microsoft.com/office/drawing/2014/main" val="3127894555"/>
                    </a:ext>
                  </a:extLst>
                </a:gridCol>
                <a:gridCol w="2519695">
                  <a:extLst>
                    <a:ext uri="{9D8B030D-6E8A-4147-A177-3AD203B41FA5}">
                      <a16:colId xmlns:a16="http://schemas.microsoft.com/office/drawing/2014/main" val="1844159225"/>
                    </a:ext>
                  </a:extLst>
                </a:gridCol>
                <a:gridCol w="3376557">
                  <a:extLst>
                    <a:ext uri="{9D8B030D-6E8A-4147-A177-3AD203B41FA5}">
                      <a16:colId xmlns:a16="http://schemas.microsoft.com/office/drawing/2014/main" val="96896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LR tuned HR E3SM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HR E3SM (Caldwell et al. 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02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 Res. 60to30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 Res. 18to6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71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Periods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years (26-55)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years (26-55)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75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48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F21FA-D2DA-5446-A0E5-A16A79A184E7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Sea-ice production in coastal polynyas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26A77-F3D7-2C4E-9D38-839F242CE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70" y="878269"/>
            <a:ext cx="5019565" cy="4011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860B3-A3E1-D547-8880-8523D41FA416}"/>
              </a:ext>
            </a:extLst>
          </p:cNvPr>
          <p:cNvSpPr txBox="1"/>
          <p:nvPr/>
        </p:nvSpPr>
        <p:spPr>
          <a:xfrm>
            <a:off x="6298158" y="4657635"/>
            <a:ext cx="278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002060"/>
                </a:solidFill>
              </a:rPr>
              <a:t>From </a:t>
            </a:r>
            <a:r>
              <a:rPr lang="en-US" sz="1200" i="1" dirty="0" err="1">
                <a:solidFill>
                  <a:srgbClr val="002060"/>
                </a:solidFill>
              </a:rPr>
              <a:t>Nihashi</a:t>
            </a:r>
            <a:r>
              <a:rPr lang="en-US" sz="1200" i="1" dirty="0">
                <a:solidFill>
                  <a:srgbClr val="002060"/>
                </a:solidFill>
              </a:rPr>
              <a:t> and Ohshima, 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42079-810A-1B4E-950B-501A23C03D3B}"/>
              </a:ext>
            </a:extLst>
          </p:cNvPr>
          <p:cNvSpPr txBox="1"/>
          <p:nvPr/>
        </p:nvSpPr>
        <p:spPr>
          <a:xfrm>
            <a:off x="5245035" y="1141815"/>
            <a:ext cx="3836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Small in area compared to the total sea-ice zone (&lt;3%)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High Sea-ice production (10% of total sea-ice volume)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Important climate impact on atmospheric mesoscale motions by transporting latent heat from ocean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Impact on strong water mass transformation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AABW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85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F21FA-D2DA-5446-A0E5-A16A79A184E7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Sea-ice production in Antarctic coastal polynyas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860B3-A3E1-D547-8880-8523D41FA416}"/>
              </a:ext>
            </a:extLst>
          </p:cNvPr>
          <p:cNvSpPr txBox="1"/>
          <p:nvPr/>
        </p:nvSpPr>
        <p:spPr>
          <a:xfrm>
            <a:off x="6298158" y="4657635"/>
            <a:ext cx="278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err="1">
                <a:solidFill>
                  <a:srgbClr val="002060"/>
                </a:solidFill>
              </a:rPr>
              <a:t>Jeong</a:t>
            </a:r>
            <a:r>
              <a:rPr lang="en-US" sz="1200" i="1" dirty="0">
                <a:solidFill>
                  <a:srgbClr val="002060"/>
                </a:solidFill>
              </a:rPr>
              <a:t> et al. (in prep)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120798-5046-F844-9DD1-7B027CC6C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83" t="64398" r="1" b="11200"/>
          <a:stretch/>
        </p:blipFill>
        <p:spPr>
          <a:xfrm>
            <a:off x="2003673" y="1022161"/>
            <a:ext cx="3165227" cy="3728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94A66A-AF7E-2642-962E-81479E73A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" t="6447" r="96337" b="78889"/>
          <a:stretch/>
        </p:blipFill>
        <p:spPr>
          <a:xfrm>
            <a:off x="1361969" y="1199961"/>
            <a:ext cx="576407" cy="2571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DBF5FA-FF6E-5D49-A76D-8AB50814E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83" t="90868" r="1"/>
          <a:stretch/>
        </p:blipFill>
        <p:spPr>
          <a:xfrm>
            <a:off x="5168900" y="2256088"/>
            <a:ext cx="2859460" cy="12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88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F21FA-D2DA-5446-A0E5-A16A79A184E7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Water Mass Transformation in coastal polynyas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BFC9-A029-8942-91EB-1B837DC25820}"/>
              </a:ext>
            </a:extLst>
          </p:cNvPr>
          <p:cNvSpPr txBox="1"/>
          <p:nvPr/>
        </p:nvSpPr>
        <p:spPr>
          <a:xfrm>
            <a:off x="738490" y="778211"/>
            <a:ext cx="2247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HR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44FAA-3E0E-6F49-AB9D-0DDF033C898C}"/>
              </a:ext>
            </a:extLst>
          </p:cNvPr>
          <p:cNvSpPr txBox="1"/>
          <p:nvPr/>
        </p:nvSpPr>
        <p:spPr>
          <a:xfrm>
            <a:off x="3572660" y="778211"/>
            <a:ext cx="2247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LR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04711-D663-9B45-9687-82FA6E403C62}"/>
              </a:ext>
            </a:extLst>
          </p:cNvPr>
          <p:cNvSpPr txBox="1"/>
          <p:nvPr/>
        </p:nvSpPr>
        <p:spPr>
          <a:xfrm>
            <a:off x="6157817" y="1387424"/>
            <a:ext cx="2968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Dense water-mass transformation in HR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Major role of surface freshwater flux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Brine rejection term is dominant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However, it occurs at relatively low density ranges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it is related to fresh bias along the Antarctic coast in HR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CA5DD-8447-2D40-914C-18734BE9F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192"/>
          <a:stretch/>
        </p:blipFill>
        <p:spPr>
          <a:xfrm>
            <a:off x="450704" y="1092797"/>
            <a:ext cx="5707113" cy="38698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58CD19-F4FB-B54F-8335-25C2A4C60265}"/>
              </a:ext>
            </a:extLst>
          </p:cNvPr>
          <p:cNvSpPr txBox="1"/>
          <p:nvPr/>
        </p:nvSpPr>
        <p:spPr>
          <a:xfrm>
            <a:off x="6298158" y="4657635"/>
            <a:ext cx="278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err="1">
                <a:solidFill>
                  <a:srgbClr val="002060"/>
                </a:solidFill>
              </a:rPr>
              <a:t>Jeong</a:t>
            </a:r>
            <a:r>
              <a:rPr lang="en-US" sz="1200" i="1" dirty="0">
                <a:solidFill>
                  <a:srgbClr val="002060"/>
                </a:solidFill>
              </a:rPr>
              <a:t> et al. (in prep)</a:t>
            </a:r>
          </a:p>
        </p:txBody>
      </p:sp>
    </p:spTree>
    <p:extLst>
      <p:ext uri="{BB962C8B-B14F-4D97-AF65-F5344CB8AC3E}">
        <p14:creationId xmlns:p14="http://schemas.microsoft.com/office/powerpoint/2010/main" val="1236011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F21FA-D2DA-5446-A0E5-A16A79A184E7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Application (III) to Labrador Sea bias in E3SM simulations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86C7C-BE86-0D41-9C15-AE53FAB5D860}"/>
              </a:ext>
            </a:extLst>
          </p:cNvPr>
          <p:cNvGraphicFramePr>
            <a:graphicFrameLocks noGrp="1"/>
          </p:cNvGraphicFramePr>
          <p:nvPr/>
        </p:nvGraphicFramePr>
        <p:xfrm>
          <a:off x="813112" y="1194352"/>
          <a:ext cx="7365375" cy="1112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69123">
                  <a:extLst>
                    <a:ext uri="{9D8B030D-6E8A-4147-A177-3AD203B41FA5}">
                      <a16:colId xmlns:a16="http://schemas.microsoft.com/office/drawing/2014/main" val="3127894555"/>
                    </a:ext>
                  </a:extLst>
                </a:gridCol>
                <a:gridCol w="2519695">
                  <a:extLst>
                    <a:ext uri="{9D8B030D-6E8A-4147-A177-3AD203B41FA5}">
                      <a16:colId xmlns:a16="http://schemas.microsoft.com/office/drawing/2014/main" val="1844159225"/>
                    </a:ext>
                  </a:extLst>
                </a:gridCol>
                <a:gridCol w="3376557">
                  <a:extLst>
                    <a:ext uri="{9D8B030D-6E8A-4147-A177-3AD203B41FA5}">
                      <a16:colId xmlns:a16="http://schemas.microsoft.com/office/drawing/2014/main" val="96896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LR tuned HR E3SM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HR E3SM (Caldwell et al. 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02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 Res. 60to30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 Res. 18to6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71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Periods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years (26-55)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years (26-55)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75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95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5A8DC3-D9E0-4A42-8C52-58CC0BF0A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76" y="1030755"/>
            <a:ext cx="2815306" cy="3945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181E52-9771-AA4A-83F1-CB9E6AE3C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30755"/>
            <a:ext cx="2783328" cy="39450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CDA2F2-CFF7-A648-A156-BDCF6A241675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Labrador Sea bias in E3SM simulations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9499D-3A73-6748-956E-3AA78383127F}"/>
              </a:ext>
            </a:extLst>
          </p:cNvPr>
          <p:cNvSpPr txBox="1"/>
          <p:nvPr/>
        </p:nvSpPr>
        <p:spPr>
          <a:xfrm>
            <a:off x="1723912" y="672985"/>
            <a:ext cx="2247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Sea Surface Salinity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68B70-B8F0-FC4A-AD5C-4953FAB15FD5}"/>
              </a:ext>
            </a:extLst>
          </p:cNvPr>
          <p:cNvSpPr txBox="1"/>
          <p:nvPr/>
        </p:nvSpPr>
        <p:spPr>
          <a:xfrm>
            <a:off x="4432368" y="689537"/>
            <a:ext cx="292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Sea Surface Temperature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432FC-F5A0-FA45-8B1B-5940D7515065}"/>
              </a:ext>
            </a:extLst>
          </p:cNvPr>
          <p:cNvSpPr txBox="1"/>
          <p:nvPr/>
        </p:nvSpPr>
        <p:spPr>
          <a:xfrm>
            <a:off x="280383" y="1517844"/>
            <a:ext cx="126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OBS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7C7B59-13FC-8A42-BE0B-88F5B293E98D}"/>
              </a:ext>
            </a:extLst>
          </p:cNvPr>
          <p:cNvSpPr txBox="1"/>
          <p:nvPr/>
        </p:nvSpPr>
        <p:spPr>
          <a:xfrm>
            <a:off x="280382" y="2833985"/>
            <a:ext cx="126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HR - OBS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2BD26E-E2BD-5F4F-9200-98CB5E3EB93F}"/>
              </a:ext>
            </a:extLst>
          </p:cNvPr>
          <p:cNvSpPr txBox="1"/>
          <p:nvPr/>
        </p:nvSpPr>
        <p:spPr>
          <a:xfrm>
            <a:off x="280382" y="4150126"/>
            <a:ext cx="126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LR - OBS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0F5A1-9028-024C-B876-8DB4932024A1}"/>
              </a:ext>
            </a:extLst>
          </p:cNvPr>
          <p:cNvSpPr txBox="1"/>
          <p:nvPr/>
        </p:nvSpPr>
        <p:spPr>
          <a:xfrm>
            <a:off x="6298158" y="4657635"/>
            <a:ext cx="278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002060"/>
                </a:solidFill>
              </a:rPr>
              <a:t>From Caldwell et al. 2019</a:t>
            </a:r>
          </a:p>
        </p:txBody>
      </p:sp>
    </p:spTree>
    <p:extLst>
      <p:ext uri="{BB962C8B-B14F-4D97-AF65-F5344CB8AC3E}">
        <p14:creationId xmlns:p14="http://schemas.microsoft.com/office/powerpoint/2010/main" val="2320758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F21FA-D2DA-5446-A0E5-A16A79A184E7}"/>
              </a:ext>
            </a:extLst>
          </p:cNvPr>
          <p:cNvSpPr txBox="1">
            <a:spLocks/>
          </p:cNvSpPr>
          <p:nvPr/>
        </p:nvSpPr>
        <p:spPr>
          <a:xfrm>
            <a:off x="225470" y="253505"/>
            <a:ext cx="8676792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Water Mass Transformation in E3SM simulations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5C11E-680C-F94A-BF76-F9250D718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502"/>
          <a:stretch/>
        </p:blipFill>
        <p:spPr>
          <a:xfrm>
            <a:off x="1241519" y="1245884"/>
            <a:ext cx="5862485" cy="1905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4ABFC9-A029-8942-91EB-1B837DC25820}"/>
              </a:ext>
            </a:extLst>
          </p:cNvPr>
          <p:cNvSpPr txBox="1"/>
          <p:nvPr/>
        </p:nvSpPr>
        <p:spPr>
          <a:xfrm>
            <a:off x="1667255" y="932068"/>
            <a:ext cx="2247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HR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44FAA-3E0E-6F49-AB9D-0DDF033C898C}"/>
              </a:ext>
            </a:extLst>
          </p:cNvPr>
          <p:cNvSpPr txBox="1"/>
          <p:nvPr/>
        </p:nvSpPr>
        <p:spPr>
          <a:xfrm>
            <a:off x="4501425" y="932068"/>
            <a:ext cx="2247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LR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04711-D663-9B45-9687-82FA6E403C62}"/>
              </a:ext>
            </a:extLst>
          </p:cNvPr>
          <p:cNvSpPr txBox="1"/>
          <p:nvPr/>
        </p:nvSpPr>
        <p:spPr>
          <a:xfrm>
            <a:off x="1241519" y="3380435"/>
            <a:ext cx="6394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Dense water-mass transformation in HR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Major role of heat flux loss (to the atmosphere) rather than surface freshwater flux term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However, no dense water-mass transformation in LR</a:t>
            </a:r>
          </a:p>
        </p:txBody>
      </p:sp>
    </p:spTree>
    <p:extLst>
      <p:ext uri="{BB962C8B-B14F-4D97-AF65-F5344CB8AC3E}">
        <p14:creationId xmlns:p14="http://schemas.microsoft.com/office/powerpoint/2010/main" val="452899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D9D78-A8EF-1341-8881-930B2E4E1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250" y="1657878"/>
            <a:ext cx="4935300" cy="2895072"/>
          </a:xfrm>
          <a:prstGeom prst="rect">
            <a:avLst/>
          </a:prstGeom>
          <a:ln w="2540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E3D3B3-5C9D-6C42-9AAB-E483BF6E65F4}"/>
              </a:ext>
            </a:extLst>
          </p:cNvPr>
          <p:cNvSpPr txBox="1"/>
          <p:nvPr/>
        </p:nvSpPr>
        <p:spPr>
          <a:xfrm>
            <a:off x="3680559" y="4552950"/>
            <a:ext cx="3416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002060"/>
                </a:solidFill>
              </a:rPr>
              <a:t>From </a:t>
            </a:r>
            <a:r>
              <a:rPr lang="en-US" sz="1200" i="1" dirty="0" err="1">
                <a:solidFill>
                  <a:srgbClr val="002060"/>
                </a:solidFill>
              </a:rPr>
              <a:t>Kuhlbrodt</a:t>
            </a:r>
            <a:r>
              <a:rPr lang="en-US" sz="1200" i="1" dirty="0">
                <a:solidFill>
                  <a:srgbClr val="002060"/>
                </a:solidFill>
              </a:rPr>
              <a:t> et al. 2007, </a:t>
            </a:r>
            <a:r>
              <a:rPr lang="en-US" sz="1200" i="1" dirty="0" err="1">
                <a:solidFill>
                  <a:srgbClr val="002060"/>
                </a:solidFill>
              </a:rPr>
              <a:t>Violante</a:t>
            </a:r>
            <a:r>
              <a:rPr lang="en-US" sz="1200" i="1" dirty="0">
                <a:solidFill>
                  <a:srgbClr val="002060"/>
                </a:solidFill>
              </a:rPr>
              <a:t> et al., 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C6479-6429-F242-B82D-5B902B8AF2C1}"/>
              </a:ext>
            </a:extLst>
          </p:cNvPr>
          <p:cNvSpPr txBox="1"/>
          <p:nvPr/>
        </p:nvSpPr>
        <p:spPr>
          <a:xfrm>
            <a:off x="2226870" y="1105711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Atlantic Meridional Overturning Circulation (AMOC)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6450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8159F8-934B-7B47-AB11-03F9C74AF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314" y="576499"/>
            <a:ext cx="2049172" cy="441385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11813-B6AC-5542-BB4C-328DF50E05DF}"/>
              </a:ext>
            </a:extLst>
          </p:cNvPr>
          <p:cNvSpPr txBox="1"/>
          <p:nvPr/>
        </p:nvSpPr>
        <p:spPr>
          <a:xfrm>
            <a:off x="163378" y="1582906"/>
            <a:ext cx="874104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Kuhlbrodt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T., Griesel, A., Montoya, M.,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Levermann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A., Hofmann, M. and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Rahmstorf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S., 2007. On the driving processes of the Atlantic meridional overturning circulation. Reviews of Geophysics, 45(2).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Violante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R.A.,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Laprida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C. and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Chapori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N.L.G., 2017. The Argentina Continental Margin: Location and Significance. In The Argentina Continental Margin (pp. 11-32). Springer, Cham.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Marshall, J. and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Radko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T., 2003. Residual-mean solutions for the Antarctic Circumpolar Current and its associated overturning circulation. Journal of Physical Oceanography, 33(11), pp.2341-2354.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Abernathey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R.P.,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Cerovecki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I., Holland, P.R., Newsom, E.,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Mazloff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M. and Talley, L.D., 2016. Water-mass transformation by sea ice in the upper branch of the Southern Ocean overturning. Nature Geoscience, 9(8), p.596.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Mazloff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M.R.,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Heimbach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P. and Wunsch, C., 2010. An eddy-permitting Southern Ocean state estimate. Journal of Physical Oceanography, 40(5), pp.880-899.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Saenko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O.A. and Weaver, A.J., 2001. Importance of wind‐driven sea ice motion for the formation of Antarctic Intermediate Water in a global climate model. Geophysical Research Letters, 28(21), pp.4147-4150.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Walin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G., 1982. On the relation between sea‐surface heat flow and thermal circulation in the ocean. Tellus, 34(2), pp.187-195.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Nihashi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S. and Ohshima, K.I., 2015. Circumpolar mapping of Antarctic coastal polynyas and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landfast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 sea ice: Relationship and variability. Journal of climate, 28(9), pp.3650-3670.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Caldwell, P.M.,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Mametjanov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A., Tang, Q., Van Roekel, L.P.,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Golaz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J.C., Lin, W., Bader, D.C., Keen, N.D., Feng, Y., Jacob, R. and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Maltrud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M.E., The DOE E3SM coupled model version 1: Description and results at high resolution. Journal of Advances in Modeling Earth Systems.</a:t>
            </a:r>
          </a:p>
        </p:txBody>
      </p:sp>
    </p:spTree>
    <p:extLst>
      <p:ext uri="{BB962C8B-B14F-4D97-AF65-F5344CB8AC3E}">
        <p14:creationId xmlns:p14="http://schemas.microsoft.com/office/powerpoint/2010/main" val="139503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C7BFAE-1655-D641-93CF-CC34B41380A8}"/>
              </a:ext>
            </a:extLst>
          </p:cNvPr>
          <p:cNvSpPr txBox="1">
            <a:spLocks/>
          </p:cNvSpPr>
          <p:nvPr/>
        </p:nvSpPr>
        <p:spPr>
          <a:xfrm>
            <a:off x="301369" y="230459"/>
            <a:ext cx="7772400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Southern Ocean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D0FF0-0799-3A4E-BCF6-0CEC80082F1B}"/>
              </a:ext>
            </a:extLst>
          </p:cNvPr>
          <p:cNvSpPr txBox="1"/>
          <p:nvPr/>
        </p:nvSpPr>
        <p:spPr>
          <a:xfrm>
            <a:off x="5127668" y="2195734"/>
            <a:ext cx="3823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Significant sink for atmospheric heat, anthropogenic carbon dioxide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Producing the densest water mass in global ocean, Antarctic Bottom Water (AABW)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0D9D78-A8EF-1341-8881-930B2E4E1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68" y="1638921"/>
            <a:ext cx="4935300" cy="2895072"/>
          </a:xfrm>
          <a:prstGeom prst="rect">
            <a:avLst/>
          </a:prstGeom>
          <a:ln w="2540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E3D3B3-5C9D-6C42-9AAB-E483BF6E65F4}"/>
              </a:ext>
            </a:extLst>
          </p:cNvPr>
          <p:cNvSpPr txBox="1"/>
          <p:nvPr/>
        </p:nvSpPr>
        <p:spPr>
          <a:xfrm>
            <a:off x="1806677" y="4533993"/>
            <a:ext cx="3416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002060"/>
                </a:solidFill>
              </a:rPr>
              <a:t>From </a:t>
            </a:r>
            <a:r>
              <a:rPr lang="en-US" sz="1200" i="1" dirty="0" err="1">
                <a:solidFill>
                  <a:srgbClr val="002060"/>
                </a:solidFill>
              </a:rPr>
              <a:t>Kuhlbrodt</a:t>
            </a:r>
            <a:r>
              <a:rPr lang="en-US" sz="1200" i="1" dirty="0">
                <a:solidFill>
                  <a:srgbClr val="002060"/>
                </a:solidFill>
              </a:rPr>
              <a:t> et al. 2007, </a:t>
            </a:r>
            <a:r>
              <a:rPr lang="en-US" sz="1200" i="1" dirty="0" err="1">
                <a:solidFill>
                  <a:srgbClr val="002060"/>
                </a:solidFill>
              </a:rPr>
              <a:t>Violante</a:t>
            </a:r>
            <a:r>
              <a:rPr lang="en-US" sz="1200" i="1" dirty="0">
                <a:solidFill>
                  <a:srgbClr val="002060"/>
                </a:solidFill>
              </a:rPr>
              <a:t> et al., 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C6479-6429-F242-B82D-5B902B8AF2C1}"/>
              </a:ext>
            </a:extLst>
          </p:cNvPr>
          <p:cNvSpPr txBox="1"/>
          <p:nvPr/>
        </p:nvSpPr>
        <p:spPr>
          <a:xfrm>
            <a:off x="352988" y="108675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Atlantic Meridional Overturning Circulation (AMOC)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6F50B1-F490-B843-8D48-E40E1F982653}"/>
              </a:ext>
            </a:extLst>
          </p:cNvPr>
          <p:cNvSpPr/>
          <p:nvPr/>
        </p:nvSpPr>
        <p:spPr>
          <a:xfrm>
            <a:off x="352988" y="1638921"/>
            <a:ext cx="1453689" cy="2129291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133A62-DC41-7944-9165-84782462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5" y="1040128"/>
            <a:ext cx="3785692" cy="26053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C7BFAE-1655-D641-93CF-CC34B41380A8}"/>
              </a:ext>
            </a:extLst>
          </p:cNvPr>
          <p:cNvSpPr txBox="1">
            <a:spLocks/>
          </p:cNvSpPr>
          <p:nvPr/>
        </p:nvSpPr>
        <p:spPr>
          <a:xfrm>
            <a:off x="301369" y="230459"/>
            <a:ext cx="7772400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Marshall and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Radko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 (2003) : Residual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7BD96B-3571-9F46-AD39-001624235257}"/>
                  </a:ext>
                </a:extLst>
              </p:cNvPr>
              <p:cNvSpPr txBox="1"/>
              <p:nvPr/>
            </p:nvSpPr>
            <p:spPr>
              <a:xfrm>
                <a:off x="301369" y="3779212"/>
                <a:ext cx="4270631" cy="64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dirty="0"/>
                  <a:t>Fig. Schematic diagram of the Eulerian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</m:oMath>
                </a14:m>
                <a:r>
                  <a:rPr lang="en-US" sz="1200" dirty="0"/>
                  <a:t> and eddy-induced transport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component of the Southern Ocean meridional overturning circulation driven by wind and buoyance fluxes.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7BD96B-3571-9F46-AD39-001624235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69" y="3779212"/>
                <a:ext cx="4270631" cy="648319"/>
              </a:xfrm>
              <a:prstGeom prst="rect">
                <a:avLst/>
              </a:prstGeom>
              <a:blipFill>
                <a:blip r:embed="rId4"/>
                <a:stretch>
                  <a:fillRect l="-298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AD0FF0-0799-3A4E-BCF6-0CEC80082F1B}"/>
                  </a:ext>
                </a:extLst>
              </p:cNvPr>
              <p:cNvSpPr txBox="1"/>
              <p:nvPr/>
            </p:nvSpPr>
            <p:spPr>
              <a:xfrm>
                <a:off x="4681001" y="1472731"/>
                <a:ext cx="4270631" cy="1326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/>
                  <a:t>Southern Ocean overturning is a residual between opposing </a:t>
                </a: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Ekman </a:t>
                </a:r>
                <a:r>
                  <a:rPr lang="en-US" sz="1600" b="1" dirty="0"/>
                  <a:t>(clockwise)</a:t>
                </a:r>
                <a:r>
                  <a:rPr lang="en-US" sz="1600" dirty="0"/>
                  <a:t> and </a:t>
                </a: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eddy-driven </a:t>
                </a:r>
                <a:r>
                  <a:rPr lang="en-US" sz="1600" b="1" dirty="0"/>
                  <a:t>(counterclockwise)</a:t>
                </a:r>
                <a:r>
                  <a:rPr lang="en-US" sz="1600" dirty="0"/>
                  <a:t> cells</a:t>
                </a:r>
              </a:p>
              <a:p>
                <a:pPr algn="just"/>
                <a:endParaRPr lang="en-US" sz="16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AD0FF0-0799-3A4E-BCF6-0CEC80082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001" y="1472731"/>
                <a:ext cx="4270631" cy="1326132"/>
              </a:xfrm>
              <a:prstGeom prst="rect">
                <a:avLst/>
              </a:prstGeom>
              <a:blipFill>
                <a:blip r:embed="rId5"/>
                <a:stretch>
                  <a:fillRect l="-593" t="-952" r="-59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44AE320-CD04-834B-A0CB-787B5ED2D00B}"/>
              </a:ext>
            </a:extLst>
          </p:cNvPr>
          <p:cNvSpPr txBox="1"/>
          <p:nvPr/>
        </p:nvSpPr>
        <p:spPr>
          <a:xfrm>
            <a:off x="6072188" y="3018048"/>
            <a:ext cx="91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Ekman 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6CB12-E71F-E84D-82BB-9E7F5913E238}"/>
              </a:ext>
            </a:extLst>
          </p:cNvPr>
          <p:cNvSpPr txBox="1"/>
          <p:nvPr/>
        </p:nvSpPr>
        <p:spPr>
          <a:xfrm>
            <a:off x="7041013" y="3018048"/>
            <a:ext cx="1228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Eddy-driven flow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5A3D5A-46D1-5F49-AD5A-A65DFC7BCA18}"/>
              </a:ext>
            </a:extLst>
          </p:cNvPr>
          <p:cNvCxnSpPr>
            <a:cxnSpLocks/>
          </p:cNvCxnSpPr>
          <p:nvPr/>
        </p:nvCxnSpPr>
        <p:spPr>
          <a:xfrm flipH="1">
            <a:off x="6703017" y="2799076"/>
            <a:ext cx="168487" cy="211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CFF84F-77F1-CF4C-96F3-040A958BB408}"/>
              </a:ext>
            </a:extLst>
          </p:cNvPr>
          <p:cNvCxnSpPr>
            <a:cxnSpLocks/>
          </p:cNvCxnSpPr>
          <p:nvPr/>
        </p:nvCxnSpPr>
        <p:spPr>
          <a:xfrm>
            <a:off x="7341619" y="2798863"/>
            <a:ext cx="105317" cy="211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1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C7BFAE-1655-D641-93CF-CC34B41380A8}"/>
              </a:ext>
            </a:extLst>
          </p:cNvPr>
          <p:cNvSpPr txBox="1">
            <a:spLocks/>
          </p:cNvSpPr>
          <p:nvPr/>
        </p:nvSpPr>
        <p:spPr>
          <a:xfrm>
            <a:off x="301369" y="230459"/>
            <a:ext cx="7772400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Marshall and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Radko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 (2003) : Residual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7BD96B-3571-9F46-AD39-001624235257}"/>
                  </a:ext>
                </a:extLst>
              </p:cNvPr>
              <p:cNvSpPr txBox="1"/>
              <p:nvPr/>
            </p:nvSpPr>
            <p:spPr>
              <a:xfrm>
                <a:off x="301369" y="3779212"/>
                <a:ext cx="4270631" cy="84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dirty="0"/>
                  <a:t>Fig. The residual 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sz="12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is assumed to be directed along mean buoyancy surfaces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200" dirty="0"/>
                  <a:t> in the interior but to have a diapycnal component in the mixed layer of depth (denoted by the horizontal dotted line).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7BD96B-3571-9F46-AD39-001624235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69" y="3779212"/>
                <a:ext cx="4270631" cy="849335"/>
              </a:xfrm>
              <a:prstGeom prst="rect">
                <a:avLst/>
              </a:prstGeom>
              <a:blipFill>
                <a:blip r:embed="rId3"/>
                <a:stretch>
                  <a:fillRect l="-29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AD0FF0-0799-3A4E-BCF6-0CEC80082F1B}"/>
              </a:ext>
            </a:extLst>
          </p:cNvPr>
          <p:cNvSpPr txBox="1"/>
          <p:nvPr/>
        </p:nvSpPr>
        <p:spPr>
          <a:xfrm>
            <a:off x="4673444" y="1563415"/>
            <a:ext cx="427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“Buoyancy budget” </a:t>
            </a:r>
            <a:r>
              <a:rPr lang="en-US" sz="1600" dirty="0"/>
              <a:t>of surface layer controls the strength of the residual overturning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64FA6C-C979-9F4A-9197-617667E3E9A8}"/>
              </a:ext>
            </a:extLst>
          </p:cNvPr>
          <p:cNvGrpSpPr/>
          <p:nvPr/>
        </p:nvGrpSpPr>
        <p:grpSpPr>
          <a:xfrm>
            <a:off x="394133" y="991633"/>
            <a:ext cx="4177867" cy="2676585"/>
            <a:chOff x="394133" y="991633"/>
            <a:chExt cx="4177867" cy="26765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8D74FD-68A1-C54B-90AA-A003A815E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2757"/>
            <a:stretch/>
          </p:blipFill>
          <p:spPr>
            <a:xfrm>
              <a:off x="394133" y="1475282"/>
              <a:ext cx="4177867" cy="2192936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02F009F-D8AE-D24B-B200-EB2D3BD562B1}"/>
                </a:ext>
              </a:extLst>
            </p:cNvPr>
            <p:cNvSpPr/>
            <p:nvPr/>
          </p:nvSpPr>
          <p:spPr>
            <a:xfrm>
              <a:off x="1746099" y="1233458"/>
              <a:ext cx="204039" cy="204039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C26739-E587-0344-905B-231DA37CCA64}"/>
                </a:ext>
              </a:extLst>
            </p:cNvPr>
            <p:cNvSpPr/>
            <p:nvPr/>
          </p:nvSpPr>
          <p:spPr>
            <a:xfrm>
              <a:off x="1806556" y="1293914"/>
              <a:ext cx="75569" cy="76499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D98AC91D-99B8-8F41-9758-E0EA7C60C22D}"/>
                </a:ext>
              </a:extLst>
            </p:cNvPr>
            <p:cNvSpPr/>
            <p:nvPr/>
          </p:nvSpPr>
          <p:spPr>
            <a:xfrm>
              <a:off x="2237305" y="991633"/>
              <a:ext cx="226711" cy="48364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911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5F0EF3-A622-0C4A-B752-7F6291C486EF}"/>
              </a:ext>
            </a:extLst>
          </p:cNvPr>
          <p:cNvSpPr txBox="1">
            <a:spLocks/>
          </p:cNvSpPr>
          <p:nvPr/>
        </p:nvSpPr>
        <p:spPr>
          <a:xfrm>
            <a:off x="301369" y="230459"/>
            <a:ext cx="7772400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Buoyance budget: Heat vs. Freshwater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E987A-8FB9-3E49-B073-A6CE93248E19}"/>
              </a:ext>
            </a:extLst>
          </p:cNvPr>
          <p:cNvSpPr txBox="1"/>
          <p:nvPr/>
        </p:nvSpPr>
        <p:spPr>
          <a:xfrm>
            <a:off x="1710087" y="1222294"/>
            <a:ext cx="251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70C0"/>
                </a:solidFill>
              </a:rPr>
              <a:t>Potential Density Equation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4F793-965F-8841-A61D-EABECC9841EF}"/>
              </a:ext>
            </a:extLst>
          </p:cNvPr>
          <p:cNvSpPr txBox="1"/>
          <p:nvPr/>
        </p:nvSpPr>
        <p:spPr>
          <a:xfrm>
            <a:off x="2734703" y="2661875"/>
            <a:ext cx="113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Thermal 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expansion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051BE-82C9-B84F-80ED-680BF3930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848" y="1625850"/>
            <a:ext cx="2705538" cy="626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3889B9-0446-A04B-92A0-7369F807E835}"/>
              </a:ext>
            </a:extLst>
          </p:cNvPr>
          <p:cNvSpPr txBox="1"/>
          <p:nvPr/>
        </p:nvSpPr>
        <p:spPr>
          <a:xfrm>
            <a:off x="3736432" y="2634216"/>
            <a:ext cx="1344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Haline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coefficient of contraction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ED65B-8F50-E841-92FE-BC4F12FEDBF6}"/>
              </a:ext>
            </a:extLst>
          </p:cNvPr>
          <p:cNvSpPr/>
          <p:nvPr/>
        </p:nvSpPr>
        <p:spPr>
          <a:xfrm>
            <a:off x="3108192" y="1625850"/>
            <a:ext cx="391753" cy="62645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B265A7-C8A5-0C4F-BEEA-0FED480F554F}"/>
              </a:ext>
            </a:extLst>
          </p:cNvPr>
          <p:cNvSpPr/>
          <p:nvPr/>
        </p:nvSpPr>
        <p:spPr>
          <a:xfrm>
            <a:off x="4200219" y="1625850"/>
            <a:ext cx="391753" cy="62645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7A17DC-6CA3-924F-A5CD-3D59A6966999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3299749" y="2252300"/>
            <a:ext cx="4320" cy="40957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1D30F6-12D6-7244-AADE-97C73012F14E}"/>
              </a:ext>
            </a:extLst>
          </p:cNvPr>
          <p:cNvCxnSpPr/>
          <p:nvPr/>
        </p:nvCxnSpPr>
        <p:spPr>
          <a:xfrm flipH="1">
            <a:off x="4391775" y="2245907"/>
            <a:ext cx="4320" cy="40957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D2F053C-DB22-504B-878D-94748C25A3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569"/>
          <a:stretch/>
        </p:blipFill>
        <p:spPr>
          <a:xfrm>
            <a:off x="3322386" y="3774413"/>
            <a:ext cx="1130091" cy="12101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D8A48B-C3A4-9A4D-BBFC-1013A152A9D3}"/>
              </a:ext>
            </a:extLst>
          </p:cNvPr>
          <p:cNvSpPr txBox="1"/>
          <p:nvPr/>
        </p:nvSpPr>
        <p:spPr>
          <a:xfrm>
            <a:off x="4533900" y="3847129"/>
            <a:ext cx="2836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70C0"/>
                </a:solidFill>
              </a:rPr>
              <a:t>: Temperature change over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D9C389-461F-D94D-9D5F-FA3F43E8AE36}"/>
              </a:ext>
            </a:extLst>
          </p:cNvPr>
          <p:cNvSpPr txBox="1"/>
          <p:nvPr/>
        </p:nvSpPr>
        <p:spPr>
          <a:xfrm>
            <a:off x="4452477" y="4427774"/>
            <a:ext cx="251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70C0"/>
                </a:solidFill>
              </a:rPr>
              <a:t>: Salinity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354605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5F0EF3-A622-0C4A-B752-7F6291C486EF}"/>
              </a:ext>
            </a:extLst>
          </p:cNvPr>
          <p:cNvSpPr txBox="1">
            <a:spLocks/>
          </p:cNvSpPr>
          <p:nvPr/>
        </p:nvSpPr>
        <p:spPr>
          <a:xfrm>
            <a:off x="301369" y="230459"/>
            <a:ext cx="7772400" cy="419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Buoyance budget: Heat vs. Freshwater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2C533-661D-BB4E-8098-C690E1BB7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895"/>
          <a:stretch/>
        </p:blipFill>
        <p:spPr>
          <a:xfrm>
            <a:off x="822470" y="885580"/>
            <a:ext cx="7658859" cy="3224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3E987A-8FB9-3E49-B073-A6CE93248E19}"/>
              </a:ext>
            </a:extLst>
          </p:cNvPr>
          <p:cNvSpPr txBox="1"/>
          <p:nvPr/>
        </p:nvSpPr>
        <p:spPr>
          <a:xfrm>
            <a:off x="1394777" y="4298947"/>
            <a:ext cx="251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“Relatively low latitudes”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4F793-965F-8841-A61D-EABECC9841EF}"/>
              </a:ext>
            </a:extLst>
          </p:cNvPr>
          <p:cNvSpPr txBox="1"/>
          <p:nvPr/>
        </p:nvSpPr>
        <p:spPr>
          <a:xfrm>
            <a:off x="4831914" y="4287310"/>
            <a:ext cx="251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“Relatively high latitudes”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E4E001-2717-6A46-9EA8-BA1C31D99B1D}"/>
                  </a:ext>
                </a:extLst>
              </p:cNvPr>
              <p:cNvSpPr txBox="1"/>
              <p:nvPr/>
            </p:nvSpPr>
            <p:spPr>
              <a:xfrm>
                <a:off x="2738024" y="708632"/>
                <a:ext cx="679054" cy="560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𝝏𝝈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𝝏𝜽</m:t>
                          </m:r>
                        </m:den>
                      </m:f>
                    </m:oMath>
                  </m:oMathPara>
                </a14:m>
                <a:endParaRPr lang="en-US" sz="16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E4E001-2717-6A46-9EA8-BA1C31D99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24" y="708632"/>
                <a:ext cx="679054" cy="560538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2EB578-888C-B340-A35F-35CB8D06DF24}"/>
                  </a:ext>
                </a:extLst>
              </p:cNvPr>
              <p:cNvSpPr txBox="1"/>
              <p:nvPr/>
            </p:nvSpPr>
            <p:spPr>
              <a:xfrm>
                <a:off x="6877633" y="696995"/>
                <a:ext cx="679054" cy="560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𝝏𝝈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n-US" sz="16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2EB578-888C-B340-A35F-35CB8D06D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633" y="696995"/>
                <a:ext cx="679054" cy="560538"/>
              </a:xfrm>
              <a:prstGeom prst="rect">
                <a:avLst/>
              </a:prstGeom>
              <a:blipFill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9B6D7C-D707-8446-80CF-8DDD5A924D20}"/>
                  </a:ext>
                </a:extLst>
              </p:cNvPr>
              <p:cNvSpPr txBox="1"/>
              <p:nvPr/>
            </p:nvSpPr>
            <p:spPr>
              <a:xfrm>
                <a:off x="3321444" y="849813"/>
                <a:ext cx="371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16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9B6D7C-D707-8446-80CF-8DDD5A924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444" y="849813"/>
                <a:ext cx="371970" cy="338554"/>
              </a:xfrm>
              <a:prstGeom prst="rect">
                <a:avLst/>
              </a:prstGeom>
              <a:blipFill>
                <a:blip r:embed="rId6"/>
                <a:stretch>
                  <a:fillRect l="-3333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56DBB6-E257-B94D-B8C1-735E70E6A9C3}"/>
                  </a:ext>
                </a:extLst>
              </p:cNvPr>
              <p:cNvSpPr txBox="1"/>
              <p:nvPr/>
            </p:nvSpPr>
            <p:spPr>
              <a:xfrm>
                <a:off x="7370702" y="849813"/>
                <a:ext cx="371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16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56DBB6-E257-B94D-B8C1-735E70E6A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702" y="849813"/>
                <a:ext cx="371970" cy="338554"/>
              </a:xfrm>
              <a:prstGeom prst="rect">
                <a:avLst/>
              </a:prstGeom>
              <a:blipFill>
                <a:blip r:embed="rId7"/>
                <a:stretch>
                  <a:fillRect l="-3226" r="-3226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82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4FBF-2246-A149-B308-7F08DF2DD840}"/>
              </a:ext>
            </a:extLst>
          </p:cNvPr>
          <p:cNvSpPr txBox="1">
            <a:spLocks/>
          </p:cNvSpPr>
          <p:nvPr/>
        </p:nvSpPr>
        <p:spPr>
          <a:xfrm>
            <a:off x="370380" y="332543"/>
            <a:ext cx="8677626" cy="3482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Several sources of freshwater flux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5B0C6-4DE5-4744-BDFC-A37C2D57744C}"/>
              </a:ext>
            </a:extLst>
          </p:cNvPr>
          <p:cNvSpPr/>
          <p:nvPr/>
        </p:nvSpPr>
        <p:spPr>
          <a:xfrm>
            <a:off x="2408621" y="2064613"/>
            <a:ext cx="5096122" cy="230819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9A7F8-0886-5E48-ACCA-9C7D0D141F3E}"/>
              </a:ext>
            </a:extLst>
          </p:cNvPr>
          <p:cNvSpPr/>
          <p:nvPr/>
        </p:nvSpPr>
        <p:spPr>
          <a:xfrm>
            <a:off x="6667943" y="1553013"/>
            <a:ext cx="846716" cy="8296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8EFED-2B5B-794D-AFC9-007E90E23197}"/>
              </a:ext>
            </a:extLst>
          </p:cNvPr>
          <p:cNvSpPr txBox="1"/>
          <p:nvPr/>
        </p:nvSpPr>
        <p:spPr>
          <a:xfrm>
            <a:off x="6740185" y="1507779"/>
            <a:ext cx="764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ice sheet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30803-6775-8D40-8049-BFD3BD5FFAFB}"/>
              </a:ext>
            </a:extLst>
          </p:cNvPr>
          <p:cNvSpPr txBox="1"/>
          <p:nvPr/>
        </p:nvSpPr>
        <p:spPr>
          <a:xfrm>
            <a:off x="3700355" y="3343710"/>
            <a:ext cx="2372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southern ocean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60B453-DA3D-A147-A6CF-FD7E19C9E2A6}"/>
              </a:ext>
            </a:extLst>
          </p:cNvPr>
          <p:cNvSpPr/>
          <p:nvPr/>
        </p:nvSpPr>
        <p:spPr>
          <a:xfrm>
            <a:off x="4124783" y="1999759"/>
            <a:ext cx="2372641" cy="1130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C5FF7-A05A-0144-B72B-A0FC5C8E3F8E}"/>
              </a:ext>
            </a:extLst>
          </p:cNvPr>
          <p:cNvSpPr txBox="1"/>
          <p:nvPr/>
        </p:nvSpPr>
        <p:spPr>
          <a:xfrm>
            <a:off x="4212238" y="1820420"/>
            <a:ext cx="1963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sea-ice</a:t>
            </a:r>
            <a:endParaRPr lang="en-US" sz="1600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E13D08E7-215D-8442-BA04-36677DD0EAAC}"/>
              </a:ext>
            </a:extLst>
          </p:cNvPr>
          <p:cNvSpPr/>
          <p:nvPr/>
        </p:nvSpPr>
        <p:spPr>
          <a:xfrm rot="5400000" flipV="1">
            <a:off x="6633719" y="2416881"/>
            <a:ext cx="915166" cy="846716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82D87-BA07-1749-A5A8-4949AB570896}"/>
              </a:ext>
            </a:extLst>
          </p:cNvPr>
          <p:cNvSpPr txBox="1"/>
          <p:nvPr/>
        </p:nvSpPr>
        <p:spPr>
          <a:xfrm>
            <a:off x="2386010" y="1181666"/>
            <a:ext cx="186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atmosphere</a:t>
            </a:r>
            <a:r>
              <a:rPr lang="en-US" altLang="ko-KR" sz="1600" b="1" dirty="0"/>
              <a:t>/land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026A3B-F6D2-3947-9766-754AD247A656}"/>
              </a:ext>
            </a:extLst>
          </p:cNvPr>
          <p:cNvSpPr txBox="1"/>
          <p:nvPr/>
        </p:nvSpPr>
        <p:spPr>
          <a:xfrm>
            <a:off x="540845" y="1708078"/>
            <a:ext cx="302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Evaporation/Precipitation/Runoff</a:t>
            </a:r>
          </a:p>
        </p:txBody>
      </p:sp>
      <p:sp>
        <p:nvSpPr>
          <p:cNvPr id="23" name="Up-Down Arrow 22">
            <a:extLst>
              <a:ext uri="{FF2B5EF4-FFF2-40B4-BE49-F238E27FC236}">
                <a16:creationId xmlns:a16="http://schemas.microsoft.com/office/drawing/2014/main" id="{8EFD9355-C931-2244-95BC-85A77C832B80}"/>
              </a:ext>
            </a:extLst>
          </p:cNvPr>
          <p:cNvSpPr/>
          <p:nvPr/>
        </p:nvSpPr>
        <p:spPr>
          <a:xfrm>
            <a:off x="3073496" y="1559035"/>
            <a:ext cx="506027" cy="878648"/>
          </a:xfrm>
          <a:prstGeom prst="upDownArrow">
            <a:avLst/>
          </a:prstGeom>
          <a:solidFill>
            <a:srgbClr val="92D050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3">
            <a:extLst>
              <a:ext uri="{FF2B5EF4-FFF2-40B4-BE49-F238E27FC236}">
                <a16:creationId xmlns:a16="http://schemas.microsoft.com/office/drawing/2014/main" id="{6FD7AEB7-D802-734B-B6A4-645044151D39}"/>
              </a:ext>
            </a:extLst>
          </p:cNvPr>
          <p:cNvSpPr/>
          <p:nvPr/>
        </p:nvSpPr>
        <p:spPr>
          <a:xfrm>
            <a:off x="4966191" y="2064613"/>
            <a:ext cx="455859" cy="636087"/>
          </a:xfrm>
          <a:prstGeom prst="upDownArrow">
            <a:avLst/>
          </a:prstGeom>
          <a:solidFill>
            <a:srgbClr val="92D050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803CD-A6A9-E84A-AE5E-C2BB641F6504}"/>
              </a:ext>
            </a:extLst>
          </p:cNvPr>
          <p:cNvSpPr txBox="1"/>
          <p:nvPr/>
        </p:nvSpPr>
        <p:spPr>
          <a:xfrm>
            <a:off x="4448493" y="2623658"/>
            <a:ext cx="1478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Freezing/Melting</a:t>
            </a:r>
          </a:p>
        </p:txBody>
      </p:sp>
      <p:sp>
        <p:nvSpPr>
          <p:cNvPr id="26" name="Up-Down Arrow 25">
            <a:extLst>
              <a:ext uri="{FF2B5EF4-FFF2-40B4-BE49-F238E27FC236}">
                <a16:creationId xmlns:a16="http://schemas.microsoft.com/office/drawing/2014/main" id="{1BDB1825-12B4-9640-ACC0-B0E6FC9AAF68}"/>
              </a:ext>
            </a:extLst>
          </p:cNvPr>
          <p:cNvSpPr/>
          <p:nvPr/>
        </p:nvSpPr>
        <p:spPr>
          <a:xfrm rot="13516852">
            <a:off x="6843767" y="2480243"/>
            <a:ext cx="455859" cy="636087"/>
          </a:xfrm>
          <a:prstGeom prst="upDownArrow">
            <a:avLst/>
          </a:prstGeom>
          <a:solidFill>
            <a:srgbClr val="92D050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8EAB71-547B-FC4B-B05A-B5BEC10FAD87}"/>
              </a:ext>
            </a:extLst>
          </p:cNvPr>
          <p:cNvSpPr txBox="1"/>
          <p:nvPr/>
        </p:nvSpPr>
        <p:spPr>
          <a:xfrm>
            <a:off x="6055240" y="3019094"/>
            <a:ext cx="148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Freezing/Melting</a:t>
            </a:r>
          </a:p>
        </p:txBody>
      </p:sp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4FBF-2246-A149-B308-7F08DF2DD840}"/>
              </a:ext>
            </a:extLst>
          </p:cNvPr>
          <p:cNvSpPr txBox="1">
            <a:spLocks/>
          </p:cNvSpPr>
          <p:nvPr/>
        </p:nvSpPr>
        <p:spPr>
          <a:xfrm>
            <a:off x="370380" y="332543"/>
            <a:ext cx="8677626" cy="3482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Abernathey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Ayuthaya" pitchFamily="2" charset="-34"/>
                <a:cs typeface="Calibri" panose="020F0502020204030204" pitchFamily="34" charset="0"/>
              </a:rPr>
              <a:t> et al. (2016)  Freshwater flux exchange (SOSE)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1F1AE-7AD5-D74F-B095-63F73EA40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78" y="910732"/>
            <a:ext cx="6493715" cy="34354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8CF8CD-6B79-D841-8B6D-68251DFACDE1}"/>
              </a:ext>
            </a:extLst>
          </p:cNvPr>
          <p:cNvSpPr/>
          <p:nvPr/>
        </p:nvSpPr>
        <p:spPr>
          <a:xfrm>
            <a:off x="3734818" y="1979297"/>
            <a:ext cx="719317" cy="4151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3E5D16-C663-DF4F-A240-4510BB0876E2}"/>
              </a:ext>
            </a:extLst>
          </p:cNvPr>
          <p:cNvSpPr/>
          <p:nvPr/>
        </p:nvSpPr>
        <p:spPr>
          <a:xfrm>
            <a:off x="6000690" y="1838398"/>
            <a:ext cx="719317" cy="4151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3ED43A-7BBF-7C44-8378-C0E439D83277}"/>
                  </a:ext>
                </a:extLst>
              </p:cNvPr>
              <p:cNvSpPr txBox="1"/>
              <p:nvPr/>
            </p:nvSpPr>
            <p:spPr>
              <a:xfrm>
                <a:off x="1141272" y="4237518"/>
                <a:ext cx="70212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 </a:t>
                </a:r>
                <a:r>
                  <a:rPr lang="en-US" sz="1600" dirty="0" err="1"/>
                  <a:t>fwSv</a:t>
                </a:r>
                <a:r>
                  <a:rPr lang="en-US" sz="1600" dirty="0"/>
                  <a:t> = 10</a:t>
                </a:r>
                <a:r>
                  <a:rPr lang="en-US" sz="1600" baseline="30000" dirty="0"/>
                  <a:t>6</a:t>
                </a:r>
                <a:r>
                  <a:rPr lang="en-US" sz="1600" dirty="0"/>
                  <a:t>m</a:t>
                </a:r>
                <a:r>
                  <a:rPr lang="en-US" sz="1600" baseline="30000" dirty="0"/>
                  <a:t>3</a:t>
                </a:r>
                <a:r>
                  <a:rPr lang="en-US" sz="1600" dirty="0"/>
                  <a:t> freshwater s</a:t>
                </a:r>
                <a:r>
                  <a:rPr lang="en-US" sz="1600" baseline="30000" dirty="0"/>
                  <a:t>-1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600" dirty="0"/>
                  <a:t> 3.15 x10</a:t>
                </a:r>
                <a:r>
                  <a:rPr lang="en-US" sz="1600" baseline="30000" dirty="0"/>
                  <a:t>4</a:t>
                </a:r>
                <a:r>
                  <a:rPr lang="en-US" sz="1600" dirty="0"/>
                  <a:t> Gt freshwater / year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3ED43A-7BBF-7C44-8378-C0E439D83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72" y="4237518"/>
                <a:ext cx="7021255" cy="338554"/>
              </a:xfrm>
              <a:prstGeom prst="rect">
                <a:avLst/>
              </a:prstGeom>
              <a:blipFill>
                <a:blip r:embed="rId4"/>
                <a:stretch>
                  <a:fillRect l="-361"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127C666-FD3D-804B-A003-B1C00EEBEDE5}"/>
              </a:ext>
            </a:extLst>
          </p:cNvPr>
          <p:cNvSpPr txBox="1"/>
          <p:nvPr/>
        </p:nvSpPr>
        <p:spPr>
          <a:xfrm>
            <a:off x="0" y="4810957"/>
            <a:ext cx="9048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SOSE: Southern Ocean State Estimate, 6yrs (2005-2010) high-res ocean data assimilated product (</a:t>
            </a:r>
            <a:r>
              <a:rPr lang="en-US" sz="1200" i="1" dirty="0" err="1"/>
              <a:t>Mazloff</a:t>
            </a:r>
            <a:r>
              <a:rPr lang="en-US" sz="1200" i="1" dirty="0"/>
              <a:t> et al. 2010) </a:t>
            </a:r>
          </a:p>
        </p:txBody>
      </p:sp>
    </p:spTree>
    <p:extLst>
      <p:ext uri="{BB962C8B-B14F-4D97-AF65-F5344CB8AC3E}">
        <p14:creationId xmlns:p14="http://schemas.microsoft.com/office/powerpoint/2010/main" val="25967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1728</Words>
  <Application>Microsoft Macintosh PowerPoint</Application>
  <PresentationFormat>On-screen Show (16:9)</PresentationFormat>
  <Paragraphs>256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Office Theme</vt:lpstr>
      <vt:lpstr>Surface-flux driven water mass transformation analysis in E3SM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Microsoft Office User</cp:lastModifiedBy>
  <cp:revision>222</cp:revision>
  <cp:lastPrinted>2019-12-19T00:19:01Z</cp:lastPrinted>
  <dcterms:created xsi:type="dcterms:W3CDTF">2014-12-04T00:15:55Z</dcterms:created>
  <dcterms:modified xsi:type="dcterms:W3CDTF">2019-12-19T15:29:31Z</dcterms:modified>
</cp:coreProperties>
</file>