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58" r:id="rId3"/>
    <p:sldId id="264" r:id="rId4"/>
    <p:sldId id="259" r:id="rId5"/>
    <p:sldId id="261" r:id="rId6"/>
    <p:sldId id="260" r:id="rId7"/>
    <p:sldId id="267" r:id="rId8"/>
    <p:sldId id="268" r:id="rId9"/>
    <p:sldId id="266" r:id="rId10"/>
    <p:sldId id="269" r:id="rId11"/>
    <p:sldId id="270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8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7355"/>
            <a:ext cx="7772400" cy="6170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028721" cy="9317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154305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3717471"/>
            <a:ext cx="7324354" cy="415519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2" y="1489075"/>
            <a:ext cx="7334069" cy="213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4226628"/>
            <a:ext cx="7322766" cy="27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553769"/>
            <a:ext cx="6858000" cy="12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11/15/19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ace.ornl.gov/" TargetMode="External"/><Relationship Id="rId5" Type="http://schemas.openxmlformats.org/officeDocument/2006/relationships/image" Target="../media/image9.sv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40B-0947-A04B-A687-55D8D6B19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Overview</a:t>
            </a:r>
            <a:br>
              <a:rPr lang="en-US" dirty="0"/>
            </a:br>
            <a:r>
              <a:rPr lang="en-US" sz="1600" dirty="0"/>
              <a:t>The Democratic Plan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341C5-9FA2-A445-B2E1-1B1A2BB2F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951037"/>
            <a:ext cx="7552015" cy="1241425"/>
          </a:xfrm>
        </p:spPr>
        <p:txBody>
          <a:bodyPr/>
          <a:lstStyle/>
          <a:p>
            <a:r>
              <a:rPr lang="en-US" dirty="0"/>
              <a:t>Phil Jones, </a:t>
            </a:r>
            <a:r>
              <a:rPr lang="en-US" dirty="0" err="1"/>
              <a:t>Sarat</a:t>
            </a:r>
            <a:r>
              <a:rPr lang="en-US" dirty="0"/>
              <a:t> </a:t>
            </a:r>
            <a:r>
              <a:rPr lang="en-US" dirty="0" err="1"/>
              <a:t>Sreepathi</a:t>
            </a:r>
            <a:r>
              <a:rPr lang="en-US" dirty="0"/>
              <a:t> on behalf of Performance Group:</a:t>
            </a:r>
          </a:p>
          <a:p>
            <a:r>
              <a:rPr lang="en-US" dirty="0"/>
              <a:t>Oksana Guba, Noel Keen, Jayesh Krishna, Azamat </a:t>
            </a:r>
            <a:r>
              <a:rPr lang="en-US" dirty="0" err="1"/>
              <a:t>Mametjanov</a:t>
            </a:r>
            <a:r>
              <a:rPr lang="en-US" dirty="0"/>
              <a:t>, Henry Moncada, Mark Taylor, Matt Turner, Pat Worley, Min Xu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2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CEDD-7AA3-174E-A0E9-4275E7AE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4D0B1-1E1A-CA44-8880-2BEE32E89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4285281" cy="3086100"/>
          </a:xfrm>
        </p:spPr>
        <p:txBody>
          <a:bodyPr/>
          <a:lstStyle/>
          <a:p>
            <a:r>
              <a:rPr lang="en-US" dirty="0"/>
              <a:t>Workforce of Future</a:t>
            </a:r>
          </a:p>
          <a:p>
            <a:pPr lvl="1"/>
            <a:r>
              <a:rPr lang="en-US" dirty="0"/>
              <a:t>Increase pool of </a:t>
            </a:r>
            <a:r>
              <a:rPr lang="en-US" dirty="0" err="1"/>
              <a:t>exascale</a:t>
            </a:r>
            <a:r>
              <a:rPr lang="en-US" dirty="0"/>
              <a:t> developers</a:t>
            </a:r>
          </a:p>
          <a:p>
            <a:r>
              <a:rPr lang="en-US" dirty="0"/>
              <a:t>Community College</a:t>
            </a:r>
          </a:p>
          <a:p>
            <a:pPr lvl="1"/>
            <a:r>
              <a:rPr lang="en-US" dirty="0"/>
              <a:t>See </a:t>
            </a:r>
            <a:r>
              <a:rPr lang="en-US" dirty="0" err="1"/>
              <a:t>OpenACC</a:t>
            </a:r>
            <a:r>
              <a:rPr lang="en-US" dirty="0"/>
              <a:t> tutorial</a:t>
            </a:r>
          </a:p>
          <a:p>
            <a:pPr lvl="1"/>
            <a:r>
              <a:rPr lang="en-US" dirty="0"/>
              <a:t>Hackathons, etc.</a:t>
            </a:r>
          </a:p>
          <a:p>
            <a:r>
              <a:rPr lang="en-US" dirty="0"/>
              <a:t>Retrain displaced Fortran developers</a:t>
            </a:r>
          </a:p>
          <a:p>
            <a:pPr lvl="1"/>
            <a:r>
              <a:rPr lang="en-US" dirty="0" err="1"/>
              <a:t>Kokkos</a:t>
            </a:r>
            <a:r>
              <a:rPr lang="en-US" dirty="0"/>
              <a:t> workshops/tutorials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68A869-140D-5F49-886B-76091A0E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704" y="943466"/>
            <a:ext cx="3404693" cy="226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4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52938"/>
          </a:xfrm>
        </p:spPr>
        <p:txBody>
          <a:bodyPr/>
          <a:lstStyle/>
          <a:p>
            <a:r>
              <a:rPr lang="en-US" dirty="0"/>
              <a:t>Performance Group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169"/>
            <a:ext cx="4370522" cy="3928821"/>
          </a:xfrm>
        </p:spPr>
        <p:txBody>
          <a:bodyPr/>
          <a:lstStyle/>
          <a:p>
            <a:r>
              <a:rPr lang="en-US" dirty="0"/>
              <a:t>Reduce performance inequality</a:t>
            </a:r>
          </a:p>
          <a:p>
            <a:pPr lvl="1"/>
            <a:r>
              <a:rPr lang="en-US" dirty="0" err="1"/>
              <a:t>CompyMcNodeFace</a:t>
            </a:r>
            <a:r>
              <a:rPr lang="en-US" dirty="0"/>
              <a:t> (Skylake)</a:t>
            </a:r>
          </a:p>
          <a:p>
            <a:pPr lvl="1"/>
            <a:r>
              <a:rPr lang="en-US" dirty="0"/>
              <a:t>Cori and Theta (Intel Phi)</a:t>
            </a:r>
          </a:p>
          <a:p>
            <a:pPr lvl="1"/>
            <a:r>
              <a:rPr lang="en-US" dirty="0"/>
              <a:t>Summit (IBM P9/Nvidia GPU)</a:t>
            </a:r>
          </a:p>
          <a:p>
            <a:r>
              <a:rPr lang="en-US" dirty="0"/>
              <a:t>Hold performance accountable</a:t>
            </a:r>
          </a:p>
          <a:p>
            <a:pPr lvl="1"/>
            <a:r>
              <a:rPr lang="en-US" dirty="0"/>
              <a:t>Standard benchmarks</a:t>
            </a:r>
          </a:p>
          <a:p>
            <a:pPr lvl="1"/>
            <a:r>
              <a:rPr lang="en-US" dirty="0"/>
              <a:t>Performance tools</a:t>
            </a:r>
          </a:p>
          <a:p>
            <a:r>
              <a:rPr lang="en-US" dirty="0"/>
              <a:t>Make new architectures work for all</a:t>
            </a:r>
          </a:p>
          <a:p>
            <a:pPr lvl="1"/>
            <a:r>
              <a:rPr lang="en-US" dirty="0"/>
              <a:t>Perlmutter (Better Call Saul, EPYC/Nvidia GPU, Shasta/slingshot, no spinning disk)</a:t>
            </a:r>
          </a:p>
          <a:p>
            <a:pPr lvl="1"/>
            <a:r>
              <a:rPr lang="en-US" dirty="0"/>
              <a:t>A21 (Intel Xeon SP with </a:t>
            </a:r>
            <a:r>
              <a:rPr lang="en-US" dirty="0" err="1"/>
              <a:t>Xe</a:t>
            </a:r>
            <a:r>
              <a:rPr lang="en-US" dirty="0"/>
              <a:t> GPU, Shasta/slingshot, memory </a:t>
            </a:r>
            <a:r>
              <a:rPr lang="en-US" dirty="0" err="1"/>
              <a:t>innov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Frontier (AMD EPYC, AMD Radeon GPU)</a:t>
            </a:r>
          </a:p>
          <a:p>
            <a:pPr lvl="1"/>
            <a:r>
              <a:rPr lang="en-US" dirty="0"/>
              <a:t>Longer term – non-GPU?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5FA6B-0C1B-EC4D-B822-2B1EFF9FE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490" y="514350"/>
            <a:ext cx="3625310" cy="2327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C49EF-7515-5443-9C23-E0396403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490" y="2985028"/>
            <a:ext cx="3471524" cy="19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C168-D8A4-324A-BBE6-151C1F06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51" y="112750"/>
            <a:ext cx="8229600" cy="499433"/>
          </a:xfrm>
        </p:spPr>
        <p:txBody>
          <a:bodyPr/>
          <a:lstStyle/>
          <a:p>
            <a:r>
              <a:rPr lang="en-US" dirty="0"/>
              <a:t>Rates are 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AFF3F-A0B6-A348-974D-78C1DA91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65" y="666428"/>
            <a:ext cx="4122549" cy="4364322"/>
          </a:xfrm>
        </p:spPr>
        <p:txBody>
          <a:bodyPr/>
          <a:lstStyle/>
          <a:p>
            <a:r>
              <a:rPr lang="en-US" dirty="0"/>
              <a:t>Standard Hi-res benchmark cases</a:t>
            </a:r>
          </a:p>
          <a:p>
            <a:pPr lvl="1"/>
            <a:r>
              <a:rPr lang="en-US" dirty="0"/>
              <a:t>F-case (atm/</a:t>
            </a:r>
            <a:r>
              <a:rPr lang="en-US" dirty="0" err="1"/>
              <a:t>sfc</a:t>
            </a:r>
            <a:r>
              <a:rPr lang="en-US" dirty="0"/>
              <a:t>) 0.25 deg</a:t>
            </a:r>
          </a:p>
          <a:p>
            <a:pPr lvl="1"/>
            <a:r>
              <a:rPr lang="en-US" dirty="0"/>
              <a:t>G-case (ocean/ice), RRS 18-6</a:t>
            </a:r>
          </a:p>
          <a:p>
            <a:pPr lvl="1"/>
            <a:r>
              <a:rPr lang="en-US" dirty="0"/>
              <a:t>No I/O</a:t>
            </a:r>
          </a:p>
          <a:p>
            <a:r>
              <a:rPr lang="en-US" dirty="0"/>
              <a:t>I/O benchmarks</a:t>
            </a:r>
          </a:p>
          <a:p>
            <a:r>
              <a:rPr lang="en-US" dirty="0"/>
              <a:t>Incremental improvements in node performance (CPU)</a:t>
            </a:r>
          </a:p>
          <a:p>
            <a:pPr lvl="1"/>
            <a:r>
              <a:rPr lang="en-US" dirty="0"/>
              <a:t>Larger expected improvement still in pipeline</a:t>
            </a:r>
          </a:p>
          <a:p>
            <a:pPr lvl="1"/>
            <a:r>
              <a:rPr lang="en-US" dirty="0"/>
              <a:t>Does not include GPU work</a:t>
            </a:r>
          </a:p>
          <a:p>
            <a:r>
              <a:rPr lang="en-US" dirty="0"/>
              <a:t>Substantial improvement in I/O</a:t>
            </a:r>
          </a:p>
          <a:p>
            <a:pPr lvl="1"/>
            <a:r>
              <a:rPr lang="en-US" dirty="0"/>
              <a:t>SCORPIO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1A3473-C1CF-C747-AA32-1FD5F0766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772158"/>
              </p:ext>
            </p:extLst>
          </p:nvPr>
        </p:nvGraphicFramePr>
        <p:xfrm>
          <a:off x="4448014" y="3386962"/>
          <a:ext cx="4564252" cy="1498246"/>
        </p:xfrm>
        <a:graphic>
          <a:graphicData uri="http://schemas.openxmlformats.org/drawingml/2006/table">
            <a:tbl>
              <a:tblPr/>
              <a:tblGrid>
                <a:gridCol w="1141063">
                  <a:extLst>
                    <a:ext uri="{9D8B030D-6E8A-4147-A177-3AD203B41FA5}">
                      <a16:colId xmlns:a16="http://schemas.microsoft.com/office/drawing/2014/main" val="942487063"/>
                    </a:ext>
                  </a:extLst>
                </a:gridCol>
                <a:gridCol w="1141063">
                  <a:extLst>
                    <a:ext uri="{9D8B030D-6E8A-4147-A177-3AD203B41FA5}">
                      <a16:colId xmlns:a16="http://schemas.microsoft.com/office/drawing/2014/main" val="418474809"/>
                    </a:ext>
                  </a:extLst>
                </a:gridCol>
                <a:gridCol w="1141063">
                  <a:extLst>
                    <a:ext uri="{9D8B030D-6E8A-4147-A177-3AD203B41FA5}">
                      <a16:colId xmlns:a16="http://schemas.microsoft.com/office/drawing/2014/main" val="1462311372"/>
                    </a:ext>
                  </a:extLst>
                </a:gridCol>
                <a:gridCol w="1141063">
                  <a:extLst>
                    <a:ext uri="{9D8B030D-6E8A-4147-A177-3AD203B41FA5}">
                      <a16:colId xmlns:a16="http://schemas.microsoft.com/office/drawing/2014/main" val="3794969411"/>
                    </a:ext>
                  </a:extLst>
                </a:gridCol>
              </a:tblGrid>
              <a:tr h="221876">
                <a:tc>
                  <a:txBody>
                    <a:bodyPr/>
                    <a:lstStyle/>
                    <a:p>
                      <a:pPr algn="l" fontAlgn="t"/>
                      <a:br>
                        <a:rPr lang="en-US" sz="800" b="1" dirty="0">
                          <a:solidFill>
                            <a:srgbClr val="172B4D"/>
                          </a:solidFill>
                          <a:effectLst/>
                        </a:rPr>
                      </a:br>
                      <a:endParaRPr lang="en-US" sz="8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8790" marR="58184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dirty="0">
                          <a:solidFill>
                            <a:srgbClr val="172B4D"/>
                          </a:solidFill>
                          <a:effectLst/>
                        </a:rPr>
                        <a:t>PIO1/</a:t>
                      </a:r>
                      <a:r>
                        <a:rPr lang="en-US" sz="800" b="1" dirty="0" err="1">
                          <a:solidFill>
                            <a:srgbClr val="172B4D"/>
                          </a:solidFill>
                          <a:effectLst/>
                        </a:rPr>
                        <a:t>pnetcdf</a:t>
                      </a:r>
                      <a:endParaRPr lang="en-US" sz="8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38790" marR="58184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>
                          <a:solidFill>
                            <a:srgbClr val="172B4D"/>
                          </a:solidFill>
                          <a:effectLst/>
                        </a:rPr>
                        <a:t>PIO2/pnetcdf</a:t>
                      </a:r>
                    </a:p>
                  </a:txBody>
                  <a:tcPr marL="38790" marR="58184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>
                          <a:solidFill>
                            <a:srgbClr val="172B4D"/>
                          </a:solidFill>
                          <a:effectLst/>
                        </a:rPr>
                        <a:t>PIO2/adios</a:t>
                      </a:r>
                    </a:p>
                  </a:txBody>
                  <a:tcPr marL="38790" marR="58184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27547"/>
                  </a:ext>
                </a:extLst>
              </a:tr>
              <a:tr h="28898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High-res G-case Summit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12.36 GB/sec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27.89 GB/sec (BOX) 2.64 GB/sec (SUBSET)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129.58 GB/s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4117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High-res G-case Cori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1.68 GB/sec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4.94 GB/sec (BOX) 2.86 GB/sec (SUBSET)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18.52 GB/sec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10296"/>
                  </a:ext>
                </a:extLst>
              </a:tr>
              <a:tr h="278970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High-res F-case Summit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536.15 MB/sec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3.04 GB/sec (BOX) 1.31 GB/sec (SUBSET)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12.45 GB/sec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073451"/>
                  </a:ext>
                </a:extLst>
              </a:tr>
              <a:tr h="305662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High-res F-case Cori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100.37 MB/sec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effectLst/>
                        </a:rPr>
                        <a:t>1031.03 MB/sec (BOX) 663.09 MB/sec (SUBSET)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effectLst/>
                        </a:rPr>
                        <a:t>4.86 GB/sec</a:t>
                      </a:r>
                    </a:p>
                  </a:txBody>
                  <a:tcPr marL="38790" marR="38790" marT="27153" marB="27153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10654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80D88B6-2DE3-454E-B88B-FE079D6F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96" y="362466"/>
            <a:ext cx="3672581" cy="27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3E0B201-2515-4E41-AA51-D84F6F3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32" y="259113"/>
            <a:ext cx="2218667" cy="1220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4A8A1-74CE-4038-AE72-95E3D9EA8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1" y="3832999"/>
            <a:ext cx="4958294" cy="1198844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FF9FB5B-BDC2-42A2-9939-6B96BBDCBF81}"/>
              </a:ext>
            </a:extLst>
          </p:cNvPr>
          <p:cNvSpPr txBox="1">
            <a:spLocks/>
          </p:cNvSpPr>
          <p:nvPr/>
        </p:nvSpPr>
        <p:spPr>
          <a:xfrm>
            <a:off x="1612200" y="3612376"/>
            <a:ext cx="2871837" cy="526788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50" dirty="0"/>
              <a:t>Summary Performance Graphs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86A19-3179-4289-87FC-771BF643BE17}"/>
              </a:ext>
            </a:extLst>
          </p:cNvPr>
          <p:cNvSpPr txBox="1">
            <a:spLocks/>
          </p:cNvSpPr>
          <p:nvPr/>
        </p:nvSpPr>
        <p:spPr>
          <a:xfrm>
            <a:off x="239494" y="262661"/>
            <a:ext cx="5143500" cy="73279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700" dirty="0"/>
              <a:t>Polling and Analytics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B0EC84-FB38-45C8-AA03-8FCDFDE20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4860" y="223368"/>
            <a:ext cx="2069189" cy="66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169EED-3F9D-4A0C-9D33-E306FC0963A7}"/>
              </a:ext>
            </a:extLst>
          </p:cNvPr>
          <p:cNvSpPr/>
          <p:nvPr/>
        </p:nvSpPr>
        <p:spPr>
          <a:xfrm>
            <a:off x="4608374" y="924802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https://pace.ornl.gov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FBE882-8BFA-468A-ABD6-36965E588D58}"/>
              </a:ext>
            </a:extLst>
          </p:cNvPr>
          <p:cNvSpPr txBox="1">
            <a:spLocks/>
          </p:cNvSpPr>
          <p:nvPr/>
        </p:nvSpPr>
        <p:spPr>
          <a:xfrm>
            <a:off x="151531" y="1004336"/>
            <a:ext cx="4143876" cy="2366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Identifying where to target our ad buys. </a:t>
            </a:r>
          </a:p>
          <a:p>
            <a:pPr marL="0" indent="0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Harvest/collect performance of all sims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Central hub of performance data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Interactively deep-dive as desired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Facilitate performance research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User input, existing scripts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2AA8DB-9EB9-3046-B8FD-0C0F235D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408" y="1318926"/>
            <a:ext cx="3580401" cy="1420126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66F8D55B-E5A8-B248-9B5E-486DE1BA0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97694" y="3524826"/>
            <a:ext cx="2410758" cy="1548258"/>
          </a:xfrm>
          <a:prstGeom prst="rect">
            <a:avLst/>
          </a:prstGeom>
        </p:spPr>
      </p:pic>
      <p:pic>
        <p:nvPicPr>
          <p:cNvPr id="18" name="Content Placeholder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4942C6FD-2B81-9E47-B0D1-90BFD124C1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298" y="2104337"/>
            <a:ext cx="2801438" cy="1400719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DCF033E-2C31-3E46-922E-71410A13741E}"/>
              </a:ext>
            </a:extLst>
          </p:cNvPr>
          <p:cNvSpPr txBox="1">
            <a:spLocks/>
          </p:cNvSpPr>
          <p:nvPr/>
        </p:nvSpPr>
        <p:spPr>
          <a:xfrm>
            <a:off x="7508452" y="4336819"/>
            <a:ext cx="1608433" cy="3429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5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5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3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2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2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7145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/>
              <a:t>Load Balance:</a:t>
            </a:r>
          </a:p>
          <a:p>
            <a:r>
              <a:rPr lang="en-US" sz="1200" b="0" dirty="0"/>
              <a:t>MPI Task Mapping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8AF6C56-3970-CC49-8F25-C20AA77346B1}"/>
              </a:ext>
            </a:extLst>
          </p:cNvPr>
          <p:cNvSpPr txBox="1">
            <a:spLocks/>
          </p:cNvSpPr>
          <p:nvPr/>
        </p:nvSpPr>
        <p:spPr>
          <a:xfrm>
            <a:off x="7593268" y="3442444"/>
            <a:ext cx="1523617" cy="3429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5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5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3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2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None/>
              <a:defRPr sz="12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7145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/>
              <a:t>Atmosphere model time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2559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60C8-F4EA-D045-BC56-22AD4402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626"/>
            <a:ext cx="8229600" cy="429691"/>
          </a:xfrm>
        </p:spPr>
        <p:txBody>
          <a:bodyPr/>
          <a:lstStyle/>
          <a:p>
            <a:r>
              <a:rPr lang="en-US" dirty="0"/>
              <a:t>GPU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02DD-1CDE-284C-A9A7-EA62C7D4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12" y="534317"/>
            <a:ext cx="5153186" cy="4412161"/>
          </a:xfrm>
        </p:spPr>
        <p:txBody>
          <a:bodyPr/>
          <a:lstStyle/>
          <a:p>
            <a:r>
              <a:rPr lang="en-US" dirty="0"/>
              <a:t>Porting and portability</a:t>
            </a:r>
          </a:p>
          <a:p>
            <a:pPr lvl="1"/>
            <a:r>
              <a:rPr lang="en-US" dirty="0" err="1"/>
              <a:t>Kokkos</a:t>
            </a:r>
            <a:r>
              <a:rPr lang="en-US" dirty="0"/>
              <a:t>: GPUs for all</a:t>
            </a:r>
          </a:p>
          <a:p>
            <a:pPr lvl="2"/>
            <a:r>
              <a:rPr lang="en-US" dirty="0"/>
              <a:t>Data model + Loop-level abstractions</a:t>
            </a:r>
          </a:p>
          <a:p>
            <a:pPr lvl="2"/>
            <a:r>
              <a:rPr lang="en-US" dirty="0"/>
              <a:t>Template metaprogramming</a:t>
            </a:r>
          </a:p>
          <a:p>
            <a:pPr lvl="2"/>
            <a:r>
              <a:rPr lang="en-US" dirty="0"/>
              <a:t>Must give up your current plan and adopt C++</a:t>
            </a:r>
          </a:p>
          <a:p>
            <a:pPr lvl="1"/>
            <a:r>
              <a:rPr lang="en-US" dirty="0" err="1"/>
              <a:t>OpenACC</a:t>
            </a:r>
            <a:r>
              <a:rPr lang="en-US" dirty="0"/>
              <a:t>/OpenMP: GPUs for those who want it</a:t>
            </a:r>
          </a:p>
          <a:p>
            <a:pPr lvl="2"/>
            <a:r>
              <a:rPr lang="en-US" dirty="0"/>
              <a:t>Directives for both data </a:t>
            </a:r>
            <a:r>
              <a:rPr lang="en-US" dirty="0" err="1"/>
              <a:t>mgmt</a:t>
            </a:r>
            <a:r>
              <a:rPr lang="en-US" dirty="0"/>
              <a:t>, loop execution</a:t>
            </a:r>
          </a:p>
          <a:p>
            <a:pPr lvl="2"/>
            <a:r>
              <a:rPr lang="en-US" dirty="0"/>
              <a:t>Get to keep your current Fortran, C</a:t>
            </a:r>
          </a:p>
          <a:p>
            <a:pPr lvl="1"/>
            <a:r>
              <a:rPr lang="en-US" dirty="0"/>
              <a:t>Issues</a:t>
            </a:r>
          </a:p>
          <a:p>
            <a:pPr lvl="2"/>
            <a:r>
              <a:rPr lang="en-US" dirty="0"/>
              <a:t>High occupancy still difficult</a:t>
            </a:r>
          </a:p>
          <a:p>
            <a:pPr lvl="2"/>
            <a:r>
              <a:rPr lang="en-US" dirty="0"/>
              <a:t>Both approaches require significant work for optimal implementation</a:t>
            </a:r>
          </a:p>
          <a:p>
            <a:pPr lvl="2"/>
            <a:r>
              <a:rPr lang="en-US" dirty="0"/>
              <a:t>Future of GPU acceleration, </a:t>
            </a:r>
            <a:r>
              <a:rPr lang="en-US" dirty="0" err="1"/>
              <a:t>Kokkos</a:t>
            </a:r>
            <a:r>
              <a:rPr lang="en-US" dirty="0"/>
              <a:t>, OpenX</a:t>
            </a:r>
          </a:p>
          <a:p>
            <a:r>
              <a:rPr lang="en-US" dirty="0"/>
              <a:t>Utilize GPU differently: Universal Basic </a:t>
            </a:r>
            <a:r>
              <a:rPr lang="en-US" dirty="0" err="1"/>
              <a:t>Subgrid</a:t>
            </a:r>
            <a:endParaRPr lang="en-US" dirty="0"/>
          </a:p>
          <a:p>
            <a:pPr lvl="1"/>
            <a:r>
              <a:rPr lang="en-US" dirty="0"/>
              <a:t>Give every GPU 1000 </a:t>
            </a:r>
            <a:r>
              <a:rPr lang="en-US" dirty="0" err="1"/>
              <a:t>subgrid</a:t>
            </a:r>
            <a:r>
              <a:rPr lang="en-US" dirty="0"/>
              <a:t> models (CRM, LES)</a:t>
            </a:r>
          </a:p>
          <a:p>
            <a:pPr lvl="1"/>
            <a:r>
              <a:rPr lang="en-US" dirty="0"/>
              <a:t>Asynchronous execution to split work across devices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F8782-1D19-8D4B-A48F-2F0583DF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406" y="2405815"/>
            <a:ext cx="3551652" cy="2347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A688D-276C-7444-A94C-FA78BC73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925" y="217463"/>
            <a:ext cx="3726133" cy="21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1D87F-9ADF-174E-BEDA-8EB3F442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499"/>
            <a:ext cx="8229600" cy="617220"/>
          </a:xfrm>
        </p:spPr>
        <p:txBody>
          <a:bodyPr/>
          <a:lstStyle/>
          <a:p>
            <a:r>
              <a:rPr lang="en-US" dirty="0"/>
              <a:t>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1C422-A2DE-9F4D-903C-6A43F7B52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1410"/>
            <a:ext cx="4114800" cy="4076054"/>
          </a:xfrm>
        </p:spPr>
        <p:txBody>
          <a:bodyPr/>
          <a:lstStyle/>
          <a:p>
            <a:r>
              <a:rPr lang="en-US" dirty="0"/>
              <a:t>HOMMEXX </a:t>
            </a:r>
            <a:r>
              <a:rPr lang="en-US" dirty="0" err="1"/>
              <a:t>dycore</a:t>
            </a:r>
            <a:endParaRPr lang="en-US" dirty="0"/>
          </a:p>
          <a:p>
            <a:pPr lvl="1"/>
            <a:r>
              <a:rPr lang="en-US" dirty="0" err="1"/>
              <a:t>Kokkos</a:t>
            </a:r>
            <a:endParaRPr lang="en-US" dirty="0"/>
          </a:p>
          <a:p>
            <a:pPr lvl="1"/>
            <a:r>
              <a:rPr lang="en-US" dirty="0"/>
              <a:t>NGD + Prior work </a:t>
            </a:r>
          </a:p>
          <a:p>
            <a:r>
              <a:rPr lang="en-US" dirty="0"/>
              <a:t>NH atmosphere NGD/SCREAM</a:t>
            </a:r>
          </a:p>
          <a:p>
            <a:pPr lvl="1"/>
            <a:r>
              <a:rPr lang="en-US" dirty="0"/>
              <a:t>New physics in </a:t>
            </a:r>
            <a:r>
              <a:rPr lang="en-US" dirty="0" err="1"/>
              <a:t>Kokkos</a:t>
            </a:r>
            <a:endParaRPr lang="en-US" dirty="0"/>
          </a:p>
          <a:p>
            <a:r>
              <a:rPr lang="en-US" dirty="0"/>
              <a:t>Old v1 physics</a:t>
            </a:r>
          </a:p>
          <a:p>
            <a:pPr lvl="1"/>
            <a:r>
              <a:rPr lang="en-US" dirty="0"/>
              <a:t>Feasibility study porting MAM</a:t>
            </a:r>
          </a:p>
          <a:p>
            <a:pPr lvl="1"/>
            <a:r>
              <a:rPr lang="en-US" dirty="0" err="1"/>
              <a:t>OpenACC</a:t>
            </a:r>
            <a:endParaRPr lang="en-US" dirty="0"/>
          </a:p>
          <a:p>
            <a:pPr lvl="1"/>
            <a:r>
              <a:rPr lang="en-US" dirty="0"/>
              <a:t>Estimate of 2 man-years</a:t>
            </a:r>
          </a:p>
          <a:p>
            <a:pPr lvl="1"/>
            <a:r>
              <a:rPr lang="en-US" dirty="0"/>
              <a:t>Decided not to pursue</a:t>
            </a:r>
          </a:p>
          <a:p>
            <a:r>
              <a:rPr lang="en-US" dirty="0" err="1"/>
              <a:t>Superparameterization</a:t>
            </a:r>
            <a:endParaRPr lang="en-US" dirty="0"/>
          </a:p>
          <a:p>
            <a:pPr lvl="1"/>
            <a:r>
              <a:rPr lang="en-US" dirty="0"/>
              <a:t>ECP project</a:t>
            </a:r>
          </a:p>
          <a:p>
            <a:pPr lvl="1"/>
            <a:r>
              <a:rPr lang="en-US" dirty="0"/>
              <a:t>Run cloud-resolving models on GPU</a:t>
            </a:r>
          </a:p>
          <a:p>
            <a:pPr lvl="1"/>
            <a:r>
              <a:rPr lang="en-US" dirty="0"/>
              <a:t>Initial sims look promising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B20A1-E894-FE42-87B6-366983E3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89" y="821410"/>
            <a:ext cx="3057598" cy="3057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B2AB4-83E2-2E4F-B69B-603C71299044}"/>
              </a:ext>
            </a:extLst>
          </p:cNvPr>
          <p:cNvSpPr txBox="1"/>
          <p:nvPr/>
        </p:nvSpPr>
        <p:spPr>
          <a:xfrm>
            <a:off x="6230319" y="429109"/>
            <a:ext cx="134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HOMEXX</a:t>
            </a:r>
          </a:p>
        </p:txBody>
      </p:sp>
    </p:spTree>
    <p:extLst>
      <p:ext uri="{BB962C8B-B14F-4D97-AF65-F5344CB8AC3E}">
        <p14:creationId xmlns:p14="http://schemas.microsoft.com/office/powerpoint/2010/main" val="190544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0C88-B853-544F-A82B-6882B866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22680"/>
          </a:xfrm>
        </p:spPr>
        <p:txBody>
          <a:bodyPr/>
          <a:lstStyle/>
          <a:p>
            <a:r>
              <a:rPr lang="en-US" dirty="0"/>
              <a:t>Ocean/Ice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E24F1-C6A6-7F4A-BC55-EC9838001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82665"/>
            <a:ext cx="4440265" cy="4223288"/>
          </a:xfrm>
        </p:spPr>
        <p:txBody>
          <a:bodyPr/>
          <a:lstStyle/>
          <a:p>
            <a:r>
              <a:rPr lang="en-US" dirty="0"/>
              <a:t>Sea-ice</a:t>
            </a:r>
          </a:p>
          <a:p>
            <a:pPr lvl="1"/>
            <a:r>
              <a:rPr lang="en-US" dirty="0"/>
              <a:t>Communication dominated, hard to get GPU performance</a:t>
            </a:r>
          </a:p>
          <a:p>
            <a:pPr lvl="1"/>
            <a:r>
              <a:rPr lang="en-US" dirty="0" err="1"/>
              <a:t>SciDAC</a:t>
            </a:r>
            <a:r>
              <a:rPr lang="en-US" dirty="0"/>
              <a:t>/ DEMSI</a:t>
            </a:r>
          </a:p>
          <a:p>
            <a:pPr lvl="2"/>
            <a:r>
              <a:rPr lang="en-US" dirty="0"/>
              <a:t>New discrete-element model</a:t>
            </a:r>
          </a:p>
          <a:p>
            <a:r>
              <a:rPr lang="en-US" dirty="0"/>
              <a:t>Ocean</a:t>
            </a:r>
          </a:p>
          <a:p>
            <a:pPr lvl="1"/>
            <a:r>
              <a:rPr lang="en-US" dirty="0"/>
              <a:t>ECP: Ocean </a:t>
            </a:r>
            <a:r>
              <a:rPr lang="en-US" dirty="0" err="1"/>
              <a:t>OpenACC</a:t>
            </a:r>
            <a:r>
              <a:rPr lang="en-US" dirty="0"/>
              <a:t> port</a:t>
            </a:r>
          </a:p>
          <a:p>
            <a:pPr lvl="1"/>
            <a:r>
              <a:rPr lang="en-US" dirty="0"/>
              <a:t>Demonstrated 2x speedup partial port</a:t>
            </a:r>
          </a:p>
          <a:p>
            <a:pPr lvl="1"/>
            <a:r>
              <a:rPr lang="en-US" dirty="0"/>
              <a:t>Likely better when more data resident</a:t>
            </a:r>
          </a:p>
          <a:p>
            <a:r>
              <a:rPr lang="en-US" dirty="0"/>
              <a:t>MPAS refactor</a:t>
            </a:r>
          </a:p>
          <a:p>
            <a:pPr lvl="1"/>
            <a:r>
              <a:rPr lang="en-US" dirty="0"/>
              <a:t>MPAS framework/style inhibiting progress</a:t>
            </a:r>
          </a:p>
          <a:p>
            <a:pPr lvl="1"/>
            <a:r>
              <a:rPr lang="en-US" dirty="0"/>
              <a:t>Embarking on significant refactor</a:t>
            </a:r>
          </a:p>
          <a:p>
            <a:pPr lvl="1"/>
            <a:r>
              <a:rPr lang="en-US" dirty="0"/>
              <a:t>New staff additions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6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64CB-115A-B848-8A7A-776B568B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499"/>
            <a:ext cx="8229600" cy="499433"/>
          </a:xfrm>
        </p:spPr>
        <p:txBody>
          <a:bodyPr/>
          <a:lstStyle/>
          <a:p>
            <a:r>
              <a:rPr lang="en-US" dirty="0"/>
              <a:t>Quid Pro Quo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0472-6106-B547-A2EF-9475F080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9932"/>
            <a:ext cx="8229600" cy="4523568"/>
          </a:xfrm>
        </p:spPr>
        <p:txBody>
          <a:bodyPr/>
          <a:lstStyle/>
          <a:p>
            <a:r>
              <a:rPr lang="en-US" dirty="0"/>
              <a:t>Bypass performance team with rogue performance efforts:</a:t>
            </a:r>
          </a:p>
          <a:p>
            <a:r>
              <a:rPr lang="en-US" dirty="0"/>
              <a:t>New algorithms</a:t>
            </a:r>
          </a:p>
          <a:p>
            <a:pPr lvl="1"/>
            <a:r>
              <a:rPr lang="en-US" dirty="0"/>
              <a:t>Software/Algorithm NGD: new ocean barotropic solver</a:t>
            </a:r>
          </a:p>
          <a:p>
            <a:pPr lvl="1"/>
            <a:r>
              <a:rPr lang="en-US" dirty="0" err="1"/>
              <a:t>SciDAC</a:t>
            </a:r>
            <a:r>
              <a:rPr lang="en-US" dirty="0"/>
              <a:t>: new transport algorithms</a:t>
            </a:r>
          </a:p>
          <a:p>
            <a:pPr lvl="1"/>
            <a:r>
              <a:rPr lang="en-US" dirty="0" err="1"/>
              <a:t>SciDAC</a:t>
            </a:r>
            <a:r>
              <a:rPr lang="en-US" dirty="0"/>
              <a:t> DEMSI: discrete-element sea-ice model</a:t>
            </a:r>
          </a:p>
          <a:p>
            <a:pPr lvl="1"/>
            <a:r>
              <a:rPr lang="en-US" dirty="0" err="1"/>
              <a:t>SciDAC</a:t>
            </a:r>
            <a:r>
              <a:rPr lang="en-US" dirty="0"/>
              <a:t> CANGA: new coupling algorithms</a:t>
            </a:r>
          </a:p>
          <a:p>
            <a:r>
              <a:rPr lang="en-US" dirty="0"/>
              <a:t>New programming models and GPU approaches</a:t>
            </a:r>
          </a:p>
          <a:p>
            <a:pPr lvl="1"/>
            <a:r>
              <a:rPr lang="en-US" dirty="0"/>
              <a:t>NGD: NH atm, SCREAM, Software and Algorithm</a:t>
            </a:r>
          </a:p>
          <a:p>
            <a:pPr lvl="1"/>
            <a:r>
              <a:rPr lang="en-US" dirty="0" err="1"/>
              <a:t>Exascale</a:t>
            </a:r>
            <a:r>
              <a:rPr lang="en-US" dirty="0"/>
              <a:t> Computing Project (ECP): </a:t>
            </a:r>
            <a:r>
              <a:rPr lang="en-US" dirty="0" err="1"/>
              <a:t>dycore</a:t>
            </a:r>
            <a:r>
              <a:rPr lang="en-US" dirty="0"/>
              <a:t>, MMF/</a:t>
            </a:r>
            <a:r>
              <a:rPr lang="en-US" dirty="0" err="1"/>
              <a:t>superparam</a:t>
            </a:r>
            <a:r>
              <a:rPr lang="en-US" dirty="0"/>
              <a:t>, GPU ocean/ice</a:t>
            </a:r>
          </a:p>
          <a:p>
            <a:pPr lvl="1"/>
            <a:r>
              <a:rPr lang="en-US" dirty="0" err="1"/>
              <a:t>SciDAC</a:t>
            </a:r>
            <a:endParaRPr lang="en-US" dirty="0"/>
          </a:p>
          <a:p>
            <a:pPr lvl="2"/>
            <a:r>
              <a:rPr lang="en-US" dirty="0"/>
              <a:t>CANGA: Exploration of Asynchronous Many-Task runtimes, coupling and remap algorithms</a:t>
            </a:r>
          </a:p>
          <a:p>
            <a:pPr lvl="2"/>
            <a:r>
              <a:rPr lang="en-US" dirty="0"/>
              <a:t>Others as noted above</a:t>
            </a:r>
          </a:p>
        </p:txBody>
      </p:sp>
    </p:spTree>
    <p:extLst>
      <p:ext uri="{BB962C8B-B14F-4D97-AF65-F5344CB8AC3E}">
        <p14:creationId xmlns:p14="http://schemas.microsoft.com/office/powerpoint/2010/main" val="746568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CEDD-7AA3-174E-A0E9-4275E7AE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4D0B1-1E1A-CA44-8880-2BEE32E89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3316637" cy="3086100"/>
          </a:xfrm>
        </p:spPr>
        <p:txBody>
          <a:bodyPr/>
          <a:lstStyle/>
          <a:p>
            <a:r>
              <a:rPr lang="en-US" dirty="0"/>
              <a:t>Three candidates have dropped out </a:t>
            </a:r>
          </a:p>
          <a:p>
            <a:pPr lvl="1"/>
            <a:r>
              <a:rPr lang="en-US" dirty="0"/>
              <a:t>Shan, Matthias, D. Gunter</a:t>
            </a:r>
          </a:p>
          <a:p>
            <a:r>
              <a:rPr lang="en-US" dirty="0"/>
              <a:t>New entries</a:t>
            </a:r>
          </a:p>
          <a:p>
            <a:pPr lvl="1"/>
            <a:r>
              <a:rPr lang="en-US" dirty="0"/>
              <a:t>Matt Turner</a:t>
            </a:r>
          </a:p>
          <a:p>
            <a:pPr lvl="1"/>
            <a:r>
              <a:rPr lang="en-US" dirty="0"/>
              <a:t>Pranay </a:t>
            </a:r>
            <a:r>
              <a:rPr lang="en-US" dirty="0" err="1"/>
              <a:t>Kommera</a:t>
            </a:r>
            <a:endParaRPr lang="en-US" dirty="0"/>
          </a:p>
          <a:p>
            <a:r>
              <a:rPr lang="en-US" dirty="0"/>
              <a:t>Open license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3501F-0BB8-4545-8822-30755C6B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79"/>
          <a:stretch/>
        </p:blipFill>
        <p:spPr>
          <a:xfrm>
            <a:off x="4424765" y="1381674"/>
            <a:ext cx="3858567" cy="1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2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683</Words>
  <Application>Microsoft Macintosh PowerPoint</Application>
  <PresentationFormat>On-screen Show (16:9)</PresentationFormat>
  <Paragraphs>133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Custom Design</vt:lpstr>
      <vt:lpstr>Performance Overview The Democratic Plan</vt:lpstr>
      <vt:lpstr>Performance Group Goals</vt:lpstr>
      <vt:lpstr>Rates are Rising</vt:lpstr>
      <vt:lpstr>PowerPoint Presentation</vt:lpstr>
      <vt:lpstr>GPU Care</vt:lpstr>
      <vt:lpstr>Atmosphere</vt:lpstr>
      <vt:lpstr>Ocean/Ice</vt:lpstr>
      <vt:lpstr>Quid Pro Quo</vt:lpstr>
      <vt:lpstr>Staffing</vt:lpstr>
      <vt:lpstr>Free College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Phil Jones</cp:lastModifiedBy>
  <cp:revision>73</cp:revision>
  <cp:lastPrinted>2019-11-16T04:06:13Z</cp:lastPrinted>
  <dcterms:created xsi:type="dcterms:W3CDTF">2014-12-04T00:15:55Z</dcterms:created>
  <dcterms:modified xsi:type="dcterms:W3CDTF">2019-11-19T12:53:50Z</dcterms:modified>
</cp:coreProperties>
</file>