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504" r:id="rId4"/>
    <p:sldId id="278" r:id="rId5"/>
    <p:sldId id="279" r:id="rId6"/>
    <p:sldId id="523" r:id="rId7"/>
    <p:sldId id="524" r:id="rId8"/>
    <p:sldId id="511" r:id="rId9"/>
    <p:sldId id="483" r:id="rId10"/>
    <p:sldId id="525" r:id="rId11"/>
    <p:sldId id="520" r:id="rId12"/>
    <p:sldId id="515" r:id="rId13"/>
    <p:sldId id="484" r:id="rId14"/>
    <p:sldId id="512" r:id="rId15"/>
    <p:sldId id="509" r:id="rId16"/>
    <p:sldId id="496" r:id="rId17"/>
    <p:sldId id="485" r:id="rId18"/>
    <p:sldId id="514" r:id="rId19"/>
    <p:sldId id="522" r:id="rId20"/>
    <p:sldId id="526" r:id="rId21"/>
    <p:sldId id="270" r:id="rId22"/>
    <p:sldId id="508" r:id="rId23"/>
    <p:sldId id="27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53"/>
  </p:normalViewPr>
  <p:slideViewPr>
    <p:cSldViewPr snapToGrid="0" snapToObjects="1">
      <p:cViewPr varScale="1">
        <p:scale>
          <a:sx n="135" d="100"/>
          <a:sy n="135" d="100"/>
        </p:scale>
        <p:origin x="86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A70D-363F-0C4B-85B1-1EB4FF1C5A8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2CFA1-7B13-EB4A-8E0D-613740448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0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42808-098E-084F-9DBA-8EAA0192C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6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2-m air temperature global mean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Compared with envelope of DECK ensemble, and with observational benchmarks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CNST-forcing simulation: temperature is stable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RC simulations: include aerosol cooling and LULCC, but no increase in GHG concentrations, so they cool in 20</a:t>
            </a:r>
            <a:r>
              <a:rPr lang="en-US" sz="1200" baseline="30000" dirty="0"/>
              <a:t>th</a:t>
            </a:r>
            <a:r>
              <a:rPr lang="en-US" sz="1200" dirty="0"/>
              <a:t> century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RD simulations: GHG warming balances and then exceeds aerosol cooling, similar to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1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Biogeochemical influence of transient CO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concentration dominates for GPP, NEE, TEC, vegetation carbon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ECA (dashed lines) exhibits drift in TEC in CNST-forcing scenario; this is due to the disequilibrium (by design) of the P soils in the initial state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Observational benchmarks for historical loss of TEC over the period 1850 – ca. 2000 are about 50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PgC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; the CTC BDRD case is quite close to this.  The ECA BDRD case loses 2-3x too much carbon over the historical period, compared with observational benchmarks.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ECA has more N fixation, and it is more sensitive to increasing CO2 (unclear why)</a:t>
            </a:r>
          </a:p>
          <a:p>
            <a:pPr marL="171450" indent="-171450">
              <a:buFontTx/>
              <a:buChar char="-"/>
            </a:pPr>
            <a:r>
              <a:rPr lang="en-US" dirty="0"/>
              <a:t>Soil mineral N therefore also increases more in ECA</a:t>
            </a:r>
          </a:p>
          <a:p>
            <a:pPr marL="171450" indent="-171450">
              <a:buFontTx/>
              <a:buChar char="-"/>
            </a:pPr>
            <a:r>
              <a:rPr lang="en-US" dirty="0"/>
              <a:t>ECA soil loses P due to non-equilibrium in initial condition (by design).  CTC adds P to surface soils (top 1-m) due to plant root mobilization of P from lower soil layers.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0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Nutrient limitation is stronger in the tropics, especially soil P</a:t>
            </a:r>
          </a:p>
          <a:p>
            <a:pPr marL="171450" indent="-171450">
              <a:buFontTx/>
              <a:buChar char="-"/>
            </a:pPr>
            <a:r>
              <a:rPr lang="en-US" dirty="0"/>
              <a:t>N limitation is more important overall, and especially in northern </a:t>
            </a:r>
            <a:r>
              <a:rPr lang="en-US" dirty="0" err="1"/>
              <a:t>extratropics</a:t>
            </a:r>
            <a:r>
              <a:rPr lang="en-US" dirty="0"/>
              <a:t> (Europe, Siberia, North America)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70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Dierences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simulated fields averaged over the final 30 years of BDRD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observations (a) sea ice fraction relative to NASA Team satellite data (Cavalieri et al., 1996),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sea surface temperature (C) relative to the Hadley National Oceanic and Atmospheric Ad-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ministration (NOAA)/Optimal Interpolation merged sea surface temperature dataset (years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1985-2014, Hurrell et al. (2008)), (c) sea surface salinity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relative to the Aquarius satellite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 (Project", 2010), and (d) mixed layer depth (m) relative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-Talley Array of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Geostrophic Oceanography based observations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00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92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Arctic: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 ice algae primary production significantly underestimated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 by low surface ocean nitrate and silicate biases – missing riverine inputs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 this, relatively good agreement in sea ice chlorophyll (shown here)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agreement in key Artic PP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Bering Sea and North of Point Barrow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 overestimates in Beaufort Sea</a:t>
            </a: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Antarctic: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 by light, not nutrients, so less affected by surface nutrient biases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Tendency to overestimate chlorophyll in austral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42808-098E-084F-9DBA-8EAA0192C2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9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0287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57550"/>
            <a:ext cx="7772400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"/>
            <a:ext cx="3200400" cy="1371600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17220"/>
            <a:ext cx="4800600" cy="37033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25980"/>
            <a:ext cx="3200400" cy="21945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44577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514350"/>
            <a:ext cx="82296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09060"/>
            <a:ext cx="8229600" cy="5143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756"/>
            <a:ext cx="1371600" cy="1028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2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11/18/19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4878681"/>
            <a:ext cx="1371600" cy="1028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287" y="0"/>
            <a:ext cx="9115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Biogeochemistry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Kate Calvin (on behalf of the E3SM BGC team)</a:t>
            </a:r>
          </a:p>
        </p:txBody>
      </p:sp>
    </p:spTree>
    <p:extLst>
      <p:ext uri="{BB962C8B-B14F-4D97-AF65-F5344CB8AC3E}">
        <p14:creationId xmlns:p14="http://schemas.microsoft.com/office/powerpoint/2010/main" val="235425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4D833B-80D2-014C-8F89-3EEC2602D9C6}"/>
              </a:ext>
            </a:extLst>
          </p:cNvPr>
          <p:cNvSpPr/>
          <p:nvPr/>
        </p:nvSpPr>
        <p:spPr>
          <a:xfrm>
            <a:off x="1143000" y="1"/>
            <a:ext cx="6858000" cy="5151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2D5B9B-1CAA-B54D-B477-589C25541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398"/>
          <a:stretch/>
        </p:blipFill>
        <p:spPr>
          <a:xfrm>
            <a:off x="1143000" y="321076"/>
            <a:ext cx="6825604" cy="4294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BFACB-AF4A-E043-A9A2-9FBE7BD232E7}"/>
              </a:ext>
            </a:extLst>
          </p:cNvPr>
          <p:cNvSpPr txBox="1"/>
          <p:nvPr/>
        </p:nvSpPr>
        <p:spPr>
          <a:xfrm>
            <a:off x="4178541" y="3126139"/>
            <a:ext cx="38504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14915-3CAF-3341-AF8C-5C0BE81EE246}"/>
              </a:ext>
            </a:extLst>
          </p:cNvPr>
          <p:cNvSpPr txBox="1"/>
          <p:nvPr/>
        </p:nvSpPr>
        <p:spPr>
          <a:xfrm>
            <a:off x="4230952" y="4137351"/>
            <a:ext cx="37221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07C17-9AEC-2143-9DDE-77E02D97C2B2}"/>
              </a:ext>
            </a:extLst>
          </p:cNvPr>
          <p:cNvSpPr txBox="1"/>
          <p:nvPr/>
        </p:nvSpPr>
        <p:spPr>
          <a:xfrm>
            <a:off x="4171327" y="721570"/>
            <a:ext cx="38504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0CF69-E98C-0641-B936-03E46553CFE5}"/>
              </a:ext>
            </a:extLst>
          </p:cNvPr>
          <p:cNvSpPr txBox="1"/>
          <p:nvPr/>
        </p:nvSpPr>
        <p:spPr>
          <a:xfrm>
            <a:off x="4178541" y="1859799"/>
            <a:ext cx="37221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5A1F0B-5C55-A84C-8E15-14EEB1693FFF}"/>
              </a:ext>
            </a:extLst>
          </p:cNvPr>
          <p:cNvSpPr txBox="1"/>
          <p:nvPr/>
        </p:nvSpPr>
        <p:spPr>
          <a:xfrm>
            <a:off x="1877310" y="308937"/>
            <a:ext cx="248818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Gross Primary Productivity (GPP)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9654A-ABB7-1A46-AF1B-E35AC1AC457C}"/>
              </a:ext>
            </a:extLst>
          </p:cNvPr>
          <p:cNvSpPr txBox="1"/>
          <p:nvPr/>
        </p:nvSpPr>
        <p:spPr>
          <a:xfrm>
            <a:off x="5526019" y="302401"/>
            <a:ext cx="233974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Net Ecosystem Exchange (NEE)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47F59-1CC8-484A-BC3F-FF0009157187}"/>
              </a:ext>
            </a:extLst>
          </p:cNvPr>
          <p:cNvSpPr txBox="1"/>
          <p:nvPr/>
        </p:nvSpPr>
        <p:spPr>
          <a:xfrm>
            <a:off x="1959198" y="2412268"/>
            <a:ext cx="217399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Total land ecosystem carbon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9A3F2-8B61-7E40-973D-F66CFF7474A1}"/>
              </a:ext>
            </a:extLst>
          </p:cNvPr>
          <p:cNvSpPr txBox="1"/>
          <p:nvPr/>
        </p:nvSpPr>
        <p:spPr>
          <a:xfrm>
            <a:off x="5792044" y="2412268"/>
            <a:ext cx="183954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Total vegetation carbon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76F26-4609-954A-A093-B8BC0BB9455B}"/>
              </a:ext>
            </a:extLst>
          </p:cNvPr>
          <p:cNvSpPr txBox="1"/>
          <p:nvPr/>
        </p:nvSpPr>
        <p:spPr>
          <a:xfrm>
            <a:off x="7521177" y="1714270"/>
            <a:ext cx="38504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892CC-1876-D648-9012-BA2A9C1B1053}"/>
              </a:ext>
            </a:extLst>
          </p:cNvPr>
          <p:cNvSpPr txBox="1"/>
          <p:nvPr/>
        </p:nvSpPr>
        <p:spPr>
          <a:xfrm>
            <a:off x="7513963" y="848175"/>
            <a:ext cx="37221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0380EB-409C-7B45-B586-71EF6391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7" y="85246"/>
            <a:ext cx="6709929" cy="25901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Anomalies in globally integrated carbon cycle metrics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8871B-EEBB-4A4B-A24D-8A5EECF99802}"/>
              </a:ext>
            </a:extLst>
          </p:cNvPr>
          <p:cNvSpPr txBox="1"/>
          <p:nvPr/>
        </p:nvSpPr>
        <p:spPr>
          <a:xfrm>
            <a:off x="7552237" y="4137351"/>
            <a:ext cx="37221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F881C-EB10-BF41-97AC-E4DE704F1751}"/>
              </a:ext>
            </a:extLst>
          </p:cNvPr>
          <p:cNvSpPr txBox="1"/>
          <p:nvPr/>
        </p:nvSpPr>
        <p:spPr>
          <a:xfrm>
            <a:off x="7545024" y="3445142"/>
            <a:ext cx="38504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BD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A910E-6C44-3C44-9271-932C357E7866}"/>
              </a:ext>
            </a:extLst>
          </p:cNvPr>
          <p:cNvSpPr txBox="1"/>
          <p:nvPr/>
        </p:nvSpPr>
        <p:spPr>
          <a:xfrm>
            <a:off x="7545024" y="2849140"/>
            <a:ext cx="55380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CNST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F2788-1886-444E-898F-D81A32F0B971}"/>
              </a:ext>
            </a:extLst>
          </p:cNvPr>
          <p:cNvSpPr txBox="1"/>
          <p:nvPr/>
        </p:nvSpPr>
        <p:spPr>
          <a:xfrm>
            <a:off x="4095586" y="2871010"/>
            <a:ext cx="55380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CNST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11BE125-8625-E042-B0CA-C3E07D165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375"/>
          <a:stretch/>
        </p:blipFill>
        <p:spPr>
          <a:xfrm>
            <a:off x="1340689" y="4634370"/>
            <a:ext cx="6325403" cy="5091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E8ABD8-D5DF-B34D-8E64-F291F6CB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907" r="50000" b="12109"/>
          <a:stretch/>
        </p:blipFill>
        <p:spPr>
          <a:xfrm>
            <a:off x="1199954" y="2424528"/>
            <a:ext cx="3429000" cy="20982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9D6A4E-3C2B-374D-9F6F-704BD9F7FF0C}"/>
              </a:ext>
            </a:extLst>
          </p:cNvPr>
          <p:cNvSpPr txBox="1"/>
          <p:nvPr/>
        </p:nvSpPr>
        <p:spPr>
          <a:xfrm>
            <a:off x="2178097" y="2412268"/>
            <a:ext cx="188660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Total soil organic carbon</a:t>
            </a:r>
          </a:p>
        </p:txBody>
      </p:sp>
    </p:spTree>
    <p:extLst>
      <p:ext uri="{BB962C8B-B14F-4D97-AF65-F5344CB8AC3E}">
        <p14:creationId xmlns:p14="http://schemas.microsoft.com/office/powerpoint/2010/main" val="122515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1CFD9-BE6D-6344-950D-83DFA556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of global nitrogen and phosphorus pools, fluxes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71D4-F210-8646-B918-F63D39C06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38" y="1028700"/>
            <a:ext cx="51149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5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43E4C1-7551-EA4C-B52C-1338D7BF0A76}"/>
              </a:ext>
            </a:extLst>
          </p:cNvPr>
          <p:cNvSpPr/>
          <p:nvPr/>
        </p:nvSpPr>
        <p:spPr>
          <a:xfrm>
            <a:off x="1143000" y="0"/>
            <a:ext cx="6858001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BDA57-DB81-A24C-8DF8-1A67C6EB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5740"/>
            <a:ext cx="6172200" cy="325755"/>
          </a:xfrm>
        </p:spPr>
        <p:txBody>
          <a:bodyPr/>
          <a:lstStyle/>
          <a:p>
            <a:r>
              <a:rPr lang="en-US" sz="2100" dirty="0"/>
              <a:t>Geographic distribution of nutrient limitation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505C5-912F-0E4F-ACF5-4AF6CA447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24" b="51333"/>
          <a:stretch/>
        </p:blipFill>
        <p:spPr>
          <a:xfrm>
            <a:off x="1143000" y="531495"/>
            <a:ext cx="3322363" cy="4089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114210-7516-2646-ACA6-DA229A8DC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333" r="50000" b="7381"/>
          <a:stretch/>
        </p:blipFill>
        <p:spPr>
          <a:xfrm>
            <a:off x="4465362" y="608647"/>
            <a:ext cx="3409240" cy="3900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657E0-B209-3F48-9DFD-37292717A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01" r="50000"/>
          <a:stretch/>
        </p:blipFill>
        <p:spPr>
          <a:xfrm>
            <a:off x="1143000" y="4509135"/>
            <a:ext cx="3274012" cy="634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D32CC1-B3F5-2E40-ABB8-0F0906C865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63" t="92400" r="437" b="101"/>
          <a:stretch/>
        </p:blipFill>
        <p:spPr>
          <a:xfrm>
            <a:off x="4600590" y="4509135"/>
            <a:ext cx="3274012" cy="63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4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7403-AFF2-BD4D-90EC-371AC1D8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68" y="197630"/>
            <a:ext cx="2366371" cy="1257452"/>
          </a:xfrm>
        </p:spPr>
        <p:txBody>
          <a:bodyPr>
            <a:normAutofit/>
          </a:bodyPr>
          <a:lstStyle/>
          <a:p>
            <a:r>
              <a:rPr lang="en-US" dirty="0"/>
              <a:t>ILAMB global benchmarking for land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CF3C6B-6B37-9A4C-9C32-86750FC55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686" y="1455082"/>
            <a:ext cx="2687621" cy="3071198"/>
          </a:xfrm>
        </p:spPr>
        <p:txBody>
          <a:bodyPr/>
          <a:lstStyle/>
          <a:p>
            <a:r>
              <a:rPr lang="en-US" sz="1500" dirty="0"/>
              <a:t>Overall, both ECA and CTC simulations perform better than most CMIP5 models</a:t>
            </a:r>
          </a:p>
          <a:p>
            <a:r>
              <a:rPr lang="en-US" sz="1500" dirty="0"/>
              <a:t>CTC does slightly better on metrics such as biomass, burned area, and CO</a:t>
            </a:r>
            <a:r>
              <a:rPr lang="en-US" sz="1500" baseline="-25000" dirty="0"/>
              <a:t>2</a:t>
            </a:r>
          </a:p>
          <a:p>
            <a:r>
              <a:rPr lang="en-US" sz="1500" dirty="0"/>
              <a:t>ECA</a:t>
            </a:r>
            <a:r>
              <a:rPr lang="en-US" sz="1500" b="1" dirty="0"/>
              <a:t> </a:t>
            </a:r>
            <a:r>
              <a:rPr lang="en-US" sz="1500" dirty="0"/>
              <a:t>does slightly better on others, including some of the “relationship” metrics</a:t>
            </a:r>
            <a:endParaRPr lang="en-US" sz="15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EA086-FD0E-CC46-A9D6-C8B57DC38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5"/>
          <a:stretch/>
        </p:blipFill>
        <p:spPr>
          <a:xfrm rot="10800000" flipH="1">
            <a:off x="4992602" y="0"/>
            <a:ext cx="3008399" cy="5173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F6952-E755-2346-95EC-C99BC822B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6" r="34171" b="91240"/>
          <a:stretch/>
        </p:blipFill>
        <p:spPr>
          <a:xfrm rot="10800000" flipH="1">
            <a:off x="3130523" y="4330771"/>
            <a:ext cx="1862079" cy="81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30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0285E7-52D4-4A44-A431-10887D921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160270"/>
            <a:ext cx="6172200" cy="822960"/>
          </a:xfrm>
        </p:spPr>
        <p:txBody>
          <a:bodyPr/>
          <a:lstStyle/>
          <a:p>
            <a:r>
              <a:rPr lang="en-US" dirty="0"/>
              <a:t>Ocean / sea ice </a:t>
            </a:r>
            <a:r>
              <a:rPr lang="en-US"/>
              <a:t>results (physics and BGC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487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99AFD-0D03-EC4F-BA96-8CEF856F0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5847" y="-283909"/>
            <a:ext cx="6935153" cy="535898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9E716-6C35-744C-A618-EFEC105C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68428"/>
            <a:ext cx="6172200" cy="360045"/>
          </a:xfrm>
        </p:spPr>
        <p:txBody>
          <a:bodyPr/>
          <a:lstStyle/>
          <a:p>
            <a:r>
              <a:rPr lang="en-US" sz="2100" dirty="0"/>
              <a:t>Ocean physics biases: BDRD-hist (1977-2006)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D00A8-D0E1-9649-8E89-F156D6F55985}"/>
              </a:ext>
            </a:extLst>
          </p:cNvPr>
          <p:cNvSpPr txBox="1"/>
          <p:nvPr/>
        </p:nvSpPr>
        <p:spPr>
          <a:xfrm>
            <a:off x="2111692" y="487003"/>
            <a:ext cx="14314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Sea ice fraction</a:t>
            </a:r>
          </a:p>
          <a:p>
            <a:r>
              <a:rPr lang="en-US" sz="1200" dirty="0"/>
              <a:t>NASA Team satellite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E0DCF-1F52-E348-BA61-152DE916E9DD}"/>
              </a:ext>
            </a:extLst>
          </p:cNvPr>
          <p:cNvSpPr txBox="1"/>
          <p:nvPr/>
        </p:nvSpPr>
        <p:spPr>
          <a:xfrm>
            <a:off x="4677727" y="487003"/>
            <a:ext cx="27984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Sea Surface Temperature</a:t>
            </a:r>
          </a:p>
          <a:p>
            <a:r>
              <a:rPr lang="en-US" sz="1200" dirty="0"/>
              <a:t>Hadley NOAA/OI merged SST (1985-2014)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E0CA3F-1D1C-4F44-B9A3-9D9E09C0E8E5}"/>
              </a:ext>
            </a:extLst>
          </p:cNvPr>
          <p:cNvSpPr txBox="1"/>
          <p:nvPr/>
        </p:nvSpPr>
        <p:spPr>
          <a:xfrm>
            <a:off x="1875949" y="4172817"/>
            <a:ext cx="5314950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Too much ice in Labrador Sea (a)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North Atlantic is too cold (b), and too fresh (c), resulting in a too-stable water column and too-shallow mixed layer (d)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D8B4B-3E57-8F4F-8093-AF8E80B89CCB}"/>
              </a:ext>
            </a:extLst>
          </p:cNvPr>
          <p:cNvSpPr txBox="1"/>
          <p:nvPr/>
        </p:nvSpPr>
        <p:spPr>
          <a:xfrm>
            <a:off x="2034540" y="2274213"/>
            <a:ext cx="13903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Sea Surface Salinity</a:t>
            </a:r>
          </a:p>
          <a:p>
            <a:r>
              <a:rPr lang="en-US" sz="1200" dirty="0"/>
              <a:t>Aquarius satellite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0495-492D-0143-9567-0FB8FEA6EC30}"/>
              </a:ext>
            </a:extLst>
          </p:cNvPr>
          <p:cNvSpPr txBox="1"/>
          <p:nvPr/>
        </p:nvSpPr>
        <p:spPr>
          <a:xfrm>
            <a:off x="5526405" y="2234745"/>
            <a:ext cx="1367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Mixed-Layer Depth</a:t>
            </a:r>
          </a:p>
          <a:p>
            <a:r>
              <a:rPr lang="en-US" sz="1200" dirty="0" err="1"/>
              <a:t>Holte</a:t>
            </a:r>
            <a:r>
              <a:rPr lang="en-US" sz="1200" dirty="0"/>
              <a:t>-Talley Array</a:t>
            </a:r>
          </a:p>
        </p:txBody>
      </p:sp>
    </p:spTree>
    <p:extLst>
      <p:ext uri="{BB962C8B-B14F-4D97-AF65-F5344CB8AC3E}">
        <p14:creationId xmlns:p14="http://schemas.microsoft.com/office/powerpoint/2010/main" val="446687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514B-DCCF-4841-B76A-88614546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5740"/>
            <a:ext cx="6172200" cy="469824"/>
          </a:xfrm>
        </p:spPr>
        <p:txBody>
          <a:bodyPr/>
          <a:lstStyle/>
          <a:p>
            <a:r>
              <a:rPr lang="en-US" dirty="0"/>
              <a:t>Sea ice biases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AC5F5E3-4DEA-AA44-BDD4-A27A80D16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797243"/>
            <a:ext cx="6191250" cy="2657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2A079D-F0F2-C64D-8917-0F5B569BE748}"/>
              </a:ext>
            </a:extLst>
          </p:cNvPr>
          <p:cNvSpPr txBox="1"/>
          <p:nvPr/>
        </p:nvSpPr>
        <p:spPr>
          <a:xfrm>
            <a:off x="1785938" y="3574733"/>
            <a:ext cx="56235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Too much sea ice in Labrador Sea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This sea ice bias is likely responsible for the cold/fresh bias in the North Atlantic…</a:t>
            </a:r>
          </a:p>
        </p:txBody>
      </p:sp>
    </p:spTree>
    <p:extLst>
      <p:ext uri="{BB962C8B-B14F-4D97-AF65-F5344CB8AC3E}">
        <p14:creationId xmlns:p14="http://schemas.microsoft.com/office/powerpoint/2010/main" val="3787864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FE5E-F338-774F-8541-4103DDE8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CO</a:t>
            </a:r>
            <a:r>
              <a:rPr lang="en-US" baseline="-25000" dirty="0"/>
              <a:t>2</a:t>
            </a:r>
            <a:r>
              <a:rPr lang="en-US" dirty="0"/>
              <a:t> flux from ocean to atmosphere (mmol/m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), present-day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64F0EC2-6DD1-924F-A939-0D0BFB551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93184"/>
            <a:ext cx="6400800" cy="15494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B0317F-CE93-2B4B-BE2C-922D50857763}"/>
              </a:ext>
            </a:extLst>
          </p:cNvPr>
          <p:cNvSpPr/>
          <p:nvPr/>
        </p:nvSpPr>
        <p:spPr>
          <a:xfrm>
            <a:off x="1597343" y="3358754"/>
            <a:ext cx="552069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Red colors are fluxes out of ocean (outgassing)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Blue colors are fluxes into ocean (uptake / sink)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Low bias in ocean productivity causes ocean CO</a:t>
            </a:r>
            <a:r>
              <a:rPr lang="en-US" sz="1350" baseline="-25000" dirty="0"/>
              <a:t>2</a:t>
            </a:r>
            <a:r>
              <a:rPr lang="en-US" sz="1350" dirty="0"/>
              <a:t> sink to be too small.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Note the prominent biases in: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Upwelling regions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Southern Ocean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17A0C-B45A-C44C-A31A-3C4A5EFCE7A1}"/>
              </a:ext>
            </a:extLst>
          </p:cNvPr>
          <p:cNvSpPr txBox="1"/>
          <p:nvPr/>
        </p:nvSpPr>
        <p:spPr>
          <a:xfrm>
            <a:off x="5045133" y="1347210"/>
            <a:ext cx="1920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OBS (World Ocean Atlas)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505FD-D917-8A44-9DBB-AB21E2728357}"/>
              </a:ext>
            </a:extLst>
          </p:cNvPr>
          <p:cNvSpPr txBox="1"/>
          <p:nvPr/>
        </p:nvSpPr>
        <p:spPr>
          <a:xfrm>
            <a:off x="1605145" y="1347210"/>
            <a:ext cx="24029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MODEL (BDRD-hist, 1977-2006)</a:t>
            </a:r>
          </a:p>
        </p:txBody>
      </p:sp>
    </p:spTree>
    <p:extLst>
      <p:ext uri="{BB962C8B-B14F-4D97-AF65-F5344CB8AC3E}">
        <p14:creationId xmlns:p14="http://schemas.microsoft.com/office/powerpoint/2010/main" val="1842210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43556B-CEA5-674F-84C2-C3DF18DDF87E}"/>
              </a:ext>
            </a:extLst>
          </p:cNvPr>
          <p:cNvSpPr/>
          <p:nvPr/>
        </p:nvSpPr>
        <p:spPr>
          <a:xfrm>
            <a:off x="1143000" y="0"/>
            <a:ext cx="6858000" cy="14744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75F2D8F-D490-A84C-8774-B40737795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145"/>
          <a:stretch/>
        </p:blipFill>
        <p:spPr>
          <a:xfrm>
            <a:off x="1143000" y="377190"/>
            <a:ext cx="6858742" cy="47663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9CA41-F806-CE43-B04F-8B2A8B4E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4298"/>
            <a:ext cx="6172200" cy="377190"/>
          </a:xfrm>
        </p:spPr>
        <p:txBody>
          <a:bodyPr/>
          <a:lstStyle/>
          <a:p>
            <a:r>
              <a:rPr lang="en-US" dirty="0"/>
              <a:t>Sea ice chlorophyll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01313-2866-2A42-8372-905E7FF51F6B}"/>
              </a:ext>
            </a:extLst>
          </p:cNvPr>
          <p:cNvSpPr txBox="1"/>
          <p:nvPr/>
        </p:nvSpPr>
        <p:spPr>
          <a:xfrm>
            <a:off x="1142259" y="708862"/>
            <a:ext cx="549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Arctic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D6352-E3C5-4B4E-83FF-3E3EF91F760B}"/>
              </a:ext>
            </a:extLst>
          </p:cNvPr>
          <p:cNvSpPr txBox="1"/>
          <p:nvPr/>
        </p:nvSpPr>
        <p:spPr>
          <a:xfrm>
            <a:off x="1168558" y="3031986"/>
            <a:ext cx="76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Southern Ocean</a:t>
            </a:r>
          </a:p>
        </p:txBody>
      </p:sp>
    </p:spTree>
    <p:extLst>
      <p:ext uri="{BB962C8B-B14F-4D97-AF65-F5344CB8AC3E}">
        <p14:creationId xmlns:p14="http://schemas.microsoft.com/office/powerpoint/2010/main" val="331581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8BD5-5BAE-124E-A339-E2B0440E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 on v1: Wednesday at 11am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6261E-C8C8-AB4D-9563-45AF7A160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“Controls on sea ice primary production in E3SMv1.1-BGC” - Nicole Jeffrey</a:t>
            </a:r>
          </a:p>
          <a:p>
            <a:r>
              <a:rPr lang="en-US" dirty="0"/>
              <a:t>“Evaluating the historical trajectory of land and ocean carbon-climate feedbacks in E3SMv1.1-BGC” - Peter Thornton</a:t>
            </a:r>
          </a:p>
        </p:txBody>
      </p:sp>
    </p:spTree>
    <p:extLst>
      <p:ext uri="{BB962C8B-B14F-4D97-AF65-F5344CB8AC3E}">
        <p14:creationId xmlns:p14="http://schemas.microsoft.com/office/powerpoint/2010/main" val="5965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BGC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Susannah M. Burrows, Mathew </a:t>
            </a:r>
            <a:r>
              <a:rPr lang="en-US" dirty="0" err="1"/>
              <a:t>Maltrud</a:t>
            </a:r>
            <a:r>
              <a:rPr lang="en-US" dirty="0"/>
              <a:t>, </a:t>
            </a:r>
            <a:r>
              <a:rPr lang="en-US" dirty="0" err="1"/>
              <a:t>Xiaojuan</a:t>
            </a:r>
            <a:r>
              <a:rPr lang="en-US" dirty="0"/>
              <a:t> Yang, Qing Zhu, Nicole Jeffery, </a:t>
            </a:r>
            <a:r>
              <a:rPr lang="en-US" dirty="0" err="1"/>
              <a:t>Xiaoying</a:t>
            </a:r>
            <a:r>
              <a:rPr lang="en-US" dirty="0"/>
              <a:t> Shi, Daniel </a:t>
            </a:r>
            <a:r>
              <a:rPr lang="en-US" dirty="0" err="1"/>
              <a:t>Ricciuto</a:t>
            </a:r>
            <a:r>
              <a:rPr lang="en-US" dirty="0"/>
              <a:t>, </a:t>
            </a:r>
            <a:r>
              <a:rPr lang="en-US" dirty="0" err="1"/>
              <a:t>Shanlin</a:t>
            </a:r>
            <a:r>
              <a:rPr lang="en-US" dirty="0"/>
              <a:t> Wang, Gautam Bisht, </a:t>
            </a:r>
            <a:r>
              <a:rPr lang="en-US" dirty="0" err="1"/>
              <a:t>Jinyun</a:t>
            </a:r>
            <a:r>
              <a:rPr lang="en-US" dirty="0"/>
              <a:t> Tang, Jon Wolfe, Bryce E. Harrop, </a:t>
            </a:r>
            <a:r>
              <a:rPr lang="en-US" dirty="0" err="1"/>
              <a:t>Balwinder</a:t>
            </a:r>
            <a:r>
              <a:rPr lang="en-US" dirty="0"/>
              <a:t> Singh, Lee Brent, Tian Zhou, Philip Cameron-Smith, Nathan Collier, Min Xu, Elizabeth C. </a:t>
            </a:r>
            <a:r>
              <a:rPr lang="en-US" dirty="0" err="1"/>
              <a:t>Hunke</a:t>
            </a:r>
            <a:r>
              <a:rPr lang="en-US" dirty="0"/>
              <a:t>, S. M. Elliott, A. K. Turner, </a:t>
            </a:r>
            <a:r>
              <a:rPr lang="en-US" dirty="0" err="1"/>
              <a:t>Hongyi</a:t>
            </a:r>
            <a:r>
              <a:rPr lang="en-US" dirty="0"/>
              <a:t> Li, </a:t>
            </a:r>
            <a:r>
              <a:rPr lang="en-US" dirty="0" err="1"/>
              <a:t>Hailong</a:t>
            </a:r>
            <a:r>
              <a:rPr lang="en-US" dirty="0"/>
              <a:t> Wang, Jean-Christophe </a:t>
            </a:r>
            <a:r>
              <a:rPr lang="en-US" dirty="0" err="1"/>
              <a:t>Golaz</a:t>
            </a:r>
            <a:r>
              <a:rPr lang="en-US" dirty="0"/>
              <a:t>, Ben Bond-</a:t>
            </a:r>
            <a:r>
              <a:rPr lang="en-US" dirty="0" err="1"/>
              <a:t>Lamberty</a:t>
            </a:r>
            <a:r>
              <a:rPr lang="en-US" dirty="0"/>
              <a:t>, Forrest M. Hoffman, William J. Riley, Peter E. Thornton, Kate Calvin, L. Ruby Leung</a:t>
            </a:r>
          </a:p>
        </p:txBody>
      </p:sp>
    </p:spTree>
    <p:extLst>
      <p:ext uri="{BB962C8B-B14F-4D97-AF65-F5344CB8AC3E}">
        <p14:creationId xmlns:p14="http://schemas.microsoft.com/office/powerpoint/2010/main" val="4277863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474D-EE0D-7E44-A82F-99527E54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 Model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134F-D5C0-684F-A2AE-2AAF7D2BD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Completed:</a:t>
            </a:r>
          </a:p>
          <a:p>
            <a:pPr lvl="1"/>
            <a:r>
              <a:rPr lang="en-US" dirty="0"/>
              <a:t>Atmosphere: Reporting wind speed at hub height, Fixing mass conservation of CO2 in CLUBB and GW, Preserve vertical shape of CO2 tracers</a:t>
            </a:r>
          </a:p>
          <a:p>
            <a:pPr lvl="1"/>
            <a:r>
              <a:rPr lang="en-US" dirty="0"/>
              <a:t>Land: New land data architecture, Dynamic planting dates for crops, Plant hydraulics</a:t>
            </a:r>
          </a:p>
          <a:p>
            <a:pPr lvl="1"/>
            <a:r>
              <a:rPr lang="en-US" dirty="0"/>
              <a:t>Energy: IAC component added to the coupler, Updated GCAM coupling code </a:t>
            </a:r>
          </a:p>
          <a:p>
            <a:pPr lvl="1"/>
            <a:r>
              <a:rPr lang="en-US" dirty="0"/>
              <a:t>Ocean/ice: Black carbon and dust deposition on sea ice, Improved Nitrogen cycling in sea ice</a:t>
            </a:r>
          </a:p>
          <a:p>
            <a:r>
              <a:rPr lang="en-US" dirty="0"/>
              <a:t>Remaining:</a:t>
            </a:r>
          </a:p>
          <a:p>
            <a:pPr lvl="1"/>
            <a:r>
              <a:rPr lang="en-US" dirty="0"/>
              <a:t>Incorporate MARBL, a modular framework for representing biogeochemistry, into MPAS-O</a:t>
            </a:r>
          </a:p>
          <a:p>
            <a:pPr lvl="1"/>
            <a:r>
              <a:rPr lang="en-US" dirty="0"/>
              <a:t>Updated river nutrient file</a:t>
            </a:r>
          </a:p>
          <a:p>
            <a:pPr lvl="1"/>
            <a:r>
              <a:rPr lang="en-US" dirty="0"/>
              <a:t>GCAM coupling</a:t>
            </a:r>
          </a:p>
          <a:p>
            <a:pPr lvl="1"/>
            <a:r>
              <a:rPr lang="en-US" dirty="0"/>
              <a:t>Decision on vegetation scheme</a:t>
            </a:r>
          </a:p>
          <a:p>
            <a:pPr lvl="1"/>
            <a:r>
              <a:rPr lang="en-US" dirty="0"/>
              <a:t>Stream temperature and sediment 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8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066AF8-4F67-5D4A-905C-EB61DBADB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2468880"/>
            <a:ext cx="3086100" cy="1851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172E-7F59-8F44-ACB3-70D832BE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 Simulation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1C99B-291E-A040-98F2-7B6114BEC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4258735" cy="3086100"/>
          </a:xfrm>
        </p:spPr>
        <p:txBody>
          <a:bodyPr/>
          <a:lstStyle/>
          <a:p>
            <a:r>
              <a:rPr lang="en-US" dirty="0"/>
              <a:t>Two different energy futures, including a high emissions and a low emissions scenario:</a:t>
            </a:r>
          </a:p>
          <a:p>
            <a:pPr lvl="1"/>
            <a:r>
              <a:rPr lang="en-US" dirty="0"/>
              <a:t>Generated by GCAM</a:t>
            </a:r>
          </a:p>
          <a:p>
            <a:pPr lvl="1"/>
            <a:r>
              <a:rPr lang="en-US" dirty="0"/>
              <a:t>Chosen to span a range of values across key variables (e.g., CO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LULCC).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B85D1-8350-6A4C-B4EE-1E3A56994149}"/>
              </a:ext>
            </a:extLst>
          </p:cNvPr>
          <p:cNvSpPr txBox="1"/>
          <p:nvPr/>
        </p:nvSpPr>
        <p:spPr>
          <a:xfrm>
            <a:off x="5808132" y="4298675"/>
            <a:ext cx="289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Gray = AR5 Database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Colors = CMIP5 and CMIP6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Black = GCAM-generated from Calvin et al. (2017)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9EBF8D-9CFF-7E47-9A61-720E0406F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32" y="351089"/>
            <a:ext cx="3086100" cy="18516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43CFAEC-C65A-CB42-964B-B627CB3E3C09}"/>
              </a:ext>
            </a:extLst>
          </p:cNvPr>
          <p:cNvSpPr txBox="1"/>
          <p:nvPr/>
        </p:nvSpPr>
        <p:spPr>
          <a:xfrm>
            <a:off x="5655730" y="124608"/>
            <a:ext cx="29040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Global CO</a:t>
            </a:r>
            <a:r>
              <a:rPr lang="en-US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50D77-0C23-D147-8B22-036B3F25547C}"/>
              </a:ext>
            </a:extLst>
          </p:cNvPr>
          <p:cNvSpPr txBox="1"/>
          <p:nvPr/>
        </p:nvSpPr>
        <p:spPr>
          <a:xfrm>
            <a:off x="5600700" y="2219555"/>
            <a:ext cx="29040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 Concentration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AACEE-3F6A-EF48-AA25-6D80556698A3}"/>
              </a:ext>
            </a:extLst>
          </p:cNvPr>
          <p:cNvSpPr txBox="1"/>
          <p:nvPr/>
        </p:nvSpPr>
        <p:spPr>
          <a:xfrm>
            <a:off x="150829" y="4526280"/>
            <a:ext cx="411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discussed more on Wednesday</a:t>
            </a:r>
          </a:p>
        </p:txBody>
      </p:sp>
    </p:spTree>
    <p:extLst>
      <p:ext uri="{BB962C8B-B14F-4D97-AF65-F5344CB8AC3E}">
        <p14:creationId xmlns:p14="http://schemas.microsoft.com/office/powerpoint/2010/main" val="98729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9FE7-F011-5B46-8FE3-84089C19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</a:t>
            </a:r>
            <a:r>
              <a:rPr lang="en-US"/>
              <a:t>for the BGC Team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020BE-6ED5-1640-9C7E-2A9D91A99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v1 Simulations:</a:t>
            </a:r>
          </a:p>
          <a:p>
            <a:pPr lvl="1"/>
            <a:r>
              <a:rPr lang="en-US" dirty="0"/>
              <a:t>Complete the remaining simulations (future scenarios and simulations without phosphorus limits)</a:t>
            </a:r>
          </a:p>
          <a:p>
            <a:pPr lvl="1"/>
            <a:r>
              <a:rPr lang="en-US" dirty="0"/>
              <a:t>Complete the analysis papers</a:t>
            </a:r>
          </a:p>
          <a:p>
            <a:r>
              <a:rPr lang="en-US" dirty="0"/>
              <a:t>v2 Model Development:</a:t>
            </a:r>
          </a:p>
          <a:p>
            <a:pPr lvl="1"/>
            <a:r>
              <a:rPr lang="en-US" dirty="0"/>
              <a:t>Finalize the three remaining developments (ocean/ice biases, GCAM integration, vegetation model integration)</a:t>
            </a:r>
          </a:p>
          <a:p>
            <a:pPr lvl="1"/>
            <a:r>
              <a:rPr lang="en-US" dirty="0"/>
              <a:t>Model tuning</a:t>
            </a:r>
          </a:p>
          <a:p>
            <a:r>
              <a:rPr lang="en-US" dirty="0"/>
              <a:t>v2 Simulations:</a:t>
            </a:r>
          </a:p>
          <a:p>
            <a:pPr lvl="1"/>
            <a:r>
              <a:rPr lang="en-US" dirty="0"/>
              <a:t>Finalize details of the simulation plans</a:t>
            </a:r>
          </a:p>
          <a:p>
            <a:pPr lvl="1"/>
            <a:r>
              <a:rPr lang="en-US" dirty="0"/>
              <a:t>Spin-up</a:t>
            </a:r>
          </a:p>
          <a:p>
            <a:pPr lvl="1"/>
            <a:r>
              <a:rPr lang="en-US" dirty="0"/>
              <a:t>Simulations</a:t>
            </a:r>
          </a:p>
          <a:p>
            <a:pPr lvl="1"/>
            <a:r>
              <a:rPr lang="en-US" dirty="0"/>
              <a:t>Sensitivity experiments</a:t>
            </a:r>
          </a:p>
        </p:txBody>
      </p:sp>
    </p:spTree>
    <p:extLst>
      <p:ext uri="{BB962C8B-B14F-4D97-AF65-F5344CB8AC3E}">
        <p14:creationId xmlns:p14="http://schemas.microsoft.com/office/powerpoint/2010/main" val="2341759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2A4FF-CAF7-C449-8AAC-3AA031A6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4972050" cy="811528"/>
          </a:xfrm>
        </p:spPr>
        <p:txBody>
          <a:bodyPr/>
          <a:lstStyle/>
          <a:p>
            <a:r>
              <a:rPr lang="en-US" dirty="0"/>
              <a:t>Atmospheric CO</a:t>
            </a:r>
            <a:r>
              <a:rPr lang="en-US" baseline="-25000" dirty="0"/>
              <a:t>2</a:t>
            </a:r>
            <a:r>
              <a:rPr lang="en-US" dirty="0"/>
              <a:t> : historical sources and sinks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667FE-8B7C-124F-AC98-2F39C0444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4972050" cy="308610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Land and ocean CO</a:t>
            </a:r>
            <a:r>
              <a:rPr lang="en-US" baseline="-25000" dirty="0"/>
              <a:t>2</a:t>
            </a:r>
            <a:r>
              <a:rPr lang="en-US" dirty="0"/>
              <a:t> sinks control the response of atmospheric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b="1" dirty="0"/>
              <a:t>concentration</a:t>
            </a:r>
            <a:r>
              <a:rPr lang="en-US" dirty="0"/>
              <a:t> to anthropogenic </a:t>
            </a:r>
            <a:r>
              <a:rPr lang="en-US" b="1" dirty="0"/>
              <a:t>emissions.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Nutrient availability </a:t>
            </a:r>
            <a:r>
              <a:rPr lang="en-US" dirty="0"/>
              <a:t>limits biological CO</a:t>
            </a:r>
            <a:r>
              <a:rPr lang="en-US" baseline="-25000" dirty="0"/>
              <a:t>2</a:t>
            </a:r>
            <a:r>
              <a:rPr lang="en-US" dirty="0"/>
              <a:t> uptake in both land and ocean.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The land sink is substantially modified by human-driven land use change (e.g., conversion of forests to crops).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6F83B-4698-8849-B481-B2F50922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698" y="0"/>
            <a:ext cx="3572302" cy="5144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3F31-891E-A543-825D-8D8F62BC84EB}"/>
              </a:ext>
            </a:extLst>
          </p:cNvPr>
          <p:cNvSpPr txBox="1"/>
          <p:nvPr/>
        </p:nvSpPr>
        <p:spPr>
          <a:xfrm>
            <a:off x="6259812" y="4320540"/>
            <a:ext cx="13511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IPCC AR5, Ch. 6</a:t>
            </a:r>
          </a:p>
        </p:txBody>
      </p:sp>
    </p:spTree>
    <p:extLst>
      <p:ext uri="{BB962C8B-B14F-4D97-AF65-F5344CB8AC3E}">
        <p14:creationId xmlns:p14="http://schemas.microsoft.com/office/powerpoint/2010/main" val="410827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Motivation: There is large uncertainty in future changes in terrestrial and ocean carbon.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D11793-1CDC-4E48-B325-94BC9021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34440"/>
            <a:ext cx="4612821" cy="3086100"/>
          </a:xfrm>
        </p:spPr>
        <p:txBody>
          <a:bodyPr/>
          <a:lstStyle/>
          <a:p>
            <a:r>
              <a:rPr lang="en-US" dirty="0"/>
              <a:t>Changes in carbon vary dramatically across models in CMIP5. </a:t>
            </a:r>
          </a:p>
          <a:p>
            <a:r>
              <a:rPr lang="en-US" dirty="0"/>
              <a:t>Land models that included nitrogen limitations tended to have weaker terrestrial carbon uptake.</a:t>
            </a:r>
          </a:p>
          <a:p>
            <a:r>
              <a:rPr lang="en-US" dirty="0"/>
              <a:t>These results suggest that model structure and nutrient limits matter.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9108A-F225-D145-8B03-DFB3FF765422}"/>
              </a:ext>
            </a:extLst>
          </p:cNvPr>
          <p:cNvSpPr txBox="1"/>
          <p:nvPr/>
        </p:nvSpPr>
        <p:spPr>
          <a:xfrm>
            <a:off x="5586856" y="1247358"/>
            <a:ext cx="29221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35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Vegetation Carbon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1D5E10-B87A-8D4F-A2B8-4D8F9C3464D0}"/>
              </a:ext>
            </a:extLst>
          </p:cNvPr>
          <p:cNvSpPr txBox="1"/>
          <p:nvPr/>
        </p:nvSpPr>
        <p:spPr>
          <a:xfrm>
            <a:off x="5681425" y="3802709"/>
            <a:ext cx="27329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Jones et al. (2013)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E4882-3C68-EF43-953D-6FC8FC809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407" y="1580717"/>
            <a:ext cx="3429000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C437-CB0F-7A4D-ADBA-312E0ACB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v1 BGC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E8C91-BC5A-C44F-BE62-EF45D413F2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Terrestrial:</a:t>
            </a:r>
          </a:p>
          <a:p>
            <a:pPr lvl="1"/>
            <a:r>
              <a:rPr lang="en-US" dirty="0"/>
              <a:t>Two approaches to soil biogeochemistry (ECA and CTC), both including N and P limits on C uptake</a:t>
            </a:r>
          </a:p>
          <a:p>
            <a:r>
              <a:rPr lang="en-US" dirty="0"/>
              <a:t>Ocean/ice:</a:t>
            </a:r>
          </a:p>
          <a:p>
            <a:pPr lvl="1"/>
            <a:r>
              <a:rPr lang="en-US" dirty="0"/>
              <a:t>Based on the Biogeochemical Elemental Cycling model (BEC), including N, P, Si, Fe</a:t>
            </a:r>
          </a:p>
          <a:p>
            <a:pPr lvl="1"/>
            <a:r>
              <a:rPr lang="en-US" dirty="0"/>
              <a:t>Includes ocean-ice biogeochemical interactions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ACB0A6-6A62-7047-BD1E-08C3FCBE5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095" y="1463281"/>
            <a:ext cx="2489627" cy="30861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3EA82-02A4-B24C-B4AB-009755B86301}"/>
              </a:ext>
            </a:extLst>
          </p:cNvPr>
          <p:cNvSpPr txBox="1"/>
          <p:nvPr/>
        </p:nvSpPr>
        <p:spPr>
          <a:xfrm>
            <a:off x="4815418" y="992066"/>
            <a:ext cx="2630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35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v1 CNP dynamics in vegetation and soil</a:t>
            </a:r>
          </a:p>
        </p:txBody>
      </p:sp>
    </p:spTree>
    <p:extLst>
      <p:ext uri="{BB962C8B-B14F-4D97-AF65-F5344CB8AC3E}">
        <p14:creationId xmlns:p14="http://schemas.microsoft.com/office/powerpoint/2010/main" val="343924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CDBF-8278-D148-AC28-F5494FC6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BAE9F-BEDF-5444-B66C-4C3F4D869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V1 Science Question: What are the effects of nitrogen and </a:t>
            </a:r>
            <a:r>
              <a:rPr lang="en-US" b="1" u="sng" dirty="0">
                <a:solidFill>
                  <a:srgbClr val="C00000"/>
                </a:solidFill>
              </a:rPr>
              <a:t>phosphorous</a:t>
            </a:r>
            <a:r>
              <a:rPr lang="en-US" dirty="0"/>
              <a:t> on </a:t>
            </a:r>
            <a:r>
              <a:rPr lang="en-US" b="1" u="sng" dirty="0">
                <a:solidFill>
                  <a:srgbClr val="C00000"/>
                </a:solidFill>
              </a:rPr>
              <a:t>climate-biogeochemistry interactions</a:t>
            </a:r>
            <a:r>
              <a:rPr lang="en-US" dirty="0"/>
              <a:t>, and how sensitive are these interactions to </a:t>
            </a:r>
            <a:r>
              <a:rPr lang="en-US" b="1" u="sng" dirty="0">
                <a:solidFill>
                  <a:srgbClr val="7030A0"/>
                </a:solidFill>
              </a:rPr>
              <a:t>model structural uncertainty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EF094-3536-C044-BB5A-3C02C43650F6}"/>
              </a:ext>
            </a:extLst>
          </p:cNvPr>
          <p:cNvSpPr txBox="1"/>
          <p:nvPr/>
        </p:nvSpPr>
        <p:spPr>
          <a:xfrm>
            <a:off x="6261381" y="2414661"/>
            <a:ext cx="261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simulations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05E94C-ECDD-CE4F-9F1D-8191E7851562}"/>
              </a:ext>
            </a:extLst>
          </p:cNvPr>
          <p:cNvCxnSpPr>
            <a:cxnSpLocks/>
          </p:cNvCxnSpPr>
          <p:nvPr/>
        </p:nvCxnSpPr>
        <p:spPr>
          <a:xfrm flipV="1">
            <a:off x="6980465" y="1555423"/>
            <a:ext cx="297028" cy="859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9BED0C-6576-5642-A61F-DCFD4ABD29BF}"/>
              </a:ext>
            </a:extLst>
          </p:cNvPr>
          <p:cNvSpPr txBox="1"/>
          <p:nvPr/>
        </p:nvSpPr>
        <p:spPr>
          <a:xfrm>
            <a:off x="2279721" y="2777490"/>
            <a:ext cx="288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representations of the same model feature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F7606E-ACA9-CA40-94F0-232C509459E0}"/>
              </a:ext>
            </a:extLst>
          </p:cNvPr>
          <p:cNvCxnSpPr>
            <a:cxnSpLocks/>
          </p:cNvCxnSpPr>
          <p:nvPr/>
        </p:nvCxnSpPr>
        <p:spPr>
          <a:xfrm flipH="1" flipV="1">
            <a:off x="2729175" y="2152078"/>
            <a:ext cx="630115" cy="525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1AB2D3-4BCD-7449-882E-964DBD967BA5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743959"/>
            <a:ext cx="2309567" cy="670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08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2589-FE10-8B4D-B8EE-68415263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Simulation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A6B2-8B27-FE4C-8BA7-4122144A7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3183"/>
            <a:ext cx="8229600" cy="30861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A90C66-67D2-BE42-A5C3-8040D009C8D0}"/>
              </a:ext>
            </a:extLst>
          </p:cNvPr>
          <p:cNvGraphicFramePr>
            <a:graphicFrameLocks noGrp="1"/>
          </p:cNvGraphicFramePr>
          <p:nvPr/>
        </p:nvGraphicFramePr>
        <p:xfrm>
          <a:off x="204106" y="974107"/>
          <a:ext cx="8743952" cy="410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837">
                  <a:extLst>
                    <a:ext uri="{9D8B030D-6E8A-4147-A177-3AD203B41FA5}">
                      <a16:colId xmlns:a16="http://schemas.microsoft.com/office/drawing/2014/main" val="493320812"/>
                    </a:ext>
                  </a:extLst>
                </a:gridCol>
                <a:gridCol w="1004207">
                  <a:extLst>
                    <a:ext uri="{9D8B030D-6E8A-4147-A177-3AD203B41FA5}">
                      <a16:colId xmlns:a16="http://schemas.microsoft.com/office/drawing/2014/main" val="442328274"/>
                    </a:ext>
                  </a:extLst>
                </a:gridCol>
                <a:gridCol w="1159329">
                  <a:extLst>
                    <a:ext uri="{9D8B030D-6E8A-4147-A177-3AD203B41FA5}">
                      <a16:colId xmlns:a16="http://schemas.microsoft.com/office/drawing/2014/main" val="113126389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51056870"/>
                    </a:ext>
                  </a:extLst>
                </a:gridCol>
                <a:gridCol w="1853292">
                  <a:extLst>
                    <a:ext uri="{9D8B030D-6E8A-4147-A177-3AD203B41FA5}">
                      <a16:colId xmlns:a16="http://schemas.microsoft.com/office/drawing/2014/main" val="3612735739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923613454"/>
                    </a:ext>
                  </a:extLst>
                </a:gridCol>
                <a:gridCol w="1077687">
                  <a:extLst>
                    <a:ext uri="{9D8B030D-6E8A-4147-A177-3AD203B41FA5}">
                      <a16:colId xmlns:a16="http://schemas.microsoft.com/office/drawing/2014/main" val="570805322"/>
                    </a:ext>
                  </a:extLst>
                </a:gridCol>
              </a:tblGrid>
              <a:tr h="676838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to radiation scheme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to carbon-cycle scheme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Non-CO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climate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forcings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CMIP6 Scenario (Years)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 Complete (for both CTC &amp; ECA)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7749478"/>
                  </a:ext>
                </a:extLst>
              </a:tr>
              <a:tr h="4737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BDRD-hist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(fully-coupled)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Simulates the fully-coupled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HIST+SSP5-85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(1850-2100)</a:t>
                      </a: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1850-2014</a:t>
                      </a: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6770390"/>
                  </a:ext>
                </a:extLst>
              </a:tr>
              <a:tr h="721960"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BDRC-hist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(biogeochemically-coupled)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211D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Isolates the carbon-cycle response to CO2 (</a:t>
                      </a:r>
                      <a:r>
                        <a:rPr lang="el-GR" sz="1200" dirty="0">
                          <a:solidFill>
                            <a:srgbClr val="211D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β) </a:t>
                      </a:r>
                      <a:r>
                        <a:rPr lang="en-US" sz="1200" dirty="0">
                          <a:solidFill>
                            <a:srgbClr val="211D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land and oceans</a:t>
                      </a:r>
                    </a:p>
                  </a:txBody>
                  <a:tcPr marL="35719" marR="35719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HIST+SSP5-85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(1850-2100)</a:t>
                      </a:r>
                    </a:p>
                    <a:p>
                      <a:pPr algn="l"/>
                      <a:endParaRPr lang="en-US" sz="1200" dirty="0">
                        <a:solidFill>
                          <a:srgbClr val="211D1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1850-2014</a:t>
                      </a:r>
                    </a:p>
                    <a:p>
                      <a:pPr algn="l"/>
                      <a:endParaRPr lang="en-US" sz="1200" dirty="0">
                        <a:solidFill>
                          <a:srgbClr val="211D1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/>
                </a:tc>
                <a:extLst>
                  <a:ext uri="{0D108BD9-81ED-4DB2-BD59-A6C34878D82A}">
                    <a16:rowId xmlns:a16="http://schemas.microsoft.com/office/drawing/2014/main" val="3247203035"/>
                  </a:ext>
                </a:extLst>
              </a:tr>
              <a:tr h="721960"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BCRD-hist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(radiatively-coupled)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211D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Isolates carbon-cycle response to climate change (</a:t>
                      </a:r>
                      <a:r>
                        <a:rPr lang="el-GR" sz="1200" dirty="0">
                          <a:solidFill>
                            <a:srgbClr val="211D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γ) </a:t>
                      </a:r>
                      <a:r>
                        <a:rPr lang="en-US" sz="1200" dirty="0">
                          <a:solidFill>
                            <a:srgbClr val="211D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land and for oceans</a:t>
                      </a:r>
                    </a:p>
                  </a:txBody>
                  <a:tcPr marL="35719" marR="35719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HIST+SSP5-85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(1850-2100)</a:t>
                      </a:r>
                    </a:p>
                    <a:p>
                      <a:pPr algn="l"/>
                      <a:endParaRPr lang="en-US" sz="1200" dirty="0">
                        <a:solidFill>
                          <a:srgbClr val="211D1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1850-2014</a:t>
                      </a:r>
                    </a:p>
                    <a:p>
                      <a:pPr algn="l"/>
                      <a:endParaRPr lang="en-US" sz="1200" dirty="0">
                        <a:solidFill>
                          <a:srgbClr val="211D1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719" marR="35719" marT="0" marB="0"/>
                </a:tc>
                <a:extLst>
                  <a:ext uri="{0D108BD9-81ED-4DB2-BD59-A6C34878D82A}">
                    <a16:rowId xmlns:a16="http://schemas.microsoft.com/office/drawing/2014/main" val="3255916940"/>
                  </a:ext>
                </a:extLst>
              </a:tr>
              <a:tr h="609154"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BCRC-hist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constant)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Isolates effect of non-CO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historical </a:t>
                      </a:r>
                      <a:r>
                        <a:rPr lang="en-US" sz="1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forcings</a:t>
                      </a:r>
                      <a:endParaRPr lang="en-US" sz="1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HIST+SSP5-85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(1850-2100)</a:t>
                      </a:r>
                    </a:p>
                    <a:p>
                      <a:endParaRPr lang="en-US" sz="1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1850-2014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2315446"/>
                  </a:ext>
                </a:extLst>
              </a:tr>
              <a:tr h="567184"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CNST-forcing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(all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forcings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constant)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constant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for model drift in absence of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forcings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(1850-2100)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years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3798701"/>
                  </a:ext>
                </a:extLst>
              </a:tr>
            </a:tbl>
          </a:graphicData>
        </a:graphic>
      </p:graphicFrame>
      <p:sp>
        <p:nvSpPr>
          <p:cNvPr id="10" name="Arc 9">
            <a:extLst>
              <a:ext uri="{FF2B5EF4-FFF2-40B4-BE49-F238E27FC236}">
                <a16:creationId xmlns:a16="http://schemas.microsoft.com/office/drawing/2014/main" id="{6F7161EF-55A6-AA45-AE56-255754F62538}"/>
              </a:ext>
            </a:extLst>
          </p:cNvPr>
          <p:cNvSpPr/>
          <p:nvPr/>
        </p:nvSpPr>
        <p:spPr>
          <a:xfrm rot="10800000">
            <a:off x="1012128" y="1333333"/>
            <a:ext cx="1136174" cy="839336"/>
          </a:xfrm>
          <a:prstGeom prst="arc">
            <a:avLst>
              <a:gd name="adj1" fmla="val 10978466"/>
              <a:gd name="adj2" fmla="val 1606260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B0196E8-DD02-C546-8364-F01FF9031509}"/>
              </a:ext>
            </a:extLst>
          </p:cNvPr>
          <p:cNvSpPr/>
          <p:nvPr/>
        </p:nvSpPr>
        <p:spPr>
          <a:xfrm rot="10800000">
            <a:off x="2197288" y="2016922"/>
            <a:ext cx="1136174" cy="839336"/>
          </a:xfrm>
          <a:prstGeom prst="arc">
            <a:avLst>
              <a:gd name="adj1" fmla="val 10978466"/>
              <a:gd name="adj2" fmla="val 1606260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C488CBC-7C08-9740-A1AC-634553E4A13D}"/>
              </a:ext>
            </a:extLst>
          </p:cNvPr>
          <p:cNvSpPr/>
          <p:nvPr/>
        </p:nvSpPr>
        <p:spPr>
          <a:xfrm rot="10800000">
            <a:off x="2205452" y="1333333"/>
            <a:ext cx="1136174" cy="839336"/>
          </a:xfrm>
          <a:prstGeom prst="arc">
            <a:avLst>
              <a:gd name="adj1" fmla="val 10978466"/>
              <a:gd name="adj2" fmla="val 1606260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8CC3FFE-3303-504E-AD3B-3427F7F218CA}"/>
              </a:ext>
            </a:extLst>
          </p:cNvPr>
          <p:cNvSpPr/>
          <p:nvPr/>
        </p:nvSpPr>
        <p:spPr>
          <a:xfrm rot="10800000">
            <a:off x="1012128" y="2750127"/>
            <a:ext cx="1136174" cy="839336"/>
          </a:xfrm>
          <a:prstGeom prst="arc">
            <a:avLst>
              <a:gd name="adj1" fmla="val 10978466"/>
              <a:gd name="adj2" fmla="val 1606260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FFFBCD-1994-1747-8FFC-53B657D0E4D5}"/>
              </a:ext>
            </a:extLst>
          </p:cNvPr>
          <p:cNvCxnSpPr/>
          <p:nvPr/>
        </p:nvCxnSpPr>
        <p:spPr>
          <a:xfrm>
            <a:off x="1547803" y="2800833"/>
            <a:ext cx="6004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88BABC-43DD-D244-9001-43CC221BD0E2}"/>
              </a:ext>
            </a:extLst>
          </p:cNvPr>
          <p:cNvCxnSpPr/>
          <p:nvPr/>
        </p:nvCxnSpPr>
        <p:spPr>
          <a:xfrm>
            <a:off x="1547803" y="4111146"/>
            <a:ext cx="6004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BCFBA5-38E5-7D4E-80C7-D0FC5EE37D32}"/>
              </a:ext>
            </a:extLst>
          </p:cNvPr>
          <p:cNvCxnSpPr/>
          <p:nvPr/>
        </p:nvCxnSpPr>
        <p:spPr>
          <a:xfrm>
            <a:off x="2741128" y="4111146"/>
            <a:ext cx="6004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8F7149-1494-BB4E-A281-1EB4988F73EC}"/>
              </a:ext>
            </a:extLst>
          </p:cNvPr>
          <p:cNvCxnSpPr/>
          <p:nvPr/>
        </p:nvCxnSpPr>
        <p:spPr>
          <a:xfrm>
            <a:off x="2741128" y="3416816"/>
            <a:ext cx="6004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1624A0-29BD-D54E-A08F-DF61E09461D0}"/>
              </a:ext>
            </a:extLst>
          </p:cNvPr>
          <p:cNvCxnSpPr/>
          <p:nvPr/>
        </p:nvCxnSpPr>
        <p:spPr>
          <a:xfrm>
            <a:off x="1547803" y="4767945"/>
            <a:ext cx="6004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52CEC3-50CA-B84B-A111-51BC81F8239D}"/>
              </a:ext>
            </a:extLst>
          </p:cNvPr>
          <p:cNvCxnSpPr/>
          <p:nvPr/>
        </p:nvCxnSpPr>
        <p:spPr>
          <a:xfrm>
            <a:off x="2741128" y="4767945"/>
            <a:ext cx="6004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9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C3C6-7348-3141-BC31-F4E5B86E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748790"/>
            <a:ext cx="6172200" cy="822960"/>
          </a:xfrm>
        </p:spPr>
        <p:txBody>
          <a:bodyPr/>
          <a:lstStyle/>
          <a:p>
            <a:r>
              <a:rPr lang="en-US" dirty="0"/>
              <a:t>Physical climate evaluation</a:t>
            </a:r>
          </a:p>
        </p:txBody>
      </p:sp>
    </p:spTree>
    <p:extLst>
      <p:ext uri="{BB962C8B-B14F-4D97-AF65-F5344CB8AC3E}">
        <p14:creationId xmlns:p14="http://schemas.microsoft.com/office/powerpoint/2010/main" val="126935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8179-81C2-2D4B-A8EC-FE245BF1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chemeClr val="tx2"/>
                </a:solidFill>
              </a:rPr>
              <a:t>Surface air temperature anomalies – radiative impact of CO</a:t>
            </a:r>
            <a:r>
              <a:rPr lang="en-US" sz="2100" baseline="-25000" dirty="0">
                <a:solidFill>
                  <a:schemeClr val="tx2"/>
                </a:solidFill>
              </a:rPr>
              <a:t>2</a:t>
            </a:r>
            <a:r>
              <a:rPr lang="en-US" sz="2100" dirty="0">
                <a:solidFill>
                  <a:schemeClr val="tx2"/>
                </a:solidFill>
              </a:rPr>
              <a:t> dominates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A4E4C21-0875-6D43-A7C1-C292CFE8F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63"/>
          <a:stretch/>
        </p:blipFill>
        <p:spPr>
          <a:xfrm>
            <a:off x="1143001" y="1240701"/>
            <a:ext cx="6858000" cy="302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080B8-F09E-7B45-A04B-40C51815E977}"/>
              </a:ext>
            </a:extLst>
          </p:cNvPr>
          <p:cNvSpPr txBox="1"/>
          <p:nvPr/>
        </p:nvSpPr>
        <p:spPr>
          <a:xfrm>
            <a:off x="5075111" y="3071336"/>
            <a:ext cx="3725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76C28-5D5D-3E4F-BF40-6D7D40678B68}"/>
              </a:ext>
            </a:extLst>
          </p:cNvPr>
          <p:cNvSpPr txBox="1"/>
          <p:nvPr/>
        </p:nvSpPr>
        <p:spPr>
          <a:xfrm>
            <a:off x="4891480" y="1558855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RD</a:t>
            </a:r>
          </a:p>
        </p:txBody>
      </p:sp>
    </p:spTree>
    <p:extLst>
      <p:ext uri="{BB962C8B-B14F-4D97-AF65-F5344CB8AC3E}">
        <p14:creationId xmlns:p14="http://schemas.microsoft.com/office/powerpoint/2010/main" val="102466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1530</Words>
  <Application>Microsoft Macintosh PowerPoint</Application>
  <PresentationFormat>On-screen Show (16:9)</PresentationFormat>
  <Paragraphs>198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Biogeochemistry</vt:lpstr>
      <vt:lpstr>The BGC Team</vt:lpstr>
      <vt:lpstr>Atmospheric CO2 : historical sources and sinks</vt:lpstr>
      <vt:lpstr>Motivation: There is large uncertainty in future changes in terrestrial and ocean carbon.</vt:lpstr>
      <vt:lpstr>The v1 BGC model</vt:lpstr>
      <vt:lpstr>Simulation Plan</vt:lpstr>
      <vt:lpstr>Simulation plan</vt:lpstr>
      <vt:lpstr>Physical climate evaluation</vt:lpstr>
      <vt:lpstr>Surface air temperature anomalies – radiative impact of CO2 dominates</vt:lpstr>
      <vt:lpstr>Anomalies in globally integrated carbon cycle metrics</vt:lpstr>
      <vt:lpstr>Time series of global nitrogen and phosphorus pools, fluxes</vt:lpstr>
      <vt:lpstr>Geographic distribution of nutrient limitation</vt:lpstr>
      <vt:lpstr>ILAMB global benchmarking for land model</vt:lpstr>
      <vt:lpstr>Ocean / sea ice results (physics and BGC)</vt:lpstr>
      <vt:lpstr>Ocean physics biases: BDRD-hist (1977-2006)</vt:lpstr>
      <vt:lpstr>Sea ice biases</vt:lpstr>
      <vt:lpstr>Net CO2 flux from ocean to atmosphere (mmol/m2/yr), present-day</vt:lpstr>
      <vt:lpstr>Sea ice chlorophyll</vt:lpstr>
      <vt:lpstr>Additional Information on v1: Wednesday at 11am</vt:lpstr>
      <vt:lpstr>v2 Model Developments</vt:lpstr>
      <vt:lpstr>v2 Simulation Plan</vt:lpstr>
      <vt:lpstr>Next Steps for the BGC Team</vt:lpstr>
      <vt:lpstr>Thank you!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Calvin, Katherine V</cp:lastModifiedBy>
  <cp:revision>68</cp:revision>
  <dcterms:created xsi:type="dcterms:W3CDTF">2014-12-04T00:15:55Z</dcterms:created>
  <dcterms:modified xsi:type="dcterms:W3CDTF">2019-11-18T14:30:29Z</dcterms:modified>
</cp:coreProperties>
</file>